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314" r:id="rId2"/>
    <p:sldId id="262" r:id="rId3"/>
    <p:sldId id="264" r:id="rId4"/>
    <p:sldId id="273" r:id="rId5"/>
    <p:sldId id="260" r:id="rId6"/>
    <p:sldId id="267" r:id="rId7"/>
    <p:sldId id="287" r:id="rId8"/>
    <p:sldId id="277" r:id="rId9"/>
    <p:sldId id="279" r:id="rId10"/>
    <p:sldId id="282" r:id="rId11"/>
    <p:sldId id="285" r:id="rId12"/>
    <p:sldId id="286" r:id="rId13"/>
    <p:sldId id="289" r:id="rId14"/>
    <p:sldId id="293" r:id="rId15"/>
    <p:sldId id="298" r:id="rId16"/>
    <p:sldId id="300" r:id="rId17"/>
    <p:sldId id="304" r:id="rId18"/>
    <p:sldId id="291" r:id="rId19"/>
    <p:sldId id="305" r:id="rId20"/>
    <p:sldId id="268" r:id="rId21"/>
    <p:sldId id="270" r:id="rId22"/>
    <p:sldId id="306" r:id="rId23"/>
    <p:sldId id="307" r:id="rId24"/>
    <p:sldId id="284" r:id="rId25"/>
    <p:sldId id="308" r:id="rId26"/>
    <p:sldId id="311" r:id="rId27"/>
    <p:sldId id="309" r:id="rId28"/>
    <p:sldId id="310" r:id="rId29"/>
    <p:sldId id="312" r:id="rId30"/>
    <p:sldId id="313" r:id="rId31"/>
    <p:sldId id="315"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52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64EB0-BD92-4DB0-A8F5-1323CCAFB2C6}" type="datetimeFigureOut">
              <a:rPr lang="tr-TR" smtClean="0"/>
              <a:t>16.03.2022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148AF-48F8-4B1E-BE59-712E6C2D8D64}" type="slidenum">
              <a:rPr lang="tr-TR" smtClean="0"/>
              <a:t>‹#›</a:t>
            </a:fld>
            <a:endParaRPr lang="tr-TR"/>
          </a:p>
        </p:txBody>
      </p:sp>
    </p:spTree>
    <p:extLst>
      <p:ext uri="{BB962C8B-B14F-4D97-AF65-F5344CB8AC3E}">
        <p14:creationId xmlns:p14="http://schemas.microsoft.com/office/powerpoint/2010/main" val="200051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3</a:t>
            </a:fld>
            <a:endParaRPr lang="tr-TR"/>
          </a:p>
        </p:txBody>
      </p:sp>
    </p:spTree>
    <p:extLst>
      <p:ext uri="{BB962C8B-B14F-4D97-AF65-F5344CB8AC3E}">
        <p14:creationId xmlns:p14="http://schemas.microsoft.com/office/powerpoint/2010/main" val="28668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10</a:t>
            </a:fld>
            <a:endParaRPr lang="tr-TR"/>
          </a:p>
        </p:txBody>
      </p:sp>
    </p:spTree>
    <p:extLst>
      <p:ext uri="{BB962C8B-B14F-4D97-AF65-F5344CB8AC3E}">
        <p14:creationId xmlns:p14="http://schemas.microsoft.com/office/powerpoint/2010/main" val="2591075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12</a:t>
            </a:fld>
            <a:endParaRPr lang="tr-TR"/>
          </a:p>
        </p:txBody>
      </p:sp>
    </p:spTree>
    <p:extLst>
      <p:ext uri="{BB962C8B-B14F-4D97-AF65-F5344CB8AC3E}">
        <p14:creationId xmlns:p14="http://schemas.microsoft.com/office/powerpoint/2010/main" val="55450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13</a:t>
            </a:fld>
            <a:endParaRPr lang="tr-TR"/>
          </a:p>
        </p:txBody>
      </p:sp>
    </p:spTree>
    <p:extLst>
      <p:ext uri="{BB962C8B-B14F-4D97-AF65-F5344CB8AC3E}">
        <p14:creationId xmlns:p14="http://schemas.microsoft.com/office/powerpoint/2010/main" val="49093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19557736-191C-4233-97C0-5F4B7F6A4573}" type="slidenum">
              <a:rPr lang="tr-TR" smtClean="0"/>
              <a:t>18</a:t>
            </a:fld>
            <a:endParaRPr lang="tr-TR"/>
          </a:p>
        </p:txBody>
      </p:sp>
    </p:spTree>
    <p:extLst>
      <p:ext uri="{BB962C8B-B14F-4D97-AF65-F5344CB8AC3E}">
        <p14:creationId xmlns:p14="http://schemas.microsoft.com/office/powerpoint/2010/main" val="734922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483ADDA4-53EC-4D27-A891-560A0A7BE7A7}" type="slidenum">
              <a:rPr lang="tr-TR" smtClean="0"/>
              <a:t>25</a:t>
            </a:fld>
            <a:endParaRPr lang="tr-TR"/>
          </a:p>
        </p:txBody>
      </p:sp>
    </p:spTree>
    <p:extLst>
      <p:ext uri="{BB962C8B-B14F-4D97-AF65-F5344CB8AC3E}">
        <p14:creationId xmlns:p14="http://schemas.microsoft.com/office/powerpoint/2010/main" val="196922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BFC7-506A-473D-98C5-64B88CB41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CB6D69F5-3721-4164-A069-29ABC3AFFE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2EA6446B-0509-4F73-ACB5-D564ADDAFF51}"/>
              </a:ext>
            </a:extLst>
          </p:cNvPr>
          <p:cNvSpPr>
            <a:spLocks noGrp="1"/>
          </p:cNvSpPr>
          <p:nvPr>
            <p:ph type="dt" sz="half" idx="10"/>
          </p:nvPr>
        </p:nvSpPr>
        <p:spPr/>
        <p:txBody>
          <a:bodyPr/>
          <a:lstStyle/>
          <a:p>
            <a:fld id="{8223F5DA-C668-45F9-935A-5C8B2EAB6698}" type="datetime1">
              <a:rPr lang="tr-TR" smtClean="0"/>
              <a:t>16.03.2022</a:t>
            </a:fld>
            <a:endParaRPr lang="tr-TR"/>
          </a:p>
        </p:txBody>
      </p:sp>
      <p:sp>
        <p:nvSpPr>
          <p:cNvPr id="5" name="Footer Placeholder 4">
            <a:extLst>
              <a:ext uri="{FF2B5EF4-FFF2-40B4-BE49-F238E27FC236}">
                <a16:creationId xmlns:a16="http://schemas.microsoft.com/office/drawing/2014/main" id="{228F36CD-C984-4EF7-868A-6A79569DBFBD}"/>
              </a:ext>
            </a:extLst>
          </p:cNvPr>
          <p:cNvSpPr>
            <a:spLocks noGrp="1"/>
          </p:cNvSpPr>
          <p:nvPr>
            <p:ph type="ftr" sz="quarter" idx="11"/>
          </p:nvPr>
        </p:nvSpPr>
        <p:spPr/>
        <p:txBody>
          <a:bodyPr/>
          <a:lstStyle/>
          <a:p>
            <a:r>
              <a:rPr lang="en-US"/>
              <a:t>IENG / MANE 372 - Chapters 1-2-3 Summary</a:t>
            </a:r>
            <a:endParaRPr lang="tr-TR"/>
          </a:p>
        </p:txBody>
      </p:sp>
      <p:sp>
        <p:nvSpPr>
          <p:cNvPr id="6" name="Slide Number Placeholder 5">
            <a:extLst>
              <a:ext uri="{FF2B5EF4-FFF2-40B4-BE49-F238E27FC236}">
                <a16:creationId xmlns:a16="http://schemas.microsoft.com/office/drawing/2014/main" id="{8F5B659E-ED7C-4D47-B3E7-DC153279DD91}"/>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33006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B3A7-54A6-41CA-A52F-30C317AAD768}"/>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521BE45-C9F2-4516-9AAF-97F8BD11C2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77008D4-6C08-41BA-8E5B-52D36C998AB0}"/>
              </a:ext>
            </a:extLst>
          </p:cNvPr>
          <p:cNvSpPr>
            <a:spLocks noGrp="1"/>
          </p:cNvSpPr>
          <p:nvPr>
            <p:ph type="dt" sz="half" idx="10"/>
          </p:nvPr>
        </p:nvSpPr>
        <p:spPr/>
        <p:txBody>
          <a:bodyPr/>
          <a:lstStyle/>
          <a:p>
            <a:fld id="{ABF734F3-0731-4527-B8A6-35A10E9C2D8F}" type="datetime1">
              <a:rPr lang="tr-TR" smtClean="0"/>
              <a:t>16.03.2022</a:t>
            </a:fld>
            <a:endParaRPr lang="tr-TR"/>
          </a:p>
        </p:txBody>
      </p:sp>
      <p:sp>
        <p:nvSpPr>
          <p:cNvPr id="5" name="Footer Placeholder 4">
            <a:extLst>
              <a:ext uri="{FF2B5EF4-FFF2-40B4-BE49-F238E27FC236}">
                <a16:creationId xmlns:a16="http://schemas.microsoft.com/office/drawing/2014/main" id="{13DC485A-A3FC-4D4A-AE75-322B430A61C4}"/>
              </a:ext>
            </a:extLst>
          </p:cNvPr>
          <p:cNvSpPr>
            <a:spLocks noGrp="1"/>
          </p:cNvSpPr>
          <p:nvPr>
            <p:ph type="ftr" sz="quarter" idx="11"/>
          </p:nvPr>
        </p:nvSpPr>
        <p:spPr/>
        <p:txBody>
          <a:bodyPr/>
          <a:lstStyle/>
          <a:p>
            <a:r>
              <a:rPr lang="en-US"/>
              <a:t>IENG / MANE 372 - Chapters 1-2-3 Summary</a:t>
            </a:r>
            <a:endParaRPr lang="tr-TR"/>
          </a:p>
        </p:txBody>
      </p:sp>
      <p:sp>
        <p:nvSpPr>
          <p:cNvPr id="6" name="Slide Number Placeholder 5">
            <a:extLst>
              <a:ext uri="{FF2B5EF4-FFF2-40B4-BE49-F238E27FC236}">
                <a16:creationId xmlns:a16="http://schemas.microsoft.com/office/drawing/2014/main" id="{25066425-6019-4966-A6D5-2B85309DCD26}"/>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374203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B0FCE-EFBD-4CE7-BCC9-9BC9982B95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F2F319D4-C583-4770-8CD9-E5232C0E77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6842CEA-3E3F-4E4E-AE1C-C896A469661F}"/>
              </a:ext>
            </a:extLst>
          </p:cNvPr>
          <p:cNvSpPr>
            <a:spLocks noGrp="1"/>
          </p:cNvSpPr>
          <p:nvPr>
            <p:ph type="dt" sz="half" idx="10"/>
          </p:nvPr>
        </p:nvSpPr>
        <p:spPr/>
        <p:txBody>
          <a:bodyPr/>
          <a:lstStyle/>
          <a:p>
            <a:fld id="{33DD48A6-E7F7-492E-A13C-44E5DED9C6FB}" type="datetime1">
              <a:rPr lang="tr-TR" smtClean="0"/>
              <a:t>16.03.2022</a:t>
            </a:fld>
            <a:endParaRPr lang="tr-TR"/>
          </a:p>
        </p:txBody>
      </p:sp>
      <p:sp>
        <p:nvSpPr>
          <p:cNvPr id="5" name="Footer Placeholder 4">
            <a:extLst>
              <a:ext uri="{FF2B5EF4-FFF2-40B4-BE49-F238E27FC236}">
                <a16:creationId xmlns:a16="http://schemas.microsoft.com/office/drawing/2014/main" id="{9CED087E-08F1-4C56-BF13-E0F59E6BF2A5}"/>
              </a:ext>
            </a:extLst>
          </p:cNvPr>
          <p:cNvSpPr>
            <a:spLocks noGrp="1"/>
          </p:cNvSpPr>
          <p:nvPr>
            <p:ph type="ftr" sz="quarter" idx="11"/>
          </p:nvPr>
        </p:nvSpPr>
        <p:spPr/>
        <p:txBody>
          <a:bodyPr/>
          <a:lstStyle/>
          <a:p>
            <a:r>
              <a:rPr lang="en-US"/>
              <a:t>IENG / MANE 372 - Chapters 1-2-3 Summary</a:t>
            </a:r>
            <a:endParaRPr lang="tr-TR"/>
          </a:p>
        </p:txBody>
      </p:sp>
      <p:sp>
        <p:nvSpPr>
          <p:cNvPr id="6" name="Slide Number Placeholder 5">
            <a:extLst>
              <a:ext uri="{FF2B5EF4-FFF2-40B4-BE49-F238E27FC236}">
                <a16:creationId xmlns:a16="http://schemas.microsoft.com/office/drawing/2014/main" id="{93FF003E-BB3F-4260-A82F-1ABF32DCEEF7}"/>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164716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DC91-2353-4D81-89D6-6D3AA8D59990}"/>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8C992C08-0B20-4690-8585-797960FB8E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398540AD-4B60-4CA6-AF16-4EE5AF045DEA}"/>
              </a:ext>
            </a:extLst>
          </p:cNvPr>
          <p:cNvSpPr>
            <a:spLocks noGrp="1"/>
          </p:cNvSpPr>
          <p:nvPr>
            <p:ph type="dt" sz="half" idx="10"/>
          </p:nvPr>
        </p:nvSpPr>
        <p:spPr/>
        <p:txBody>
          <a:bodyPr/>
          <a:lstStyle/>
          <a:p>
            <a:fld id="{979D6504-4AC2-4D3C-B01E-329070ECB11D}" type="datetime1">
              <a:rPr lang="tr-TR" smtClean="0"/>
              <a:t>16.03.2022</a:t>
            </a:fld>
            <a:endParaRPr lang="tr-TR"/>
          </a:p>
        </p:txBody>
      </p:sp>
      <p:sp>
        <p:nvSpPr>
          <p:cNvPr id="5" name="Footer Placeholder 4">
            <a:extLst>
              <a:ext uri="{FF2B5EF4-FFF2-40B4-BE49-F238E27FC236}">
                <a16:creationId xmlns:a16="http://schemas.microsoft.com/office/drawing/2014/main" id="{1F1EC355-8D3A-4B47-B410-24710031F28E}"/>
              </a:ext>
            </a:extLst>
          </p:cNvPr>
          <p:cNvSpPr>
            <a:spLocks noGrp="1"/>
          </p:cNvSpPr>
          <p:nvPr>
            <p:ph type="ftr" sz="quarter" idx="11"/>
          </p:nvPr>
        </p:nvSpPr>
        <p:spPr/>
        <p:txBody>
          <a:bodyPr/>
          <a:lstStyle/>
          <a:p>
            <a:r>
              <a:rPr lang="en-US"/>
              <a:t>IENG / MANE 372 - Chapters 1-2-3 Summary</a:t>
            </a:r>
            <a:endParaRPr lang="tr-TR"/>
          </a:p>
        </p:txBody>
      </p:sp>
      <p:sp>
        <p:nvSpPr>
          <p:cNvPr id="6" name="Slide Number Placeholder 5">
            <a:extLst>
              <a:ext uri="{FF2B5EF4-FFF2-40B4-BE49-F238E27FC236}">
                <a16:creationId xmlns:a16="http://schemas.microsoft.com/office/drawing/2014/main" id="{2A5CEF32-7B54-40FA-BC84-05E15F3FF8E1}"/>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419939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1FEB-C532-4E0A-B464-8492AA7360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35B75AD3-180A-45E4-986B-5EB6AA35E3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ACADD-0D66-407F-980C-C1ADD4983C34}"/>
              </a:ext>
            </a:extLst>
          </p:cNvPr>
          <p:cNvSpPr>
            <a:spLocks noGrp="1"/>
          </p:cNvSpPr>
          <p:nvPr>
            <p:ph type="dt" sz="half" idx="10"/>
          </p:nvPr>
        </p:nvSpPr>
        <p:spPr/>
        <p:txBody>
          <a:bodyPr/>
          <a:lstStyle/>
          <a:p>
            <a:fld id="{E7E027FD-2D67-47B5-B6F5-3D2134A1DF5C}" type="datetime1">
              <a:rPr lang="tr-TR" smtClean="0"/>
              <a:t>16.03.2022</a:t>
            </a:fld>
            <a:endParaRPr lang="tr-TR"/>
          </a:p>
        </p:txBody>
      </p:sp>
      <p:sp>
        <p:nvSpPr>
          <p:cNvPr id="5" name="Footer Placeholder 4">
            <a:extLst>
              <a:ext uri="{FF2B5EF4-FFF2-40B4-BE49-F238E27FC236}">
                <a16:creationId xmlns:a16="http://schemas.microsoft.com/office/drawing/2014/main" id="{45793B65-1EAF-4BF2-A07E-F1FAD2052ECB}"/>
              </a:ext>
            </a:extLst>
          </p:cNvPr>
          <p:cNvSpPr>
            <a:spLocks noGrp="1"/>
          </p:cNvSpPr>
          <p:nvPr>
            <p:ph type="ftr" sz="quarter" idx="11"/>
          </p:nvPr>
        </p:nvSpPr>
        <p:spPr/>
        <p:txBody>
          <a:bodyPr/>
          <a:lstStyle/>
          <a:p>
            <a:r>
              <a:rPr lang="en-US"/>
              <a:t>IENG / MANE 372 - Chapters 1-2-3 Summary</a:t>
            </a:r>
            <a:endParaRPr lang="tr-TR"/>
          </a:p>
        </p:txBody>
      </p:sp>
      <p:sp>
        <p:nvSpPr>
          <p:cNvPr id="6" name="Slide Number Placeholder 5">
            <a:extLst>
              <a:ext uri="{FF2B5EF4-FFF2-40B4-BE49-F238E27FC236}">
                <a16:creationId xmlns:a16="http://schemas.microsoft.com/office/drawing/2014/main" id="{3A475793-E01C-447F-8C23-A35D932F88B5}"/>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106209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FA7B-EC22-4553-B0D7-64EBA84E2FCA}"/>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37EF1F5D-3951-4EDA-8093-6376705C0F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ACD7CA4C-984A-4ED6-8080-615F00CF34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D1535E1D-B24A-491C-A5EA-11C5A0E57175}"/>
              </a:ext>
            </a:extLst>
          </p:cNvPr>
          <p:cNvSpPr>
            <a:spLocks noGrp="1"/>
          </p:cNvSpPr>
          <p:nvPr>
            <p:ph type="dt" sz="half" idx="10"/>
          </p:nvPr>
        </p:nvSpPr>
        <p:spPr/>
        <p:txBody>
          <a:bodyPr/>
          <a:lstStyle/>
          <a:p>
            <a:fld id="{342FE6CD-FCFE-48F0-9829-78E7C74C6B7C}" type="datetime1">
              <a:rPr lang="tr-TR" smtClean="0"/>
              <a:t>16.03.2022</a:t>
            </a:fld>
            <a:endParaRPr lang="tr-TR"/>
          </a:p>
        </p:txBody>
      </p:sp>
      <p:sp>
        <p:nvSpPr>
          <p:cNvPr id="6" name="Footer Placeholder 5">
            <a:extLst>
              <a:ext uri="{FF2B5EF4-FFF2-40B4-BE49-F238E27FC236}">
                <a16:creationId xmlns:a16="http://schemas.microsoft.com/office/drawing/2014/main" id="{9B1F14B6-81BC-4021-8D30-6A0CEE93E304}"/>
              </a:ext>
            </a:extLst>
          </p:cNvPr>
          <p:cNvSpPr>
            <a:spLocks noGrp="1"/>
          </p:cNvSpPr>
          <p:nvPr>
            <p:ph type="ftr" sz="quarter" idx="11"/>
          </p:nvPr>
        </p:nvSpPr>
        <p:spPr/>
        <p:txBody>
          <a:bodyPr/>
          <a:lstStyle/>
          <a:p>
            <a:r>
              <a:rPr lang="en-US"/>
              <a:t>IENG / MANE 372 - Chapters 1-2-3 Summary</a:t>
            </a:r>
            <a:endParaRPr lang="tr-TR"/>
          </a:p>
        </p:txBody>
      </p:sp>
      <p:sp>
        <p:nvSpPr>
          <p:cNvPr id="7" name="Slide Number Placeholder 6">
            <a:extLst>
              <a:ext uri="{FF2B5EF4-FFF2-40B4-BE49-F238E27FC236}">
                <a16:creationId xmlns:a16="http://schemas.microsoft.com/office/drawing/2014/main" id="{95FBBBF5-9D7F-47B0-9A75-240884281E97}"/>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304836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8289-6B11-4B08-9752-14333D4F04DE}"/>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242E93E5-F3A8-4219-9F2A-E5C7F7377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DF7DDF-55AC-4E54-BDD4-509A13C745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78443E7E-98C9-48E8-A0ED-CC17A29DE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96E801-0256-4359-9609-73C2BFADB8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C2BA2AB0-E6BC-4047-BE9C-6509C74727AF}"/>
              </a:ext>
            </a:extLst>
          </p:cNvPr>
          <p:cNvSpPr>
            <a:spLocks noGrp="1"/>
          </p:cNvSpPr>
          <p:nvPr>
            <p:ph type="dt" sz="half" idx="10"/>
          </p:nvPr>
        </p:nvSpPr>
        <p:spPr/>
        <p:txBody>
          <a:bodyPr/>
          <a:lstStyle/>
          <a:p>
            <a:fld id="{B60A61E0-C0AD-4E2C-A3BE-C335A58A8BBA}" type="datetime1">
              <a:rPr lang="tr-TR" smtClean="0"/>
              <a:t>16.03.2022</a:t>
            </a:fld>
            <a:endParaRPr lang="tr-TR"/>
          </a:p>
        </p:txBody>
      </p:sp>
      <p:sp>
        <p:nvSpPr>
          <p:cNvPr id="8" name="Footer Placeholder 7">
            <a:extLst>
              <a:ext uri="{FF2B5EF4-FFF2-40B4-BE49-F238E27FC236}">
                <a16:creationId xmlns:a16="http://schemas.microsoft.com/office/drawing/2014/main" id="{17C6D72E-5B7E-4BDC-9566-22CF0C32CA15}"/>
              </a:ext>
            </a:extLst>
          </p:cNvPr>
          <p:cNvSpPr>
            <a:spLocks noGrp="1"/>
          </p:cNvSpPr>
          <p:nvPr>
            <p:ph type="ftr" sz="quarter" idx="11"/>
          </p:nvPr>
        </p:nvSpPr>
        <p:spPr/>
        <p:txBody>
          <a:bodyPr/>
          <a:lstStyle/>
          <a:p>
            <a:r>
              <a:rPr lang="en-US"/>
              <a:t>IENG / MANE 372 - Chapters 1-2-3 Summary</a:t>
            </a:r>
            <a:endParaRPr lang="tr-TR"/>
          </a:p>
        </p:txBody>
      </p:sp>
      <p:sp>
        <p:nvSpPr>
          <p:cNvPr id="9" name="Slide Number Placeholder 8">
            <a:extLst>
              <a:ext uri="{FF2B5EF4-FFF2-40B4-BE49-F238E27FC236}">
                <a16:creationId xmlns:a16="http://schemas.microsoft.com/office/drawing/2014/main" id="{32A4B53F-58F5-445A-BEAE-ED99BD6CB51C}"/>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137130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D9D5-A921-4C09-AA7B-BA683E9F0666}"/>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5084C952-C4A6-47FF-8ADC-B35A7D6BCB8C}"/>
              </a:ext>
            </a:extLst>
          </p:cNvPr>
          <p:cNvSpPr>
            <a:spLocks noGrp="1"/>
          </p:cNvSpPr>
          <p:nvPr>
            <p:ph type="dt" sz="half" idx="10"/>
          </p:nvPr>
        </p:nvSpPr>
        <p:spPr/>
        <p:txBody>
          <a:bodyPr/>
          <a:lstStyle/>
          <a:p>
            <a:fld id="{49B17285-B238-418C-8101-7F7D525C43E8}" type="datetime1">
              <a:rPr lang="tr-TR" smtClean="0"/>
              <a:t>16.03.2022</a:t>
            </a:fld>
            <a:endParaRPr lang="tr-TR"/>
          </a:p>
        </p:txBody>
      </p:sp>
      <p:sp>
        <p:nvSpPr>
          <p:cNvPr id="4" name="Footer Placeholder 3">
            <a:extLst>
              <a:ext uri="{FF2B5EF4-FFF2-40B4-BE49-F238E27FC236}">
                <a16:creationId xmlns:a16="http://schemas.microsoft.com/office/drawing/2014/main" id="{D075248B-B816-4EC4-83F4-B8F865831C05}"/>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B605837D-6604-48E8-B869-360B147AC6E2}"/>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17616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39F7C7-EA28-43B6-8085-268998DAB19F}"/>
              </a:ext>
            </a:extLst>
          </p:cNvPr>
          <p:cNvSpPr>
            <a:spLocks noGrp="1"/>
          </p:cNvSpPr>
          <p:nvPr>
            <p:ph type="dt" sz="half" idx="10"/>
          </p:nvPr>
        </p:nvSpPr>
        <p:spPr/>
        <p:txBody>
          <a:bodyPr/>
          <a:lstStyle/>
          <a:p>
            <a:fld id="{E3399403-A639-40AC-AECF-D4B6C90C2293}" type="datetime1">
              <a:rPr lang="tr-TR" smtClean="0"/>
              <a:t>16.03.2022</a:t>
            </a:fld>
            <a:endParaRPr lang="tr-TR"/>
          </a:p>
        </p:txBody>
      </p:sp>
      <p:sp>
        <p:nvSpPr>
          <p:cNvPr id="3" name="Footer Placeholder 2">
            <a:extLst>
              <a:ext uri="{FF2B5EF4-FFF2-40B4-BE49-F238E27FC236}">
                <a16:creationId xmlns:a16="http://schemas.microsoft.com/office/drawing/2014/main" id="{2F6EB678-47F6-4E60-8475-AFC949CE47C3}"/>
              </a:ext>
            </a:extLst>
          </p:cNvPr>
          <p:cNvSpPr>
            <a:spLocks noGrp="1"/>
          </p:cNvSpPr>
          <p:nvPr>
            <p:ph type="ftr" sz="quarter" idx="11"/>
          </p:nvPr>
        </p:nvSpPr>
        <p:spPr/>
        <p:txBody>
          <a:bodyPr/>
          <a:lstStyle/>
          <a:p>
            <a:r>
              <a:rPr lang="en-US"/>
              <a:t>IENG / MANE 372 - Chapters 1-2-3 Summary</a:t>
            </a:r>
            <a:endParaRPr lang="tr-TR"/>
          </a:p>
        </p:txBody>
      </p:sp>
      <p:sp>
        <p:nvSpPr>
          <p:cNvPr id="4" name="Slide Number Placeholder 3">
            <a:extLst>
              <a:ext uri="{FF2B5EF4-FFF2-40B4-BE49-F238E27FC236}">
                <a16:creationId xmlns:a16="http://schemas.microsoft.com/office/drawing/2014/main" id="{1CB9040D-C800-4B40-BC91-518696D008AC}"/>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42428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E60B-B025-4402-B446-BC91E396B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AA5831ED-7E35-437E-A95A-DEBA3001D8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8FC82C6E-5B0D-4EEB-9AA6-B343446F3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0ABF1-9ED9-43CD-B9BF-6F7D6356A737}"/>
              </a:ext>
            </a:extLst>
          </p:cNvPr>
          <p:cNvSpPr>
            <a:spLocks noGrp="1"/>
          </p:cNvSpPr>
          <p:nvPr>
            <p:ph type="dt" sz="half" idx="10"/>
          </p:nvPr>
        </p:nvSpPr>
        <p:spPr/>
        <p:txBody>
          <a:bodyPr/>
          <a:lstStyle/>
          <a:p>
            <a:fld id="{D1D10163-3455-4908-B0B8-0E93AC1C9723}" type="datetime1">
              <a:rPr lang="tr-TR" smtClean="0"/>
              <a:t>16.03.2022</a:t>
            </a:fld>
            <a:endParaRPr lang="tr-TR"/>
          </a:p>
        </p:txBody>
      </p:sp>
      <p:sp>
        <p:nvSpPr>
          <p:cNvPr id="6" name="Footer Placeholder 5">
            <a:extLst>
              <a:ext uri="{FF2B5EF4-FFF2-40B4-BE49-F238E27FC236}">
                <a16:creationId xmlns:a16="http://schemas.microsoft.com/office/drawing/2014/main" id="{DFF618FD-304E-444C-9E4F-31C03AA9284B}"/>
              </a:ext>
            </a:extLst>
          </p:cNvPr>
          <p:cNvSpPr>
            <a:spLocks noGrp="1"/>
          </p:cNvSpPr>
          <p:nvPr>
            <p:ph type="ftr" sz="quarter" idx="11"/>
          </p:nvPr>
        </p:nvSpPr>
        <p:spPr/>
        <p:txBody>
          <a:bodyPr/>
          <a:lstStyle/>
          <a:p>
            <a:r>
              <a:rPr lang="en-US"/>
              <a:t>IENG / MANE 372 - Chapters 1-2-3 Summary</a:t>
            </a:r>
            <a:endParaRPr lang="tr-TR"/>
          </a:p>
        </p:txBody>
      </p:sp>
      <p:sp>
        <p:nvSpPr>
          <p:cNvPr id="7" name="Slide Number Placeholder 6">
            <a:extLst>
              <a:ext uri="{FF2B5EF4-FFF2-40B4-BE49-F238E27FC236}">
                <a16:creationId xmlns:a16="http://schemas.microsoft.com/office/drawing/2014/main" id="{BD3DC1AD-02A7-410F-A2D3-5C88E9430B85}"/>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200542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22BF-6ED2-4322-BDC3-B10A0341B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A77937AF-1F1D-4126-95C5-1A2C76DDFE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0B653768-0750-4463-A587-18CE9D08A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C0ED02-1761-41F9-966E-F403D329C9D8}"/>
              </a:ext>
            </a:extLst>
          </p:cNvPr>
          <p:cNvSpPr>
            <a:spLocks noGrp="1"/>
          </p:cNvSpPr>
          <p:nvPr>
            <p:ph type="dt" sz="half" idx="10"/>
          </p:nvPr>
        </p:nvSpPr>
        <p:spPr/>
        <p:txBody>
          <a:bodyPr/>
          <a:lstStyle/>
          <a:p>
            <a:fld id="{AB98AE8B-B540-4665-BEAB-366F5D8B366A}" type="datetime1">
              <a:rPr lang="tr-TR" smtClean="0"/>
              <a:t>16.03.2022</a:t>
            </a:fld>
            <a:endParaRPr lang="tr-TR"/>
          </a:p>
        </p:txBody>
      </p:sp>
      <p:sp>
        <p:nvSpPr>
          <p:cNvPr id="6" name="Footer Placeholder 5">
            <a:extLst>
              <a:ext uri="{FF2B5EF4-FFF2-40B4-BE49-F238E27FC236}">
                <a16:creationId xmlns:a16="http://schemas.microsoft.com/office/drawing/2014/main" id="{53289E0C-6519-4733-864D-0B76679B1CD7}"/>
              </a:ext>
            </a:extLst>
          </p:cNvPr>
          <p:cNvSpPr>
            <a:spLocks noGrp="1"/>
          </p:cNvSpPr>
          <p:nvPr>
            <p:ph type="ftr" sz="quarter" idx="11"/>
          </p:nvPr>
        </p:nvSpPr>
        <p:spPr/>
        <p:txBody>
          <a:bodyPr/>
          <a:lstStyle/>
          <a:p>
            <a:r>
              <a:rPr lang="en-US"/>
              <a:t>IENG / MANE 372 - Chapters 1-2-3 Summary</a:t>
            </a:r>
            <a:endParaRPr lang="tr-TR"/>
          </a:p>
        </p:txBody>
      </p:sp>
      <p:sp>
        <p:nvSpPr>
          <p:cNvPr id="7" name="Slide Number Placeholder 6">
            <a:extLst>
              <a:ext uri="{FF2B5EF4-FFF2-40B4-BE49-F238E27FC236}">
                <a16:creationId xmlns:a16="http://schemas.microsoft.com/office/drawing/2014/main" id="{3DC5BBD6-5448-4D8E-A8C2-4D9B93CEFF05}"/>
              </a:ext>
            </a:extLst>
          </p:cNvPr>
          <p:cNvSpPr>
            <a:spLocks noGrp="1"/>
          </p:cNvSpPr>
          <p:nvPr>
            <p:ph type="sldNum" sz="quarter" idx="12"/>
          </p:nvPr>
        </p:nvSpPr>
        <p:spPr/>
        <p:txBody>
          <a:bodyPr/>
          <a:lstStyle/>
          <a:p>
            <a:fld id="{F6260647-1E1B-449A-84A3-A51FE6450A62}" type="slidenum">
              <a:rPr lang="tr-TR" smtClean="0"/>
              <a:t>‹#›</a:t>
            </a:fld>
            <a:endParaRPr lang="tr-TR"/>
          </a:p>
        </p:txBody>
      </p:sp>
    </p:spTree>
    <p:extLst>
      <p:ext uri="{BB962C8B-B14F-4D97-AF65-F5344CB8AC3E}">
        <p14:creationId xmlns:p14="http://schemas.microsoft.com/office/powerpoint/2010/main" val="379075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DB1BC9-331B-471B-9EAE-E50E02335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417B3831-209C-46AE-B4AA-C1EA537E1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011A11A-5B9E-416D-8C6A-A353B5E51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CA4CA-CBE0-4F18-ACA8-8ADD115824BA}" type="datetime1">
              <a:rPr lang="tr-TR" smtClean="0"/>
              <a:t>16.03.2022</a:t>
            </a:fld>
            <a:endParaRPr lang="tr-TR"/>
          </a:p>
        </p:txBody>
      </p:sp>
      <p:sp>
        <p:nvSpPr>
          <p:cNvPr id="5" name="Footer Placeholder 4">
            <a:extLst>
              <a:ext uri="{FF2B5EF4-FFF2-40B4-BE49-F238E27FC236}">
                <a16:creationId xmlns:a16="http://schemas.microsoft.com/office/drawing/2014/main" id="{3BEEC3C5-EF48-4755-A70A-E5228D46B6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IENG / MANE 372 - Chapters 1-2-3 Summary</a:t>
            </a:r>
            <a:endParaRPr lang="tr-TR"/>
          </a:p>
        </p:txBody>
      </p:sp>
      <p:sp>
        <p:nvSpPr>
          <p:cNvPr id="6" name="Slide Number Placeholder 5">
            <a:extLst>
              <a:ext uri="{FF2B5EF4-FFF2-40B4-BE49-F238E27FC236}">
                <a16:creationId xmlns:a16="http://schemas.microsoft.com/office/drawing/2014/main" id="{71CB1A90-B782-4BA4-A6E3-647A61A4D0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60647-1E1B-449A-84A3-A51FE6450A62}" type="slidenum">
              <a:rPr lang="tr-TR" smtClean="0"/>
              <a:t>‹#›</a:t>
            </a:fld>
            <a:endParaRPr lang="tr-TR"/>
          </a:p>
        </p:txBody>
      </p:sp>
    </p:spTree>
    <p:extLst>
      <p:ext uri="{BB962C8B-B14F-4D97-AF65-F5344CB8AC3E}">
        <p14:creationId xmlns:p14="http://schemas.microsoft.com/office/powerpoint/2010/main" val="294139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ccpace.com/asset_files/ASPvs.MSP_BarbaraMichels.pdf"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07006"/>
            <a:ext cx="9144000" cy="3179884"/>
          </a:xfrm>
        </p:spPr>
        <p:txBody>
          <a:bodyPr>
            <a:noAutofit/>
          </a:bodyPr>
          <a:lstStyle/>
          <a:p>
            <a:pPr>
              <a:lnSpc>
                <a:spcPct val="150000"/>
              </a:lnSpc>
            </a:pPr>
            <a:r>
              <a:rPr lang="en-US" sz="2800" b="1" dirty="0">
                <a:latin typeface="Times New Roman" panose="02020603050405020304" pitchFamily="18" charset="0"/>
                <a:cs typeface="Times New Roman" panose="02020603050405020304" pitchFamily="18" charset="0"/>
              </a:rPr>
              <a:t>EASTERN MEDITERRANEAN UNIVERSITY DEPARTMENT OF INDUSTRIAL ENGINEERING</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INFORMATION SYSTEMS AND TECHNOLOGY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IENG 372 / MANE 372</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Spring 2021-2022</a:t>
            </a:r>
            <a:br>
              <a:rPr lang="en-US" sz="2800" b="1" dirty="0">
                <a:latin typeface="Times New Roman" panose="02020603050405020304" pitchFamily="18" charset="0"/>
                <a:cs typeface="Times New Roman" panose="02020603050405020304" pitchFamily="18" charset="0"/>
              </a:rPr>
            </a:br>
            <a:r>
              <a:rPr lang="en-US" sz="2800" b="1" u="sng" dirty="0">
                <a:latin typeface="Times New Roman" panose="02020603050405020304" pitchFamily="18" charset="0"/>
                <a:cs typeface="Times New Roman" panose="02020603050405020304" pitchFamily="18" charset="0"/>
              </a:rPr>
              <a:t>Summary  of Chapter 1 -2 -3</a:t>
            </a:r>
            <a:endParaRPr lang="tr-TR" sz="2800" u="sng"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95400" y="5403347"/>
            <a:ext cx="9144000" cy="561686"/>
          </a:xfrm>
        </p:spPr>
        <p:txBody>
          <a:bodyPr>
            <a:normAutofit/>
          </a:bodyPr>
          <a:lstStyle/>
          <a:p>
            <a:r>
              <a:rPr lang="en-US" sz="2800" b="1" dirty="0">
                <a:latin typeface="Times New Roman" panose="02020603050405020304" pitchFamily="18" charset="0"/>
                <a:cs typeface="Times New Roman" panose="02020603050405020304" pitchFamily="18" charset="0"/>
              </a:rPr>
              <a:t>Lecturer : Ms. Khaoula Chnina</a:t>
            </a:r>
            <a:endParaRPr lang="tr-TR"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9835" t="28519" r="69999" b="34330"/>
          <a:stretch/>
        </p:blipFill>
        <p:spPr>
          <a:xfrm>
            <a:off x="372489" y="344610"/>
            <a:ext cx="1845822" cy="1912815"/>
          </a:xfrm>
          <a:prstGeom prst="rect">
            <a:avLst/>
          </a:prstGeom>
        </p:spPr>
      </p:pic>
      <p:pic>
        <p:nvPicPr>
          <p:cNvPr id="6" name="Picture 5"/>
          <p:cNvPicPr>
            <a:picLocks noChangeAspect="1"/>
          </p:cNvPicPr>
          <p:nvPr/>
        </p:nvPicPr>
        <p:blipFill rotWithShape="1">
          <a:blip r:embed="rId3"/>
          <a:srcRect l="55128" t="32166" r="28077" b="37749"/>
          <a:stretch/>
        </p:blipFill>
        <p:spPr>
          <a:xfrm>
            <a:off x="9959916" y="303090"/>
            <a:ext cx="1698602" cy="1711569"/>
          </a:xfrm>
          <a:prstGeom prst="rect">
            <a:avLst/>
          </a:prstGeom>
        </p:spPr>
      </p:pic>
    </p:spTree>
    <p:extLst>
      <p:ext uri="{BB962C8B-B14F-4D97-AF65-F5344CB8AC3E}">
        <p14:creationId xmlns:p14="http://schemas.microsoft.com/office/powerpoint/2010/main" val="13943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85" y="0"/>
            <a:ext cx="10515600" cy="1325563"/>
          </a:xfrm>
        </p:spPr>
        <p:txBody>
          <a:bodyPr vert="horz" lIns="91440" tIns="45720" rIns="91440" bIns="45720" rtlCol="0" anchor="ctr">
            <a:normAutofit/>
          </a:bodyPr>
          <a:lstStyle/>
          <a:p>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Alternative Approaches to Development</a:t>
            </a:r>
          </a:p>
        </p:txBody>
      </p:sp>
      <p:sp>
        <p:nvSpPr>
          <p:cNvPr id="3" name="Content Placeholder 2"/>
          <p:cNvSpPr>
            <a:spLocks noGrp="1"/>
          </p:cNvSpPr>
          <p:nvPr>
            <p:ph idx="1"/>
          </p:nvPr>
        </p:nvSpPr>
        <p:spPr>
          <a:xfrm>
            <a:off x="479386" y="1325563"/>
            <a:ext cx="4695930" cy="3208730"/>
          </a:xfrm>
        </p:spPr>
        <p:txBody>
          <a:bodyPr>
            <a:noAutofit/>
          </a:bodyPr>
          <a:lstStyle/>
          <a:p>
            <a:pPr marL="0" indent="0" algn="just">
              <a:buNone/>
            </a:pP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 </a:t>
            </a:r>
            <a:r>
              <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Prototyping</a:t>
            </a:r>
            <a:endPar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tr-TR" sz="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q"/>
            </a:pPr>
            <a:r>
              <a:rPr lang="tr-TR" sz="2000" dirty="0">
                <a:latin typeface="Times New Roman" panose="02020603050405020304" pitchFamily="18" charset="0"/>
                <a:cs typeface="Times New Roman" panose="02020603050405020304" pitchFamily="18" charset="0"/>
              </a:rPr>
              <a:t>Designing and building a scaled-down but working version of a desired system</a:t>
            </a:r>
          </a:p>
          <a:p>
            <a:pPr marL="0" indent="0" algn="just">
              <a:buNone/>
            </a:pPr>
            <a:r>
              <a:rPr lang="en-US" sz="2000" dirty="0">
                <a:latin typeface="Times New Roman" panose="02020603050405020304" pitchFamily="18" charset="0"/>
                <a:cs typeface="Times New Roman" panose="02020603050405020304" pitchFamily="18" charset="0"/>
              </a:rPr>
              <a:t>A</a:t>
            </a:r>
            <a:r>
              <a:rPr lang="tr-TR" sz="2000" dirty="0">
                <a:latin typeface="Times New Roman" panose="02020603050405020304" pitchFamily="18" charset="0"/>
                <a:cs typeface="Times New Roman" panose="02020603050405020304" pitchFamily="18" charset="0"/>
              </a:rPr>
              <a:t>dvantages of the prototyping technique: </a:t>
            </a:r>
          </a:p>
          <a:p>
            <a:pPr marL="0" indent="0" algn="just">
              <a:buNone/>
            </a:pPr>
            <a:r>
              <a:rPr lang="tr-TR" sz="2000" dirty="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Users are involved </a:t>
            </a:r>
            <a:r>
              <a:rPr lang="tr-TR" sz="2000" dirty="0">
                <a:latin typeface="Times New Roman" panose="02020603050405020304" pitchFamily="18" charset="0"/>
                <a:cs typeface="Times New Roman" panose="02020603050405020304" pitchFamily="18" charset="0"/>
              </a:rPr>
              <a:t>in analysis and design</a:t>
            </a:r>
          </a:p>
          <a:p>
            <a:pPr marL="0" indent="0" algn="just">
              <a:buNone/>
            </a:pPr>
            <a:r>
              <a:rPr lang="tr-TR" sz="2000" dirty="0">
                <a:latin typeface="Times New Roman" panose="02020603050405020304" pitchFamily="18" charset="0"/>
                <a:cs typeface="Times New Roman" panose="02020603050405020304" pitchFamily="18" charset="0"/>
              </a:rPr>
              <a:t>(2) </a:t>
            </a:r>
            <a:r>
              <a:rPr lang="en-US" sz="2000" dirty="0">
                <a:latin typeface="Times New Roman" panose="02020603050405020304" pitchFamily="18" charset="0"/>
                <a:cs typeface="Times New Roman" panose="02020603050405020304" pitchFamily="18" charset="0"/>
              </a:rPr>
              <a:t>I</a:t>
            </a:r>
            <a:r>
              <a:rPr lang="tr-TR" sz="2000" dirty="0">
                <a:latin typeface="Times New Roman" panose="02020603050405020304" pitchFamily="18" charset="0"/>
                <a:cs typeface="Times New Roman" panose="02020603050405020304" pitchFamily="18" charset="0"/>
              </a:rPr>
              <a:t>t captures requirements in concrete, rather than verbal or abstract, form. </a:t>
            </a:r>
          </a:p>
          <a:p>
            <a:pPr marL="0" indent="0" algn="just">
              <a:buNone/>
            </a:pPr>
            <a:endParaRPr lang="tr-TR" sz="2000" dirty="0">
              <a:latin typeface="Times New Roman" panose="02020603050405020304" pitchFamily="18" charset="0"/>
              <a:cs typeface="Times New Roman" panose="02020603050405020304" pitchFamily="18" charset="0"/>
            </a:endParaRPr>
          </a:p>
        </p:txBody>
      </p:sp>
      <p:sp>
        <p:nvSpPr>
          <p:cNvPr id="16" name="Slide Number Placeholder 15"/>
          <p:cNvSpPr>
            <a:spLocks noGrp="1"/>
          </p:cNvSpPr>
          <p:nvPr>
            <p:ph type="sldNum" sz="quarter" idx="12"/>
          </p:nvPr>
        </p:nvSpPr>
        <p:spPr/>
        <p:txBody>
          <a:bodyPr/>
          <a:lstStyle/>
          <a:p>
            <a:fld id="{F43085E7-DD81-4654-9295-72AD80DBC430}" type="slidenum">
              <a:rPr lang="tr-TR" smtClean="0"/>
              <a:t>10</a:t>
            </a:fld>
            <a:endParaRPr lang="tr-TR"/>
          </a:p>
        </p:txBody>
      </p:sp>
      <p:sp>
        <p:nvSpPr>
          <p:cNvPr id="7" name="Footer Placeholder 6">
            <a:extLst>
              <a:ext uri="{FF2B5EF4-FFF2-40B4-BE49-F238E27FC236}">
                <a16:creationId xmlns:a16="http://schemas.microsoft.com/office/drawing/2014/main" id="{8CAAD179-A9B1-404B-B0F8-1E2D32E60ABC}"/>
              </a:ext>
            </a:extLst>
          </p:cNvPr>
          <p:cNvSpPr>
            <a:spLocks noGrp="1"/>
          </p:cNvSpPr>
          <p:nvPr>
            <p:ph type="ftr" sz="quarter" idx="11"/>
          </p:nvPr>
        </p:nvSpPr>
        <p:spPr/>
        <p:txBody>
          <a:bodyPr/>
          <a:lstStyle/>
          <a:p>
            <a:r>
              <a:rPr lang="en-US"/>
              <a:t>IENG / MANE 372 - Chapters 1-2-3 Summary</a:t>
            </a:r>
            <a:endParaRPr lang="tr-TR"/>
          </a:p>
        </p:txBody>
      </p:sp>
      <p:sp>
        <p:nvSpPr>
          <p:cNvPr id="17" name="Content Placeholder 2">
            <a:extLst>
              <a:ext uri="{FF2B5EF4-FFF2-40B4-BE49-F238E27FC236}">
                <a16:creationId xmlns:a16="http://schemas.microsoft.com/office/drawing/2014/main" id="{B401DA93-298A-4EE5-9EB0-1D1925216132}"/>
              </a:ext>
            </a:extLst>
          </p:cNvPr>
          <p:cNvSpPr txBox="1">
            <a:spLocks/>
          </p:cNvSpPr>
          <p:nvPr/>
        </p:nvSpPr>
        <p:spPr>
          <a:xfrm>
            <a:off x="5901180" y="1415256"/>
            <a:ext cx="5618375" cy="4851400"/>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59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 Computer-Aided Software Engineering (CASE) Tools</a:t>
            </a:r>
          </a:p>
          <a:p>
            <a:pPr marL="0" indent="0" algn="just">
              <a:buFont typeface="Arial" panose="020B0604020202020204" pitchFamily="34" charset="0"/>
              <a:buNone/>
            </a:pPr>
            <a:endParaRPr lang="en-US" sz="59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Software tools that provide automated support for some portion of the systems development process.</a:t>
            </a:r>
            <a:endParaRPr lang="en-US" sz="3600"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tr-TR" sz="3600" b="1" dirty="0">
                <a:latin typeface="Times New Roman" panose="02020603050405020304" pitchFamily="18" charset="0"/>
                <a:cs typeface="Times New Roman" panose="02020603050405020304" pitchFamily="18" charset="0"/>
              </a:rPr>
              <a:t>The general types of CASE tools include:</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 Diagramming tools ( graphic respresentation) </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Computer display (or Form) and report generators (help prototype And </a:t>
            </a:r>
            <a:r>
              <a:rPr lang="en-US" sz="3600" dirty="0" err="1">
                <a:latin typeface="Times New Roman" panose="02020603050405020304" pitchFamily="18" charset="0"/>
                <a:cs typeface="Times New Roman" panose="02020603050405020304" pitchFamily="18" charset="0"/>
              </a:rPr>
              <a:t>i</a:t>
            </a:r>
            <a:r>
              <a:rPr lang="tr-TR" sz="3600" dirty="0">
                <a:latin typeface="Times New Roman" panose="02020603050405020304" pitchFamily="18" charset="0"/>
                <a:cs typeface="Times New Roman" panose="02020603050405020304" pitchFamily="18" charset="0"/>
              </a:rPr>
              <a:t>dentification of data requirements and relationships</a:t>
            </a:r>
            <a:r>
              <a:rPr lang="en-US" sz="3600" dirty="0">
                <a:latin typeface="Times New Roman" panose="02020603050405020304" pitchFamily="18" charset="0"/>
                <a:cs typeface="Times New Roman" panose="02020603050405020304" pitchFamily="18" charset="0"/>
              </a:rPr>
              <a:t>)</a:t>
            </a:r>
            <a:r>
              <a:rPr lang="tr-TR" sz="36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Analysis tools ( check for incomplete, inconsistent, or incorrect specifications in diagrams, forms, and reports).</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A central repository (enables the integrated storage of specifications,diagrams, reports, and project management information) .</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Documentation generators (production of technical and user</a:t>
            </a:r>
            <a:r>
              <a:rPr lang="en-US" sz="3600" dirty="0">
                <a:latin typeface="Times New Roman" panose="02020603050405020304" pitchFamily="18" charset="0"/>
                <a:cs typeface="Times New Roman" panose="02020603050405020304" pitchFamily="18" charset="0"/>
              </a:rPr>
              <a:t> </a:t>
            </a:r>
            <a:r>
              <a:rPr lang="tr-TR" sz="3600" dirty="0">
                <a:latin typeface="Times New Roman" panose="02020603050405020304" pitchFamily="18" charset="0"/>
                <a:cs typeface="Times New Roman" panose="02020603050405020304" pitchFamily="18" charset="0"/>
              </a:rPr>
              <a:t>Documentatio</a:t>
            </a:r>
            <a:r>
              <a:rPr lang="en-US" sz="3600" dirty="0">
                <a:latin typeface="Times New Roman" panose="02020603050405020304" pitchFamily="18" charset="0"/>
                <a:cs typeface="Times New Roman" panose="02020603050405020304" pitchFamily="18" charset="0"/>
              </a:rPr>
              <a:t>n</a:t>
            </a:r>
            <a:r>
              <a:rPr lang="tr-TR" sz="36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Code generators ( enable the generation of program and</a:t>
            </a:r>
            <a:r>
              <a:rPr lang="en-US" sz="3600" dirty="0">
                <a:latin typeface="Times New Roman" panose="02020603050405020304" pitchFamily="18" charset="0"/>
                <a:cs typeface="Times New Roman" panose="02020603050405020304" pitchFamily="18" charset="0"/>
              </a:rPr>
              <a:t> </a:t>
            </a:r>
            <a:r>
              <a:rPr lang="tr-TR" sz="3600" dirty="0">
                <a:latin typeface="Times New Roman" panose="02020603050405020304" pitchFamily="18" charset="0"/>
                <a:cs typeface="Times New Roman" panose="02020603050405020304" pitchFamily="18" charset="0"/>
              </a:rPr>
              <a:t>database definition code) .</a:t>
            </a:r>
          </a:p>
          <a:p>
            <a:pPr algn="just">
              <a:buFont typeface="Wingdings" panose="05000000000000000000" pitchFamily="2" charset="2"/>
              <a:buChar char="q"/>
            </a:pPr>
            <a:endPar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8" name="Date Placeholder 7">
            <a:extLst>
              <a:ext uri="{FF2B5EF4-FFF2-40B4-BE49-F238E27FC236}">
                <a16:creationId xmlns:a16="http://schemas.microsoft.com/office/drawing/2014/main" id="{E0D3BF32-408D-4759-AFF2-6899B079A7A5}"/>
              </a:ext>
            </a:extLst>
          </p:cNvPr>
          <p:cNvSpPr>
            <a:spLocks noGrp="1"/>
          </p:cNvSpPr>
          <p:nvPr>
            <p:ph type="dt" sz="half" idx="10"/>
          </p:nvPr>
        </p:nvSpPr>
        <p:spPr/>
        <p:txBody>
          <a:bodyPr/>
          <a:lstStyle/>
          <a:p>
            <a:fld id="{F89CBBF5-ECF0-413D-9208-D4999D331AE9}" type="datetime1">
              <a:rPr lang="tr-TR" smtClean="0"/>
              <a:t>16.03.2022</a:t>
            </a:fld>
            <a:endParaRPr lang="tr-TR"/>
          </a:p>
        </p:txBody>
      </p:sp>
    </p:spTree>
    <p:extLst>
      <p:ext uri="{BB962C8B-B14F-4D97-AF65-F5344CB8AC3E}">
        <p14:creationId xmlns:p14="http://schemas.microsoft.com/office/powerpoint/2010/main" val="815935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965"/>
            <a:ext cx="9829800" cy="5794998"/>
          </a:xfrm>
        </p:spPr>
        <p:txBody>
          <a:bodyPr>
            <a:normAutofit/>
          </a:bodyPr>
          <a:lstStyle/>
          <a:p>
            <a:pPr marL="0" indent="0" algn="just">
              <a:buNone/>
            </a:pP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 </a:t>
            </a:r>
            <a:r>
              <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Joint Application Design</a:t>
            </a: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(JAD)</a:t>
            </a:r>
          </a:p>
          <a:p>
            <a:pPr marL="0" indent="0" algn="just">
              <a:buNone/>
            </a:pPr>
            <a:endParaRPr lang="tr-TR" sz="700" dirty="0"/>
          </a:p>
          <a:p>
            <a:pPr algn="just">
              <a:buFont typeface="Wingdings" panose="05000000000000000000" pitchFamily="2" charset="2"/>
              <a:buChar char="q"/>
            </a:pPr>
            <a:r>
              <a:rPr lang="en-US" sz="1700" dirty="0">
                <a:latin typeface="Times New Roman" panose="02020603050405020304" pitchFamily="18" charset="0"/>
                <a:cs typeface="Times New Roman" panose="02020603050405020304" pitchFamily="18" charset="0"/>
              </a:rPr>
              <a:t>Users, Managers and Analysts work together for several days </a:t>
            </a:r>
          </a:p>
          <a:p>
            <a:pPr algn="just">
              <a:buFont typeface="Wingdings" panose="05000000000000000000" pitchFamily="2" charset="2"/>
              <a:buChar char="q"/>
            </a:pPr>
            <a:r>
              <a:rPr lang="tr-TR" sz="1700" dirty="0">
                <a:latin typeface="Times New Roman" panose="02020603050405020304" pitchFamily="18" charset="0"/>
                <a:cs typeface="Times New Roman" panose="02020603050405020304" pitchFamily="18" charset="0"/>
              </a:rPr>
              <a:t>System requirements</a:t>
            </a:r>
            <a:r>
              <a:rPr lang="en-US" sz="1700" dirty="0">
                <a:latin typeface="Times New Roman" panose="02020603050405020304" pitchFamily="18" charset="0"/>
                <a:cs typeface="Times New Roman" panose="02020603050405020304" pitchFamily="18" charset="0"/>
              </a:rPr>
              <a:t> and designs </a:t>
            </a:r>
            <a:r>
              <a:rPr lang="tr-TR" sz="1700" dirty="0">
                <a:latin typeface="Times New Roman" panose="02020603050405020304" pitchFamily="18" charset="0"/>
                <a:cs typeface="Times New Roman" panose="02020603050405020304" pitchFamily="18" charset="0"/>
              </a:rPr>
              <a:t> are reviewed </a:t>
            </a:r>
          </a:p>
          <a:p>
            <a:pPr algn="just">
              <a:buFont typeface="Wingdings" panose="05000000000000000000" pitchFamily="2" charset="2"/>
              <a:buChar char="q"/>
            </a:pPr>
            <a:r>
              <a:rPr lang="tr-TR" sz="1700" dirty="0">
                <a:latin typeface="Times New Roman" panose="02020603050405020304" pitchFamily="18" charset="0"/>
                <a:cs typeface="Times New Roman" panose="02020603050405020304" pitchFamily="18" charset="0"/>
              </a:rPr>
              <a:t>intensive </a:t>
            </a:r>
            <a:r>
              <a:rPr lang="en-US" sz="1700" dirty="0">
                <a:latin typeface="Times New Roman" panose="02020603050405020304" pitchFamily="18" charset="0"/>
                <a:cs typeface="Times New Roman" panose="02020603050405020304" pitchFamily="18" charset="0"/>
              </a:rPr>
              <a:t>and </a:t>
            </a:r>
            <a:r>
              <a:rPr lang="tr-TR" sz="1700" dirty="0">
                <a:latin typeface="Times New Roman" panose="02020603050405020304" pitchFamily="18" charset="0"/>
                <a:cs typeface="Times New Roman" panose="02020603050405020304" pitchFamily="18" charset="0"/>
              </a:rPr>
              <a:t>Structured meetings </a:t>
            </a:r>
            <a:endParaRPr lang="en-US" sz="1700" dirty="0">
              <a:latin typeface="Times New Roman" panose="02020603050405020304" pitchFamily="18" charset="0"/>
              <a:cs typeface="Times New Roman" panose="02020603050405020304" pitchFamily="18" charset="0"/>
            </a:endParaRPr>
          </a:p>
          <a:p>
            <a:pPr marL="0" indent="0" algn="just">
              <a:buNone/>
            </a:pP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 </a:t>
            </a:r>
            <a:r>
              <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Rapid Application Development</a:t>
            </a: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(RAD)</a:t>
            </a:r>
          </a:p>
          <a:p>
            <a:pPr lvl="0"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Systems development methodology created to decrease the time needed to design and implement information systems.</a:t>
            </a:r>
          </a:p>
          <a:p>
            <a:pPr lvl="0"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The principle RAD methodology is to </a:t>
            </a:r>
            <a:r>
              <a:rPr lang="tr-TR" sz="1600" u="sng" dirty="0">
                <a:latin typeface="Times New Roman" panose="02020603050405020304" pitchFamily="18" charset="0"/>
                <a:cs typeface="Times New Roman" panose="02020603050405020304" pitchFamily="18" charset="0"/>
              </a:rPr>
              <a:t>delay producing detailed </a:t>
            </a:r>
            <a:r>
              <a:rPr lang="tr-TR" sz="1600" dirty="0">
                <a:latin typeface="Times New Roman" panose="02020603050405020304" pitchFamily="18" charset="0"/>
                <a:cs typeface="Times New Roman" panose="02020603050405020304" pitchFamily="18" charset="0"/>
              </a:rPr>
              <a:t>system design documents until after user requirements are clear.</a:t>
            </a:r>
          </a:p>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 RAD </a:t>
            </a:r>
            <a:r>
              <a:rPr lang="tr-TR" sz="1600" u="sng" dirty="0">
                <a:latin typeface="Times New Roman" panose="02020603050405020304" pitchFamily="18" charset="0"/>
                <a:cs typeface="Times New Roman" panose="02020603050405020304" pitchFamily="18" charset="0"/>
              </a:rPr>
              <a:t>sacrifices computer </a:t>
            </a:r>
            <a:r>
              <a:rPr lang="tr-TR" sz="1600" dirty="0">
                <a:latin typeface="Times New Roman" panose="02020603050405020304" pitchFamily="18" charset="0"/>
                <a:cs typeface="Times New Roman" panose="02020603050405020304" pitchFamily="18" charset="0"/>
              </a:rPr>
              <a:t>efficiency for </a:t>
            </a:r>
            <a:r>
              <a:rPr lang="tr-TR" sz="1600" u="sng" dirty="0">
                <a:latin typeface="Times New Roman" panose="02020603050405020304" pitchFamily="18" charset="0"/>
                <a:cs typeface="Times New Roman" panose="02020603050405020304" pitchFamily="18" charset="0"/>
              </a:rPr>
              <a:t>gains in human </a:t>
            </a:r>
            <a:r>
              <a:rPr lang="tr-TR" sz="1600" dirty="0">
                <a:latin typeface="Times New Roman" panose="02020603050405020304" pitchFamily="18" charset="0"/>
                <a:cs typeface="Times New Roman" panose="02020603050405020304" pitchFamily="18" charset="0"/>
              </a:rPr>
              <a:t>efficiency </a:t>
            </a:r>
          </a:p>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 can overlook important systems development principles, which may result</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in problems with systems developed this way.</a:t>
            </a:r>
          </a:p>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Follows the same phases </a:t>
            </a:r>
            <a:r>
              <a:rPr lang="tr-TR" sz="1600" dirty="0">
                <a:latin typeface="Times New Roman" panose="02020603050405020304" pitchFamily="18" charset="0"/>
                <a:cs typeface="Times New Roman" panose="02020603050405020304" pitchFamily="18" charset="0"/>
              </a:rPr>
              <a:t>in the traditional</a:t>
            </a:r>
            <a:r>
              <a:rPr lang="en-US" sz="1600" dirty="0">
                <a:latin typeface="Times New Roman" panose="02020603050405020304" pitchFamily="18" charset="0"/>
                <a:cs typeface="Times New Roman" panose="02020603050405020304" pitchFamily="18" charset="0"/>
              </a:rPr>
              <a:t> SDLC</a:t>
            </a:r>
            <a:r>
              <a:rPr lang="tr-TR" sz="1600" dirty="0">
                <a:latin typeface="Times New Roman" panose="02020603050405020304" pitchFamily="18" charset="0"/>
                <a:cs typeface="Times New Roman" panose="02020603050405020304" pitchFamily="18" charset="0"/>
              </a:rPr>
              <a:t>, but the</a:t>
            </a:r>
            <a:r>
              <a:rPr lang="en-US" sz="1600" dirty="0">
                <a:latin typeface="Times New Roman" panose="02020603050405020304" pitchFamily="18" charset="0"/>
                <a:cs typeface="Times New Roman" panose="02020603050405020304" pitchFamily="18" charset="0"/>
              </a:rPr>
              <a:t>y</a:t>
            </a:r>
            <a:r>
              <a:rPr lang="tr-TR" sz="1600" dirty="0">
                <a:latin typeface="Times New Roman" panose="02020603050405020304" pitchFamily="18" charset="0"/>
                <a:cs typeface="Times New Roman" panose="02020603050405020304" pitchFamily="18" charset="0"/>
              </a:rPr>
              <a:t> are combined and shortened</a:t>
            </a:r>
          </a:p>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 Focus on  functional and user interface requirements at the</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expense of detailed business analysis and concern for system performance issues.</a:t>
            </a:r>
          </a:p>
          <a:p>
            <a:pPr marL="0" indent="0" algn="just">
              <a:buNone/>
            </a:pPr>
            <a:endParaRPr lang="tr-TR" dirty="0"/>
          </a:p>
        </p:txBody>
      </p:sp>
      <p:sp>
        <p:nvSpPr>
          <p:cNvPr id="4" name="Slide Number Placeholder 3"/>
          <p:cNvSpPr>
            <a:spLocks noGrp="1"/>
          </p:cNvSpPr>
          <p:nvPr>
            <p:ph type="sldNum" sz="quarter" idx="12"/>
          </p:nvPr>
        </p:nvSpPr>
        <p:spPr/>
        <p:txBody>
          <a:bodyPr/>
          <a:lstStyle/>
          <a:p>
            <a:fld id="{F43085E7-DD81-4654-9295-72AD80DBC430}" type="slidenum">
              <a:rPr lang="tr-TR" smtClean="0"/>
              <a:t>11</a:t>
            </a:fld>
            <a:endParaRPr lang="tr-TR"/>
          </a:p>
        </p:txBody>
      </p:sp>
      <p:sp>
        <p:nvSpPr>
          <p:cNvPr id="2" name="Footer Placeholder 1">
            <a:extLst>
              <a:ext uri="{FF2B5EF4-FFF2-40B4-BE49-F238E27FC236}">
                <a16:creationId xmlns:a16="http://schemas.microsoft.com/office/drawing/2014/main" id="{F8F6A6B6-124B-47FF-8D33-33BE80D485C1}"/>
              </a:ext>
            </a:extLst>
          </p:cNvPr>
          <p:cNvSpPr>
            <a:spLocks noGrp="1"/>
          </p:cNvSpPr>
          <p:nvPr>
            <p:ph type="ftr" sz="quarter" idx="11"/>
          </p:nvPr>
        </p:nvSpPr>
        <p:spPr/>
        <p:txBody>
          <a:bodyPr/>
          <a:lstStyle/>
          <a:p>
            <a:r>
              <a:rPr lang="en-US"/>
              <a:t>IENG / MANE 372 - Chapters 1-2-3 Summary</a:t>
            </a:r>
            <a:endParaRPr lang="tr-TR"/>
          </a:p>
        </p:txBody>
      </p:sp>
      <p:sp>
        <p:nvSpPr>
          <p:cNvPr id="5" name="Date Placeholder 4">
            <a:extLst>
              <a:ext uri="{FF2B5EF4-FFF2-40B4-BE49-F238E27FC236}">
                <a16:creationId xmlns:a16="http://schemas.microsoft.com/office/drawing/2014/main" id="{0A319ECE-4523-4E61-B861-D380DF294E68}"/>
              </a:ext>
            </a:extLst>
          </p:cNvPr>
          <p:cNvSpPr>
            <a:spLocks noGrp="1"/>
          </p:cNvSpPr>
          <p:nvPr>
            <p:ph type="dt" sz="half" idx="10"/>
          </p:nvPr>
        </p:nvSpPr>
        <p:spPr/>
        <p:txBody>
          <a:bodyPr/>
          <a:lstStyle/>
          <a:p>
            <a:fld id="{9878DC80-A632-400C-ABCB-2D4854BF0BCC}" type="datetime1">
              <a:rPr lang="tr-TR" smtClean="0"/>
              <a:t>16.03.2022</a:t>
            </a:fld>
            <a:endParaRPr lang="tr-TR"/>
          </a:p>
        </p:txBody>
      </p:sp>
    </p:spTree>
    <p:extLst>
      <p:ext uri="{BB962C8B-B14F-4D97-AF65-F5344CB8AC3E}">
        <p14:creationId xmlns:p14="http://schemas.microsoft.com/office/powerpoint/2010/main" val="25051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4873"/>
            <a:ext cx="10515600" cy="5752090"/>
          </a:xfrm>
        </p:spPr>
        <p:txBody>
          <a:bodyPr>
            <a:normAutofit/>
          </a:bodyPr>
          <a:lstStyle/>
          <a:p>
            <a:pPr marL="0" indent="0" algn="just">
              <a:buNone/>
            </a:pP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 </a:t>
            </a:r>
            <a:r>
              <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Participatory Design (PD)</a:t>
            </a:r>
            <a:endPar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en-US" sz="7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q"/>
            </a:pPr>
            <a:r>
              <a:rPr lang="tr-TR" sz="1700" dirty="0">
                <a:latin typeface="Times New Roman" panose="02020603050405020304" pitchFamily="18" charset="0"/>
                <a:cs typeface="Times New Roman" panose="02020603050405020304" pitchFamily="18" charset="0"/>
              </a:rPr>
              <a:t>PD emphasizes the role of the user much more than do traditional structured analysis and structured design. </a:t>
            </a:r>
          </a:p>
          <a:p>
            <a:pPr lvl="0" algn="just">
              <a:buFont typeface="Wingdings" panose="05000000000000000000" pitchFamily="2" charset="2"/>
              <a:buChar char="q"/>
            </a:pPr>
            <a:r>
              <a:rPr lang="tr-TR" sz="1700" dirty="0">
                <a:latin typeface="Times New Roman" panose="02020603050405020304" pitchFamily="18" charset="0"/>
                <a:cs typeface="Times New Roman" panose="02020603050405020304" pitchFamily="18" charset="0"/>
              </a:rPr>
              <a:t>PD may involve the entire user community in the development process. </a:t>
            </a:r>
            <a:endParaRPr lang="en-US" sz="1700" dirty="0">
              <a:latin typeface="Times New Roman" panose="02020603050405020304" pitchFamily="18" charset="0"/>
              <a:cs typeface="Times New Roman" panose="02020603050405020304" pitchFamily="18" charset="0"/>
            </a:endParaRPr>
          </a:p>
          <a:p>
            <a:pPr marL="0" lvl="0" indent="0" algn="just">
              <a:buNone/>
            </a:pPr>
            <a:endParaRPr lang="tr-TR" sz="1700" dirty="0">
              <a:latin typeface="Times New Roman" panose="02020603050405020304" pitchFamily="18" charset="0"/>
              <a:cs typeface="Times New Roman" panose="02020603050405020304" pitchFamily="18" charset="0"/>
            </a:endParaRPr>
          </a:p>
          <a:p>
            <a:pPr marL="0" indent="0" algn="just">
              <a:buNone/>
            </a:pPr>
            <a:r>
              <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F- </a:t>
            </a:r>
            <a:r>
              <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Agile Methodologies</a:t>
            </a:r>
            <a:endParaRPr lang="en-US"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en-US" sz="7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Agile methodologies</a:t>
            </a:r>
            <a:r>
              <a:rPr lang="en-US" sz="1600" dirty="0">
                <a:latin typeface="Times New Roman" panose="02020603050405020304" pitchFamily="18" charset="0"/>
                <a:cs typeface="Times New Roman" panose="02020603050405020304" pitchFamily="18" charset="0"/>
              </a:rPr>
              <a:t> underlines the pioneer principles of a various set of </a:t>
            </a:r>
            <a:r>
              <a:rPr lang="tr-TR" sz="1600" dirty="0">
                <a:latin typeface="Times New Roman" panose="02020603050405020304" pitchFamily="18" charset="0"/>
                <a:cs typeface="Times New Roman" panose="02020603050405020304" pitchFamily="18" charset="0"/>
              </a:rPr>
              <a:t>alternative approaches</a:t>
            </a:r>
            <a:r>
              <a:rPr lang="en-US" sz="1600" dirty="0">
                <a:latin typeface="Times New Roman" panose="02020603050405020304" pitchFamily="18" charset="0"/>
                <a:cs typeface="Times New Roman" panose="02020603050405020304" pitchFamily="18" charset="0"/>
              </a:rPr>
              <a:t>, resulted from an agreement made  by the p</a:t>
            </a:r>
            <a:r>
              <a:rPr lang="tr-TR" sz="1600" dirty="0">
                <a:latin typeface="Times New Roman" panose="02020603050405020304" pitchFamily="18" charset="0"/>
                <a:cs typeface="Times New Roman" panose="02020603050405020304" pitchFamily="18" charset="0"/>
              </a:rPr>
              <a:t>roponents of</a:t>
            </a:r>
            <a:r>
              <a:rPr lang="en-US" sz="1600" dirty="0">
                <a:latin typeface="Times New Roman" panose="02020603050405020304" pitchFamily="18" charset="0"/>
                <a:cs typeface="Times New Roman" panose="02020603050405020304" pitchFamily="18" charset="0"/>
              </a:rPr>
              <a:t> the said approaches. </a:t>
            </a:r>
          </a:p>
          <a:p>
            <a:pPr lvl="0"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Agile methodologies are characterized by short iterative cycles and extensive testing; active involvement of users for establishing, prioritizing, and verifying requirements; and a focus on small teams of talented, experienced programmers.</a:t>
            </a:r>
          </a:p>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The</a:t>
            </a:r>
            <a:r>
              <a:rPr lang="en-US" sz="1600" dirty="0">
                <a:latin typeface="Times New Roman" panose="02020603050405020304" pitchFamily="18" charset="0"/>
                <a:cs typeface="Times New Roman" panose="02020603050405020304" pitchFamily="18" charset="0"/>
              </a:rPr>
              <a:t> principles of </a:t>
            </a:r>
            <a:r>
              <a:rPr lang="tr-TR" sz="1600" dirty="0">
                <a:latin typeface="Times New Roman" panose="02020603050405020304" pitchFamily="18" charset="0"/>
                <a:cs typeface="Times New Roman" panose="02020603050405020304" pitchFamily="18" charset="0"/>
              </a:rPr>
              <a:t>Agile Methodologies iclude :</a:t>
            </a:r>
          </a:p>
          <a:p>
            <a:pPr marL="342900" indent="-342900" algn="just">
              <a:buFont typeface="+mj-lt"/>
              <a:buAutoNum type="arabicPeriod"/>
            </a:pPr>
            <a:r>
              <a:rPr lang="tr-TR" sz="1600" dirty="0">
                <a:latin typeface="Times New Roman" panose="02020603050405020304" pitchFamily="18" charset="0"/>
                <a:cs typeface="Times New Roman" panose="02020603050405020304" pitchFamily="18" charset="0"/>
              </a:rPr>
              <a:t>a focus on adaptive rather than predictive methodologies : Software are predictive so more adaptive methodologies are</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needed</a:t>
            </a:r>
          </a:p>
          <a:p>
            <a:pPr marL="342900" indent="-342900" algn="just">
              <a:buFont typeface="+mj-lt"/>
              <a:buAutoNum type="arabicPeriod"/>
            </a:pPr>
            <a:r>
              <a:rPr lang="tr-TR" sz="1600" dirty="0">
                <a:latin typeface="Times New Roman" panose="02020603050405020304" pitchFamily="18" charset="0"/>
                <a:cs typeface="Times New Roman" panose="02020603050405020304" pitchFamily="18" charset="0"/>
              </a:rPr>
              <a:t>a focus on people rather than roles: people are viewed as talented individuals, not people filling roles</a:t>
            </a:r>
          </a:p>
          <a:p>
            <a:pPr marL="342900" indent="-342900" algn="just">
              <a:buFont typeface="+mj-lt"/>
              <a:buAutoNum type="arabicPeriod"/>
            </a:pPr>
            <a:r>
              <a:rPr lang="tr-TR" sz="1600" dirty="0">
                <a:latin typeface="Times New Roman" panose="02020603050405020304" pitchFamily="18" charset="0"/>
                <a:cs typeface="Times New Roman" panose="02020603050405020304" pitchFamily="18" charset="0"/>
              </a:rPr>
              <a:t>a self-adaptive software development  process.</a:t>
            </a:r>
          </a:p>
          <a:p>
            <a:pPr marL="0" indent="0" algn="just">
              <a:buNone/>
            </a:pPr>
            <a:endParaRPr lang="tr-TR"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tr-TR" dirty="0"/>
          </a:p>
        </p:txBody>
      </p:sp>
      <p:sp>
        <p:nvSpPr>
          <p:cNvPr id="4" name="Slide Number Placeholder 3"/>
          <p:cNvSpPr>
            <a:spLocks noGrp="1"/>
          </p:cNvSpPr>
          <p:nvPr>
            <p:ph type="sldNum" sz="quarter" idx="12"/>
          </p:nvPr>
        </p:nvSpPr>
        <p:spPr/>
        <p:txBody>
          <a:bodyPr/>
          <a:lstStyle/>
          <a:p>
            <a:fld id="{F43085E7-DD81-4654-9295-72AD80DBC430}" type="slidenum">
              <a:rPr lang="tr-TR" smtClean="0"/>
              <a:t>12</a:t>
            </a:fld>
            <a:endParaRPr lang="tr-TR"/>
          </a:p>
        </p:txBody>
      </p:sp>
      <p:sp>
        <p:nvSpPr>
          <p:cNvPr id="2" name="Footer Placeholder 1">
            <a:extLst>
              <a:ext uri="{FF2B5EF4-FFF2-40B4-BE49-F238E27FC236}">
                <a16:creationId xmlns:a16="http://schemas.microsoft.com/office/drawing/2014/main" id="{DA8EBE30-A663-4D67-B266-BA4EB954B3FB}"/>
              </a:ext>
            </a:extLst>
          </p:cNvPr>
          <p:cNvSpPr>
            <a:spLocks noGrp="1"/>
          </p:cNvSpPr>
          <p:nvPr>
            <p:ph type="ftr" sz="quarter" idx="11"/>
          </p:nvPr>
        </p:nvSpPr>
        <p:spPr/>
        <p:txBody>
          <a:bodyPr/>
          <a:lstStyle/>
          <a:p>
            <a:r>
              <a:rPr lang="en-US"/>
              <a:t>IENG / MANE 372 - Chapters 1-2-3 Summary</a:t>
            </a:r>
            <a:endParaRPr lang="tr-TR"/>
          </a:p>
        </p:txBody>
      </p:sp>
      <p:sp>
        <p:nvSpPr>
          <p:cNvPr id="5" name="Date Placeholder 4">
            <a:extLst>
              <a:ext uri="{FF2B5EF4-FFF2-40B4-BE49-F238E27FC236}">
                <a16:creationId xmlns:a16="http://schemas.microsoft.com/office/drawing/2014/main" id="{422DC77B-D6C4-44C6-8EB5-7FDD748F3720}"/>
              </a:ext>
            </a:extLst>
          </p:cNvPr>
          <p:cNvSpPr>
            <a:spLocks noGrp="1"/>
          </p:cNvSpPr>
          <p:nvPr>
            <p:ph type="dt" sz="half" idx="10"/>
          </p:nvPr>
        </p:nvSpPr>
        <p:spPr/>
        <p:txBody>
          <a:bodyPr/>
          <a:lstStyle/>
          <a:p>
            <a:fld id="{E64EC068-7F8E-4B27-BF47-1F16A9685DD3}" type="datetime1">
              <a:rPr lang="tr-TR" smtClean="0"/>
              <a:t>16.03.2022</a:t>
            </a:fld>
            <a:endParaRPr lang="tr-TR"/>
          </a:p>
        </p:txBody>
      </p:sp>
    </p:spTree>
    <p:extLst>
      <p:ext uri="{BB962C8B-B14F-4D97-AF65-F5344CB8AC3E}">
        <p14:creationId xmlns:p14="http://schemas.microsoft.com/office/powerpoint/2010/main" val="115030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5" y="381000"/>
            <a:ext cx="10868025" cy="6048375"/>
          </a:xfrm>
        </p:spPr>
        <p:txBody>
          <a:bodyPr>
            <a:noAutofit/>
          </a:bodyPr>
          <a:lstStyle/>
          <a:p>
            <a:pPr marL="0" indent="0">
              <a:spcBef>
                <a:spcPts val="0"/>
              </a:spcBef>
              <a:buNone/>
            </a:pPr>
            <a:r>
              <a:rPr lang="tr-TR" sz="32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Sources of Software</a:t>
            </a:r>
            <a:r>
              <a:rPr lang="en-US" sz="32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marL="0" indent="0">
              <a:spcBef>
                <a:spcPts val="0"/>
              </a:spcBef>
              <a:buNone/>
            </a:pPr>
            <a:endParaRPr lang="en-US" sz="3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514350" indent="-514350">
              <a:buAutoNum type="arabicParenBoth"/>
            </a:pPr>
            <a:r>
              <a:rPr lang="en-US" sz="1800" dirty="0">
                <a:latin typeface="Times New Roman" panose="02020603050405020304" pitchFamily="18" charset="0"/>
                <a:cs typeface="Times New Roman" panose="02020603050405020304" pitchFamily="18" charset="0"/>
              </a:rPr>
              <a:t>information technology services firms</a:t>
            </a:r>
          </a:p>
          <a:p>
            <a:pPr marL="514350" indent="-514350">
              <a:buAutoNum type="arabicParenBoth"/>
            </a:pPr>
            <a:r>
              <a:rPr lang="en-US" sz="1800" dirty="0">
                <a:latin typeface="Times New Roman" panose="02020603050405020304" pitchFamily="18" charset="0"/>
                <a:cs typeface="Times New Roman" panose="02020603050405020304" pitchFamily="18" charset="0"/>
              </a:rPr>
              <a:t>packaged software providers</a:t>
            </a:r>
          </a:p>
          <a:p>
            <a:pPr marL="514350" indent="-514350">
              <a:buAutoNum type="arabicParenBoth"/>
            </a:pPr>
            <a:r>
              <a:rPr lang="en-US" sz="1800" dirty="0">
                <a:latin typeface="Times New Roman" panose="02020603050405020304" pitchFamily="18" charset="0"/>
                <a:cs typeface="Times New Roman" panose="02020603050405020304" pitchFamily="18" charset="0"/>
              </a:rPr>
              <a:t>vendors of enterprise solutions software</a:t>
            </a:r>
          </a:p>
          <a:p>
            <a:pPr marL="514350" indent="-514350">
              <a:buAutoNum type="arabicParenBoth"/>
            </a:pPr>
            <a:r>
              <a:rPr lang="en-US" sz="1800" dirty="0">
                <a:latin typeface="Times New Roman" panose="02020603050405020304" pitchFamily="18" charset="0"/>
                <a:cs typeface="Times New Roman" panose="02020603050405020304" pitchFamily="18" charset="0"/>
              </a:rPr>
              <a:t>cloud computing</a:t>
            </a:r>
          </a:p>
          <a:p>
            <a:pPr marL="514350" indent="-514350">
              <a:buAutoNum type="arabicParenBoth"/>
            </a:pPr>
            <a:r>
              <a:rPr lang="en-US" sz="1800" dirty="0">
                <a:latin typeface="Times New Roman" panose="02020603050405020304" pitchFamily="18" charset="0"/>
                <a:cs typeface="Times New Roman" panose="02020603050405020304" pitchFamily="18" charset="0"/>
              </a:rPr>
              <a:t>Opensource software</a:t>
            </a:r>
          </a:p>
          <a:p>
            <a:pPr marL="514350" indent="-514350">
              <a:buAutoNum type="arabicParenBoth"/>
            </a:pPr>
            <a:r>
              <a:rPr lang="en-US" sz="1800" dirty="0">
                <a:latin typeface="Times New Roman" panose="02020603050405020304" pitchFamily="18" charset="0"/>
                <a:cs typeface="Times New Roman" panose="02020603050405020304" pitchFamily="18" charset="0"/>
              </a:rPr>
              <a:t>in-house development</a:t>
            </a:r>
          </a:p>
        </p:txBody>
      </p:sp>
      <p:sp>
        <p:nvSpPr>
          <p:cNvPr id="6" name="Slide Number Placeholder 5"/>
          <p:cNvSpPr>
            <a:spLocks noGrp="1"/>
          </p:cNvSpPr>
          <p:nvPr>
            <p:ph type="sldNum" sz="quarter" idx="12"/>
          </p:nvPr>
        </p:nvSpPr>
        <p:spPr/>
        <p:txBody>
          <a:bodyPr/>
          <a:lstStyle/>
          <a:p>
            <a:fld id="{F43085E7-DD81-4654-9295-72AD80DBC430}" type="slidenum">
              <a:rPr lang="tr-TR" smtClean="0"/>
              <a:t>13</a:t>
            </a:fld>
            <a:endParaRPr lang="tr-TR"/>
          </a:p>
        </p:txBody>
      </p:sp>
      <p:sp>
        <p:nvSpPr>
          <p:cNvPr id="2" name="Footer Placeholder 1">
            <a:extLst>
              <a:ext uri="{FF2B5EF4-FFF2-40B4-BE49-F238E27FC236}">
                <a16:creationId xmlns:a16="http://schemas.microsoft.com/office/drawing/2014/main" id="{D1313309-D3D8-4AD1-A0E3-DEEA79A3E78D}"/>
              </a:ext>
            </a:extLst>
          </p:cNvPr>
          <p:cNvSpPr>
            <a:spLocks noGrp="1"/>
          </p:cNvSpPr>
          <p:nvPr>
            <p:ph type="ftr" sz="quarter" idx="11"/>
          </p:nvPr>
        </p:nvSpPr>
        <p:spPr/>
        <p:txBody>
          <a:bodyPr/>
          <a:lstStyle/>
          <a:p>
            <a:r>
              <a:rPr lang="en-US"/>
              <a:t>IENG / MANE 372 - Chapters 1-2-3 Summary</a:t>
            </a:r>
            <a:endParaRPr lang="tr-TR"/>
          </a:p>
        </p:txBody>
      </p:sp>
      <p:pic>
        <p:nvPicPr>
          <p:cNvPr id="8" name="Picture 7">
            <a:extLst>
              <a:ext uri="{FF2B5EF4-FFF2-40B4-BE49-F238E27FC236}">
                <a16:creationId xmlns:a16="http://schemas.microsoft.com/office/drawing/2014/main" id="{5BB8A22D-666D-4954-8F94-CA7EE21CAFCE}"/>
              </a:ext>
            </a:extLst>
          </p:cNvPr>
          <p:cNvPicPr>
            <a:picLocks noChangeAspect="1"/>
          </p:cNvPicPr>
          <p:nvPr/>
        </p:nvPicPr>
        <p:blipFill rotWithShape="1">
          <a:blip r:embed="rId3">
            <a:clrChange>
              <a:clrFrom>
                <a:srgbClr val="FFFFFF"/>
              </a:clrFrom>
              <a:clrTo>
                <a:srgbClr val="FFFFFF">
                  <a:alpha val="0"/>
                </a:srgbClr>
              </a:clrTo>
            </a:clrChange>
          </a:blip>
          <a:srcRect l="19219" t="41944" r="32421" b="9028"/>
          <a:stretch/>
        </p:blipFill>
        <p:spPr>
          <a:xfrm>
            <a:off x="1003300" y="3708399"/>
            <a:ext cx="5027446" cy="2867025"/>
          </a:xfrm>
          <a:prstGeom prst="rect">
            <a:avLst/>
          </a:prstGeom>
        </p:spPr>
      </p:pic>
      <p:pic>
        <p:nvPicPr>
          <p:cNvPr id="9" name="Picture 8">
            <a:extLst>
              <a:ext uri="{FF2B5EF4-FFF2-40B4-BE49-F238E27FC236}">
                <a16:creationId xmlns:a16="http://schemas.microsoft.com/office/drawing/2014/main" id="{5BC4A52C-B0B3-489C-8629-ECCB313F8BD8}"/>
              </a:ext>
            </a:extLst>
          </p:cNvPr>
          <p:cNvPicPr>
            <a:picLocks noChangeAspect="1"/>
          </p:cNvPicPr>
          <p:nvPr/>
        </p:nvPicPr>
        <p:blipFill rotWithShape="1">
          <a:blip r:embed="rId4"/>
          <a:srcRect l="11562" t="31482" r="23646" b="11666"/>
          <a:stretch/>
        </p:blipFill>
        <p:spPr>
          <a:xfrm>
            <a:off x="4737100" y="2758330"/>
            <a:ext cx="7289800" cy="3598020"/>
          </a:xfrm>
          <a:prstGeom prst="rect">
            <a:avLst/>
          </a:prstGeom>
        </p:spPr>
      </p:pic>
      <p:sp>
        <p:nvSpPr>
          <p:cNvPr id="4" name="Oval 3">
            <a:hlinkClick r:id="rId5"/>
            <a:extLst>
              <a:ext uri="{FF2B5EF4-FFF2-40B4-BE49-F238E27FC236}">
                <a16:creationId xmlns:a16="http://schemas.microsoft.com/office/drawing/2014/main" id="{B6328D3E-8E3D-452F-85E8-6016294521A9}"/>
              </a:ext>
            </a:extLst>
          </p:cNvPr>
          <p:cNvSpPr/>
          <p:nvPr/>
        </p:nvSpPr>
        <p:spPr>
          <a:xfrm>
            <a:off x="3107094" y="3946849"/>
            <a:ext cx="727788" cy="67180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ate Placeholder 4">
            <a:extLst>
              <a:ext uri="{FF2B5EF4-FFF2-40B4-BE49-F238E27FC236}">
                <a16:creationId xmlns:a16="http://schemas.microsoft.com/office/drawing/2014/main" id="{50E03B2F-B0ED-4077-8480-017016EBB35A}"/>
              </a:ext>
            </a:extLst>
          </p:cNvPr>
          <p:cNvSpPr>
            <a:spLocks noGrp="1"/>
          </p:cNvSpPr>
          <p:nvPr>
            <p:ph type="dt" sz="half" idx="10"/>
          </p:nvPr>
        </p:nvSpPr>
        <p:spPr/>
        <p:txBody>
          <a:bodyPr/>
          <a:lstStyle/>
          <a:p>
            <a:fld id="{0E3B8ADA-566B-4EF0-A237-3C8AA20EE7E5}" type="datetime1">
              <a:rPr lang="tr-TR" smtClean="0"/>
              <a:t>16.03.2022</a:t>
            </a:fld>
            <a:endParaRPr lang="tr-TR"/>
          </a:p>
        </p:txBody>
      </p:sp>
    </p:spTree>
    <p:extLst>
      <p:ext uri="{BB962C8B-B14F-4D97-AF65-F5344CB8AC3E}">
        <p14:creationId xmlns:p14="http://schemas.microsoft.com/office/powerpoint/2010/main" val="136900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1781-DAFA-4231-89F4-E07114F28F2B}"/>
              </a:ext>
            </a:extLst>
          </p:cNvPr>
          <p:cNvSpPr>
            <a:spLocks noGrp="1"/>
          </p:cNvSpPr>
          <p:nvPr>
            <p:ph idx="1"/>
          </p:nvPr>
        </p:nvSpPr>
        <p:spPr>
          <a:xfrm>
            <a:off x="655320" y="421640"/>
            <a:ext cx="4343400" cy="5694363"/>
          </a:xfrm>
        </p:spPr>
        <p:txBody>
          <a:bodyPr>
            <a:normAutofit fontScale="70000" lnSpcReduction="20000"/>
          </a:bodyPr>
          <a:lstStyle/>
          <a:p>
            <a:pPr marL="0" indent="0">
              <a:buNone/>
            </a:pPr>
            <a:r>
              <a:rPr lang="en-US" sz="43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a:t>
            </a:r>
            <a:r>
              <a:rPr lang="en-US"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Information Technology Services Firms </a:t>
            </a:r>
            <a:endParaRPr lang="en-US"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buNone/>
            </a:pPr>
            <a:endParaRPr lang="tr-T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Utilized when: </a:t>
            </a:r>
          </a:p>
          <a:p>
            <a:pPr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Organization lacks resources to develop in-house system </a:t>
            </a:r>
          </a:p>
          <a:p>
            <a:pPr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Suitable off-the-shelf solution is not available </a:t>
            </a:r>
            <a:endParaRPr lang="en-US"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Role: </a:t>
            </a: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help companies develop custom information systems for internal use:</a:t>
            </a:r>
          </a:p>
          <a:p>
            <a:pPr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they develop,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host, and run applications for customers, </a:t>
            </a:r>
            <a:endParaRPr lang="en-U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2400" dirty="0">
                <a:latin typeface="Times New Roman" panose="02020603050405020304" pitchFamily="18" charset="0"/>
                <a:cs typeface="Times New Roman" panose="02020603050405020304" pitchFamily="18" charset="0"/>
              </a:rPr>
              <a:t> they provide other services. </a:t>
            </a:r>
            <a:endParaRPr lang="en-US"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Their consultants are expert in the development of information systems. And may also have expertise in a specific business area. </a:t>
            </a:r>
          </a:p>
          <a:p>
            <a:pPr marL="0" indent="0">
              <a:buNone/>
            </a:pPr>
            <a:endParaRPr lang="tr-TR" dirty="0"/>
          </a:p>
        </p:txBody>
      </p:sp>
      <p:sp>
        <p:nvSpPr>
          <p:cNvPr id="4" name="Footer Placeholder 3">
            <a:extLst>
              <a:ext uri="{FF2B5EF4-FFF2-40B4-BE49-F238E27FC236}">
                <a16:creationId xmlns:a16="http://schemas.microsoft.com/office/drawing/2014/main" id="{3823D5BF-8683-47E4-B35E-9FB7AB590F9B}"/>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98D0F65F-A2FF-4D94-99AD-E9E6674BA0A1}"/>
              </a:ext>
            </a:extLst>
          </p:cNvPr>
          <p:cNvSpPr>
            <a:spLocks noGrp="1"/>
          </p:cNvSpPr>
          <p:nvPr>
            <p:ph type="sldNum" sz="quarter" idx="12"/>
          </p:nvPr>
        </p:nvSpPr>
        <p:spPr/>
        <p:txBody>
          <a:bodyPr/>
          <a:lstStyle/>
          <a:p>
            <a:fld id="{F43085E7-DD81-4654-9295-72AD80DBC430}" type="slidenum">
              <a:rPr lang="tr-TR" smtClean="0"/>
              <a:t>14</a:t>
            </a:fld>
            <a:endParaRPr lang="tr-TR"/>
          </a:p>
        </p:txBody>
      </p:sp>
      <p:sp>
        <p:nvSpPr>
          <p:cNvPr id="6" name="Content Placeholder 2">
            <a:extLst>
              <a:ext uri="{FF2B5EF4-FFF2-40B4-BE49-F238E27FC236}">
                <a16:creationId xmlns:a16="http://schemas.microsoft.com/office/drawing/2014/main" id="{C51324AF-054F-420D-B17A-DE9294031E3B}"/>
              </a:ext>
            </a:extLst>
          </p:cNvPr>
          <p:cNvSpPr txBox="1">
            <a:spLocks/>
          </p:cNvSpPr>
          <p:nvPr/>
        </p:nvSpPr>
        <p:spPr>
          <a:xfrm>
            <a:off x="5852160" y="482600"/>
            <a:ext cx="5821680" cy="5694363"/>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58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ii</a:t>
            </a:r>
            <a:r>
              <a:rPr lang="en-US" sz="5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5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Packaged Software Producers </a:t>
            </a:r>
            <a:endParaRPr lang="en-US" sz="5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endParaRPr lang="tr-T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They Produce prepackaged or off-the-shelf systems.</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software  range from general, broad-based packages, such as general ledger, to more narrow, niche packages, such as software to help manage a day-care center. </a:t>
            </a: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software runs on many different computer platforms, from microcomputers to large</a:t>
            </a:r>
            <a:r>
              <a:rPr lang="en-US" sz="3600" dirty="0">
                <a:latin typeface="Times New Roman" panose="02020603050405020304" pitchFamily="18" charset="0"/>
                <a:cs typeface="Times New Roman" panose="02020603050405020304" pitchFamily="18" charset="0"/>
              </a:rPr>
              <a:t> </a:t>
            </a:r>
            <a:r>
              <a:rPr lang="tr-TR" sz="3600" dirty="0">
                <a:latin typeface="Times New Roman" panose="02020603050405020304" pitchFamily="18" charset="0"/>
                <a:cs typeface="Times New Roman" panose="02020603050405020304" pitchFamily="18" charset="0"/>
              </a:rPr>
              <a:t>mainframes. </a:t>
            </a:r>
          </a:p>
          <a:p>
            <a:pPr algn="just">
              <a:buFont typeface="Wingdings" panose="05000000000000000000" pitchFamily="2" charset="2"/>
              <a:buChar char="q"/>
            </a:pPr>
            <a:endParaRPr lang="tr-TR"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Two types of off-the-shelf software systems: </a:t>
            </a:r>
          </a:p>
          <a:p>
            <a:pPr algn="just">
              <a:buFont typeface="Wingdings" panose="05000000000000000000" pitchFamily="2" charset="2"/>
              <a:buChar char="ü"/>
            </a:pPr>
            <a:r>
              <a:rPr lang="en-US" sz="3600" dirty="0">
                <a:latin typeface="Times New Roman" panose="02020603050405020304" pitchFamily="18" charset="0"/>
                <a:cs typeface="Times New Roman" panose="02020603050405020304" pitchFamily="18" charset="0"/>
              </a:rPr>
              <a:t>T</a:t>
            </a:r>
            <a:r>
              <a:rPr lang="tr-TR" sz="3600" dirty="0">
                <a:latin typeface="Times New Roman" panose="02020603050405020304" pitchFamily="18" charset="0"/>
                <a:cs typeface="Times New Roman" panose="02020603050405020304" pitchFamily="18" charset="0"/>
              </a:rPr>
              <a:t>urnkey systems : cannot be modified to meet the specific,</a:t>
            </a:r>
            <a:r>
              <a:rPr lang="en-US" sz="3600" dirty="0">
                <a:latin typeface="Times New Roman" panose="02020603050405020304" pitchFamily="18" charset="0"/>
                <a:cs typeface="Times New Roman" panose="02020603050405020304" pitchFamily="18" charset="0"/>
              </a:rPr>
              <a:t> </a:t>
            </a:r>
            <a:r>
              <a:rPr lang="tr-TR" sz="3600" dirty="0">
                <a:latin typeface="Times New Roman" panose="02020603050405020304" pitchFamily="18" charset="0"/>
                <a:cs typeface="Times New Roman" panose="02020603050405020304" pitchFamily="18" charset="0"/>
              </a:rPr>
              <a:t>individual needs of a particular organization. The producer of a turnkey system can edit it when a substantial number of users ask for a specific change. </a:t>
            </a:r>
          </a:p>
          <a:p>
            <a:pPr algn="just">
              <a:buFont typeface="Wingdings" panose="05000000000000000000" pitchFamily="2" charset="2"/>
              <a:buChar char="ü"/>
            </a:pPr>
            <a:r>
              <a:rPr lang="tr-TR" sz="3600" dirty="0">
                <a:latin typeface="Times New Roman" panose="02020603050405020304" pitchFamily="18" charset="0"/>
                <a:cs typeface="Times New Roman" panose="02020603050405020304" pitchFamily="18" charset="0"/>
              </a:rPr>
              <a:t>No</a:t>
            </a:r>
            <a:r>
              <a:rPr lang="en-US" sz="3600" dirty="0">
                <a:latin typeface="Times New Roman" panose="02020603050405020304" pitchFamily="18" charset="0"/>
                <a:cs typeface="Times New Roman" panose="02020603050405020304" pitchFamily="18" charset="0"/>
              </a:rPr>
              <a:t>n</a:t>
            </a:r>
            <a:r>
              <a:rPr lang="tr-TR" sz="3600" dirty="0">
                <a:latin typeface="Times New Roman" panose="02020603050405020304" pitchFamily="18" charset="0"/>
                <a:cs typeface="Times New Roman" panose="02020603050405020304" pitchFamily="18" charset="0"/>
              </a:rPr>
              <a:t>-Tu</a:t>
            </a:r>
            <a:r>
              <a:rPr lang="en-US" sz="3600" dirty="0">
                <a:latin typeface="Times New Roman" panose="02020603050405020304" pitchFamily="18" charset="0"/>
                <a:cs typeface="Times New Roman" panose="02020603050405020304" pitchFamily="18" charset="0"/>
              </a:rPr>
              <a:t>r</a:t>
            </a:r>
            <a:r>
              <a:rPr lang="tr-TR" sz="3600" dirty="0">
                <a:latin typeface="Times New Roman" panose="02020603050405020304" pitchFamily="18" charset="0"/>
                <a:cs typeface="Times New Roman" panose="02020603050405020304" pitchFamily="18" charset="0"/>
              </a:rPr>
              <a:t>nkey Systems:  can be modified or extended by the producer or the user to fit the needs of the organization more closely. </a:t>
            </a:r>
          </a:p>
          <a:p>
            <a:pPr marL="0" indent="0" algn="just">
              <a:buFont typeface="Arial" panose="020B0604020202020204" pitchFamily="34" charset="0"/>
              <a:buNone/>
            </a:pPr>
            <a:endParaRPr lang="en-US"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3600" dirty="0">
                <a:latin typeface="Times New Roman" panose="02020603050405020304" pitchFamily="18" charset="0"/>
                <a:cs typeface="Times New Roman" panose="02020603050405020304" pitchFamily="18" charset="0"/>
              </a:rPr>
              <a:t>off-the-shelf software can at best meet 70 percent of an organization’s needs. </a:t>
            </a:r>
          </a:p>
          <a:p>
            <a:pPr marL="0" indent="0" algn="just">
              <a:buFont typeface="Arial" panose="020B0604020202020204" pitchFamily="34" charset="0"/>
              <a:buNone/>
            </a:pPr>
            <a:endParaRPr lang="tr-TR" dirty="0"/>
          </a:p>
        </p:txBody>
      </p:sp>
      <p:sp>
        <p:nvSpPr>
          <p:cNvPr id="2" name="Date Placeholder 1">
            <a:extLst>
              <a:ext uri="{FF2B5EF4-FFF2-40B4-BE49-F238E27FC236}">
                <a16:creationId xmlns:a16="http://schemas.microsoft.com/office/drawing/2014/main" id="{B842C000-76BE-4187-8670-B2D8A036188E}"/>
              </a:ext>
            </a:extLst>
          </p:cNvPr>
          <p:cNvSpPr>
            <a:spLocks noGrp="1"/>
          </p:cNvSpPr>
          <p:nvPr>
            <p:ph type="dt" sz="half" idx="10"/>
          </p:nvPr>
        </p:nvSpPr>
        <p:spPr/>
        <p:txBody>
          <a:bodyPr/>
          <a:lstStyle/>
          <a:p>
            <a:fld id="{D866B46D-7DC4-495F-A41B-E9B389F4A366}" type="datetime1">
              <a:rPr lang="tr-TR" smtClean="0"/>
              <a:t>16.03.2022</a:t>
            </a:fld>
            <a:endParaRPr lang="tr-TR"/>
          </a:p>
        </p:txBody>
      </p:sp>
    </p:spTree>
    <p:extLst>
      <p:ext uri="{BB962C8B-B14F-4D97-AF65-F5344CB8AC3E}">
        <p14:creationId xmlns:p14="http://schemas.microsoft.com/office/powerpoint/2010/main" val="2097372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1781-DAFA-4231-89F4-E07114F28F2B}"/>
              </a:ext>
            </a:extLst>
          </p:cNvPr>
          <p:cNvSpPr>
            <a:spLocks noGrp="1"/>
          </p:cNvSpPr>
          <p:nvPr>
            <p:ph idx="1"/>
          </p:nvPr>
        </p:nvSpPr>
        <p:spPr>
          <a:xfrm>
            <a:off x="628650" y="266701"/>
            <a:ext cx="5894070" cy="3314700"/>
          </a:xfrm>
        </p:spPr>
        <p:txBody>
          <a:bodyPr>
            <a:normAutofit fontScale="92500" lnSpcReduction="20000"/>
          </a:bodyPr>
          <a:lstStyle/>
          <a:p>
            <a:pPr marL="0" indent="0">
              <a:buNone/>
            </a:pPr>
            <a:r>
              <a:rPr lang="en-US" sz="43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iii</a:t>
            </a:r>
            <a:r>
              <a:rPr lang="en-US"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Enterprise Solutions Software </a:t>
            </a:r>
            <a:r>
              <a:rPr lang="en-US"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Or </a:t>
            </a:r>
            <a:r>
              <a:rPr lang="tr-TR"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enterprise resource planning (ERP) systems</a:t>
            </a:r>
            <a:r>
              <a:rPr lang="en-US" sz="35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marL="0" indent="0">
              <a:buNone/>
            </a:pPr>
            <a:endParaRPr lang="tr-T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r>
              <a:rPr lang="tr-TR" sz="2300" dirty="0">
                <a:latin typeface="Times New Roman" panose="02020603050405020304" pitchFamily="18" charset="0"/>
                <a:cs typeface="Times New Roman" panose="02020603050405020304" pitchFamily="18" charset="0"/>
              </a:rPr>
              <a:t>The ERP software solutions consist of a series of integrated modules. so that a single transaction occurs seamlessly within a single information system rather than several separate systems.</a:t>
            </a:r>
          </a:p>
          <a:p>
            <a:r>
              <a:rPr lang="tr-TR" sz="2300" dirty="0">
                <a:latin typeface="Times New Roman" panose="02020603050405020304" pitchFamily="18" charset="0"/>
                <a:cs typeface="Times New Roman" panose="02020603050405020304" pitchFamily="18" charset="0"/>
              </a:rPr>
              <a:t>Each </a:t>
            </a:r>
            <a:r>
              <a:rPr lang="tr-TR" sz="2300" u="sng" dirty="0">
                <a:latin typeface="Times New Roman" panose="02020603050405020304" pitchFamily="18" charset="0"/>
                <a:cs typeface="Times New Roman" panose="02020603050405020304" pitchFamily="18" charset="0"/>
              </a:rPr>
              <a:t>module</a:t>
            </a:r>
            <a:r>
              <a:rPr lang="tr-TR" sz="2300" dirty="0">
                <a:latin typeface="Times New Roman" panose="02020603050405020304" pitchFamily="18" charset="0"/>
                <a:cs typeface="Times New Roman" panose="02020603050405020304" pitchFamily="18" charset="0"/>
              </a:rPr>
              <a:t> supports an </a:t>
            </a:r>
            <a:r>
              <a:rPr lang="tr-TR" sz="2300" u="sng" dirty="0">
                <a:latin typeface="Times New Roman" panose="02020603050405020304" pitchFamily="18" charset="0"/>
                <a:cs typeface="Times New Roman" panose="02020603050405020304" pitchFamily="18" charset="0"/>
              </a:rPr>
              <a:t>individual traditional business function</a:t>
            </a:r>
            <a:r>
              <a:rPr lang="tr-TR" sz="2300" dirty="0">
                <a:latin typeface="Times New Roman" panose="02020603050405020304" pitchFamily="18" charset="0"/>
                <a:cs typeface="Times New Roman" panose="02020603050405020304" pitchFamily="18" charset="0"/>
              </a:rPr>
              <a:t>, such as accounting,</a:t>
            </a:r>
            <a:r>
              <a:rPr lang="en-US" sz="2300" dirty="0">
                <a:latin typeface="Times New Roman" panose="02020603050405020304" pitchFamily="18" charset="0"/>
                <a:cs typeface="Times New Roman" panose="02020603050405020304" pitchFamily="18" charset="0"/>
              </a:rPr>
              <a:t> </a:t>
            </a:r>
            <a:r>
              <a:rPr lang="tr-TR" sz="2300" dirty="0">
                <a:latin typeface="Times New Roman" panose="02020603050405020304" pitchFamily="18" charset="0"/>
                <a:cs typeface="Times New Roman" panose="02020603050405020304" pitchFamily="18" charset="0"/>
              </a:rPr>
              <a:t>distribution, manufacturing,</a:t>
            </a:r>
            <a:r>
              <a:rPr lang="en-US" sz="2300" dirty="0">
                <a:latin typeface="Times New Roman" panose="02020603050405020304" pitchFamily="18" charset="0"/>
                <a:cs typeface="Times New Roman" panose="02020603050405020304" pitchFamily="18" charset="0"/>
              </a:rPr>
              <a:t> and </a:t>
            </a:r>
            <a:r>
              <a:rPr lang="tr-TR" sz="2300" dirty="0">
                <a:latin typeface="Times New Roman" panose="02020603050405020304" pitchFamily="18" charset="0"/>
                <a:cs typeface="Times New Roman" panose="02020603050405020304" pitchFamily="18" charset="0"/>
              </a:rPr>
              <a:t>human resources. </a:t>
            </a:r>
            <a:endParaRPr lang="en-US" sz="2300" dirty="0">
              <a:latin typeface="Times New Roman" panose="02020603050405020304" pitchFamily="18" charset="0"/>
              <a:cs typeface="Times New Roman" panose="02020603050405020304" pitchFamily="18" charset="0"/>
            </a:endParaRPr>
          </a:p>
          <a:p>
            <a:endParaRPr lang="tr-TR" sz="2300" dirty="0">
              <a:latin typeface="Times New Roman" panose="02020603050405020304" pitchFamily="18" charset="0"/>
              <a:cs typeface="Times New Roman" panose="02020603050405020304" pitchFamily="18" charset="0"/>
            </a:endParaRPr>
          </a:p>
          <a:p>
            <a:pPr marL="0" indent="0">
              <a:buNone/>
            </a:pPr>
            <a:endParaRPr lang="tr-TR" dirty="0"/>
          </a:p>
        </p:txBody>
      </p:sp>
      <p:sp>
        <p:nvSpPr>
          <p:cNvPr id="4" name="Footer Placeholder 3">
            <a:extLst>
              <a:ext uri="{FF2B5EF4-FFF2-40B4-BE49-F238E27FC236}">
                <a16:creationId xmlns:a16="http://schemas.microsoft.com/office/drawing/2014/main" id="{3823D5BF-8683-47E4-B35E-9FB7AB590F9B}"/>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98D0F65F-A2FF-4D94-99AD-E9E6674BA0A1}"/>
              </a:ext>
            </a:extLst>
          </p:cNvPr>
          <p:cNvSpPr>
            <a:spLocks noGrp="1"/>
          </p:cNvSpPr>
          <p:nvPr>
            <p:ph type="sldNum" sz="quarter" idx="12"/>
          </p:nvPr>
        </p:nvSpPr>
        <p:spPr/>
        <p:txBody>
          <a:bodyPr/>
          <a:lstStyle/>
          <a:p>
            <a:fld id="{F43085E7-DD81-4654-9295-72AD80DBC430}" type="slidenum">
              <a:rPr lang="tr-TR" smtClean="0"/>
              <a:t>15</a:t>
            </a:fld>
            <a:endParaRPr lang="tr-TR"/>
          </a:p>
        </p:txBody>
      </p:sp>
      <p:graphicFrame>
        <p:nvGraphicFramePr>
          <p:cNvPr id="9" name="Table 8">
            <a:extLst>
              <a:ext uri="{FF2B5EF4-FFF2-40B4-BE49-F238E27FC236}">
                <a16:creationId xmlns:a16="http://schemas.microsoft.com/office/drawing/2014/main" id="{F334F2D6-3930-4DE6-8326-FDC03ADC6F31}"/>
              </a:ext>
            </a:extLst>
          </p:cNvPr>
          <p:cNvGraphicFramePr>
            <a:graphicFrameLocks noGrp="1"/>
          </p:cNvGraphicFramePr>
          <p:nvPr>
            <p:extLst>
              <p:ext uri="{D42A27DB-BD31-4B8C-83A1-F6EECF244321}">
                <p14:modId xmlns:p14="http://schemas.microsoft.com/office/powerpoint/2010/main" val="2979391096"/>
              </p:ext>
            </p:extLst>
          </p:nvPr>
        </p:nvGraphicFramePr>
        <p:xfrm>
          <a:off x="852170" y="3963844"/>
          <a:ext cx="5670550" cy="1917446"/>
        </p:xfrm>
        <a:graphic>
          <a:graphicData uri="http://schemas.openxmlformats.org/drawingml/2006/table">
            <a:tbl>
              <a:tblPr firstRow="1" firstCol="1" bandRow="1">
                <a:tableStyleId>{BC89EF96-8CEA-46FF-86C4-4CE0E7609802}</a:tableStyleId>
              </a:tblPr>
              <a:tblGrid>
                <a:gridCol w="2835275">
                  <a:extLst>
                    <a:ext uri="{9D8B030D-6E8A-4147-A177-3AD203B41FA5}">
                      <a16:colId xmlns:a16="http://schemas.microsoft.com/office/drawing/2014/main" val="1755379465"/>
                    </a:ext>
                  </a:extLst>
                </a:gridCol>
                <a:gridCol w="2835275">
                  <a:extLst>
                    <a:ext uri="{9D8B030D-6E8A-4147-A177-3AD203B41FA5}">
                      <a16:colId xmlns:a16="http://schemas.microsoft.com/office/drawing/2014/main" val="3651145211"/>
                    </a:ext>
                  </a:extLst>
                </a:gridCol>
              </a:tblGrid>
              <a:tr h="369410">
                <a:tc gridSpan="2">
                  <a:txBody>
                    <a:bodyPr/>
                    <a:lstStyle/>
                    <a:p>
                      <a:pPr>
                        <a:lnSpc>
                          <a:spcPct val="107000"/>
                        </a:lnSpc>
                        <a:spcAft>
                          <a:spcPts val="0"/>
                        </a:spcAft>
                      </a:pPr>
                      <a:r>
                        <a:rPr lang="tr-TR" sz="1200" b="0" dirty="0">
                          <a:effectLst/>
                          <a:latin typeface="Times New Roman" panose="02020603050405020304" pitchFamily="18" charset="0"/>
                          <a:cs typeface="Times New Roman" panose="02020603050405020304" pitchFamily="18" charset="0"/>
                        </a:rPr>
                        <a:t>Example: a series of modules will support the entire order</a:t>
                      </a:r>
                      <a:r>
                        <a:rPr lang="en-US" sz="1200" b="0" dirty="0">
                          <a:effectLst/>
                          <a:latin typeface="Times New Roman" panose="02020603050405020304" pitchFamily="18" charset="0"/>
                          <a:cs typeface="Times New Roman" panose="02020603050405020304" pitchFamily="18" charset="0"/>
                        </a:rPr>
                        <a:t> </a:t>
                      </a:r>
                      <a:r>
                        <a:rPr lang="tr-TR" sz="1200" b="0" dirty="0">
                          <a:effectLst/>
                          <a:latin typeface="Times New Roman" panose="02020603050405020304" pitchFamily="18" charset="0"/>
                          <a:cs typeface="Times New Roman" panose="02020603050405020304" pitchFamily="18" charset="0"/>
                        </a:rPr>
                        <a:t>entry process, from receiving an order to adjusting inventory to shipping to billing to after-the-sale service. </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extLst>
                  <a:ext uri="{0D108BD9-81ED-4DB2-BD59-A6C34878D82A}">
                    <a16:rowId xmlns:a16="http://schemas.microsoft.com/office/drawing/2014/main" val="2732777113"/>
                  </a:ext>
                </a:extLst>
              </a:tr>
              <a:tr h="180501">
                <a:tc>
                  <a:txBody>
                    <a:bodyPr/>
                    <a:lstStyle/>
                    <a:p>
                      <a:pPr>
                        <a:lnSpc>
                          <a:spcPct val="107000"/>
                        </a:lnSpc>
                        <a:spcAft>
                          <a:spcPts val="0"/>
                        </a:spcAft>
                      </a:pPr>
                      <a:r>
                        <a:rPr lang="tr-TR" sz="1200" b="0">
                          <a:effectLst/>
                          <a:latin typeface="Times New Roman" panose="02020603050405020304" pitchFamily="18" charset="0"/>
                          <a:cs typeface="Times New Roman" panose="02020603050405020304" pitchFamily="18" charset="0"/>
                        </a:rPr>
                        <a:t>The traditional approach</a:t>
                      </a:r>
                      <a:endParaRPr lang="tr-TR"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b="0">
                          <a:effectLst/>
                          <a:latin typeface="Times New Roman" panose="02020603050405020304" pitchFamily="18" charset="0"/>
                          <a:cs typeface="Times New Roman" panose="02020603050405020304" pitchFamily="18" charset="0"/>
                        </a:rPr>
                        <a:t>ERP system</a:t>
                      </a:r>
                      <a:endParaRPr lang="tr-TR" sz="14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5963368"/>
                  </a:ext>
                </a:extLst>
              </a:tr>
              <a:tr h="1125046">
                <a:tc>
                  <a:txBody>
                    <a:bodyPr/>
                    <a:lstStyle/>
                    <a:p>
                      <a:pPr>
                        <a:lnSpc>
                          <a:spcPct val="107000"/>
                        </a:lnSpc>
                        <a:spcAft>
                          <a:spcPts val="0"/>
                        </a:spcAft>
                      </a:pPr>
                      <a:r>
                        <a:rPr lang="tr-TR" sz="1200" b="0" dirty="0">
                          <a:effectLst/>
                          <a:latin typeface="Times New Roman" panose="02020603050405020304" pitchFamily="18" charset="0"/>
                          <a:cs typeface="Times New Roman" panose="02020603050405020304" pitchFamily="18" charset="0"/>
                        </a:rPr>
                        <a:t>It would use a series of disjointed, separate systems focused on business functional areas. such as a billing system in accounting and an inventory system in the warehouse.</a:t>
                      </a:r>
                      <a:endParaRPr lang="tr-TR" sz="1400" b="0" dirty="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entury-Book"/>
                        <a:buChar char="-"/>
                      </a:pPr>
                      <a:r>
                        <a:rPr lang="tr-TR" sz="1200" b="0" dirty="0">
                          <a:effectLst/>
                          <a:latin typeface="Times New Roman" panose="02020603050405020304" pitchFamily="18" charset="0"/>
                          <a:cs typeface="Times New Roman" panose="02020603050405020304" pitchFamily="18" charset="0"/>
                        </a:rPr>
                        <a:t>The focus is on on</a:t>
                      </a:r>
                      <a:r>
                        <a:rPr lang="en-US" sz="1200" b="0" dirty="0">
                          <a:effectLst/>
                          <a:latin typeface="Times New Roman" panose="02020603050405020304" pitchFamily="18" charset="0"/>
                          <a:cs typeface="Times New Roman" panose="02020603050405020304" pitchFamily="18" charset="0"/>
                        </a:rPr>
                        <a:t>e</a:t>
                      </a:r>
                      <a:r>
                        <a:rPr lang="tr-TR" sz="1200" b="0" dirty="0">
                          <a:effectLst/>
                          <a:latin typeface="Times New Roman" panose="02020603050405020304" pitchFamily="18" charset="0"/>
                          <a:cs typeface="Times New Roman" panose="02020603050405020304" pitchFamily="18" charset="0"/>
                        </a:rPr>
                        <a:t> business functional areas</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b="0" dirty="0">
                          <a:effectLst/>
                          <a:latin typeface="Times New Roman" panose="02020603050405020304" pitchFamily="18" charset="0"/>
                          <a:cs typeface="Times New Roman" panose="02020603050405020304" pitchFamily="18" charset="0"/>
                        </a:rPr>
                        <a:t>It would  integrate all parts of a business process in a unified information system. All aspects of a single transaction occur seamlessly within a single information system</a:t>
                      </a:r>
                      <a:endParaRPr lang="tr-TR" sz="1400" b="0" dirty="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entury-Book"/>
                        <a:buChar char="-"/>
                      </a:pPr>
                      <a:r>
                        <a:rPr lang="tr-TR" sz="1200" b="0" dirty="0">
                          <a:effectLst/>
                          <a:latin typeface="Times New Roman" panose="02020603050405020304" pitchFamily="18" charset="0"/>
                          <a:cs typeface="Times New Roman" panose="02020603050405020304" pitchFamily="18" charset="0"/>
                        </a:rPr>
                        <a:t>the modules are integrated to focus on business processes</a:t>
                      </a:r>
                      <a:endParaRPr lang="tr-TR"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86627882"/>
                  </a:ext>
                </a:extLst>
              </a:tr>
            </a:tbl>
          </a:graphicData>
        </a:graphic>
      </p:graphicFrame>
      <p:graphicFrame>
        <p:nvGraphicFramePr>
          <p:cNvPr id="6" name="Content Placeholder 5">
            <a:extLst>
              <a:ext uri="{FF2B5EF4-FFF2-40B4-BE49-F238E27FC236}">
                <a16:creationId xmlns:a16="http://schemas.microsoft.com/office/drawing/2014/main" id="{3A5CE8D6-A17B-46A4-8753-B56B69E7F643}"/>
              </a:ext>
            </a:extLst>
          </p:cNvPr>
          <p:cNvGraphicFramePr>
            <a:graphicFrameLocks/>
          </p:cNvGraphicFramePr>
          <p:nvPr>
            <p:extLst>
              <p:ext uri="{D42A27DB-BD31-4B8C-83A1-F6EECF244321}">
                <p14:modId xmlns:p14="http://schemas.microsoft.com/office/powerpoint/2010/main" val="2049953359"/>
              </p:ext>
            </p:extLst>
          </p:nvPr>
        </p:nvGraphicFramePr>
        <p:xfrm>
          <a:off x="6883400" y="716280"/>
          <a:ext cx="5140960" cy="3888042"/>
        </p:xfrm>
        <a:graphic>
          <a:graphicData uri="http://schemas.openxmlformats.org/drawingml/2006/table">
            <a:tbl>
              <a:tblPr firstRow="1" firstCol="1" bandRow="1">
                <a:tableStyleId>{69012ECD-51FC-41F1-AA8D-1B2483CD663E}</a:tableStyleId>
              </a:tblPr>
              <a:tblGrid>
                <a:gridCol w="2570480">
                  <a:extLst>
                    <a:ext uri="{9D8B030D-6E8A-4147-A177-3AD203B41FA5}">
                      <a16:colId xmlns:a16="http://schemas.microsoft.com/office/drawing/2014/main" val="4061587967"/>
                    </a:ext>
                  </a:extLst>
                </a:gridCol>
                <a:gridCol w="2570480">
                  <a:extLst>
                    <a:ext uri="{9D8B030D-6E8A-4147-A177-3AD203B41FA5}">
                      <a16:colId xmlns:a16="http://schemas.microsoft.com/office/drawing/2014/main" val="720696610"/>
                    </a:ext>
                  </a:extLst>
                </a:gridCol>
              </a:tblGrid>
              <a:tr h="423763">
                <a:tc>
                  <a:txBody>
                    <a:bodyPr/>
                    <a:lstStyle/>
                    <a:p>
                      <a:pPr algn="ctr">
                        <a:lnSpc>
                          <a:spcPct val="107000"/>
                        </a:lnSpc>
                        <a:spcAft>
                          <a:spcPts val="0"/>
                        </a:spcAft>
                      </a:pPr>
                      <a:r>
                        <a:rPr lang="tr-TR" sz="1600" b="0">
                          <a:effectLst/>
                        </a:rPr>
                        <a:t>The benefits of the ERP approach</a:t>
                      </a:r>
                      <a:endParaRPr lang="tr-TR" sz="1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0" dirty="0">
                          <a:effectLst/>
                        </a:rPr>
                        <a:t>Disadvantages </a:t>
                      </a:r>
                      <a:endParaRPr lang="tr-TR"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3694394"/>
                  </a:ext>
                </a:extLst>
              </a:tr>
              <a:tr h="2441357">
                <a:tc>
                  <a:txBody>
                    <a:bodyPr/>
                    <a:lstStyle/>
                    <a:p>
                      <a:pPr marL="342900" lvl="0" indent="-342900">
                        <a:lnSpc>
                          <a:spcPct val="107000"/>
                        </a:lnSpc>
                        <a:spcAft>
                          <a:spcPts val="0"/>
                        </a:spcAft>
                        <a:buFont typeface="Century-Book"/>
                        <a:buChar char="-"/>
                      </a:pPr>
                      <a:r>
                        <a:rPr lang="tr-TR" sz="1600" b="0" dirty="0">
                          <a:effectLst/>
                        </a:rPr>
                        <a:t>a single repository of data for all aspects of a business process: ensures more consistent and accurate data, as well as less maintenance</a:t>
                      </a:r>
                      <a:endParaRPr lang="tr-TR" sz="1800" b="0" dirty="0">
                        <a:effectLst/>
                      </a:endParaRPr>
                    </a:p>
                    <a:p>
                      <a:pPr marL="342900" lvl="0" indent="-342900">
                        <a:lnSpc>
                          <a:spcPct val="107000"/>
                        </a:lnSpc>
                        <a:spcAft>
                          <a:spcPts val="0"/>
                        </a:spcAft>
                        <a:buFont typeface="Century-Book"/>
                        <a:buChar char="-"/>
                      </a:pPr>
                      <a:r>
                        <a:rPr lang="tr-TR" sz="1600" b="0" dirty="0">
                          <a:effectLst/>
                        </a:rPr>
                        <a:t>the flexibility of the modules:  additional modules can be added as needed  and they  are immediately integrated into the existing system.</a:t>
                      </a:r>
                      <a:endParaRPr lang="tr-TR" sz="1800" b="0" dirty="0">
                        <a:effectLst/>
                      </a:endParaRPr>
                    </a:p>
                  </a:txBody>
                  <a:tcPr marL="68580" marR="68580" marT="0" marB="0" anchor="ctr"/>
                </a:tc>
                <a:tc>
                  <a:txBody>
                    <a:bodyPr/>
                    <a:lstStyle/>
                    <a:p>
                      <a:pPr marL="342900" lvl="0" indent="-342900">
                        <a:lnSpc>
                          <a:spcPct val="107000"/>
                        </a:lnSpc>
                        <a:spcAft>
                          <a:spcPts val="0"/>
                        </a:spcAft>
                        <a:buFont typeface="Century-Book"/>
                        <a:buChar char="-"/>
                      </a:pPr>
                      <a:r>
                        <a:rPr lang="tr-TR" sz="1600" b="0" dirty="0">
                          <a:effectLst/>
                        </a:rPr>
                        <a:t>The systems are complex, so implementation time is extended. </a:t>
                      </a:r>
                      <a:endParaRPr lang="tr-TR" sz="1800" b="0" dirty="0">
                        <a:effectLst/>
                      </a:endParaRPr>
                    </a:p>
                    <a:p>
                      <a:pPr marL="342900" lvl="0" indent="-342900">
                        <a:lnSpc>
                          <a:spcPct val="107000"/>
                        </a:lnSpc>
                        <a:spcAft>
                          <a:spcPts val="0"/>
                        </a:spcAft>
                        <a:buFont typeface="Century-Book"/>
                        <a:buChar char="-"/>
                      </a:pPr>
                      <a:r>
                        <a:rPr lang="tr-TR" sz="1600" b="0" dirty="0">
                          <a:effectLst/>
                        </a:rPr>
                        <a:t>Reliance on consultants or employees of the software vendor,which can be expensive.</a:t>
                      </a:r>
                      <a:endParaRPr lang="tr-TR" sz="1800" b="0" dirty="0">
                        <a:effectLst/>
                      </a:endParaRPr>
                    </a:p>
                    <a:p>
                      <a:pPr marL="342900" lvl="0" indent="-342900">
                        <a:lnSpc>
                          <a:spcPct val="107000"/>
                        </a:lnSpc>
                        <a:spcAft>
                          <a:spcPts val="0"/>
                        </a:spcAft>
                        <a:buFont typeface="Century-Book"/>
                        <a:buChar char="-"/>
                      </a:pPr>
                      <a:r>
                        <a:rPr lang="tr-TR" sz="1600" b="0" dirty="0">
                          <a:effectLst/>
                        </a:rPr>
                        <a:t>Often, organizations must change their way to do  business in order to shift toward enterprise solutions.</a:t>
                      </a:r>
                      <a:endParaRPr lang="tr-TR"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951367"/>
                  </a:ext>
                </a:extLst>
              </a:tr>
            </a:tbl>
          </a:graphicData>
        </a:graphic>
      </p:graphicFrame>
      <p:sp>
        <p:nvSpPr>
          <p:cNvPr id="2" name="Date Placeholder 1">
            <a:extLst>
              <a:ext uri="{FF2B5EF4-FFF2-40B4-BE49-F238E27FC236}">
                <a16:creationId xmlns:a16="http://schemas.microsoft.com/office/drawing/2014/main" id="{8EE3D507-FA51-434C-929B-85CFFF3EA1AF}"/>
              </a:ext>
            </a:extLst>
          </p:cNvPr>
          <p:cNvSpPr>
            <a:spLocks noGrp="1"/>
          </p:cNvSpPr>
          <p:nvPr>
            <p:ph type="dt" sz="half" idx="10"/>
          </p:nvPr>
        </p:nvSpPr>
        <p:spPr/>
        <p:txBody>
          <a:bodyPr/>
          <a:lstStyle/>
          <a:p>
            <a:fld id="{9AEBE8DD-886C-4743-9667-7097771B1405}" type="datetime1">
              <a:rPr lang="tr-TR" smtClean="0"/>
              <a:t>16.03.2022</a:t>
            </a:fld>
            <a:endParaRPr lang="tr-TR"/>
          </a:p>
        </p:txBody>
      </p:sp>
    </p:spTree>
    <p:extLst>
      <p:ext uri="{BB962C8B-B14F-4D97-AF65-F5344CB8AC3E}">
        <p14:creationId xmlns:p14="http://schemas.microsoft.com/office/powerpoint/2010/main" val="2298772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1781-DAFA-4231-89F4-E07114F28F2B}"/>
              </a:ext>
            </a:extLst>
          </p:cNvPr>
          <p:cNvSpPr>
            <a:spLocks noGrp="1"/>
          </p:cNvSpPr>
          <p:nvPr>
            <p:ph idx="1"/>
          </p:nvPr>
        </p:nvSpPr>
        <p:spPr>
          <a:xfrm>
            <a:off x="487680" y="482600"/>
            <a:ext cx="5775960" cy="5694363"/>
          </a:xfrm>
        </p:spPr>
        <p:txBody>
          <a:bodyPr>
            <a:normAutofit fontScale="25000" lnSpcReduction="20000"/>
          </a:bodyPr>
          <a:lstStyle/>
          <a:p>
            <a:pPr marL="0" indent="0" algn="just">
              <a:buNone/>
            </a:pPr>
            <a:r>
              <a:rPr lang="en-US" sz="160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iv- </a:t>
            </a:r>
            <a:r>
              <a:rPr lang="en-US" sz="16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Cloud Computing </a:t>
            </a:r>
            <a:r>
              <a:rPr lang="tr-TR" sz="16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sz="16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tr-T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8000" dirty="0">
                <a:latin typeface="Times New Roman" panose="02020603050405020304" pitchFamily="18" charset="0"/>
                <a:cs typeface="Times New Roman" panose="02020603050405020304" pitchFamily="18" charset="0"/>
              </a:rPr>
              <a:t>Cloud computing refers to the provision of applications over the Internet, where customers do not have to invest in the hardware and software resources needed to run and maintain the applications. They have  access to the applications through the Internet or through virtual private networks (VPNs).</a:t>
            </a:r>
          </a:p>
          <a:p>
            <a:pPr>
              <a:buFont typeface="Wingdings" panose="05000000000000000000" pitchFamily="2" charset="2"/>
              <a:buChar char="q"/>
            </a:pPr>
            <a:r>
              <a:rPr lang="tr-TR" sz="8000" dirty="0">
                <a:latin typeface="Times New Roman" panose="02020603050405020304" pitchFamily="18" charset="0"/>
                <a:cs typeface="Times New Roman" panose="02020603050405020304" pitchFamily="18" charset="0"/>
              </a:rPr>
              <a:t>Cloud computing includes many areas of technology, including software as a service (SaaS),which</a:t>
            </a:r>
            <a:r>
              <a:rPr lang="en-US" sz="8000" dirty="0">
                <a:latin typeface="Times New Roman" panose="02020603050405020304" pitchFamily="18" charset="0"/>
                <a:cs typeface="Times New Roman" panose="02020603050405020304" pitchFamily="18" charset="0"/>
              </a:rPr>
              <a:t> </a:t>
            </a:r>
            <a:r>
              <a:rPr lang="tr-TR" sz="8000" dirty="0">
                <a:latin typeface="Times New Roman" panose="02020603050405020304" pitchFamily="18" charset="0"/>
                <a:cs typeface="Times New Roman" panose="02020603050405020304" pitchFamily="18" charset="0"/>
              </a:rPr>
              <a:t>includes Google Apps and Salesforce.com, and hardware as a service (IaaS) , which allows companies to order server capacity and storage on demand.</a:t>
            </a:r>
          </a:p>
          <a:p>
            <a:pPr>
              <a:buFont typeface="Wingdings" panose="05000000000000000000" pitchFamily="2" charset="2"/>
              <a:buChar char="q"/>
            </a:pPr>
            <a:r>
              <a:rPr lang="tr-TR" sz="8000" dirty="0">
                <a:latin typeface="Times New Roman" panose="02020603050405020304" pitchFamily="18" charset="0"/>
                <a:cs typeface="Times New Roman" panose="02020603050405020304" pitchFamily="18" charset="0"/>
              </a:rPr>
              <a:t>advantages.</a:t>
            </a:r>
          </a:p>
          <a:p>
            <a:pPr marL="0" indent="0">
              <a:buNone/>
            </a:pPr>
            <a:r>
              <a:rPr lang="tr-TR" sz="8000" dirty="0">
                <a:latin typeface="Times New Roman" panose="02020603050405020304" pitchFamily="18" charset="0"/>
                <a:cs typeface="Times New Roman" panose="02020603050405020304" pitchFamily="18" charset="0"/>
              </a:rPr>
              <a:t>(1) freeing internal IT staff, </a:t>
            </a:r>
          </a:p>
          <a:p>
            <a:pPr marL="0" indent="0">
              <a:buNone/>
            </a:pPr>
            <a:r>
              <a:rPr lang="tr-TR" sz="8000" dirty="0">
                <a:latin typeface="Times New Roman" panose="02020603050405020304" pitchFamily="18" charset="0"/>
                <a:cs typeface="Times New Roman" panose="02020603050405020304" pitchFamily="18" charset="0"/>
              </a:rPr>
              <a:t>(2) gaining access to applications faster than via internal development,  </a:t>
            </a:r>
          </a:p>
          <a:p>
            <a:pPr marL="0" indent="0">
              <a:buNone/>
            </a:pPr>
            <a:r>
              <a:rPr lang="tr-TR" sz="8000" dirty="0">
                <a:latin typeface="Times New Roman" panose="02020603050405020304" pitchFamily="18" charset="0"/>
                <a:cs typeface="Times New Roman" panose="02020603050405020304" pitchFamily="18" charset="0"/>
              </a:rPr>
              <a:t>(3) achieving lower-cost access to corporate-quality applications. </a:t>
            </a:r>
          </a:p>
          <a:p>
            <a:pPr>
              <a:buFont typeface="Wingdings" panose="05000000000000000000" pitchFamily="2" charset="2"/>
              <a:buChar char="q"/>
            </a:pPr>
            <a:r>
              <a:rPr lang="tr-TR" sz="8000" dirty="0">
                <a:latin typeface="Times New Roman" panose="02020603050405020304" pitchFamily="18" charset="0"/>
                <a:cs typeface="Times New Roman" panose="02020603050405020304" pitchFamily="18" charset="0"/>
              </a:rPr>
              <a:t>Concerns: reliability, security and compliance with government regulations.</a:t>
            </a:r>
          </a:p>
          <a:p>
            <a:pPr marL="0" indent="0">
              <a:buNone/>
            </a:pPr>
            <a:endParaRPr lang="tr-TR" sz="8000" dirty="0">
              <a:latin typeface="Times New Roman" panose="02020603050405020304" pitchFamily="18" charset="0"/>
              <a:cs typeface="Times New Roman" panose="02020603050405020304" pitchFamily="18" charset="0"/>
            </a:endParaRPr>
          </a:p>
          <a:p>
            <a:pPr marL="0" indent="0" algn="just">
              <a:buNone/>
            </a:pPr>
            <a:endParaRPr lang="tr-TR" dirty="0"/>
          </a:p>
        </p:txBody>
      </p:sp>
      <p:sp>
        <p:nvSpPr>
          <p:cNvPr id="4" name="Footer Placeholder 3">
            <a:extLst>
              <a:ext uri="{FF2B5EF4-FFF2-40B4-BE49-F238E27FC236}">
                <a16:creationId xmlns:a16="http://schemas.microsoft.com/office/drawing/2014/main" id="{3823D5BF-8683-47E4-B35E-9FB7AB590F9B}"/>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98D0F65F-A2FF-4D94-99AD-E9E6674BA0A1}"/>
              </a:ext>
            </a:extLst>
          </p:cNvPr>
          <p:cNvSpPr>
            <a:spLocks noGrp="1"/>
          </p:cNvSpPr>
          <p:nvPr>
            <p:ph type="sldNum" sz="quarter" idx="12"/>
          </p:nvPr>
        </p:nvSpPr>
        <p:spPr/>
        <p:txBody>
          <a:bodyPr/>
          <a:lstStyle/>
          <a:p>
            <a:fld id="{F43085E7-DD81-4654-9295-72AD80DBC430}" type="slidenum">
              <a:rPr lang="tr-TR" smtClean="0"/>
              <a:t>16</a:t>
            </a:fld>
            <a:endParaRPr lang="tr-TR"/>
          </a:p>
        </p:txBody>
      </p:sp>
      <p:sp>
        <p:nvSpPr>
          <p:cNvPr id="6" name="Content Placeholder 2">
            <a:extLst>
              <a:ext uri="{FF2B5EF4-FFF2-40B4-BE49-F238E27FC236}">
                <a16:creationId xmlns:a16="http://schemas.microsoft.com/office/drawing/2014/main" id="{4579488E-EF8F-4C0C-B275-A6BC9D167A39}"/>
              </a:ext>
            </a:extLst>
          </p:cNvPr>
          <p:cNvSpPr txBox="1">
            <a:spLocks/>
          </p:cNvSpPr>
          <p:nvPr/>
        </p:nvSpPr>
        <p:spPr>
          <a:xfrm>
            <a:off x="6362700" y="292100"/>
            <a:ext cx="5539740" cy="606425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41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 </a:t>
            </a:r>
            <a:r>
              <a:rPr lang="tr-TR" sz="4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Open-Source Software </a:t>
            </a:r>
            <a:endParaRPr lang="en-US" sz="4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endParaRPr lang="tr-T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700" dirty="0">
                <a:latin typeface="Times New Roman" panose="02020603050405020304" pitchFamily="18" charset="0"/>
                <a:cs typeface="Times New Roman" panose="02020603050405020304" pitchFamily="18" charset="0"/>
              </a:rPr>
              <a:t>it is freely available</a:t>
            </a:r>
          </a:p>
          <a:p>
            <a:pPr>
              <a:buFont typeface="Wingdings" panose="05000000000000000000" pitchFamily="2" charset="2"/>
              <a:buChar char="q"/>
            </a:pPr>
            <a:r>
              <a:rPr lang="tr-TR" sz="2700" dirty="0">
                <a:latin typeface="Times New Roman" panose="02020603050405020304" pitchFamily="18" charset="0"/>
                <a:cs typeface="Times New Roman" panose="02020603050405020304" pitchFamily="18" charset="0"/>
              </a:rPr>
              <a:t>the source code is available</a:t>
            </a:r>
          </a:p>
          <a:p>
            <a:pPr>
              <a:buFont typeface="Wingdings" panose="05000000000000000000" pitchFamily="2" charset="2"/>
              <a:buChar char="q"/>
            </a:pPr>
            <a:r>
              <a:rPr lang="tr-TR" sz="2700" dirty="0">
                <a:latin typeface="Times New Roman" panose="02020603050405020304" pitchFamily="18" charset="0"/>
                <a:cs typeface="Times New Roman" panose="02020603050405020304" pitchFamily="18" charset="0"/>
              </a:rPr>
              <a:t>developed by a community of interested people instead of by employees of a particular company. </a:t>
            </a:r>
          </a:p>
          <a:p>
            <a:pPr>
              <a:buFont typeface="Wingdings" panose="05000000000000000000" pitchFamily="2" charset="2"/>
              <a:buChar char="q"/>
            </a:pPr>
            <a:r>
              <a:rPr lang="tr-TR" sz="2700" dirty="0">
                <a:latin typeface="Times New Roman" panose="02020603050405020304" pitchFamily="18" charset="0"/>
                <a:cs typeface="Times New Roman" panose="02020603050405020304" pitchFamily="18" charset="0"/>
              </a:rPr>
              <a:t>functions as commercial software, such as operating systems, e-mail, database systems, Web browsers</a:t>
            </a:r>
          </a:p>
          <a:p>
            <a:endParaRPr lang="en-US" sz="27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700" dirty="0">
                <a:latin typeface="Times New Roman" panose="02020603050405020304" pitchFamily="18" charset="0"/>
                <a:cs typeface="Times New Roman" panose="02020603050405020304" pitchFamily="18" charset="0"/>
              </a:rPr>
              <a:t>popular open-source software</a:t>
            </a:r>
          </a:p>
          <a:p>
            <a:pPr>
              <a:buFont typeface="Wingdings" panose="05000000000000000000" pitchFamily="2" charset="2"/>
              <a:buChar char="§"/>
            </a:pPr>
            <a:r>
              <a:rPr lang="tr-TR" sz="2700" dirty="0">
                <a:latin typeface="Times New Roman" panose="02020603050405020304" pitchFamily="18" charset="0"/>
                <a:cs typeface="Times New Roman" panose="02020603050405020304" pitchFamily="18" charset="0"/>
              </a:rPr>
              <a:t>Linux (the operating system), </a:t>
            </a:r>
          </a:p>
          <a:p>
            <a:pPr>
              <a:buFont typeface="Wingdings" panose="05000000000000000000" pitchFamily="2" charset="2"/>
              <a:buChar char="§"/>
            </a:pPr>
            <a:r>
              <a:rPr lang="tr-TR" sz="2700" dirty="0">
                <a:latin typeface="Times New Roman" panose="02020603050405020304" pitchFamily="18" charset="0"/>
                <a:cs typeface="Times New Roman" panose="02020603050405020304" pitchFamily="18" charset="0"/>
              </a:rPr>
              <a:t>mySQL (a database system), </a:t>
            </a:r>
          </a:p>
          <a:p>
            <a:pPr>
              <a:buFont typeface="Wingdings" panose="05000000000000000000" pitchFamily="2" charset="2"/>
              <a:buChar char="§"/>
            </a:pPr>
            <a:r>
              <a:rPr lang="tr-TR" sz="2700" dirty="0">
                <a:latin typeface="Times New Roman" panose="02020603050405020304" pitchFamily="18" charset="0"/>
                <a:cs typeface="Times New Roman" panose="02020603050405020304" pitchFamily="18" charset="0"/>
              </a:rPr>
              <a:t>Firefox (a Web browser). </a:t>
            </a:r>
          </a:p>
          <a:p>
            <a:pPr marL="0" indent="0">
              <a:buFont typeface="Arial" panose="020B0604020202020204" pitchFamily="34" charset="0"/>
              <a:buNone/>
            </a:pPr>
            <a:endParaRPr lang="tr-TR" sz="27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700" dirty="0">
                <a:latin typeface="Times New Roman" panose="02020603050405020304" pitchFamily="18" charset="0"/>
                <a:cs typeface="Times New Roman" panose="02020603050405020304" pitchFamily="18" charset="0"/>
              </a:rPr>
              <a:t>Companies and individuals can make money with open source</a:t>
            </a:r>
            <a:r>
              <a:rPr lang="en-US" sz="2700" dirty="0">
                <a:latin typeface="Times New Roman" panose="02020603050405020304" pitchFamily="18" charset="0"/>
                <a:cs typeface="Times New Roman" panose="02020603050405020304" pitchFamily="18" charset="0"/>
              </a:rPr>
              <a:t> by</a:t>
            </a:r>
            <a:r>
              <a:rPr lang="tr-TR" sz="2700" dirty="0">
                <a:latin typeface="Times New Roman" panose="02020603050405020304" pitchFamily="18" charset="0"/>
                <a:cs typeface="Times New Roman" panose="02020603050405020304" pitchFamily="18" charset="0"/>
              </a:rPr>
              <a:t>: </a:t>
            </a:r>
          </a:p>
          <a:p>
            <a:pPr marL="514350" indent="-514350">
              <a:buFont typeface="+mj-lt"/>
              <a:buAutoNum type="arabicPeriod"/>
            </a:pPr>
            <a:r>
              <a:rPr lang="tr-TR" sz="2700" dirty="0">
                <a:latin typeface="Times New Roman" panose="02020603050405020304" pitchFamily="18" charset="0"/>
                <a:cs typeface="Times New Roman" panose="02020603050405020304" pitchFamily="18" charset="0"/>
              </a:rPr>
              <a:t>providing maintenance and other services, </a:t>
            </a:r>
          </a:p>
          <a:p>
            <a:pPr marL="514350" indent="-514350">
              <a:buFont typeface="+mj-lt"/>
              <a:buAutoNum type="arabicPeriod"/>
            </a:pPr>
            <a:r>
              <a:rPr lang="tr-TR" sz="2700" dirty="0">
                <a:latin typeface="Times New Roman" panose="02020603050405020304" pitchFamily="18" charset="0"/>
                <a:cs typeface="Times New Roman" panose="02020603050405020304" pitchFamily="18" charset="0"/>
              </a:rPr>
              <a:t>providing one version of the software for free and selling a more fully-featured version.</a:t>
            </a:r>
          </a:p>
          <a:p>
            <a:pPr marL="0" indent="0" algn="just">
              <a:buFont typeface="Arial" panose="020B0604020202020204" pitchFamily="34" charset="0"/>
              <a:buNone/>
            </a:pPr>
            <a:endParaRPr lang="tr-TR" sz="1600" dirty="0"/>
          </a:p>
        </p:txBody>
      </p:sp>
      <p:sp>
        <p:nvSpPr>
          <p:cNvPr id="2" name="Date Placeholder 1">
            <a:extLst>
              <a:ext uri="{FF2B5EF4-FFF2-40B4-BE49-F238E27FC236}">
                <a16:creationId xmlns:a16="http://schemas.microsoft.com/office/drawing/2014/main" id="{5FD31A83-6823-4D45-BF4D-5DBFD2BB121C}"/>
              </a:ext>
            </a:extLst>
          </p:cNvPr>
          <p:cNvSpPr>
            <a:spLocks noGrp="1"/>
          </p:cNvSpPr>
          <p:nvPr>
            <p:ph type="dt" sz="half" idx="10"/>
          </p:nvPr>
        </p:nvSpPr>
        <p:spPr/>
        <p:txBody>
          <a:bodyPr/>
          <a:lstStyle/>
          <a:p>
            <a:fld id="{7C65FC5F-B277-4905-83B6-2281E9B7E4CE}" type="datetime1">
              <a:rPr lang="tr-TR" smtClean="0"/>
              <a:t>16.03.2022</a:t>
            </a:fld>
            <a:endParaRPr lang="tr-TR"/>
          </a:p>
        </p:txBody>
      </p:sp>
    </p:spTree>
    <p:extLst>
      <p:ext uri="{BB962C8B-B14F-4D97-AF65-F5344CB8AC3E}">
        <p14:creationId xmlns:p14="http://schemas.microsoft.com/office/powerpoint/2010/main" val="1817281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11781-DAFA-4231-89F4-E07114F28F2B}"/>
              </a:ext>
            </a:extLst>
          </p:cNvPr>
          <p:cNvSpPr>
            <a:spLocks noGrp="1"/>
          </p:cNvSpPr>
          <p:nvPr>
            <p:ph idx="1"/>
          </p:nvPr>
        </p:nvSpPr>
        <p:spPr>
          <a:xfrm>
            <a:off x="609600" y="581818"/>
            <a:ext cx="4660900" cy="5694363"/>
          </a:xfrm>
        </p:spPr>
        <p:txBody>
          <a:bodyPr>
            <a:normAutofit/>
          </a:bodyPr>
          <a:lstStyle/>
          <a:p>
            <a:pPr marL="0" indent="0" algn="just">
              <a:buNone/>
            </a:pPr>
            <a:r>
              <a:rPr lang="en-US" sz="4100" i="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a:t>
            </a:r>
            <a:r>
              <a:rPr lang="tr-TR" sz="32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In-House</a:t>
            </a:r>
            <a:r>
              <a:rPr lang="en-US" sz="32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32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Development  </a:t>
            </a:r>
            <a:endParaRPr lang="en-US" sz="41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None/>
            </a:pPr>
            <a:endParaRPr lang="tr-T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in-house development need not entail development of all of the software that will compose the total system.</a:t>
            </a:r>
          </a:p>
          <a:p>
            <a:pPr>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Hybrid solutions involving some purchased and some in-house software components are common. </a:t>
            </a:r>
          </a:p>
          <a:p>
            <a:pPr>
              <a:buFont typeface="Wingdings" panose="05000000000000000000" pitchFamily="2" charset="2"/>
              <a:buChar char="q"/>
            </a:pPr>
            <a:r>
              <a:rPr lang="tr-TR" sz="2400" dirty="0">
                <a:latin typeface="Times New Roman" panose="02020603050405020304" pitchFamily="18" charset="0"/>
                <a:cs typeface="Times New Roman" panose="02020603050405020304" pitchFamily="18" charset="0"/>
              </a:rPr>
              <a:t>Some in-house software components are reused.</a:t>
            </a:r>
          </a:p>
          <a:p>
            <a:pPr marL="0" indent="0">
              <a:buNone/>
            </a:pPr>
            <a:endParaRPr lang="tr-TR" dirty="0"/>
          </a:p>
          <a:p>
            <a:pPr marL="0" indent="0" algn="just">
              <a:buNone/>
            </a:pPr>
            <a:endParaRPr lang="tr-TR" sz="1600" dirty="0"/>
          </a:p>
        </p:txBody>
      </p:sp>
      <p:sp>
        <p:nvSpPr>
          <p:cNvPr id="4" name="Footer Placeholder 3">
            <a:extLst>
              <a:ext uri="{FF2B5EF4-FFF2-40B4-BE49-F238E27FC236}">
                <a16:creationId xmlns:a16="http://schemas.microsoft.com/office/drawing/2014/main" id="{3823D5BF-8683-47E4-B35E-9FB7AB590F9B}"/>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98D0F65F-A2FF-4D94-99AD-E9E6674BA0A1}"/>
              </a:ext>
            </a:extLst>
          </p:cNvPr>
          <p:cNvSpPr>
            <a:spLocks noGrp="1"/>
          </p:cNvSpPr>
          <p:nvPr>
            <p:ph type="sldNum" sz="quarter" idx="12"/>
          </p:nvPr>
        </p:nvSpPr>
        <p:spPr/>
        <p:txBody>
          <a:bodyPr/>
          <a:lstStyle/>
          <a:p>
            <a:fld id="{F43085E7-DD81-4654-9295-72AD80DBC430}" type="slidenum">
              <a:rPr lang="tr-TR" smtClean="0"/>
              <a:t>17</a:t>
            </a:fld>
            <a:endParaRPr lang="tr-TR"/>
          </a:p>
        </p:txBody>
      </p:sp>
      <p:sp>
        <p:nvSpPr>
          <p:cNvPr id="6" name="Content Placeholder 2">
            <a:extLst>
              <a:ext uri="{FF2B5EF4-FFF2-40B4-BE49-F238E27FC236}">
                <a16:creationId xmlns:a16="http://schemas.microsoft.com/office/drawing/2014/main" id="{35AB3468-2475-405E-9EFC-0603D46C053D}"/>
              </a:ext>
            </a:extLst>
          </p:cNvPr>
          <p:cNvSpPr txBox="1">
            <a:spLocks/>
          </p:cNvSpPr>
          <p:nvPr/>
        </p:nvSpPr>
        <p:spPr>
          <a:xfrm>
            <a:off x="5665470" y="984806"/>
            <a:ext cx="6526530" cy="5873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Choosing Off-the-Shelf Software</a:t>
            </a:r>
            <a:r>
              <a:rPr lang="en-US" sz="3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an explicit comparison should be made between the software package and the process of developing the same application in-house</a:t>
            </a:r>
            <a:r>
              <a:rPr lang="tr-TR" dirty="0"/>
              <a:t>. </a:t>
            </a:r>
          </a:p>
          <a:p>
            <a:pPr marL="0" indent="0">
              <a:buFont typeface="Arial" panose="020B0604020202020204" pitchFamily="34" charset="0"/>
              <a:buNone/>
            </a:pPr>
            <a:endParaRPr lang="tr-TR" sz="1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594995D-780A-4408-AA91-4F37D3AAAB77}"/>
              </a:ext>
            </a:extLst>
          </p:cNvPr>
          <p:cNvPicPr>
            <a:picLocks noChangeAspect="1"/>
          </p:cNvPicPr>
          <p:nvPr/>
        </p:nvPicPr>
        <p:blipFill rotWithShape="1">
          <a:blip r:embed="rId2"/>
          <a:srcRect l="11458" t="25926" r="27708" b="9629"/>
          <a:stretch/>
        </p:blipFill>
        <p:spPr>
          <a:xfrm>
            <a:off x="6356985" y="3154862"/>
            <a:ext cx="5143500" cy="3064963"/>
          </a:xfrm>
          <a:prstGeom prst="rect">
            <a:avLst/>
          </a:prstGeom>
        </p:spPr>
      </p:pic>
      <p:sp>
        <p:nvSpPr>
          <p:cNvPr id="2" name="Date Placeholder 1">
            <a:extLst>
              <a:ext uri="{FF2B5EF4-FFF2-40B4-BE49-F238E27FC236}">
                <a16:creationId xmlns:a16="http://schemas.microsoft.com/office/drawing/2014/main" id="{668DE140-A5BD-435F-9E32-0BD4F44A8B7A}"/>
              </a:ext>
            </a:extLst>
          </p:cNvPr>
          <p:cNvSpPr>
            <a:spLocks noGrp="1"/>
          </p:cNvSpPr>
          <p:nvPr>
            <p:ph type="dt" sz="half" idx="10"/>
          </p:nvPr>
        </p:nvSpPr>
        <p:spPr/>
        <p:txBody>
          <a:bodyPr/>
          <a:lstStyle/>
          <a:p>
            <a:fld id="{9810B411-A63D-4BCC-BE7C-DBBA120FD13F}" type="datetime1">
              <a:rPr lang="tr-TR" smtClean="0"/>
              <a:t>16.03.2022</a:t>
            </a:fld>
            <a:endParaRPr lang="tr-TR"/>
          </a:p>
        </p:txBody>
      </p:sp>
    </p:spTree>
    <p:extLst>
      <p:ext uri="{BB962C8B-B14F-4D97-AF65-F5344CB8AC3E}">
        <p14:creationId xmlns:p14="http://schemas.microsoft.com/office/powerpoint/2010/main" val="20802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7750" y="1262063"/>
            <a:ext cx="10248900" cy="5167312"/>
          </a:xfrm>
        </p:spPr>
        <p:txBody>
          <a:bodyPr>
            <a:noAutofit/>
          </a:bodyPr>
          <a:lstStyle/>
          <a:p>
            <a:pPr marL="0" indent="0">
              <a:spcBef>
                <a:spcPts val="0"/>
              </a:spcBef>
              <a:buNone/>
            </a:pPr>
            <a:endPar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spcBef>
                <a:spcPts val="0"/>
              </a:spcBef>
              <a:buNone/>
            </a:pPr>
            <a:endParaRPr lang="en-US" sz="16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76225" y="0"/>
            <a:ext cx="10515600" cy="1325563"/>
          </a:xfrm>
        </p:spPr>
        <p:txBody>
          <a:bodyPr>
            <a:normAutofit/>
          </a:bodyPr>
          <a:lstStyle/>
          <a:p>
            <a:pPr lvl="0"/>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Reuse</a:t>
            </a:r>
            <a:r>
              <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endPar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43085E7-DD81-4654-9295-72AD80DBC430}" type="slidenum">
              <a:rPr lang="tr-TR" smtClean="0"/>
              <a:t>18</a:t>
            </a:fld>
            <a:endParaRPr lang="tr-TR"/>
          </a:p>
        </p:txBody>
      </p:sp>
      <p:sp>
        <p:nvSpPr>
          <p:cNvPr id="2" name="Footer Placeholder 1">
            <a:extLst>
              <a:ext uri="{FF2B5EF4-FFF2-40B4-BE49-F238E27FC236}">
                <a16:creationId xmlns:a16="http://schemas.microsoft.com/office/drawing/2014/main" id="{D1313309-D3D8-4AD1-A0E3-DEEA79A3E78D}"/>
              </a:ext>
            </a:extLst>
          </p:cNvPr>
          <p:cNvSpPr>
            <a:spLocks noGrp="1"/>
          </p:cNvSpPr>
          <p:nvPr>
            <p:ph type="ftr" sz="quarter" idx="11"/>
          </p:nvPr>
        </p:nvSpPr>
        <p:spPr/>
        <p:txBody>
          <a:bodyPr/>
          <a:lstStyle/>
          <a:p>
            <a:r>
              <a:rPr lang="en-US"/>
              <a:t>IENG / MANE 372 - Chapters 1-2-3 Summary</a:t>
            </a:r>
            <a:endParaRPr lang="tr-TR"/>
          </a:p>
        </p:txBody>
      </p:sp>
      <p:sp>
        <p:nvSpPr>
          <p:cNvPr id="7" name="Content Placeholder 2">
            <a:extLst>
              <a:ext uri="{FF2B5EF4-FFF2-40B4-BE49-F238E27FC236}">
                <a16:creationId xmlns:a16="http://schemas.microsoft.com/office/drawing/2014/main" id="{CBA610F2-0834-4603-8FA3-C98935FE849F}"/>
              </a:ext>
            </a:extLst>
          </p:cNvPr>
          <p:cNvSpPr txBox="1">
            <a:spLocks/>
          </p:cNvSpPr>
          <p:nvPr/>
        </p:nvSpPr>
        <p:spPr>
          <a:xfrm>
            <a:off x="487680" y="1355726"/>
            <a:ext cx="5486400" cy="39931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Reuse is the use of previously written software resources in new applications.</a:t>
            </a:r>
          </a:p>
          <a:p>
            <a:pPr>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Most often applied to object-oriented and component-based development </a:t>
            </a:r>
            <a:endParaRPr lang="tr-TR"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Advantages: </a:t>
            </a:r>
            <a:endParaRPr lang="tr-TR"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1600" dirty="0">
                <a:latin typeface="Times New Roman" panose="02020603050405020304" pitchFamily="18" charset="0"/>
                <a:cs typeface="Times New Roman" panose="02020603050405020304" pitchFamily="18" charset="0"/>
              </a:rPr>
              <a:t>increase programmer productivity </a:t>
            </a:r>
          </a:p>
          <a:p>
            <a:pPr algn="just">
              <a:buFont typeface="Wingdings" panose="05000000000000000000" pitchFamily="2" charset="2"/>
              <a:buChar char="ü"/>
            </a:pPr>
            <a:r>
              <a:rPr lang="tr-TR" sz="1600" dirty="0">
                <a:latin typeface="Times New Roman" panose="02020603050405020304" pitchFamily="18" charset="0"/>
                <a:cs typeface="Times New Roman" panose="02020603050405020304" pitchFamily="18" charset="0"/>
              </a:rPr>
              <a:t>decrease development time, </a:t>
            </a:r>
          </a:p>
          <a:p>
            <a:pPr algn="just">
              <a:buFont typeface="Wingdings" panose="05000000000000000000" pitchFamily="2" charset="2"/>
              <a:buChar char="ü"/>
            </a:pPr>
            <a:r>
              <a:rPr lang="tr-TR" sz="1600" dirty="0">
                <a:latin typeface="Times New Roman" panose="02020603050405020304" pitchFamily="18" charset="0"/>
                <a:cs typeface="Times New Roman" panose="02020603050405020304" pitchFamily="18" charset="0"/>
              </a:rPr>
              <a:t>minimizing schedule overruns. </a:t>
            </a:r>
          </a:p>
          <a:p>
            <a:pPr algn="just">
              <a:buFont typeface="Wingdings" panose="05000000000000000000" pitchFamily="2" charset="2"/>
              <a:buChar char="ü"/>
            </a:pPr>
            <a:r>
              <a:rPr lang="tr-TR" sz="1600" dirty="0">
                <a:latin typeface="Times New Roman" panose="02020603050405020304" pitchFamily="18" charset="0"/>
                <a:cs typeface="Times New Roman" panose="02020603050405020304" pitchFamily="18" charset="0"/>
              </a:rPr>
              <a:t>higher-quality software with lower defect rates, </a:t>
            </a:r>
          </a:p>
          <a:p>
            <a:pPr algn="just">
              <a:buFont typeface="Wingdings" panose="05000000000000000000" pitchFamily="2" charset="2"/>
              <a:buChar char="ü"/>
            </a:pPr>
            <a:r>
              <a:rPr lang="tr-TR" sz="1600" dirty="0">
                <a:latin typeface="Times New Roman" panose="02020603050405020304" pitchFamily="18" charset="0"/>
                <a:cs typeface="Times New Roman" panose="02020603050405020304" pitchFamily="18" charset="0"/>
              </a:rPr>
              <a:t>decreasing maintenance costs.</a:t>
            </a:r>
            <a:endParaRPr lang="en-US"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tr-TR" sz="1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Software reuse has three basic steps: </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abstraction, storage, and recontextualization.</a:t>
            </a:r>
          </a:p>
          <a:p>
            <a:pPr marL="0" indent="0" algn="just">
              <a:buFont typeface="Arial" panose="020B0604020202020204" pitchFamily="34" charset="0"/>
              <a:buNone/>
            </a:pPr>
            <a:endParaRPr lang="tr-TR" sz="1600"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CA7B4C73-93AA-453F-A69B-3A739E70135E}"/>
              </a:ext>
            </a:extLst>
          </p:cNvPr>
          <p:cNvSpPr txBox="1">
            <a:spLocks/>
          </p:cNvSpPr>
          <p:nvPr/>
        </p:nvSpPr>
        <p:spPr>
          <a:xfrm>
            <a:off x="6096000" y="969963"/>
            <a:ext cx="5819775" cy="511016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buFont typeface="Wingdings" panose="05000000000000000000" pitchFamily="2" charset="2"/>
              <a:buChar char="Ø"/>
            </a:pPr>
            <a:r>
              <a:rPr lang="en-US" sz="2600">
                <a:latin typeface="Times New Roman" panose="02020603050405020304" pitchFamily="18" charset="0"/>
                <a:cs typeface="Times New Roman" panose="02020603050405020304" pitchFamily="18" charset="0"/>
              </a:rPr>
              <a:t>F</a:t>
            </a:r>
            <a:r>
              <a:rPr lang="tr-TR" sz="2600">
                <a:latin typeface="Times New Roman" panose="02020603050405020304" pitchFamily="18" charset="0"/>
                <a:cs typeface="Times New Roman" panose="02020603050405020304" pitchFamily="18" charset="0"/>
              </a:rPr>
              <a:t>our approaches to reuse </a:t>
            </a:r>
          </a:p>
          <a:p>
            <a:pPr marL="514350" indent="-514350" algn="just">
              <a:lnSpc>
                <a:spcPct val="110000"/>
              </a:lnSpc>
              <a:buFont typeface="+mj-lt"/>
              <a:buAutoNum type="arabicPeriod"/>
            </a:pPr>
            <a:r>
              <a:rPr lang="tr-TR" sz="2600">
                <a:latin typeface="Times New Roman" panose="02020603050405020304" pitchFamily="18" charset="0"/>
                <a:cs typeface="Times New Roman" panose="02020603050405020304" pitchFamily="18" charset="0"/>
              </a:rPr>
              <a:t>ad hoc reuse : individuals are free to find or develop reusable assets on their own</a:t>
            </a:r>
          </a:p>
          <a:p>
            <a:pPr marL="514350" indent="-514350" algn="just">
              <a:lnSpc>
                <a:spcPct val="110000"/>
              </a:lnSpc>
              <a:buFont typeface="+mj-lt"/>
              <a:buAutoNum type="arabicPeriod"/>
            </a:pPr>
            <a:r>
              <a:rPr lang="tr-TR" sz="2600">
                <a:latin typeface="Times New Roman" panose="02020603050405020304" pitchFamily="18" charset="0"/>
                <a:cs typeface="Times New Roman" panose="02020603050405020304" pitchFamily="18" charset="0"/>
              </a:rPr>
              <a:t>facilitated reuse :  organization makes available some tools and techniques that enable the development and sharing of reusable assets, and one or more employees may be</a:t>
            </a:r>
            <a:r>
              <a:rPr lang="en-US" sz="2600">
                <a:latin typeface="Times New Roman" panose="02020603050405020304" pitchFamily="18" charset="0"/>
                <a:cs typeface="Times New Roman" panose="02020603050405020304" pitchFamily="18" charset="0"/>
              </a:rPr>
              <a:t> </a:t>
            </a:r>
            <a:r>
              <a:rPr lang="tr-TR" sz="2600">
                <a:latin typeface="Times New Roman" panose="02020603050405020304" pitchFamily="18" charset="0"/>
                <a:cs typeface="Times New Roman" panose="02020603050405020304" pitchFamily="18" charset="0"/>
              </a:rPr>
              <a:t>assigned the role of evangelist to publicize and promote the program</a:t>
            </a:r>
          </a:p>
          <a:p>
            <a:pPr marL="514350" indent="-514350" algn="just">
              <a:lnSpc>
                <a:spcPct val="110000"/>
              </a:lnSpc>
              <a:buFont typeface="+mj-lt"/>
              <a:buAutoNum type="arabicPeriod"/>
            </a:pPr>
            <a:r>
              <a:rPr lang="tr-TR" sz="2600">
                <a:latin typeface="Times New Roman" panose="02020603050405020304" pitchFamily="18" charset="0"/>
                <a:cs typeface="Times New Roman" panose="02020603050405020304" pitchFamily="18" charset="0"/>
              </a:rPr>
              <a:t>Managed</a:t>
            </a:r>
            <a:r>
              <a:rPr lang="en-US" sz="2600">
                <a:latin typeface="Times New Roman" panose="02020603050405020304" pitchFamily="18" charset="0"/>
                <a:cs typeface="Times New Roman" panose="02020603050405020304" pitchFamily="18" charset="0"/>
              </a:rPr>
              <a:t> reuse</a:t>
            </a:r>
            <a:r>
              <a:rPr lang="tr-TR" sz="2600">
                <a:latin typeface="Times New Roman" panose="02020603050405020304" pitchFamily="18" charset="0"/>
                <a:cs typeface="Times New Roman" panose="02020603050405020304" pitchFamily="18" charset="0"/>
              </a:rPr>
              <a:t> : the development, sharing, and adoption of reusable assets is mandated. </a:t>
            </a:r>
          </a:p>
          <a:p>
            <a:pPr marL="514350" indent="-514350" algn="just">
              <a:lnSpc>
                <a:spcPct val="110000"/>
              </a:lnSpc>
              <a:buFont typeface="+mj-lt"/>
              <a:buAutoNum type="arabicPeriod"/>
            </a:pPr>
            <a:r>
              <a:rPr lang="en-US" sz="2600">
                <a:latin typeface="Times New Roman" panose="02020603050405020304" pitchFamily="18" charset="0"/>
                <a:cs typeface="Times New Roman" panose="02020603050405020304" pitchFamily="18" charset="0"/>
              </a:rPr>
              <a:t>D</a:t>
            </a:r>
            <a:r>
              <a:rPr lang="tr-TR" sz="2600">
                <a:latin typeface="Times New Roman" panose="02020603050405020304" pitchFamily="18" charset="0"/>
                <a:cs typeface="Times New Roman" panose="02020603050405020304" pitchFamily="18" charset="0"/>
              </a:rPr>
              <a:t>esigned reuse. The most expensive and extensive approach to reuse. In addition</a:t>
            </a:r>
            <a:r>
              <a:rPr lang="en-US" sz="2600">
                <a:latin typeface="Times New Roman" panose="02020603050405020304" pitchFamily="18" charset="0"/>
                <a:cs typeface="Times New Roman" panose="02020603050405020304" pitchFamily="18" charset="0"/>
              </a:rPr>
              <a:t> </a:t>
            </a:r>
            <a:r>
              <a:rPr lang="tr-TR" sz="2600">
                <a:latin typeface="Times New Roman" panose="02020603050405020304" pitchFamily="18" charset="0"/>
                <a:cs typeface="Times New Roman" panose="02020603050405020304" pitchFamily="18" charset="0"/>
              </a:rPr>
              <a:t>to mandating reuse and measuring its effectiveness, the designed reuse</a:t>
            </a:r>
            <a:r>
              <a:rPr lang="en-US" sz="2600">
                <a:latin typeface="Times New Roman" panose="02020603050405020304" pitchFamily="18" charset="0"/>
                <a:cs typeface="Times New Roman" panose="02020603050405020304" pitchFamily="18" charset="0"/>
              </a:rPr>
              <a:t> </a:t>
            </a:r>
            <a:r>
              <a:rPr lang="tr-TR" sz="2600">
                <a:latin typeface="Times New Roman" panose="02020603050405020304" pitchFamily="18" charset="0"/>
                <a:cs typeface="Times New Roman" panose="02020603050405020304" pitchFamily="18" charset="0"/>
              </a:rPr>
              <a:t>approach takes the extra step of mandating that assets be designed for reuse as</a:t>
            </a:r>
            <a:r>
              <a:rPr lang="en-US" sz="2600">
                <a:latin typeface="Times New Roman" panose="02020603050405020304" pitchFamily="18" charset="0"/>
                <a:cs typeface="Times New Roman" panose="02020603050405020304" pitchFamily="18" charset="0"/>
              </a:rPr>
              <a:t> </a:t>
            </a:r>
            <a:r>
              <a:rPr lang="tr-TR" sz="2600">
                <a:latin typeface="Times New Roman" panose="02020603050405020304" pitchFamily="18" charset="0"/>
                <a:cs typeface="Times New Roman" panose="02020603050405020304" pitchFamily="18" charset="0"/>
              </a:rPr>
              <a:t>they are being designed for specific applications. The focus is more on developing</a:t>
            </a:r>
            <a:r>
              <a:rPr lang="en-US" sz="2600">
                <a:latin typeface="Times New Roman" panose="02020603050405020304" pitchFamily="18" charset="0"/>
                <a:cs typeface="Times New Roman" panose="02020603050405020304" pitchFamily="18" charset="0"/>
              </a:rPr>
              <a:t> </a:t>
            </a:r>
            <a:r>
              <a:rPr lang="tr-TR" sz="2600">
                <a:latin typeface="Times New Roman" panose="02020603050405020304" pitchFamily="18" charset="0"/>
                <a:cs typeface="Times New Roman" panose="02020603050405020304" pitchFamily="18" charset="0"/>
              </a:rPr>
              <a:t>reusable assets than on finding existing assets that might be candidates</a:t>
            </a:r>
          </a:p>
          <a:p>
            <a:pPr marL="0" indent="0">
              <a:buFont typeface="Arial" panose="020B0604020202020204" pitchFamily="34" charset="0"/>
              <a:buNone/>
            </a:pPr>
            <a:endParaRPr lang="tr-TR" dirty="0"/>
          </a:p>
        </p:txBody>
      </p:sp>
      <p:sp>
        <p:nvSpPr>
          <p:cNvPr id="4" name="Date Placeholder 3">
            <a:extLst>
              <a:ext uri="{FF2B5EF4-FFF2-40B4-BE49-F238E27FC236}">
                <a16:creationId xmlns:a16="http://schemas.microsoft.com/office/drawing/2014/main" id="{8236F9CF-FC75-47B4-B378-AE734148B6AD}"/>
              </a:ext>
            </a:extLst>
          </p:cNvPr>
          <p:cNvSpPr>
            <a:spLocks noGrp="1"/>
          </p:cNvSpPr>
          <p:nvPr>
            <p:ph type="dt" sz="half" idx="10"/>
          </p:nvPr>
        </p:nvSpPr>
        <p:spPr/>
        <p:txBody>
          <a:bodyPr/>
          <a:lstStyle/>
          <a:p>
            <a:fld id="{22B7D059-A414-48DD-8302-AF18A8511282}" type="datetime1">
              <a:rPr lang="tr-TR" smtClean="0"/>
              <a:t>16.03.2022</a:t>
            </a:fld>
            <a:endParaRPr lang="tr-TR"/>
          </a:p>
        </p:txBody>
      </p:sp>
    </p:spTree>
    <p:extLst>
      <p:ext uri="{BB962C8B-B14F-4D97-AF65-F5344CB8AC3E}">
        <p14:creationId xmlns:p14="http://schemas.microsoft.com/office/powerpoint/2010/main" val="353774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7A97-0B61-4AFB-B48A-68290163DAC2}"/>
              </a:ext>
            </a:extLst>
          </p:cNvPr>
          <p:cNvSpPr>
            <a:spLocks noGrp="1"/>
          </p:cNvSpPr>
          <p:nvPr>
            <p:ph type="title"/>
          </p:nvPr>
        </p:nvSpPr>
        <p:spPr>
          <a:xfrm>
            <a:off x="838200" y="0"/>
            <a:ext cx="10515600" cy="1325563"/>
          </a:xfrm>
        </p:spPr>
        <p:txBody>
          <a:bodyPr>
            <a:normAutofit/>
          </a:bodyPr>
          <a:lstStyle/>
          <a:p>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Managing the Information Systems Project</a:t>
            </a:r>
            <a:endPar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0E3BAC-66BA-46F0-B03C-176A38BCF956}"/>
              </a:ext>
            </a:extLst>
          </p:cNvPr>
          <p:cNvSpPr>
            <a:spLocks noGrp="1"/>
          </p:cNvSpPr>
          <p:nvPr>
            <p:ph idx="1"/>
          </p:nvPr>
        </p:nvSpPr>
        <p:spPr>
          <a:xfrm>
            <a:off x="289561" y="1137927"/>
            <a:ext cx="7863839" cy="5193189"/>
          </a:xfrm>
        </p:spPr>
        <p:txBody>
          <a:bodyPr>
            <a:noAutofit/>
          </a:bodyPr>
          <a:lstStyle/>
          <a:p>
            <a:pPr algn="l">
              <a:buFont typeface="Wingdings" panose="05000000000000000000" pitchFamily="2" charset="2"/>
              <a:buChar char="q"/>
            </a:pPr>
            <a:r>
              <a:rPr lang="tr-TR" sz="1400" b="0" i="0" u="none" strike="noStrike" baseline="0" dirty="0">
                <a:solidFill>
                  <a:srgbClr val="000000"/>
                </a:solidFill>
                <a:latin typeface="Times New Roman" panose="02020603050405020304" pitchFamily="18" charset="0"/>
                <a:cs typeface="Times New Roman" panose="02020603050405020304" pitchFamily="18" charset="0"/>
              </a:rPr>
              <a:t>Project </a:t>
            </a:r>
            <a:r>
              <a:rPr lang="en-US" sz="1400" b="0" i="0" u="none" strike="noStrike" baseline="0" dirty="0">
                <a:solidFill>
                  <a:srgbClr val="000000"/>
                </a:solidFill>
                <a:latin typeface="Times New Roman" panose="02020603050405020304" pitchFamily="18" charset="0"/>
                <a:cs typeface="Times New Roman" panose="02020603050405020304" pitchFamily="18" charset="0"/>
              </a:rPr>
              <a:t>: Planned undertaking of related activities to reach an objective that has a beginning and an end</a:t>
            </a:r>
            <a:endParaRPr lang="en-US" sz="14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1400" b="0" i="0" u="none" strike="noStrike" baseline="0" dirty="0">
                <a:latin typeface="Times New Roman" panose="02020603050405020304" pitchFamily="18" charset="0"/>
                <a:cs typeface="Times New Roman" panose="02020603050405020304" pitchFamily="18" charset="0"/>
              </a:rPr>
              <a:t>Reasons of systems development projects : </a:t>
            </a:r>
          </a:p>
          <a:p>
            <a:pPr algn="l">
              <a:buFont typeface="Wingdings" panose="05000000000000000000" pitchFamily="2" charset="2"/>
              <a:buChar char="ü"/>
            </a:pPr>
            <a:r>
              <a:rPr lang="en-US" sz="1400" b="0" i="0" u="none" strike="noStrike" baseline="0" dirty="0">
                <a:latin typeface="Times New Roman" panose="02020603050405020304" pitchFamily="18" charset="0"/>
                <a:cs typeface="Times New Roman" panose="02020603050405020304" pitchFamily="18" charset="0"/>
              </a:rPr>
              <a:t>to take advantage of business opportunities: </a:t>
            </a:r>
            <a:r>
              <a:rPr lang="tr-TR" sz="1400" b="0" i="0" u="none" strike="noStrike" baseline="0" dirty="0">
                <a:latin typeface="Times New Roman" panose="02020603050405020304" pitchFamily="18" charset="0"/>
                <a:cs typeface="Times New Roman" panose="02020603050405020304" pitchFamily="18" charset="0"/>
              </a:rPr>
              <a:t>innovative</a:t>
            </a:r>
            <a:r>
              <a:rPr lang="en-US" sz="1400" b="0" i="0" u="none" strike="noStrike" baseline="0" dirty="0">
                <a:latin typeface="Times New Roman" panose="02020603050405020304" pitchFamily="18" charset="0"/>
                <a:cs typeface="Times New Roman" panose="02020603050405020304" pitchFamily="18" charset="0"/>
              </a:rPr>
              <a:t> </a:t>
            </a:r>
            <a:r>
              <a:rPr lang="tr-TR" sz="1400" b="0" i="0" u="none" strike="noStrike" baseline="0" dirty="0">
                <a:latin typeface="Times New Roman" panose="02020603050405020304" pitchFamily="18" charset="0"/>
                <a:cs typeface="Times New Roman" panose="02020603050405020304" pitchFamily="18" charset="0"/>
              </a:rPr>
              <a:t>service to customers</a:t>
            </a:r>
            <a:r>
              <a:rPr lang="en-US" sz="1400" b="0" i="0" u="none" strike="noStrike" baseline="0" dirty="0">
                <a:latin typeface="Times New Roman" panose="02020603050405020304" pitchFamily="18" charset="0"/>
                <a:cs typeface="Times New Roman" panose="02020603050405020304" pitchFamily="18" charset="0"/>
              </a:rPr>
              <a:t> (Web page)</a:t>
            </a:r>
          </a:p>
          <a:p>
            <a:pPr algn="l">
              <a:buFont typeface="Wingdings" panose="05000000000000000000" pitchFamily="2" charset="2"/>
              <a:buChar char="ü"/>
            </a:pPr>
            <a:r>
              <a:rPr lang="en-US" sz="1400" b="0" i="0" u="none" strike="noStrike" baseline="0" dirty="0">
                <a:latin typeface="Times New Roman" panose="02020603050405020304" pitchFamily="18" charset="0"/>
                <a:cs typeface="Times New Roman" panose="02020603050405020304" pitchFamily="18" charset="0"/>
              </a:rPr>
              <a:t>to solve business </a:t>
            </a:r>
            <a:r>
              <a:rPr lang="tr-TR" sz="1400" b="0" i="0" u="none" strike="noStrike" baseline="0" dirty="0">
                <a:latin typeface="Times New Roman" panose="02020603050405020304" pitchFamily="18" charset="0"/>
                <a:cs typeface="Times New Roman" panose="02020603050405020304" pitchFamily="18" charset="0"/>
              </a:rPr>
              <a:t>problems</a:t>
            </a:r>
            <a:r>
              <a:rPr lang="en-US" sz="1400" b="0" i="0" u="none" strike="noStrike" baseline="0" dirty="0">
                <a:latin typeface="Times New Roman" panose="02020603050405020304" pitchFamily="18" charset="0"/>
                <a:cs typeface="Times New Roman" panose="02020603050405020304" pitchFamily="18" charset="0"/>
              </a:rPr>
              <a:t>: </a:t>
            </a:r>
            <a:r>
              <a:rPr lang="tr-TR" sz="1400" b="0" i="0" u="none" strike="noStrike" baseline="0" dirty="0">
                <a:latin typeface="Times New Roman" panose="02020603050405020304" pitchFamily="18" charset="0"/>
                <a:cs typeface="Times New Roman" panose="02020603050405020304" pitchFamily="18" charset="0"/>
              </a:rPr>
              <a:t>more accurate or</a:t>
            </a:r>
            <a:r>
              <a:rPr lang="en-US" sz="1400" b="0" i="0" u="none" strike="noStrike" baseline="0" dirty="0">
                <a:latin typeface="Times New Roman" panose="02020603050405020304" pitchFamily="18" charset="0"/>
                <a:cs typeface="Times New Roman" panose="02020603050405020304" pitchFamily="18" charset="0"/>
              </a:rPr>
              <a:t> </a:t>
            </a:r>
            <a:r>
              <a:rPr lang="tr-TR" sz="1400" b="0" i="0" u="none" strike="noStrike" baseline="0" dirty="0">
                <a:latin typeface="Times New Roman" panose="02020603050405020304" pitchFamily="18" charset="0"/>
                <a:cs typeface="Times New Roman" panose="02020603050405020304" pitchFamily="18" charset="0"/>
              </a:rPr>
              <a:t>timely information is provided</a:t>
            </a:r>
            <a:r>
              <a:rPr lang="en-US" sz="1400" b="0" i="0" u="none" strike="noStrike" baseline="0" dirty="0">
                <a:latin typeface="Times New Roman" panose="02020603050405020304" pitchFamily="18" charset="0"/>
                <a:cs typeface="Times New Roman" panose="02020603050405020304" pitchFamily="18" charset="0"/>
              </a:rPr>
              <a:t> (</a:t>
            </a:r>
            <a:r>
              <a:rPr lang="tr-TR" sz="1400" b="0" i="0" u="none" strike="noStrike" baseline="0" dirty="0">
                <a:latin typeface="Times New Roman" panose="02020603050405020304" pitchFamily="18" charset="0"/>
                <a:cs typeface="Times New Roman" panose="02020603050405020304" pitchFamily="18" charset="0"/>
              </a:rPr>
              <a:t>password-protected intranet site</a:t>
            </a:r>
            <a:r>
              <a:rPr lang="en-US" sz="1400" b="0" i="0" u="none" strike="noStrike" baseline="0" dirty="0">
                <a:latin typeface="Times New Roman" panose="02020603050405020304" pitchFamily="18" charset="0"/>
                <a:cs typeface="Times New Roman" panose="02020603050405020304" pitchFamily="18" charset="0"/>
              </a:rPr>
              <a:t>)</a:t>
            </a:r>
          </a:p>
          <a:p>
            <a:pPr algn="l">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to spend resources, attain or pad budgets, keep people busy, or help train people </a:t>
            </a:r>
            <a:r>
              <a:rPr lang="tr-TR" sz="1400" dirty="0">
                <a:latin typeface="Times New Roman" panose="02020603050405020304" pitchFamily="18" charset="0"/>
                <a:cs typeface="Times New Roman" panose="02020603050405020304" pitchFamily="18" charset="0"/>
              </a:rPr>
              <a:t>and develop their skills.</a:t>
            </a:r>
            <a:endParaRPr lang="en-US" sz="1400" b="0" i="0" u="none" strike="noStrike" baseline="0" dirty="0">
              <a:solidFill>
                <a:srgbClr val="000000"/>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tr-TR" sz="1400" b="0" i="0" u="none" strike="noStrike" baseline="0" dirty="0">
                <a:solidFill>
                  <a:srgbClr val="000000"/>
                </a:solidFill>
                <a:latin typeface="Times New Roman" panose="02020603050405020304" pitchFamily="18" charset="0"/>
                <a:cs typeface="Times New Roman" panose="02020603050405020304" pitchFamily="18" charset="0"/>
              </a:rPr>
              <a:t>Focus of Project Management </a:t>
            </a:r>
            <a:r>
              <a:rPr lang="en-US" sz="1400" b="0" i="0" u="none" strike="noStrike" baseline="0" dirty="0">
                <a:solidFill>
                  <a:srgbClr val="000000"/>
                </a:solidFill>
                <a:latin typeface="Times New Roman" panose="02020603050405020304" pitchFamily="18" charset="0"/>
                <a:cs typeface="Times New Roman" panose="02020603050405020304" pitchFamily="18" charset="0"/>
              </a:rPr>
              <a:t>: To assure that information system projects meet customer expectations </a:t>
            </a:r>
          </a:p>
          <a:p>
            <a:pPr marR="0" algn="l">
              <a:buFont typeface="Wingdings" panose="05000000000000000000" pitchFamily="2" charset="2"/>
              <a:buChar char="ü"/>
            </a:pPr>
            <a:r>
              <a:rPr lang="en-US" sz="1400" b="0" i="0" u="none" strike="noStrike" baseline="0" dirty="0">
                <a:solidFill>
                  <a:srgbClr val="000000"/>
                </a:solidFill>
                <a:latin typeface="Times New Roman" panose="02020603050405020304" pitchFamily="18" charset="0"/>
                <a:cs typeface="Times New Roman" panose="02020603050405020304" pitchFamily="18" charset="0"/>
              </a:rPr>
              <a:t>Delivered in a timely manner </a:t>
            </a:r>
          </a:p>
          <a:p>
            <a:pPr marR="0" algn="l">
              <a:buFont typeface="Wingdings" panose="05000000000000000000" pitchFamily="2" charset="2"/>
              <a:buChar char="ü"/>
            </a:pPr>
            <a:r>
              <a:rPr lang="tr-TR" sz="1400" b="0" i="0" u="none" strike="noStrike" baseline="0" dirty="0">
                <a:solidFill>
                  <a:srgbClr val="000000"/>
                </a:solidFill>
                <a:latin typeface="Times New Roman" panose="02020603050405020304" pitchFamily="18" charset="0"/>
                <a:cs typeface="Times New Roman" panose="02020603050405020304" pitchFamily="18" charset="0"/>
              </a:rPr>
              <a:t>Meet constraints and requirements </a:t>
            </a:r>
            <a:endParaRPr lang="tr-TR" sz="100" b="0" i="0" u="none" strike="noStrike" baseline="0" dirty="0">
              <a:solidFill>
                <a:srgbClr val="000000"/>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tr-TR" sz="1400" b="0" i="0" u="none" strike="noStrike" baseline="0" dirty="0">
                <a:solidFill>
                  <a:srgbClr val="000000"/>
                </a:solidFill>
                <a:latin typeface="Times New Roman" panose="02020603050405020304" pitchFamily="18" charset="0"/>
                <a:cs typeface="Times New Roman" panose="02020603050405020304" pitchFamily="18" charset="0"/>
              </a:rPr>
              <a:t>Project Manager </a:t>
            </a:r>
            <a:r>
              <a:rPr lang="en-US" sz="1400" b="0" i="0" u="none" strike="noStrike" baseline="0" dirty="0">
                <a:solidFill>
                  <a:srgbClr val="000000"/>
                </a:solidFill>
                <a:latin typeface="Times New Roman" panose="02020603050405020304" pitchFamily="18" charset="0"/>
                <a:cs typeface="Times New Roman" panose="02020603050405020304" pitchFamily="18" charset="0"/>
              </a:rPr>
              <a:t>: Systems Analyst responsible for  Project initiation  - </a:t>
            </a:r>
            <a:r>
              <a:rPr lang="tr-TR" sz="1400" b="0" i="0" u="none" strike="noStrike" baseline="0" dirty="0">
                <a:solidFill>
                  <a:srgbClr val="000000"/>
                </a:solidFill>
                <a:latin typeface="Times New Roman" panose="02020603050405020304" pitchFamily="18" charset="0"/>
                <a:cs typeface="Times New Roman" panose="02020603050405020304" pitchFamily="18" charset="0"/>
              </a:rPr>
              <a:t>Planning </a:t>
            </a:r>
            <a:r>
              <a:rPr lang="en-US" sz="1400" b="0" i="0" u="none" strike="noStrike" baseline="0" dirty="0">
                <a:solidFill>
                  <a:srgbClr val="000000"/>
                </a:solidFill>
                <a:latin typeface="Times New Roman" panose="02020603050405020304" pitchFamily="18" charset="0"/>
                <a:cs typeface="Times New Roman" panose="02020603050405020304" pitchFamily="18" charset="0"/>
              </a:rPr>
              <a:t> -</a:t>
            </a:r>
            <a:r>
              <a:rPr lang="tr-TR" sz="1400" b="0" i="0" u="none" strike="noStrike" baseline="0" dirty="0">
                <a:solidFill>
                  <a:srgbClr val="000000"/>
                </a:solidFill>
                <a:latin typeface="Times New Roman" panose="02020603050405020304" pitchFamily="18" charset="0"/>
                <a:cs typeface="Times New Roman" panose="02020603050405020304" pitchFamily="18" charset="0"/>
              </a:rPr>
              <a:t>Execution </a:t>
            </a:r>
            <a:r>
              <a:rPr lang="en-US" sz="1400" b="0" i="0" u="none" strike="noStrike" baseline="0" dirty="0">
                <a:solidFill>
                  <a:srgbClr val="000000"/>
                </a:solidFill>
                <a:latin typeface="Times New Roman" panose="02020603050405020304" pitchFamily="18" charset="0"/>
                <a:cs typeface="Times New Roman" panose="02020603050405020304" pitchFamily="18" charset="0"/>
              </a:rPr>
              <a:t> -</a:t>
            </a:r>
            <a:r>
              <a:rPr lang="tr-TR" sz="1400" b="0" i="0" u="none" strike="noStrike" baseline="0" dirty="0">
                <a:solidFill>
                  <a:srgbClr val="000000"/>
                </a:solidFill>
                <a:latin typeface="Times New Roman" panose="02020603050405020304" pitchFamily="18" charset="0"/>
                <a:cs typeface="Times New Roman" panose="02020603050405020304" pitchFamily="18" charset="0"/>
              </a:rPr>
              <a:t>Closing down </a:t>
            </a:r>
          </a:p>
          <a:p>
            <a:pPr marR="0" algn="l">
              <a:buClr>
                <a:srgbClr val="C00000"/>
              </a:buClr>
              <a:buFont typeface="Wingdings" panose="05000000000000000000" pitchFamily="2" charset="2"/>
              <a:buChar char="Ø"/>
            </a:pPr>
            <a:r>
              <a:rPr lang="en-US" sz="1400" b="0" i="0" u="none" strike="noStrike" baseline="0" dirty="0">
                <a:solidFill>
                  <a:srgbClr val="000000"/>
                </a:solidFill>
                <a:latin typeface="Times New Roman" panose="02020603050405020304" pitchFamily="18" charset="0"/>
                <a:cs typeface="Times New Roman" panose="02020603050405020304" pitchFamily="18" charset="0"/>
              </a:rPr>
              <a:t>Requires diverse set of skills </a:t>
            </a:r>
          </a:p>
          <a:p>
            <a:pPr marL="342900" marR="0" indent="-342900" algn="l">
              <a:buFont typeface="+mj-lt"/>
              <a:buAutoNum type="alphaUcPeriod"/>
            </a:pPr>
            <a:r>
              <a:rPr lang="en-US" sz="1400" b="0" i="0" u="none" strike="noStrike" baseline="0" dirty="0">
                <a:solidFill>
                  <a:srgbClr val="000000"/>
                </a:solidFill>
                <a:latin typeface="Times New Roman" panose="02020603050405020304" pitchFamily="18" charset="0"/>
                <a:cs typeface="Times New Roman" panose="02020603050405020304" pitchFamily="18" charset="0"/>
              </a:rPr>
              <a:t>Management (resource management) </a:t>
            </a:r>
          </a:p>
          <a:p>
            <a:pPr marL="342900" marR="0" indent="-342900" algn="l">
              <a:buFont typeface="+mj-lt"/>
              <a:buAutoNum type="alphaUcPeriod"/>
            </a:pPr>
            <a:r>
              <a:rPr lang="tr-TR" sz="1400" b="0" i="0" u="none" strike="noStrike" baseline="0" dirty="0">
                <a:solidFill>
                  <a:srgbClr val="000000"/>
                </a:solidFill>
                <a:latin typeface="Times New Roman" panose="02020603050405020304" pitchFamily="18" charset="0"/>
                <a:cs typeface="Times New Roman" panose="02020603050405020304" pitchFamily="18" charset="0"/>
              </a:rPr>
              <a:t>Leadership </a:t>
            </a:r>
          </a:p>
          <a:p>
            <a:pPr marL="342900" marR="0" indent="-342900" algn="l">
              <a:buFont typeface="+mj-lt"/>
              <a:buAutoNum type="alphaUcPeriod"/>
            </a:pPr>
            <a:r>
              <a:rPr lang="tr-TR" sz="1400" b="0" i="0" u="none" strike="noStrike" baseline="0" dirty="0">
                <a:solidFill>
                  <a:srgbClr val="000000"/>
                </a:solidFill>
                <a:latin typeface="Times New Roman" panose="02020603050405020304" pitchFamily="18" charset="0"/>
                <a:cs typeface="Times New Roman" panose="02020603050405020304" pitchFamily="18" charset="0"/>
              </a:rPr>
              <a:t>Technical </a:t>
            </a:r>
          </a:p>
          <a:p>
            <a:pPr marL="342900" marR="0" indent="-342900" algn="l">
              <a:buFont typeface="+mj-lt"/>
              <a:buAutoNum type="alphaUcPeriod"/>
            </a:pPr>
            <a:r>
              <a:rPr lang="tr-TR" sz="1400" b="0" i="0" u="none" strike="noStrike" baseline="0" dirty="0">
                <a:solidFill>
                  <a:srgbClr val="000000"/>
                </a:solidFill>
                <a:latin typeface="Times New Roman" panose="02020603050405020304" pitchFamily="18" charset="0"/>
                <a:cs typeface="Times New Roman" panose="02020603050405020304" pitchFamily="18" charset="0"/>
              </a:rPr>
              <a:t>Conflict management </a:t>
            </a:r>
          </a:p>
          <a:p>
            <a:pPr marL="342900" marR="0" indent="-342900" algn="l">
              <a:buFont typeface="+mj-lt"/>
              <a:buAutoNum type="alphaUcPeriod"/>
            </a:pPr>
            <a:r>
              <a:rPr lang="tr-TR" sz="1400" b="0" i="0" u="none" strike="noStrike" baseline="0" dirty="0">
                <a:solidFill>
                  <a:srgbClr val="000000"/>
                </a:solidFill>
                <a:latin typeface="Times New Roman" panose="02020603050405020304" pitchFamily="18" charset="0"/>
                <a:cs typeface="Times New Roman" panose="02020603050405020304" pitchFamily="18" charset="0"/>
              </a:rPr>
              <a:t>Customer relations </a:t>
            </a:r>
          </a:p>
          <a:p>
            <a:pPr marR="0" algn="l"/>
            <a:endParaRPr lang="tr-TR" sz="1400" b="0" i="0" u="none" strike="noStrike" baseline="0" dirty="0">
              <a:solidFill>
                <a:srgbClr val="000000"/>
              </a:solidFill>
              <a:latin typeface="Times New Roman" panose="02020603050405020304" pitchFamily="18" charset="0"/>
              <a:cs typeface="Times New Roman" panose="02020603050405020304" pitchFamily="18" charset="0"/>
            </a:endParaRPr>
          </a:p>
          <a:p>
            <a:pPr marL="0" marR="0" indent="0" algn="l">
              <a:buNone/>
            </a:pPr>
            <a:endParaRPr lang="tr-TR" sz="1400" b="0" i="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5964BB3-4E38-408C-8A1B-666C9090CAC1}"/>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73145B13-8FEA-47E7-9BB7-8F73C7E32EA4}"/>
              </a:ext>
            </a:extLst>
          </p:cNvPr>
          <p:cNvSpPr>
            <a:spLocks noGrp="1"/>
          </p:cNvSpPr>
          <p:nvPr>
            <p:ph type="sldNum" sz="quarter" idx="12"/>
          </p:nvPr>
        </p:nvSpPr>
        <p:spPr/>
        <p:txBody>
          <a:bodyPr/>
          <a:lstStyle/>
          <a:p>
            <a:fld id="{F43085E7-DD81-4654-9295-72AD80DBC430}" type="slidenum">
              <a:rPr lang="tr-TR" smtClean="0"/>
              <a:t>19</a:t>
            </a:fld>
            <a:endParaRPr lang="tr-TR"/>
          </a:p>
        </p:txBody>
      </p:sp>
      <p:pic>
        <p:nvPicPr>
          <p:cNvPr id="7" name="Picture 6">
            <a:extLst>
              <a:ext uri="{FF2B5EF4-FFF2-40B4-BE49-F238E27FC236}">
                <a16:creationId xmlns:a16="http://schemas.microsoft.com/office/drawing/2014/main" id="{495673BE-6978-4C64-AE45-9FD1EE40700A}"/>
              </a:ext>
            </a:extLst>
          </p:cNvPr>
          <p:cNvPicPr>
            <a:picLocks noChangeAspect="1"/>
          </p:cNvPicPr>
          <p:nvPr/>
        </p:nvPicPr>
        <p:blipFill rotWithShape="1">
          <a:blip r:embed="rId2">
            <a:clrChange>
              <a:clrFrom>
                <a:srgbClr val="FFFFFF"/>
              </a:clrFrom>
              <a:clrTo>
                <a:srgbClr val="FFFFFF">
                  <a:alpha val="0"/>
                </a:srgbClr>
              </a:clrTo>
            </a:clrChange>
          </a:blip>
          <a:srcRect l="32053"/>
          <a:stretch/>
        </p:blipFill>
        <p:spPr>
          <a:xfrm>
            <a:off x="8077199" y="980606"/>
            <a:ext cx="4114801" cy="4665306"/>
          </a:xfrm>
          <a:prstGeom prst="rect">
            <a:avLst/>
          </a:prstGeom>
        </p:spPr>
      </p:pic>
      <p:pic>
        <p:nvPicPr>
          <p:cNvPr id="8" name="Picture 7">
            <a:extLst>
              <a:ext uri="{FF2B5EF4-FFF2-40B4-BE49-F238E27FC236}">
                <a16:creationId xmlns:a16="http://schemas.microsoft.com/office/drawing/2014/main" id="{82AAC11F-EA3F-48C9-A122-F1FA829EDE36}"/>
              </a:ext>
            </a:extLst>
          </p:cNvPr>
          <p:cNvPicPr>
            <a:picLocks noChangeAspect="1"/>
          </p:cNvPicPr>
          <p:nvPr/>
        </p:nvPicPr>
        <p:blipFill rotWithShape="1">
          <a:blip r:embed="rId2"/>
          <a:srcRect r="75480" b="82600"/>
          <a:stretch/>
        </p:blipFill>
        <p:spPr>
          <a:xfrm>
            <a:off x="10707102" y="4850653"/>
            <a:ext cx="1484898" cy="811764"/>
          </a:xfrm>
          <a:prstGeom prst="rect">
            <a:avLst/>
          </a:prstGeom>
        </p:spPr>
      </p:pic>
      <p:sp>
        <p:nvSpPr>
          <p:cNvPr id="6" name="Date Placeholder 5">
            <a:extLst>
              <a:ext uri="{FF2B5EF4-FFF2-40B4-BE49-F238E27FC236}">
                <a16:creationId xmlns:a16="http://schemas.microsoft.com/office/drawing/2014/main" id="{25F48705-376F-41EF-B352-15A558D20DC7}"/>
              </a:ext>
            </a:extLst>
          </p:cNvPr>
          <p:cNvSpPr>
            <a:spLocks noGrp="1"/>
          </p:cNvSpPr>
          <p:nvPr>
            <p:ph type="dt" sz="half" idx="10"/>
          </p:nvPr>
        </p:nvSpPr>
        <p:spPr/>
        <p:txBody>
          <a:bodyPr/>
          <a:lstStyle/>
          <a:p>
            <a:fld id="{34DD5D82-1306-4290-BE27-E2E477D41FBB}" type="datetime1">
              <a:rPr lang="tr-TR" smtClean="0"/>
              <a:t>16.03.2022</a:t>
            </a:fld>
            <a:endParaRPr lang="tr-TR"/>
          </a:p>
        </p:txBody>
      </p:sp>
    </p:spTree>
    <p:extLst>
      <p:ext uri="{BB962C8B-B14F-4D97-AF65-F5344CB8AC3E}">
        <p14:creationId xmlns:p14="http://schemas.microsoft.com/office/powerpoint/2010/main" val="142417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Information</a:t>
            </a:r>
            <a:r>
              <a:rPr lang="en-US" dirty="0"/>
              <a:t> </a:t>
            </a:r>
            <a:r>
              <a:rPr lang="en-US"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and Technology</a:t>
            </a:r>
            <a:endParaRPr lang="tr-TR"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vert="horz" lIns="91440" tIns="45720" rIns="91440" bIns="45720" rtlCol="0">
            <a:normAutofit fontScale="85000" lnSpcReduction="10000"/>
          </a:bodyPr>
          <a:lstStyle/>
          <a:p>
            <a:pPr marL="0" indent="0">
              <a:buNone/>
            </a:pPr>
            <a:r>
              <a:rPr lang="en-US" b="1" dirty="0">
                <a:solidFill>
                  <a:srgbClr val="C00000"/>
                </a:solidFill>
                <a:latin typeface="Times New Roman" panose="02020603050405020304" pitchFamily="18" charset="0"/>
                <a:cs typeface="Times New Roman" panose="02020603050405020304" pitchFamily="18" charset="0"/>
              </a:rPr>
              <a:t>&gt;&gt; </a:t>
            </a:r>
            <a:r>
              <a:rPr lang="en-US" dirty="0">
                <a:latin typeface="Times New Roman" panose="02020603050405020304" pitchFamily="18" charset="0"/>
                <a:cs typeface="Times New Roman" panose="02020603050405020304" pitchFamily="18" charset="0"/>
              </a:rPr>
              <a:t>Business success relies on the </a:t>
            </a:r>
            <a:r>
              <a:rPr lang="tr-TR" dirty="0">
                <a:latin typeface="Times New Roman" panose="02020603050405020304" pitchFamily="18" charset="0"/>
                <a:cs typeface="Times New Roman" panose="02020603050405020304" pitchFamily="18" charset="0"/>
              </a:rPr>
              <a:t>the ability </a:t>
            </a:r>
            <a:r>
              <a:rPr lang="en-US" dirty="0">
                <a:latin typeface="Times New Roman" panose="02020603050405020304" pitchFamily="18" charset="0"/>
                <a:cs typeface="Times New Roman" panose="02020603050405020304" pitchFamily="18" charset="0"/>
              </a:rPr>
              <a:t>of the organization </a:t>
            </a:r>
            <a:r>
              <a:rPr lang="tr-TR" dirty="0">
                <a:latin typeface="Times New Roman" panose="02020603050405020304" pitchFamily="18" charset="0"/>
                <a:cs typeface="Times New Roman" panose="02020603050405020304" pitchFamily="18" charset="0"/>
              </a:rPr>
              <a:t>to gather, organize, and interpret information. </a:t>
            </a:r>
          </a:p>
          <a:p>
            <a:pPr marL="0" indent="0">
              <a:buNone/>
            </a:pPr>
            <a:endParaRPr lang="en-US" b="1" dirty="0">
              <a:solidFill>
                <a:srgbClr val="C00000"/>
              </a:solidFill>
              <a:latin typeface="Times New Roman" panose="02020603050405020304" pitchFamily="18" charset="0"/>
              <a:cs typeface="Times New Roman" panose="02020603050405020304" pitchFamily="18" charset="0"/>
            </a:endParaRPr>
          </a:p>
          <a:p>
            <a:pPr marL="0" indent="0">
              <a:buNone/>
            </a:pPr>
            <a:r>
              <a:rPr lang="en-US" b="1" dirty="0">
                <a:solidFill>
                  <a:srgbClr val="C00000"/>
                </a:solidFill>
                <a:latin typeface="Times New Roman" panose="02020603050405020304" pitchFamily="18" charset="0"/>
                <a:cs typeface="Times New Roman" panose="02020603050405020304" pitchFamily="18" charset="0"/>
              </a:rPr>
              <a:t>&gt;&gt; </a:t>
            </a:r>
            <a:r>
              <a:rPr lang="en-US" dirty="0">
                <a:latin typeface="Times New Roman" panose="02020603050405020304" pitchFamily="18" charset="0"/>
                <a:cs typeface="Times New Roman" panose="02020603050405020304" pitchFamily="18" charset="0"/>
              </a:rPr>
              <a:t>Analyze, </a:t>
            </a:r>
            <a:r>
              <a:rPr lang="tr-TR" dirty="0">
                <a:latin typeface="Times New Roman" panose="02020603050405020304" pitchFamily="18" charset="0"/>
                <a:cs typeface="Times New Roman" panose="02020603050405020304" pitchFamily="18" charset="0"/>
              </a:rPr>
              <a:t>Desig</a:t>
            </a:r>
            <a:r>
              <a:rPr lang="en-US" dirty="0">
                <a:latin typeface="Times New Roman" panose="02020603050405020304" pitchFamily="18" charset="0"/>
                <a:cs typeface="Times New Roman" panose="02020603050405020304" pitchFamily="18" charset="0"/>
              </a:rPr>
              <a:t>n </a:t>
            </a:r>
            <a:r>
              <a:rPr lang="tr-TR" dirty="0">
                <a:latin typeface="Times New Roman" panose="02020603050405020304" pitchFamily="18" charset="0"/>
                <a:cs typeface="Times New Roman" panose="02020603050405020304" pitchFamily="18" charset="0"/>
              </a:rPr>
              <a:t>and Manage the information systems</a:t>
            </a:r>
            <a:r>
              <a:rPr lang="en-US" dirty="0">
                <a:latin typeface="Times New Roman" panose="02020603050405020304" pitchFamily="18" charset="0"/>
                <a:cs typeface="Times New Roman" panose="02020603050405020304" pitchFamily="18" charset="0"/>
              </a:rPr>
              <a:t> to deal with information.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solidFill>
                  <a:srgbClr val="C00000"/>
                </a:solidFill>
                <a:latin typeface="Times New Roman" panose="02020603050405020304" pitchFamily="18" charset="0"/>
                <a:cs typeface="Times New Roman" panose="02020603050405020304" pitchFamily="18" charset="0"/>
              </a:rPr>
              <a:t>&gt;&gt;</a:t>
            </a:r>
            <a:r>
              <a:rPr lang="en-US" dirty="0">
                <a:latin typeface="Times New Roman" panose="02020603050405020304" pitchFamily="18" charset="0"/>
                <a:cs typeface="Times New Roman" panose="02020603050405020304" pitchFamily="18" charset="0"/>
              </a:rPr>
              <a:t> Use Information Technology to improve the efficiency of information systems</a:t>
            </a: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            By the mean of Information systems analysis and design </a:t>
            </a:r>
          </a:p>
          <a:p>
            <a:pPr marL="0" indent="0" algn="ctr">
              <a:buNone/>
            </a:pPr>
            <a:r>
              <a:rPr lang="en-US" dirty="0">
                <a:latin typeface="Times New Roman" panose="02020603050405020304" pitchFamily="18" charset="0"/>
                <a:cs typeface="Times New Roman" panose="02020603050405020304" pitchFamily="18" charset="0"/>
              </a:rPr>
              <a:t>       </a:t>
            </a:r>
          </a:p>
          <a:p>
            <a:pPr marL="0" indent="0" algn="ctr">
              <a:buNone/>
            </a:pPr>
            <a:r>
              <a:rPr lang="en-US" dirty="0">
                <a:latin typeface="Times New Roman" panose="02020603050405020304" pitchFamily="18" charset="0"/>
                <a:cs typeface="Times New Roman" panose="02020603050405020304" pitchFamily="18" charset="0"/>
              </a:rPr>
              <a:t>                What Is Information Systems Analysis and Design</a:t>
            </a:r>
            <a:r>
              <a:rPr lang="en-US" b="1" dirty="0">
                <a:solidFill>
                  <a:srgbClr val="C00000"/>
                </a:solidFill>
                <a:latin typeface="Times New Roman" panose="02020603050405020304" pitchFamily="18" charset="0"/>
                <a:cs typeface="Times New Roman" panose="02020603050405020304" pitchFamily="18" charset="0"/>
              </a:rPr>
              <a:t>?</a:t>
            </a:r>
            <a:r>
              <a:rPr lang="en-US" sz="3200" b="1" dirty="0">
                <a:solidFill>
                  <a:srgbClr val="C0000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a:t>
            </a:r>
            <a:endParaRPr lang="tr-TR" sz="3600" b="1" dirty="0">
              <a:solidFill>
                <a:srgbClr val="C00000"/>
              </a:solidFill>
              <a:latin typeface="Times New Roman" panose="02020603050405020304" pitchFamily="18" charset="0"/>
              <a:cs typeface="Times New Roman" panose="02020603050405020304" pitchFamily="18" charset="0"/>
            </a:endParaRPr>
          </a:p>
          <a:p>
            <a:pPr>
              <a:buFontTx/>
              <a:buChar char="-"/>
            </a:pPr>
            <a:endParaRPr lang="tr-TR" dirty="0">
              <a:latin typeface="Times New Roman" panose="02020603050405020304" pitchFamily="18" charset="0"/>
              <a:cs typeface="Times New Roman" panose="02020603050405020304" pitchFamily="18" charset="0"/>
            </a:endParaRPr>
          </a:p>
        </p:txBody>
      </p:sp>
      <p:sp>
        <p:nvSpPr>
          <p:cNvPr id="4" name="Chevron 3"/>
          <p:cNvSpPr/>
          <p:nvPr/>
        </p:nvSpPr>
        <p:spPr>
          <a:xfrm>
            <a:off x="2233468" y="4408343"/>
            <a:ext cx="428625" cy="762000"/>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 name="Curved Right Arrow 4"/>
          <p:cNvSpPr/>
          <p:nvPr/>
        </p:nvSpPr>
        <p:spPr>
          <a:xfrm>
            <a:off x="2491509" y="5492173"/>
            <a:ext cx="438150" cy="552450"/>
          </a:xfrm>
          <a:prstGeom prst="curvedRightArrow">
            <a:avLst>
              <a:gd name="adj1" fmla="val 29418"/>
              <a:gd name="adj2" fmla="val 63043"/>
              <a:gd name="adj3" fmla="val 4456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Footer Placeholder 5">
            <a:extLst>
              <a:ext uri="{FF2B5EF4-FFF2-40B4-BE49-F238E27FC236}">
                <a16:creationId xmlns:a16="http://schemas.microsoft.com/office/drawing/2014/main" id="{B625A675-867B-4943-828C-A785F7334925}"/>
              </a:ext>
            </a:extLst>
          </p:cNvPr>
          <p:cNvSpPr>
            <a:spLocks noGrp="1"/>
          </p:cNvSpPr>
          <p:nvPr>
            <p:ph type="ftr" sz="quarter" idx="11"/>
          </p:nvPr>
        </p:nvSpPr>
        <p:spPr/>
        <p:txBody>
          <a:bodyPr/>
          <a:lstStyle/>
          <a:p>
            <a:r>
              <a:rPr lang="en-US"/>
              <a:t>IENG / MANE 372 - Chapters 1-2-3 Summary</a:t>
            </a:r>
            <a:endParaRPr lang="tr-TR" dirty="0"/>
          </a:p>
        </p:txBody>
      </p:sp>
      <p:sp>
        <p:nvSpPr>
          <p:cNvPr id="7" name="Slide Number Placeholder 6">
            <a:extLst>
              <a:ext uri="{FF2B5EF4-FFF2-40B4-BE49-F238E27FC236}">
                <a16:creationId xmlns:a16="http://schemas.microsoft.com/office/drawing/2014/main" id="{F8D9B1BC-3936-4D59-8C12-B0D6F9206A0A}"/>
              </a:ext>
            </a:extLst>
          </p:cNvPr>
          <p:cNvSpPr>
            <a:spLocks noGrp="1"/>
          </p:cNvSpPr>
          <p:nvPr>
            <p:ph type="sldNum" sz="quarter" idx="12"/>
          </p:nvPr>
        </p:nvSpPr>
        <p:spPr/>
        <p:txBody>
          <a:bodyPr/>
          <a:lstStyle/>
          <a:p>
            <a:fld id="{6272C588-00FD-4B9D-A47E-4EF8BCA302DE}" type="slidenum">
              <a:rPr lang="tr-TR" smtClean="0"/>
              <a:t>2</a:t>
            </a:fld>
            <a:endParaRPr lang="tr-TR"/>
          </a:p>
        </p:txBody>
      </p:sp>
      <p:sp>
        <p:nvSpPr>
          <p:cNvPr id="8" name="Date Placeholder 7">
            <a:extLst>
              <a:ext uri="{FF2B5EF4-FFF2-40B4-BE49-F238E27FC236}">
                <a16:creationId xmlns:a16="http://schemas.microsoft.com/office/drawing/2014/main" id="{079AF38C-8DC6-473C-9620-CCBE6850D5B9}"/>
              </a:ext>
            </a:extLst>
          </p:cNvPr>
          <p:cNvSpPr>
            <a:spLocks noGrp="1"/>
          </p:cNvSpPr>
          <p:nvPr>
            <p:ph type="dt" sz="half" idx="10"/>
          </p:nvPr>
        </p:nvSpPr>
        <p:spPr/>
        <p:txBody>
          <a:bodyPr/>
          <a:lstStyle/>
          <a:p>
            <a:fld id="{D8C3A977-B4F3-4FE7-95F4-97EEB6DB3298}" type="datetime1">
              <a:rPr lang="tr-TR" smtClean="0"/>
              <a:t>16.03.2022</a:t>
            </a:fld>
            <a:endParaRPr lang="tr-TR"/>
          </a:p>
        </p:txBody>
      </p:sp>
    </p:spTree>
    <p:extLst>
      <p:ext uri="{BB962C8B-B14F-4D97-AF65-F5344CB8AC3E}">
        <p14:creationId xmlns:p14="http://schemas.microsoft.com/office/powerpoint/2010/main" val="2350779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a:xfrm>
            <a:off x="537212" y="60325"/>
            <a:ext cx="5383528" cy="1325563"/>
          </a:xfrm>
        </p:spPr>
        <p:txBody>
          <a:bodyPr>
            <a:normAutofit/>
          </a:bodyPr>
          <a:lstStyle/>
          <a:p>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1 : </a:t>
            </a:r>
            <a:r>
              <a:rPr lang="tr-TR"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Initiating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518161" y="1189831"/>
            <a:ext cx="4907280" cy="4486275"/>
          </a:xfrm>
        </p:spPr>
        <p:txBody>
          <a:bodyPr>
            <a:normAutofit/>
          </a:bodyPr>
          <a:lstStyle/>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activities are performed to assess the size, scope, and complexity of the project and to establish </a:t>
            </a:r>
            <a:r>
              <a:rPr lang="tr-TR" sz="1800" b="0" i="0" u="none" strike="noStrike" baseline="0" dirty="0">
                <a:latin typeface="Times New Roman" panose="02020603050405020304" pitchFamily="18" charset="0"/>
                <a:cs typeface="Times New Roman" panose="02020603050405020304" pitchFamily="18" charset="0"/>
              </a:rPr>
              <a:t>procedures to support later</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project activities</a:t>
            </a:r>
            <a:r>
              <a:rPr lang="en-US" sz="1800" b="0" i="0" u="none" strike="noStrike" baseline="0" dirty="0">
                <a:latin typeface="Times New Roman" panose="02020603050405020304" pitchFamily="18" charset="0"/>
                <a:cs typeface="Times New Roman" panose="02020603050405020304" pitchFamily="18" charset="0"/>
              </a:rPr>
              <a:t>: </a:t>
            </a:r>
            <a:endParaRPr lang="tr-TR" sz="18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marR="0" indent="-342900" algn="l">
              <a:buFont typeface="+mj-lt"/>
              <a:buAutoNum type="arabicPeriod"/>
            </a:pPr>
            <a:r>
              <a:rPr lang="en-US" sz="1800" dirty="0">
                <a:solidFill>
                  <a:srgbClr val="000000"/>
                </a:solidFill>
                <a:latin typeface="Times New Roman" panose="02020603050405020304" pitchFamily="18" charset="0"/>
                <a:cs typeface="Times New Roman" panose="02020603050405020304" pitchFamily="18" charset="0"/>
              </a:rPr>
              <a:t>T</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he project initiation team </a:t>
            </a:r>
          </a:p>
          <a:p>
            <a:pPr marL="342900" marR="0" indent="-342900" algn="l">
              <a:buFont typeface="+mj-lt"/>
              <a:buAutoNum type="arabicPeriod"/>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Relationship with the customer </a:t>
            </a:r>
          </a:p>
          <a:p>
            <a:pPr marL="342900" marR="0" indent="-342900" algn="l">
              <a:buFont typeface="+mj-lt"/>
              <a:buAutoNum type="arabicPeriod"/>
            </a:pPr>
            <a:r>
              <a:rPr lang="en-US" sz="1800" dirty="0">
                <a:solidFill>
                  <a:srgbClr val="000000"/>
                </a:solidFill>
                <a:latin typeface="Times New Roman" panose="02020603050405020304" pitchFamily="18" charset="0"/>
                <a:cs typeface="Times New Roman" panose="02020603050405020304" pitchFamily="18" charset="0"/>
              </a:rPr>
              <a:t>T</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he project initiation plan </a:t>
            </a:r>
          </a:p>
          <a:p>
            <a:pPr marL="342900" marR="0" indent="-342900" algn="l">
              <a:buFont typeface="+mj-lt"/>
              <a:buAutoNum type="arabicPeriod"/>
            </a:pPr>
            <a:r>
              <a:rPr lang="en-US" sz="1800" dirty="0">
                <a:solidFill>
                  <a:srgbClr val="000000"/>
                </a:solidFill>
                <a:latin typeface="Times New Roman" panose="02020603050405020304" pitchFamily="18" charset="0"/>
                <a:cs typeface="Times New Roman" panose="02020603050405020304" pitchFamily="18" charset="0"/>
              </a:rPr>
              <a:t>M</a:t>
            </a:r>
            <a:r>
              <a:rPr lang="tr-TR" sz="1800" b="0" i="0" u="none" strike="noStrike" baseline="0" dirty="0">
                <a:solidFill>
                  <a:srgbClr val="000000"/>
                </a:solidFill>
                <a:latin typeface="Times New Roman" panose="02020603050405020304" pitchFamily="18" charset="0"/>
                <a:cs typeface="Times New Roman" panose="02020603050405020304" pitchFamily="18" charset="0"/>
              </a:rPr>
              <a:t>anagement procedures </a:t>
            </a:r>
          </a:p>
          <a:p>
            <a:pPr marL="342900" marR="0" indent="-342900" algn="l">
              <a:buFont typeface="+mj-lt"/>
              <a:buAutoNum type="arabicPeriod"/>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Establish the project management environment and Workbook</a:t>
            </a:r>
          </a:p>
          <a:p>
            <a:pPr marL="342900" marR="0" indent="-342900" algn="just">
              <a:buFont typeface="+mj-lt"/>
              <a:buAutoNum type="arabicPeriod"/>
            </a:pPr>
            <a:r>
              <a:rPr lang="en-US" sz="1800" b="0" i="0" u="none" strike="noStrike" baseline="0" dirty="0">
                <a:solidFill>
                  <a:srgbClr val="000000"/>
                </a:solidFill>
                <a:latin typeface="Times New Roman" panose="02020603050405020304" pitchFamily="18" charset="0"/>
                <a:cs typeface="Times New Roman" panose="02020603050405020304" pitchFamily="18" charset="0"/>
              </a:rPr>
              <a:t>Develop the project charter</a:t>
            </a:r>
          </a:p>
          <a:p>
            <a:pPr marL="0" indent="0">
              <a:buNone/>
            </a:pPr>
            <a:endParaRPr lang="tr-TR" sz="16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20</a:t>
            </a:fld>
            <a:endParaRPr lang="tr-TR"/>
          </a:p>
        </p:txBody>
      </p:sp>
      <p:sp>
        <p:nvSpPr>
          <p:cNvPr id="6" name="Title 1">
            <a:extLst>
              <a:ext uri="{FF2B5EF4-FFF2-40B4-BE49-F238E27FC236}">
                <a16:creationId xmlns:a16="http://schemas.microsoft.com/office/drawing/2014/main" id="{B3A1F94A-5E68-452B-B7CB-738E08B9DC69}"/>
              </a:ext>
            </a:extLst>
          </p:cNvPr>
          <p:cNvSpPr txBox="1">
            <a:spLocks/>
          </p:cNvSpPr>
          <p:nvPr/>
        </p:nvSpPr>
        <p:spPr>
          <a:xfrm>
            <a:off x="6743700" y="60325"/>
            <a:ext cx="5981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2: </a:t>
            </a:r>
            <a:r>
              <a:rPr lang="tr-TR"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Planning the Project </a:t>
            </a:r>
          </a:p>
        </p:txBody>
      </p:sp>
      <p:sp>
        <p:nvSpPr>
          <p:cNvPr id="7" name="Content Placeholder 2">
            <a:extLst>
              <a:ext uri="{FF2B5EF4-FFF2-40B4-BE49-F238E27FC236}">
                <a16:creationId xmlns:a16="http://schemas.microsoft.com/office/drawing/2014/main" id="{7615F01A-062B-4428-A5C8-CC10665C88E9}"/>
              </a:ext>
            </a:extLst>
          </p:cNvPr>
          <p:cNvSpPr txBox="1">
            <a:spLocks/>
          </p:cNvSpPr>
          <p:nvPr/>
        </p:nvSpPr>
        <p:spPr>
          <a:xfrm>
            <a:off x="6096000" y="1090613"/>
            <a:ext cx="5734050"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focuses on defining clear,</a:t>
            </a:r>
            <a:r>
              <a:rPr lang="en-US" sz="1600" dirty="0">
                <a:latin typeface="Times New Roman" panose="02020603050405020304" pitchFamily="18" charset="0"/>
                <a:cs typeface="Times New Roman" panose="02020603050405020304" pitchFamily="18" charset="0"/>
              </a:rPr>
              <a:t> discrete activities and the work needed to complete each activity </a:t>
            </a:r>
            <a:r>
              <a:rPr lang="tr-TR" sz="1600" dirty="0">
                <a:latin typeface="Times New Roman" panose="02020603050405020304" pitchFamily="18" charset="0"/>
                <a:cs typeface="Times New Roman" panose="02020603050405020304" pitchFamily="18" charset="0"/>
              </a:rPr>
              <a:t>within a single project.</a:t>
            </a:r>
            <a:endParaRPr lang="en-US"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Describe project scope, alternatives and feasibility Scope and Feasibility</a:t>
            </a:r>
            <a:endParaRPr lang="tr-TR"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Divide the project into manageable tasks </a:t>
            </a: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Estimate resources and create a resource plan</a:t>
            </a: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Develop a preliminary schedule (Gantt Chart and Network Diagram)</a:t>
            </a:r>
            <a:endParaRPr lang="tr-TR"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Develop a communication plan </a:t>
            </a:r>
            <a:endParaRPr lang="tr-TR" sz="16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Determine project standards and procedures </a:t>
            </a:r>
            <a:endParaRPr lang="tr-TR"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Identify and assess risk Identify sources of risk </a:t>
            </a:r>
            <a:endParaRPr lang="tr-TR"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tr-TR" sz="1600" dirty="0">
                <a:latin typeface="Times New Roman" panose="02020603050405020304" pitchFamily="18" charset="0"/>
                <a:cs typeface="Times New Roman" panose="02020603050405020304" pitchFamily="18" charset="0"/>
              </a:rPr>
              <a:t>Create a preliminary budget</a:t>
            </a: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Develop a project scope statement</a:t>
            </a:r>
            <a:endParaRPr lang="tr-TR"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latin typeface="Times New Roman" panose="02020603050405020304" pitchFamily="18" charset="0"/>
                <a:cs typeface="Times New Roman" panose="02020603050405020304" pitchFamily="18" charset="0"/>
              </a:rPr>
              <a:t>Set a baseline project plan </a:t>
            </a:r>
            <a:endParaRPr lang="tr-TR" sz="1600" dirty="0">
              <a:latin typeface="Times New Roman" panose="02020603050405020304" pitchFamily="18" charset="0"/>
              <a:cs typeface="Times New Roman" panose="02020603050405020304" pitchFamily="18" charset="0"/>
            </a:endParaRPr>
          </a:p>
        </p:txBody>
      </p:sp>
      <p:sp>
        <p:nvSpPr>
          <p:cNvPr id="8" name="Date Placeholder 7">
            <a:extLst>
              <a:ext uri="{FF2B5EF4-FFF2-40B4-BE49-F238E27FC236}">
                <a16:creationId xmlns:a16="http://schemas.microsoft.com/office/drawing/2014/main" id="{3ADA95EA-E039-4B0C-A6E9-6130950B8CF4}"/>
              </a:ext>
            </a:extLst>
          </p:cNvPr>
          <p:cNvSpPr>
            <a:spLocks noGrp="1"/>
          </p:cNvSpPr>
          <p:nvPr>
            <p:ph type="dt" sz="half" idx="10"/>
          </p:nvPr>
        </p:nvSpPr>
        <p:spPr/>
        <p:txBody>
          <a:bodyPr/>
          <a:lstStyle/>
          <a:p>
            <a:fld id="{55A14B35-7396-4877-99B1-57157CF49D62}" type="datetime1">
              <a:rPr lang="tr-TR" smtClean="0"/>
              <a:t>16.03.2022</a:t>
            </a:fld>
            <a:endParaRPr lang="tr-TR"/>
          </a:p>
        </p:txBody>
      </p:sp>
    </p:spTree>
    <p:extLst>
      <p:ext uri="{BB962C8B-B14F-4D97-AF65-F5344CB8AC3E}">
        <p14:creationId xmlns:p14="http://schemas.microsoft.com/office/powerpoint/2010/main" val="3214368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a:xfrm>
            <a:off x="838200" y="60325"/>
            <a:ext cx="10515600" cy="1325563"/>
          </a:xfrm>
        </p:spPr>
        <p:txBody>
          <a:bodyPr>
            <a:normAutofit/>
          </a:bodyPr>
          <a:lstStyle/>
          <a:p>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3: Executing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838200" y="1157289"/>
            <a:ext cx="10515600" cy="2357436"/>
          </a:xfrm>
        </p:spPr>
        <p:txBody>
          <a:bodyPr>
            <a:normAutofit/>
          </a:bodyPr>
          <a:lstStyle/>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a:t>
            </a:r>
            <a:r>
              <a:rPr lang="en-US" sz="1800" b="0" u="none" strike="noStrike" baseline="0" dirty="0">
                <a:latin typeface="Times New Roman" panose="02020603050405020304" pitchFamily="18" charset="0"/>
                <a:cs typeface="Times New Roman" panose="02020603050405020304" pitchFamily="18" charset="0"/>
              </a:rPr>
              <a:t>he plans created in the prior </a:t>
            </a:r>
            <a:r>
              <a:rPr lang="tr-TR" sz="1800" b="0" u="none" strike="noStrike" baseline="0" dirty="0">
                <a:latin typeface="Times New Roman" panose="02020603050405020304" pitchFamily="18" charset="0"/>
                <a:cs typeface="Times New Roman" panose="02020603050405020304" pitchFamily="18" charset="0"/>
              </a:rPr>
              <a:t>phases (project initiation and</a:t>
            </a:r>
            <a:r>
              <a:rPr lang="en-US" sz="1800" b="0" u="none" strike="noStrike" baseline="0" dirty="0">
                <a:latin typeface="Times New Roman" panose="02020603050405020304" pitchFamily="18" charset="0"/>
                <a:cs typeface="Times New Roman" panose="02020603050405020304" pitchFamily="18" charset="0"/>
              </a:rPr>
              <a:t> planning) are put into action.</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Executing the baseline project plan</a:t>
            </a:r>
            <a:endParaRPr lang="en-US" sz="18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Monitoring project progress against the baseline project plan</a:t>
            </a:r>
          </a:p>
          <a:p>
            <a:pPr marL="342900" indent="-342900" algn="just">
              <a:buFont typeface="+mj-lt"/>
              <a:buAutoNum type="arabicPeriod"/>
            </a:pPr>
            <a:r>
              <a:rPr lang="en-US" sz="1800" b="0" u="none" strike="noStrike" baseline="0" dirty="0">
                <a:latin typeface="Times New Roman" panose="02020603050405020304" pitchFamily="18" charset="0"/>
                <a:cs typeface="Times New Roman" panose="02020603050405020304" pitchFamily="18" charset="0"/>
              </a:rPr>
              <a:t>Managing changes to the baseline project plan.</a:t>
            </a:r>
            <a:endParaRPr lang="en-US" sz="18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b="0" u="none" strike="noStrike" baseline="0" dirty="0">
                <a:latin typeface="Times New Roman" panose="02020603050405020304" pitchFamily="18" charset="0"/>
                <a:cs typeface="Times New Roman" panose="02020603050405020304" pitchFamily="18" charset="0"/>
              </a:rPr>
              <a:t>Maintaining the project workbook.</a:t>
            </a:r>
            <a:endParaRPr lang="en-US" sz="1800" b="0" u="none" strike="noStrike" baseline="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b="0" u="none" strike="noStrike" baseline="0" dirty="0">
                <a:latin typeface="Times New Roman" panose="02020603050405020304" pitchFamily="18" charset="0"/>
                <a:cs typeface="Times New Roman" panose="02020603050405020304" pitchFamily="18" charset="0"/>
              </a:rPr>
              <a:t>Communicating the project status</a:t>
            </a:r>
            <a:endParaRPr lang="en-US" sz="1800" dirty="0">
              <a:latin typeface="Times New Roman" panose="02020603050405020304" pitchFamily="18" charset="0"/>
              <a:cs typeface="Times New Roman" panose="02020603050405020304" pitchFamily="18" charset="0"/>
            </a:endParaRPr>
          </a:p>
          <a:p>
            <a:pPr algn="just"/>
            <a:endParaRPr lang="tr-TR" sz="1800" b="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21</a:t>
            </a:fld>
            <a:endParaRPr lang="tr-TR"/>
          </a:p>
        </p:txBody>
      </p:sp>
      <p:sp>
        <p:nvSpPr>
          <p:cNvPr id="6" name="Title 1">
            <a:extLst>
              <a:ext uri="{FF2B5EF4-FFF2-40B4-BE49-F238E27FC236}">
                <a16:creationId xmlns:a16="http://schemas.microsoft.com/office/drawing/2014/main" id="{89B6FA35-7D93-4170-8C58-37B50804E848}"/>
              </a:ext>
            </a:extLst>
          </p:cNvPr>
          <p:cNvSpPr txBox="1">
            <a:spLocks/>
          </p:cNvSpPr>
          <p:nvPr/>
        </p:nvSpPr>
        <p:spPr>
          <a:xfrm>
            <a:off x="838200" y="30702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4: Closing Down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353F290D-EE3B-42F5-A73E-866D9089D418}"/>
              </a:ext>
            </a:extLst>
          </p:cNvPr>
          <p:cNvSpPr txBox="1">
            <a:spLocks/>
          </p:cNvSpPr>
          <p:nvPr/>
        </p:nvSpPr>
        <p:spPr>
          <a:xfrm>
            <a:off x="838200" y="4213225"/>
            <a:ext cx="10515600" cy="1790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Project closedown</a:t>
            </a:r>
            <a:r>
              <a:rPr lang="en-US" sz="1800" dirty="0">
                <a:latin typeface="Times New Roman" panose="02020603050405020304" pitchFamily="18" charset="0"/>
                <a:cs typeface="Times New Roman" panose="02020603050405020304" pitchFamily="18" charset="0"/>
              </a:rPr>
              <a:t> Is The final phase of the project </a:t>
            </a:r>
            <a:r>
              <a:rPr lang="tr-TR" sz="1800" dirty="0">
                <a:latin typeface="Times New Roman" panose="02020603050405020304" pitchFamily="18" charset="0"/>
                <a:cs typeface="Times New Roman" panose="02020603050405020304" pitchFamily="18" charset="0"/>
              </a:rPr>
              <a:t>management process, which</a:t>
            </a:r>
            <a:r>
              <a:rPr lang="en-US" sz="1800" dirty="0">
                <a:latin typeface="Times New Roman" panose="02020603050405020304" pitchFamily="18" charset="0"/>
                <a:cs typeface="Times New Roman" panose="02020603050405020304" pitchFamily="18" charset="0"/>
              </a:rPr>
              <a:t> focuses on bringing a project </a:t>
            </a:r>
            <a:r>
              <a:rPr lang="tr-TR" sz="1800" dirty="0">
                <a:latin typeface="Times New Roman" panose="02020603050405020304" pitchFamily="18" charset="0"/>
                <a:cs typeface="Times New Roman" panose="02020603050405020304" pitchFamily="18" charset="0"/>
              </a:rPr>
              <a:t>to an end.</a:t>
            </a:r>
            <a:endParaRPr lang="en-US" sz="18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latin typeface="Times New Roman" panose="02020603050405020304" pitchFamily="18" charset="0"/>
                <a:cs typeface="Times New Roman" panose="02020603050405020304" pitchFamily="18" charset="0"/>
              </a:rPr>
              <a:t>Closing down the project</a:t>
            </a:r>
            <a:endParaRPr lang="en-US" sz="18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latin typeface="Times New Roman" panose="02020603050405020304" pitchFamily="18" charset="0"/>
                <a:cs typeface="Times New Roman" panose="02020603050405020304" pitchFamily="18" charset="0"/>
              </a:rPr>
              <a:t>Conducting postproject reviews</a:t>
            </a:r>
            <a:endParaRPr lang="en-US" sz="18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latin typeface="Times New Roman" panose="02020603050405020304" pitchFamily="18" charset="0"/>
                <a:cs typeface="Times New Roman" panose="02020603050405020304" pitchFamily="18" charset="0"/>
              </a:rPr>
              <a:t>Closing the customer contract</a:t>
            </a:r>
          </a:p>
        </p:txBody>
      </p:sp>
      <p:sp>
        <p:nvSpPr>
          <p:cNvPr id="8" name="Date Placeholder 7">
            <a:extLst>
              <a:ext uri="{FF2B5EF4-FFF2-40B4-BE49-F238E27FC236}">
                <a16:creationId xmlns:a16="http://schemas.microsoft.com/office/drawing/2014/main" id="{A0F890D9-BFE8-492D-ABCD-5BF6C8A2FA4C}"/>
              </a:ext>
            </a:extLst>
          </p:cNvPr>
          <p:cNvSpPr>
            <a:spLocks noGrp="1"/>
          </p:cNvSpPr>
          <p:nvPr>
            <p:ph type="dt" sz="half" idx="10"/>
          </p:nvPr>
        </p:nvSpPr>
        <p:spPr/>
        <p:txBody>
          <a:bodyPr/>
          <a:lstStyle/>
          <a:p>
            <a:fld id="{FF7E6EB8-1DC1-40B1-9815-F8C699426152}" type="datetime1">
              <a:rPr lang="tr-TR" smtClean="0"/>
              <a:t>16.03.2022</a:t>
            </a:fld>
            <a:endParaRPr lang="tr-TR"/>
          </a:p>
        </p:txBody>
      </p:sp>
    </p:spTree>
    <p:extLst>
      <p:ext uri="{BB962C8B-B14F-4D97-AF65-F5344CB8AC3E}">
        <p14:creationId xmlns:p14="http://schemas.microsoft.com/office/powerpoint/2010/main" val="87892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90B7-AF07-4E5A-AEEF-0E76ED3FAB3A}"/>
              </a:ext>
            </a:extLst>
          </p:cNvPr>
          <p:cNvSpPr>
            <a:spLocks noGrp="1"/>
          </p:cNvSpPr>
          <p:nvPr>
            <p:ph type="title"/>
          </p:nvPr>
        </p:nvSpPr>
        <p:spPr>
          <a:xfrm>
            <a:off x="838200" y="185056"/>
            <a:ext cx="10515600" cy="776288"/>
          </a:xfrm>
        </p:spPr>
        <p:txBody>
          <a:bodyPr>
            <a:normAutofit/>
          </a:bodyPr>
          <a:lstStyle/>
          <a:p>
            <a:r>
              <a:rPr lang="en-US"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Constructing Gantt Chart And Network diagram:</a:t>
            </a:r>
            <a:endParaRPr lang="tr-TR" sz="3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412E4D-6304-4938-8EAA-091E5EB97E9A}"/>
              </a:ext>
            </a:extLst>
          </p:cNvPr>
          <p:cNvSpPr>
            <a:spLocks noGrp="1"/>
          </p:cNvSpPr>
          <p:nvPr>
            <p:ph idx="1"/>
          </p:nvPr>
        </p:nvSpPr>
        <p:spPr>
          <a:xfrm>
            <a:off x="838200" y="1164771"/>
            <a:ext cx="3962400" cy="776288"/>
          </a:xfrm>
        </p:spPr>
        <p:txBody>
          <a:bodyPr>
            <a:normAutofit/>
          </a:bodyPr>
          <a:lstStyle/>
          <a:p>
            <a:pPr marL="0" indent="0">
              <a:lnSpc>
                <a:spcPct val="107000"/>
              </a:lnSpc>
              <a:spcAft>
                <a:spcPts val="800"/>
              </a:spcAft>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Step 1: </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Identify each activity to be completed in the project. </a:t>
            </a:r>
          </a:p>
        </p:txBody>
      </p:sp>
      <p:sp>
        <p:nvSpPr>
          <p:cNvPr id="4" name="Footer Placeholder 3">
            <a:extLst>
              <a:ext uri="{FF2B5EF4-FFF2-40B4-BE49-F238E27FC236}">
                <a16:creationId xmlns:a16="http://schemas.microsoft.com/office/drawing/2014/main" id="{DC224E34-28C1-4AA4-8468-58AD2721A7E8}"/>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17B632C2-3515-4DC1-88C7-7B1360252D16}"/>
              </a:ext>
            </a:extLst>
          </p:cNvPr>
          <p:cNvSpPr>
            <a:spLocks noGrp="1"/>
          </p:cNvSpPr>
          <p:nvPr>
            <p:ph type="sldNum" sz="quarter" idx="12"/>
          </p:nvPr>
        </p:nvSpPr>
        <p:spPr/>
        <p:txBody>
          <a:bodyPr/>
          <a:lstStyle/>
          <a:p>
            <a:fld id="{F43085E7-DD81-4654-9295-72AD80DBC430}" type="slidenum">
              <a:rPr lang="tr-TR" smtClean="0"/>
              <a:t>22</a:t>
            </a:fld>
            <a:endParaRPr lang="tr-TR"/>
          </a:p>
        </p:txBody>
      </p:sp>
      <p:sp>
        <p:nvSpPr>
          <p:cNvPr id="6" name="Content Placeholder 2">
            <a:extLst>
              <a:ext uri="{FF2B5EF4-FFF2-40B4-BE49-F238E27FC236}">
                <a16:creationId xmlns:a16="http://schemas.microsoft.com/office/drawing/2014/main" id="{23814084-E0E3-40CF-A9D9-9F781426748B}"/>
              </a:ext>
            </a:extLst>
          </p:cNvPr>
          <p:cNvSpPr txBox="1">
            <a:spLocks/>
          </p:cNvSpPr>
          <p:nvPr/>
        </p:nvSpPr>
        <p:spPr>
          <a:xfrm>
            <a:off x="847725" y="1953305"/>
            <a:ext cx="3962400" cy="206545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en-US" sz="2200" b="1" dirty="0">
                <a:latin typeface="Times New Roman" panose="02020603050405020304" pitchFamily="18" charset="0"/>
                <a:cs typeface="Times New Roman" panose="02020603050405020304" pitchFamily="18" charset="0"/>
              </a:rPr>
              <a:t>Step 2 : </a:t>
            </a:r>
            <a:r>
              <a:rPr lang="tr-TR" sz="2200" b="1" dirty="0">
                <a:latin typeface="Times New Roman" panose="02020603050405020304" pitchFamily="18" charset="0"/>
                <a:cs typeface="Times New Roman" panose="02020603050405020304" pitchFamily="18" charset="0"/>
              </a:rPr>
              <a:t>Determine time estimates and calculate the expected completion time</a:t>
            </a:r>
            <a:r>
              <a:rPr lang="en-US" sz="2200" b="1" dirty="0">
                <a:latin typeface="Times New Roman" panose="02020603050405020304" pitchFamily="18" charset="0"/>
                <a:cs typeface="Times New Roman" panose="02020603050405020304" pitchFamily="18" charset="0"/>
              </a:rPr>
              <a:t> </a:t>
            </a:r>
            <a:r>
              <a:rPr lang="tr-TR" sz="2200" b="1" dirty="0">
                <a:latin typeface="Times New Roman" panose="02020603050405020304" pitchFamily="18" charset="0"/>
                <a:cs typeface="Times New Roman" panose="02020603050405020304" pitchFamily="18" charset="0"/>
              </a:rPr>
              <a:t>for each activity. </a:t>
            </a:r>
          </a:p>
          <a:p>
            <a:pPr marL="0" indent="0">
              <a:lnSpc>
                <a:spcPct val="107000"/>
              </a:lnSpc>
              <a:spcAft>
                <a:spcPts val="800"/>
              </a:spcAft>
              <a:buFont typeface="Arial" panose="020B0604020202020204" pitchFamily="34" charset="0"/>
              <a:buNone/>
            </a:pPr>
            <a:r>
              <a:rPr lang="tr-TR" sz="1900" dirty="0">
                <a:latin typeface="Times New Roman" panose="02020603050405020304" pitchFamily="18" charset="0"/>
                <a:cs typeface="Times New Roman" panose="02020603050405020304" pitchFamily="18" charset="0"/>
              </a:rPr>
              <a:t>establishe optimistic, realistic, and pessimistic time estimates for each</a:t>
            </a:r>
            <a:r>
              <a:rPr lang="en-US" sz="1900"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activity</a:t>
            </a:r>
            <a:r>
              <a:rPr lang="en-US" sz="1900" dirty="0">
                <a:latin typeface="Times New Roman" panose="02020603050405020304" pitchFamily="18" charset="0"/>
                <a:cs typeface="Times New Roman" panose="02020603050405020304" pitchFamily="18" charset="0"/>
              </a:rPr>
              <a:t> and compute the Expected completion Time (ET) for each activity</a:t>
            </a:r>
            <a:endParaRPr lang="tr-TR" sz="19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B4DA67A-ECE8-4E72-9E1B-03D0C4CC8D36}"/>
              </a:ext>
            </a:extLst>
          </p:cNvPr>
          <p:cNvPicPr>
            <a:picLocks noChangeAspect="1"/>
          </p:cNvPicPr>
          <p:nvPr/>
        </p:nvPicPr>
        <p:blipFill rotWithShape="1">
          <a:blip r:embed="rId2"/>
          <a:srcRect r="24935"/>
          <a:stretch/>
        </p:blipFill>
        <p:spPr>
          <a:xfrm>
            <a:off x="609600" y="3893479"/>
            <a:ext cx="5761945" cy="2462871"/>
          </a:xfrm>
          <a:prstGeom prst="rect">
            <a:avLst/>
          </a:prstGeom>
        </p:spPr>
      </p:pic>
      <p:sp>
        <p:nvSpPr>
          <p:cNvPr id="8" name="Content Placeholder 2">
            <a:extLst>
              <a:ext uri="{FF2B5EF4-FFF2-40B4-BE49-F238E27FC236}">
                <a16:creationId xmlns:a16="http://schemas.microsoft.com/office/drawing/2014/main" id="{24D07822-7B56-4F4F-A30A-A1ED96AD8092}"/>
              </a:ext>
            </a:extLst>
          </p:cNvPr>
          <p:cNvSpPr txBox="1">
            <a:spLocks/>
          </p:cNvSpPr>
          <p:nvPr/>
        </p:nvSpPr>
        <p:spPr>
          <a:xfrm>
            <a:off x="7162800" y="1164771"/>
            <a:ext cx="4741506" cy="19689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en-US" sz="2000" b="1">
                <a:latin typeface="Times New Roman" panose="02020603050405020304" pitchFamily="18" charset="0"/>
                <a:cs typeface="Times New Roman" panose="02020603050405020304" pitchFamily="18" charset="0"/>
              </a:rPr>
              <a:t>Step 3: </a:t>
            </a:r>
            <a:r>
              <a:rPr lang="tr-TR" sz="2000" b="1">
                <a:latin typeface="Times New Roman" panose="02020603050405020304" pitchFamily="18" charset="0"/>
                <a:cs typeface="Times New Roman" panose="02020603050405020304" pitchFamily="18" charset="0"/>
              </a:rPr>
              <a:t>Determine the sequence of the activities and precedence relationships among all activities by constructing a Gantt chart and Network diagram. </a:t>
            </a:r>
          </a:p>
          <a:p>
            <a:pPr marL="0" indent="0">
              <a:lnSpc>
                <a:spcPct val="107000"/>
              </a:lnSpc>
              <a:spcAft>
                <a:spcPts val="800"/>
              </a:spcAft>
              <a:buFont typeface="Arial" panose="020B0604020202020204" pitchFamily="34" charset="0"/>
              <a:buNone/>
            </a:pPr>
            <a:r>
              <a:rPr lang="tr-TR" sz="1600">
                <a:latin typeface="Times New Roman" panose="02020603050405020304" pitchFamily="18" charset="0"/>
                <a:cs typeface="Times New Roman" panose="02020603050405020304" pitchFamily="18" charset="0"/>
              </a:rPr>
              <a:t>Determine the Order and Relations between activities</a:t>
            </a:r>
          </a:p>
          <a:p>
            <a:pPr marL="0" indent="0">
              <a:buFont typeface="Arial" panose="020B0604020202020204" pitchFamily="34" charset="0"/>
              <a:buNone/>
            </a:pPr>
            <a:endParaRPr lang="tr-TR" dirty="0"/>
          </a:p>
        </p:txBody>
      </p:sp>
      <p:pic>
        <p:nvPicPr>
          <p:cNvPr id="9" name="Picture 8">
            <a:extLst>
              <a:ext uri="{FF2B5EF4-FFF2-40B4-BE49-F238E27FC236}">
                <a16:creationId xmlns:a16="http://schemas.microsoft.com/office/drawing/2014/main" id="{313B236F-A12F-4C05-BC34-B5F4E0E70839}"/>
              </a:ext>
            </a:extLst>
          </p:cNvPr>
          <p:cNvPicPr>
            <a:picLocks noChangeAspect="1"/>
          </p:cNvPicPr>
          <p:nvPr/>
        </p:nvPicPr>
        <p:blipFill>
          <a:blip r:embed="rId3"/>
          <a:stretch>
            <a:fillRect/>
          </a:stretch>
        </p:blipFill>
        <p:spPr>
          <a:xfrm>
            <a:off x="7172325" y="2986033"/>
            <a:ext cx="4410075" cy="2590800"/>
          </a:xfrm>
          <a:prstGeom prst="rect">
            <a:avLst/>
          </a:prstGeom>
        </p:spPr>
      </p:pic>
      <p:sp>
        <p:nvSpPr>
          <p:cNvPr id="10" name="Date Placeholder 9">
            <a:extLst>
              <a:ext uri="{FF2B5EF4-FFF2-40B4-BE49-F238E27FC236}">
                <a16:creationId xmlns:a16="http://schemas.microsoft.com/office/drawing/2014/main" id="{D1880F29-7A48-4765-8484-29A4E2146B5B}"/>
              </a:ext>
            </a:extLst>
          </p:cNvPr>
          <p:cNvSpPr>
            <a:spLocks noGrp="1"/>
          </p:cNvSpPr>
          <p:nvPr>
            <p:ph type="dt" sz="half" idx="10"/>
          </p:nvPr>
        </p:nvSpPr>
        <p:spPr/>
        <p:txBody>
          <a:bodyPr/>
          <a:lstStyle/>
          <a:p>
            <a:fld id="{4EC5344E-A5DE-4CC2-B6F9-D5D3979FD8F2}" type="datetime1">
              <a:rPr lang="tr-TR" smtClean="0"/>
              <a:t>16.03.2022</a:t>
            </a:fld>
            <a:endParaRPr lang="tr-TR"/>
          </a:p>
        </p:txBody>
      </p:sp>
    </p:spTree>
    <p:extLst>
      <p:ext uri="{BB962C8B-B14F-4D97-AF65-F5344CB8AC3E}">
        <p14:creationId xmlns:p14="http://schemas.microsoft.com/office/powerpoint/2010/main" val="608898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F3ABDA-979E-4CF8-98EA-9FAF279D7069}"/>
              </a:ext>
            </a:extLst>
          </p:cNvPr>
          <p:cNvSpPr>
            <a:spLocks noGrp="1"/>
          </p:cNvSpPr>
          <p:nvPr>
            <p:ph idx="1"/>
          </p:nvPr>
        </p:nvSpPr>
        <p:spPr>
          <a:xfrm>
            <a:off x="333376" y="381001"/>
            <a:ext cx="5181599" cy="4933950"/>
          </a:xfrm>
        </p:spPr>
        <p:txBody>
          <a:bodyPr>
            <a:normAutofit fontScale="85000" lnSpcReduction="20000"/>
          </a:bodyPr>
          <a:lstStyle/>
          <a:p>
            <a:pPr marL="0" indent="0" algn="just">
              <a:buNone/>
            </a:pPr>
            <a:r>
              <a:rPr lang="en-US" sz="2000" b="1" dirty="0">
                <a:latin typeface="Times New Roman" panose="02020603050405020304" pitchFamily="18" charset="0"/>
                <a:cs typeface="Times New Roman" panose="02020603050405020304" pitchFamily="18" charset="0"/>
              </a:rPr>
              <a:t>Step 4: </a:t>
            </a: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Determine the critical path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q"/>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critical path of a Network diagram is represented by the sequence of connected activities that produces the shortest overall time period.</a:t>
            </a:r>
          </a:p>
          <a:p>
            <a:pPr algn="just">
              <a:lnSpc>
                <a:spcPct val="107000"/>
              </a:lnSpc>
              <a:spcAft>
                <a:spcPts val="800"/>
              </a:spcAft>
              <a:buFont typeface="Wingdings" panose="05000000000000000000" pitchFamily="2" charset="2"/>
              <a:buChar char="q"/>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It is possible to have  multiple critical paths</a:t>
            </a:r>
          </a:p>
          <a:p>
            <a:pPr algn="just">
              <a:lnSpc>
                <a:spcPct val="107000"/>
              </a:lnSpc>
              <a:spcAft>
                <a:spcPts val="800"/>
              </a:spcAft>
              <a:buFont typeface="Wingdings" panose="05000000000000000000" pitchFamily="2" charset="2"/>
              <a:buChar char="q"/>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Any activity on the critical path that is delayed in completion delays the entire project. </a:t>
            </a:r>
          </a:p>
          <a:p>
            <a:pPr algn="just">
              <a:lnSpc>
                <a:spcPct val="107000"/>
              </a:lnSpc>
              <a:spcAft>
                <a:spcPts val="800"/>
              </a:spcAft>
              <a:buFont typeface="Wingdings" panose="05000000000000000000" pitchFamily="2" charset="2"/>
              <a:buChar char="q"/>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Nodes not on the critical path can be delayed  without delaying the final completion of the project. These nodes contain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slack time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and allow the project manager some flexibility in scheduling.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Slack time: The amount of time that an activity can be delayed without </a:t>
            </a:r>
            <a:r>
              <a:rPr lang="tr-TR" sz="1800" dirty="0">
                <a:latin typeface="Times New Roman" panose="02020603050405020304" pitchFamily="18" charset="0"/>
                <a:cs typeface="Times New Roman" panose="02020603050405020304" pitchFamily="18" charset="0"/>
              </a:rPr>
              <a:t>delaying the project.</a:t>
            </a:r>
            <a:endParaRPr lang="en-US" sz="18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tr-TR" sz="1800" dirty="0">
                <a:latin typeface="Times New Roman" panose="02020603050405020304" pitchFamily="18" charset="0"/>
                <a:cs typeface="Times New Roman" panose="02020603050405020304" pitchFamily="18" charset="0"/>
              </a:rPr>
              <a:t>Two types of slack are possible:</a:t>
            </a:r>
          </a:p>
          <a:p>
            <a:pPr marL="400050" indent="-400050" algn="just">
              <a:lnSpc>
                <a:spcPct val="120000"/>
              </a:lnSpc>
              <a:spcBef>
                <a:spcPts val="0"/>
              </a:spcBef>
              <a:buFont typeface="+mj-lt"/>
              <a:buAutoNum type="romanLcPeriod"/>
            </a:pPr>
            <a:r>
              <a:rPr lang="tr-TR" sz="1800" dirty="0">
                <a:latin typeface="Times New Roman" panose="02020603050405020304" pitchFamily="18" charset="0"/>
                <a:cs typeface="Times New Roman" panose="02020603050405020304" pitchFamily="18" charset="0"/>
              </a:rPr>
              <a:t>Free slack </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without delaying the early start of any task immediately following. </a:t>
            </a:r>
          </a:p>
          <a:p>
            <a:pPr marL="400050" indent="-400050" algn="just">
              <a:lnSpc>
                <a:spcPct val="120000"/>
              </a:lnSpc>
              <a:spcBef>
                <a:spcPts val="0"/>
              </a:spcBef>
              <a:buFont typeface="+mj-lt"/>
              <a:buAutoNum type="romanLcPeriod"/>
            </a:pPr>
            <a:r>
              <a:rPr lang="tr-TR" sz="1800" dirty="0">
                <a:latin typeface="Times New Roman" panose="02020603050405020304" pitchFamily="18" charset="0"/>
                <a:cs typeface="Times New Roman" panose="02020603050405020304" pitchFamily="18" charset="0"/>
              </a:rPr>
              <a:t>Total slack </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without delaying the completion of the project.</a:t>
            </a:r>
          </a:p>
          <a:p>
            <a:pPr marL="0" indent="0" algn="just">
              <a:lnSpc>
                <a:spcPct val="120000"/>
              </a:lnSpc>
              <a:spcBef>
                <a:spcPts val="0"/>
              </a:spcBef>
              <a:buNone/>
            </a:pPr>
            <a:endParaRPr lang="en-US" sz="1800" dirty="0">
              <a:latin typeface="Times New Roman" panose="02020603050405020304" pitchFamily="18" charset="0"/>
              <a:cs typeface="Times New Roman" panose="02020603050405020304" pitchFamily="18" charset="0"/>
            </a:endParaRPr>
          </a:p>
          <a:p>
            <a:pPr marL="0" indent="0" algn="just">
              <a:buNone/>
            </a:pP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US" sz="180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a:p>
            <a:pPr marL="0" indent="0" algn="just">
              <a:buNone/>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D65919F-74CA-470A-91A0-34FC4090B61A}"/>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F0DBD035-F0FD-4C52-A5A4-20AB845EEECB}"/>
              </a:ext>
            </a:extLst>
          </p:cNvPr>
          <p:cNvSpPr>
            <a:spLocks noGrp="1"/>
          </p:cNvSpPr>
          <p:nvPr>
            <p:ph type="sldNum" sz="quarter" idx="12"/>
          </p:nvPr>
        </p:nvSpPr>
        <p:spPr/>
        <p:txBody>
          <a:bodyPr/>
          <a:lstStyle/>
          <a:p>
            <a:fld id="{F43085E7-DD81-4654-9295-72AD80DBC430}" type="slidenum">
              <a:rPr lang="tr-TR" smtClean="0"/>
              <a:t>23</a:t>
            </a:fld>
            <a:endParaRPr lang="tr-TR"/>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AD750D42-AAFD-4A33-937F-B5C1243A0A3C}"/>
                  </a:ext>
                </a:extLst>
              </p:cNvPr>
              <p:cNvSpPr txBox="1">
                <a:spLocks/>
              </p:cNvSpPr>
              <p:nvPr/>
            </p:nvSpPr>
            <p:spPr>
              <a:xfrm>
                <a:off x="5772150" y="342902"/>
                <a:ext cx="6296025" cy="605064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buFont typeface="Wingdings" panose="05000000000000000000" pitchFamily="2" charset="2"/>
                  <a:buChar char="q"/>
                </a:pPr>
                <a:r>
                  <a:rPr lang="en-US" sz="19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How t</a:t>
                </a:r>
                <a:r>
                  <a:rPr lang="tr-TR" sz="19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o determine the critical path</a:t>
                </a:r>
                <a:r>
                  <a:rPr lang="en-US" sz="19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tr-TR" sz="19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buFont typeface="+mj-lt"/>
                  <a:buAutoNum type="arabicPeriod"/>
                </a:pPr>
                <a:r>
                  <a:rPr lang="tr-TR" sz="1800" dirty="0">
                    <a:latin typeface="Times New Roman" panose="02020603050405020304" pitchFamily="18" charset="0"/>
                    <a:ea typeface="Calibri" panose="020F0502020204030204" pitchFamily="34" charset="0"/>
                    <a:cs typeface="Times New Roman" panose="02020603050405020304" pitchFamily="18" charset="0"/>
                  </a:rPr>
                  <a:t>calculate the earliest expected completion time for each activity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𝑇</m:t>
                        </m:r>
                      </m:e>
                      <m:sub>
                        <m:r>
                          <a:rPr lang="en-US" sz="2100" i="1">
                            <a:latin typeface="Cambria Math" panose="02040503050406030204" pitchFamily="18" charset="0"/>
                          </a:rPr>
                          <m:t>𝐸</m:t>
                        </m:r>
                      </m:sub>
                    </m:sSub>
                  </m:oMath>
                </a14:m>
                <a:r>
                  <a:rPr lang="tr-TR" sz="1800"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buFont typeface="+mj-lt"/>
                  <a:buAutoNum type="arabicPeriod"/>
                </a:pPr>
                <a:r>
                  <a:rPr lang="tr-TR" sz="1800" dirty="0">
                    <a:latin typeface="Times New Roman" panose="02020603050405020304" pitchFamily="18" charset="0"/>
                    <a:ea typeface="Calibri" panose="020F0502020204030204" pitchFamily="34" charset="0"/>
                    <a:cs typeface="Times New Roman" panose="02020603050405020304" pitchFamily="18" charset="0"/>
                  </a:rPr>
                  <a:t>calculate the latest expected completion time for each activity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Century-Book"/>
                          </a:rPr>
                        </m:ctrlPr>
                      </m:sSubPr>
                      <m:e>
                        <m:r>
                          <a:rPr lang="en-US" sz="1800">
                            <a:latin typeface="Cambria Math" panose="02040503050406030204" pitchFamily="18" charset="0"/>
                            <a:ea typeface="Calibri" panose="020F0502020204030204" pitchFamily="34" charset="0"/>
                            <a:cs typeface="Century-Book"/>
                          </a:rPr>
                          <m:t>𝑇</m:t>
                        </m:r>
                      </m:e>
                      <m:sub>
                        <m:r>
                          <a:rPr lang="en-US" sz="1800">
                            <a:latin typeface="Cambria Math" panose="02040503050406030204" pitchFamily="18" charset="0"/>
                            <a:ea typeface="Calibri" panose="020F0502020204030204" pitchFamily="34" charset="0"/>
                            <a:cs typeface="Century-Book"/>
                          </a:rPr>
                          <m:t>𝐿</m:t>
                        </m:r>
                      </m:sub>
                    </m:sSub>
                  </m:oMath>
                </a14:m>
                <a:r>
                  <a:rPr lang="tr-TR" sz="1800" dirty="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07000"/>
                  </a:lnSpc>
                  <a:buFont typeface="+mj-lt"/>
                  <a:buAutoNum type="arabicPeriod"/>
                </a:pPr>
                <a:r>
                  <a:rPr lang="tr-TR" sz="1800" dirty="0">
                    <a:latin typeface="Times New Roman" panose="02020603050405020304" pitchFamily="18" charset="0"/>
                    <a:ea typeface="Calibri" panose="020F0502020204030204" pitchFamily="34" charset="0"/>
                    <a:cs typeface="Times New Roman" panose="02020603050405020304" pitchFamily="18" charset="0"/>
                  </a:rPr>
                  <a:t>Calculate the slack time for each activity.</a:t>
                </a:r>
              </a:p>
              <a:p>
                <a:pPr marL="342900" indent="-342900" algn="just">
                  <a:lnSpc>
                    <a:spcPct val="107000"/>
                  </a:lnSpc>
                  <a:spcAft>
                    <a:spcPts val="800"/>
                  </a:spcAft>
                  <a:buFont typeface="+mj-lt"/>
                  <a:buAutoNum type="arabicPeriod"/>
                </a:pPr>
                <a:r>
                  <a:rPr lang="tr-TR" sz="1800" dirty="0">
                    <a:latin typeface="Times New Roman" panose="02020603050405020304" pitchFamily="18" charset="0"/>
                    <a:ea typeface="Calibri" panose="020F0502020204030204" pitchFamily="34" charset="0"/>
                    <a:cs typeface="Times New Roman" panose="02020603050405020304" pitchFamily="18" charset="0"/>
                  </a:rPr>
                  <a:t>All activities with a slack time equal to zero are on the critical path</a:t>
                </a:r>
                <a:endParaRPr lang="en-US"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Font typeface="Arial" panose="020B0604020202020204" pitchFamily="34" charset="0"/>
                  <a:buNone/>
                </a:pPr>
                <a:r>
                  <a:rPr lang="tr-TR"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How to calculate (</a:t>
                </a:r>
                <a14:m>
                  <m:oMath xmlns:m="http://schemas.openxmlformats.org/officeDocument/2006/math">
                    <m:sSub>
                      <m:sSubPr>
                        <m:ctrlPr>
                          <a:rPr lang="en-US" sz="1800" i="1">
                            <a:solidFill>
                              <a:schemeClr val="accent5">
                                <a:lumMod val="75000"/>
                              </a:schemeClr>
                            </a:solidFill>
                            <a:latin typeface="Cambria Math" panose="02040503050406030204" pitchFamily="18" charset="0"/>
                            <a:ea typeface="Calibri" panose="020F0502020204030204" pitchFamily="34" charset="0"/>
                            <a:cs typeface="Century-Book"/>
                          </a:rPr>
                        </m:ctrlPr>
                      </m:sSubPr>
                      <m:e>
                        <m:r>
                          <a:rPr lang="en-US" sz="1800">
                            <a:solidFill>
                              <a:schemeClr val="accent5">
                                <a:lumMod val="75000"/>
                              </a:schemeClr>
                            </a:solidFill>
                            <a:latin typeface="Cambria Math" panose="02040503050406030204" pitchFamily="18" charset="0"/>
                            <a:ea typeface="Calibri" panose="020F0502020204030204" pitchFamily="34" charset="0"/>
                            <a:cs typeface="Century-Book"/>
                          </a:rPr>
                          <m:t>𝑇</m:t>
                        </m:r>
                      </m:e>
                      <m:sub>
                        <m:r>
                          <a:rPr lang="en-US" sz="1800">
                            <a:solidFill>
                              <a:schemeClr val="accent5">
                                <a:lumMod val="75000"/>
                              </a:schemeClr>
                            </a:solidFill>
                            <a:latin typeface="Cambria Math" panose="02040503050406030204" pitchFamily="18" charset="0"/>
                            <a:ea typeface="Calibri" panose="020F0502020204030204" pitchFamily="34" charset="0"/>
                            <a:cs typeface="Century-Book"/>
                          </a:rPr>
                          <m:t>𝐸</m:t>
                        </m:r>
                      </m:sub>
                    </m:sSub>
                  </m:oMath>
                </a14:m>
                <a:r>
                  <a:rPr lang="tr-TR"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tr-TR" sz="1800" dirty="0">
                  <a:solidFill>
                    <a:schemeClr val="accent5">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buClr>
                    <a:schemeClr val="accent1">
                      <a:lumMod val="75000"/>
                    </a:schemeClr>
                  </a:buClr>
                  <a:buFont typeface="Wingdings" panose="05000000000000000000" pitchFamily="2" charset="2"/>
                  <a:buChar char="Ø"/>
                </a:pPr>
                <a:r>
                  <a:rPr lang="tr-TR" sz="1800" dirty="0">
                    <a:latin typeface="Times New Roman" panose="02020603050405020304" pitchFamily="18" charset="0"/>
                    <a:ea typeface="Calibri" panose="020F0502020204030204" pitchFamily="34" charset="0"/>
                    <a:cs typeface="Times New Roman" panose="02020603050405020304" pitchFamily="18" charset="0"/>
                  </a:rPr>
                  <a:t>Start from the first activity, each activity’s </a:t>
                </a:r>
                <a:r>
                  <a:rPr lang="tr-TR"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earliest expected completion time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𝐸</m:t>
                        </m:r>
                      </m:sub>
                    </m:sSub>
                  </m:oMath>
                </a14:m>
                <a:r>
                  <a:rPr lang="tr-TR"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tr-TR" sz="1800" dirty="0">
                    <a:latin typeface="Times New Roman" panose="02020603050405020304" pitchFamily="18" charset="0"/>
                    <a:ea typeface="Calibri" panose="020F0502020204030204" pitchFamily="34" charset="0"/>
                    <a:cs typeface="Times New Roman" panose="02020603050405020304" pitchFamily="18" charset="0"/>
                  </a:rPr>
                  <a:t>is the </a:t>
                </a:r>
                <a:r>
                  <a:rPr lang="tr-TR"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sum of  the expected completion times (</a:t>
                </a:r>
                <a:r>
                  <a:rPr lang="tr-TR" sz="2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ET</a:t>
                </a:r>
                <a:r>
                  <a:rPr lang="tr-TR"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tr-TR" sz="1800" dirty="0">
                    <a:latin typeface="Times New Roman" panose="02020603050405020304" pitchFamily="18" charset="0"/>
                    <a:ea typeface="Calibri" panose="020F0502020204030204" pitchFamily="34" charset="0"/>
                    <a:cs typeface="Times New Roman" panose="02020603050405020304" pitchFamily="18" charset="0"/>
                  </a:rPr>
                  <a:t> of the activity and each preceding activity, in precedence order.</a:t>
                </a:r>
              </a:p>
              <a:p>
                <a:pPr algn="just">
                  <a:lnSpc>
                    <a:spcPct val="100000"/>
                  </a:lnSpc>
                  <a:spcBef>
                    <a:spcPts val="0"/>
                  </a:spcBef>
                  <a:buClr>
                    <a:schemeClr val="accent1">
                      <a:lumMod val="75000"/>
                    </a:schemeClr>
                  </a:buClr>
                  <a:buFont typeface="Wingdings" panose="05000000000000000000" pitchFamily="2" charset="2"/>
                  <a:buChar char="Ø"/>
                </a:pPr>
                <a:r>
                  <a:rPr lang="tr-TR" sz="1800" dirty="0">
                    <a:latin typeface="Times New Roman" panose="02020603050405020304" pitchFamily="18" charset="0"/>
                    <a:ea typeface="Calibri" panose="020F0502020204030204" pitchFamily="34" charset="0"/>
                    <a:cs typeface="Times New Roman" panose="02020603050405020304" pitchFamily="18" charset="0"/>
                  </a:rPr>
                  <a:t>If two or more activities precede an activity, the largest expected completion time of these activities is used in calculating the new activity’s expected completion time. </a:t>
                </a:r>
              </a:p>
              <a:p>
                <a:pPr algn="just">
                  <a:lnSpc>
                    <a:spcPct val="100000"/>
                  </a:lnSpc>
                  <a:spcBef>
                    <a:spcPts val="0"/>
                  </a:spcBef>
                  <a:buClr>
                    <a:schemeClr val="accent1">
                      <a:lumMod val="75000"/>
                    </a:schemeClr>
                  </a:buClr>
                  <a:buFont typeface="Wingdings" panose="05000000000000000000" pitchFamily="2" charset="2"/>
                  <a:buChar char="Ø"/>
                </a:pPr>
                <a:r>
                  <a:rPr lang="tr-TR" sz="1800" dirty="0">
                    <a:latin typeface="Times New Roman" panose="02020603050405020304" pitchFamily="18" charset="0"/>
                    <a:ea typeface="Calibri" panose="020F0502020204030204" pitchFamily="34" charset="0"/>
                    <a:cs typeface="Times New Roman" panose="02020603050405020304" pitchFamily="18" charset="0"/>
                  </a:rPr>
                  <a:t>The earliest expected completion time for the last activity of the project represents the amount of time the project should take to complet</a:t>
                </a:r>
              </a:p>
              <a:p>
                <a:pPr marL="0" indent="0" algn="just">
                  <a:lnSpc>
                    <a:spcPct val="107000"/>
                  </a:lnSpc>
                  <a:spcAft>
                    <a:spcPts val="800"/>
                  </a:spcAft>
                  <a:buFont typeface="Arial" panose="020B0604020202020204" pitchFamily="34" charset="0"/>
                  <a:buNone/>
                </a:pPr>
                <a:r>
                  <a:rPr lang="tr-TR" sz="1800" dirty="0">
                    <a:solidFill>
                      <a:schemeClr val="accent5">
                        <a:lumMod val="75000"/>
                      </a:schemeClr>
                    </a:solidFill>
                    <a:latin typeface="Times New Roman" panose="02020603050405020304" pitchFamily="18" charset="0"/>
                    <a:cs typeface="Times New Roman" panose="02020603050405020304" pitchFamily="18" charset="0"/>
                  </a:rPr>
                  <a:t>How to calculate (</a:t>
                </a:r>
                <a14:m>
                  <m:oMath xmlns:m="http://schemas.openxmlformats.org/officeDocument/2006/math">
                    <m:sSub>
                      <m:sSubPr>
                        <m:ctrlPr>
                          <a:rPr lang="en-US" sz="1800" i="1">
                            <a:solidFill>
                              <a:schemeClr val="accent5">
                                <a:lumMod val="75000"/>
                              </a:schemeClr>
                            </a:solidFill>
                            <a:latin typeface="Cambria Math" panose="02040503050406030204" pitchFamily="18" charset="0"/>
                          </a:rPr>
                        </m:ctrlPr>
                      </m:sSubPr>
                      <m:e>
                        <m:r>
                          <a:rPr lang="en-US" sz="1800">
                            <a:solidFill>
                              <a:schemeClr val="accent5">
                                <a:lumMod val="75000"/>
                              </a:schemeClr>
                            </a:solidFill>
                            <a:latin typeface="Cambria Math" panose="02040503050406030204" pitchFamily="18" charset="0"/>
                          </a:rPr>
                          <m:t>𝑇</m:t>
                        </m:r>
                      </m:e>
                      <m:sub>
                        <m:r>
                          <a:rPr lang="en-US" sz="1800">
                            <a:solidFill>
                              <a:schemeClr val="accent5">
                                <a:lumMod val="75000"/>
                              </a:schemeClr>
                            </a:solidFill>
                            <a:latin typeface="Cambria Math" panose="02040503050406030204" pitchFamily="18" charset="0"/>
                          </a:rPr>
                          <m:t>𝐿</m:t>
                        </m:r>
                      </m:sub>
                    </m:sSub>
                  </m:oMath>
                </a14:m>
                <a:r>
                  <a:rPr lang="tr-TR" sz="1800" dirty="0">
                    <a:solidFill>
                      <a:schemeClr val="accent5">
                        <a:lumMod val="75000"/>
                      </a:schemeClr>
                    </a:solidFill>
                    <a:latin typeface="Times New Roman" panose="02020603050405020304" pitchFamily="18" charset="0"/>
                    <a:cs typeface="Times New Roman" panose="02020603050405020304" pitchFamily="18" charset="0"/>
                  </a:rPr>
                  <a:t>)</a:t>
                </a:r>
              </a:p>
              <a:p>
                <a:pPr algn="just">
                  <a:lnSpc>
                    <a:spcPct val="100000"/>
                  </a:lnSpc>
                  <a:spcBef>
                    <a:spcPts val="0"/>
                  </a:spcBef>
                  <a:spcAft>
                    <a:spcPts val="800"/>
                  </a:spcAft>
                  <a:buClr>
                    <a:schemeClr val="accent1">
                      <a:lumMod val="50000"/>
                    </a:schemeClr>
                  </a:buClr>
                  <a:buFont typeface="Wingdings" panose="05000000000000000000" pitchFamily="2" charset="2"/>
                  <a:buChar char="Ø"/>
                </a:pPr>
                <a:r>
                  <a:rPr lang="tr-TR" sz="1800" dirty="0">
                    <a:latin typeface="Times New Roman" panose="02020603050405020304" pitchFamily="18" charset="0"/>
                    <a:ea typeface="Calibri" panose="020F0502020204030204" pitchFamily="34" charset="0"/>
                    <a:cs typeface="Times New Roman" panose="02020603050405020304" pitchFamily="18" charset="0"/>
                  </a:rPr>
                  <a:t>The latest expected completion time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Century-Book"/>
                          </a:rPr>
                        </m:ctrlPr>
                      </m:sSubPr>
                      <m:e>
                        <m:r>
                          <a:rPr lang="en-US" sz="1800">
                            <a:latin typeface="Cambria Math" panose="02040503050406030204" pitchFamily="18" charset="0"/>
                            <a:ea typeface="Calibri" panose="020F0502020204030204" pitchFamily="34" charset="0"/>
                            <a:cs typeface="Century-Book"/>
                          </a:rPr>
                          <m:t>𝑇</m:t>
                        </m:r>
                      </m:e>
                      <m:sub>
                        <m:r>
                          <a:rPr lang="en-US" sz="1800">
                            <a:latin typeface="Cambria Math" panose="02040503050406030204" pitchFamily="18" charset="0"/>
                            <a:ea typeface="Calibri" panose="020F0502020204030204" pitchFamily="34" charset="0"/>
                            <a:cs typeface="Century-Book"/>
                          </a:rPr>
                          <m:t>𝐿</m:t>
                        </m:r>
                      </m:sub>
                    </m:sSub>
                  </m:oMath>
                </a14:m>
                <a:r>
                  <a:rPr lang="tr-TR" sz="1800" dirty="0">
                    <a:latin typeface="Times New Roman" panose="02020603050405020304" pitchFamily="18" charset="0"/>
                    <a:ea typeface="Calibri" panose="020F0502020204030204" pitchFamily="34" charset="0"/>
                    <a:cs typeface="Times New Roman" panose="02020603050405020304" pitchFamily="18" charset="0"/>
                  </a:rPr>
                  <a:t>) refers to the time in which an activity can be completed without delaying the project. </a:t>
                </a:r>
              </a:p>
              <a:p>
                <a:pPr algn="just">
                  <a:lnSpc>
                    <a:spcPct val="100000"/>
                  </a:lnSpc>
                  <a:spcBef>
                    <a:spcPts val="0"/>
                  </a:spcBef>
                  <a:spcAft>
                    <a:spcPts val="800"/>
                  </a:spcAft>
                  <a:buClr>
                    <a:schemeClr val="accent1">
                      <a:lumMod val="50000"/>
                    </a:schemeClr>
                  </a:buClr>
                  <a:buFont typeface="Wingdings" panose="05000000000000000000" pitchFamily="2" charset="2"/>
                  <a:buChar char="Ø"/>
                </a:pPr>
                <a:r>
                  <a:rPr lang="tr-TR" sz="1800" dirty="0">
                    <a:latin typeface="Times New Roman" panose="02020603050405020304" pitchFamily="18" charset="0"/>
                    <a:ea typeface="Calibri" panose="020F0502020204030204" pitchFamily="34" charset="0"/>
                    <a:cs typeface="Times New Roman" panose="02020603050405020304" pitchFamily="18" charset="0"/>
                  </a:rPr>
                  <a:t>Start from the last activity, and set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Century-Book"/>
                          </a:rPr>
                        </m:ctrlPr>
                      </m:sSubPr>
                      <m:e>
                        <m:r>
                          <a:rPr lang="en-US" sz="1800">
                            <a:latin typeface="Cambria Math" panose="02040503050406030204" pitchFamily="18" charset="0"/>
                            <a:ea typeface="Calibri" panose="020F0502020204030204" pitchFamily="34" charset="0"/>
                            <a:cs typeface="Century-Book"/>
                          </a:rPr>
                          <m:t>𝑇</m:t>
                        </m:r>
                      </m:e>
                      <m:sub>
                        <m:r>
                          <a:rPr lang="en-US" sz="1800">
                            <a:latin typeface="Cambria Math" panose="02040503050406030204" pitchFamily="18" charset="0"/>
                            <a:ea typeface="Calibri" panose="020F0502020204030204" pitchFamily="34" charset="0"/>
                            <a:cs typeface="Century-Book"/>
                          </a:rPr>
                          <m:t>𝐿</m:t>
                        </m:r>
                      </m:sub>
                    </m:sSub>
                  </m:oMath>
                </a14:m>
                <a:r>
                  <a:rPr lang="tr-TR" sz="1800" dirty="0">
                    <a:latin typeface="Times New Roman" panose="02020603050405020304" pitchFamily="18" charset="0"/>
                    <a:ea typeface="Calibri" panose="020F0502020204030204" pitchFamily="34" charset="0"/>
                    <a:cs typeface="Times New Roman" panose="02020603050405020304" pitchFamily="18" charset="0"/>
                  </a:rPr>
                  <a:t> equal to the final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Century-Book"/>
                          </a:rPr>
                        </m:ctrlPr>
                      </m:sSubPr>
                      <m:e>
                        <m:r>
                          <a:rPr lang="en-US" sz="1800">
                            <a:latin typeface="Cambria Math" panose="02040503050406030204" pitchFamily="18" charset="0"/>
                            <a:ea typeface="Calibri" panose="020F0502020204030204" pitchFamily="34" charset="0"/>
                            <a:cs typeface="Century-Book"/>
                          </a:rPr>
                          <m:t>𝑇</m:t>
                        </m:r>
                      </m:e>
                      <m:sub>
                        <m:r>
                          <a:rPr lang="en-US" sz="1800">
                            <a:latin typeface="Cambria Math" panose="02040503050406030204" pitchFamily="18" charset="0"/>
                            <a:ea typeface="Calibri" panose="020F0502020204030204" pitchFamily="34" charset="0"/>
                            <a:cs typeface="Century-Book"/>
                          </a:rPr>
                          <m:t>𝐸</m:t>
                        </m:r>
                      </m:sub>
                    </m:sSub>
                    <m:r>
                      <a:rPr lang="en-US" sz="1800">
                        <a:latin typeface="Cambria Math" panose="02040503050406030204" pitchFamily="18" charset="0"/>
                        <a:ea typeface="Calibri" panose="020F0502020204030204" pitchFamily="34" charset="0"/>
                        <a:cs typeface="Century-Book"/>
                      </a:rPr>
                      <m:t> </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spcAft>
                    <a:spcPts val="800"/>
                  </a:spcAft>
                  <a:buClr>
                    <a:schemeClr val="accent1">
                      <a:lumMod val="50000"/>
                    </a:schemeClr>
                  </a:buClr>
                  <a:buFont typeface="Wingdings" panose="05000000000000000000" pitchFamily="2" charset="2"/>
                  <a:buChar char="Ø"/>
                </a:pPr>
                <a:r>
                  <a:rPr lang="tr-TR" sz="1800" dirty="0">
                    <a:latin typeface="Times New Roman" panose="02020603050405020304" pitchFamily="18" charset="0"/>
                    <a:ea typeface="Calibri" panose="020F0502020204030204" pitchFamily="34" charset="0"/>
                    <a:cs typeface="Times New Roman" panose="02020603050405020304" pitchFamily="18" charset="0"/>
                  </a:rPr>
                  <a:t>For each activity, Subtract the expected time (ET) from the latest expected completion time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𝐿</m:t>
                        </m:r>
                      </m:sub>
                    </m:sSub>
                  </m:oMath>
                </a14:m>
                <a:r>
                  <a:rPr lang="tr-TR" sz="1800" dirty="0">
                    <a:latin typeface="Times New Roman" panose="02020603050405020304" pitchFamily="18" charset="0"/>
                    <a:ea typeface="Calibri" panose="020F0502020204030204" pitchFamily="34" charset="0"/>
                    <a:cs typeface="Times New Roman" panose="02020603050405020304" pitchFamily="18" charset="0"/>
                  </a:rPr>
                  <a:t>) of its succeding activity.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800"/>
                  </a:spcAft>
                  <a:buClr>
                    <a:schemeClr val="accent1">
                      <a:lumMod val="50000"/>
                    </a:schemeClr>
                  </a:buClr>
                  <a:buFont typeface="Arial" panose="020B0604020202020204" pitchFamily="34" charset="0"/>
                  <a:buNone/>
                </a:pPr>
                <a:r>
                  <a:rPr lang="tr-TR" sz="1800" dirty="0">
                    <a:solidFill>
                      <a:schemeClr val="accent5">
                        <a:lumMod val="75000"/>
                      </a:schemeClr>
                    </a:solidFill>
                    <a:latin typeface="Times New Roman" panose="02020603050405020304" pitchFamily="18" charset="0"/>
                    <a:cs typeface="Times New Roman" panose="02020603050405020304" pitchFamily="18" charset="0"/>
                  </a:rPr>
                  <a:t>The slack time </a:t>
                </a:r>
                <a:r>
                  <a:rPr lang="en-US" sz="1800" dirty="0">
                    <a:solidFill>
                      <a:schemeClr val="accent5">
                        <a:lumMod val="75000"/>
                      </a:schemeClr>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Century-Book"/>
                          </a:rPr>
                        </m:ctrlPr>
                      </m:sSubPr>
                      <m:e>
                        <m:r>
                          <a:rPr lang="en-US" sz="1800">
                            <a:latin typeface="Cambria Math" panose="02040503050406030204" pitchFamily="18" charset="0"/>
                            <a:ea typeface="Calibri" panose="020F0502020204030204" pitchFamily="34" charset="0"/>
                            <a:cs typeface="Century-Book"/>
                          </a:rPr>
                          <m:t>𝑇</m:t>
                        </m:r>
                      </m:e>
                      <m:sub>
                        <m:r>
                          <a:rPr lang="en-US" sz="1800">
                            <a:latin typeface="Cambria Math" panose="02040503050406030204" pitchFamily="18" charset="0"/>
                            <a:ea typeface="Calibri" panose="020F0502020204030204" pitchFamily="34" charset="0"/>
                            <a:cs typeface="Century-Book"/>
                          </a:rPr>
                          <m:t>𝐿</m:t>
                        </m:r>
                      </m:sub>
                    </m:sSub>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b>
                      <m:sSubPr>
                        <m:ctrlPr>
                          <a:rPr lang="en-US" sz="1800" i="1">
                            <a:latin typeface="Cambria Math" panose="02040503050406030204" pitchFamily="18" charset="0"/>
                            <a:ea typeface="Calibri" panose="020F0502020204030204" pitchFamily="34" charset="0"/>
                            <a:cs typeface="Century-Book"/>
                          </a:rPr>
                        </m:ctrlPr>
                      </m:sSubPr>
                      <m:e>
                        <m:r>
                          <a:rPr lang="en-US" sz="1800">
                            <a:latin typeface="Cambria Math" panose="02040503050406030204" pitchFamily="18" charset="0"/>
                            <a:ea typeface="Calibri" panose="020F0502020204030204" pitchFamily="34" charset="0"/>
                            <a:cs typeface="Century-Book"/>
                          </a:rPr>
                          <m:t>𝑇</m:t>
                        </m:r>
                      </m:e>
                      <m:sub>
                        <m:r>
                          <a:rPr lang="en-US" sz="1800">
                            <a:latin typeface="Cambria Math" panose="02040503050406030204" pitchFamily="18" charset="0"/>
                            <a:ea typeface="Calibri" panose="020F0502020204030204" pitchFamily="34" charset="0"/>
                            <a:cs typeface="Century-Book"/>
                          </a:rPr>
                          <m:t>𝐸</m:t>
                        </m:r>
                      </m:sub>
                    </m:sSub>
                    <m:r>
                      <a:rPr lang="en-US" sz="1800">
                        <a:latin typeface="Cambria Math" panose="02040503050406030204" pitchFamily="18" charset="0"/>
                        <a:ea typeface="Calibri" panose="020F0502020204030204" pitchFamily="34" charset="0"/>
                        <a:cs typeface="Century-Book"/>
                      </a:rPr>
                      <m:t> </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800"/>
                  </a:spcAft>
                  <a:buClr>
                    <a:schemeClr val="accent1">
                      <a:lumMod val="50000"/>
                    </a:schemeClr>
                  </a:buClr>
                  <a:buFont typeface="Arial" panose="020B0604020202020204" pitchFamily="34" charset="0"/>
                  <a:buNone/>
                </a:pPr>
                <a:endParaRPr lang="tr-TR"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800"/>
                  </a:spcAft>
                  <a:buClr>
                    <a:schemeClr val="accent1">
                      <a:lumMod val="50000"/>
                    </a:schemeClr>
                  </a:buClr>
                  <a:buFont typeface="Arial" panose="020B0604020202020204" pitchFamily="34" charset="0"/>
                  <a:buNone/>
                </a:pPr>
                <a:endParaRPr lang="tr-TR" dirty="0">
                  <a:latin typeface="Times New Roman" panose="02020603050405020304" pitchFamily="18" charset="0"/>
                  <a:cs typeface="Times New Roman" panose="02020603050405020304" pitchFamily="18" charset="0"/>
                </a:endParaRPr>
              </a:p>
            </p:txBody>
          </p:sp>
        </mc:Choice>
        <mc:Fallback>
          <p:sp>
            <p:nvSpPr>
              <p:cNvPr id="6" name="Content Placeholder 2">
                <a:extLst>
                  <a:ext uri="{FF2B5EF4-FFF2-40B4-BE49-F238E27FC236}">
                    <a16:creationId xmlns:a16="http://schemas.microsoft.com/office/drawing/2014/main" id="{AD750D42-AAFD-4A33-937F-B5C1243A0A3C}"/>
                  </a:ext>
                </a:extLst>
              </p:cNvPr>
              <p:cNvSpPr txBox="1">
                <a:spLocks noRot="1" noChangeAspect="1" noMove="1" noResize="1" noEditPoints="1" noAdjustHandles="1" noChangeArrowheads="1" noChangeShapeType="1" noTextEdit="1"/>
              </p:cNvSpPr>
              <p:nvPr/>
            </p:nvSpPr>
            <p:spPr>
              <a:xfrm>
                <a:off x="5772150" y="342902"/>
                <a:ext cx="6296025" cy="6050643"/>
              </a:xfrm>
              <a:prstGeom prst="rect">
                <a:avLst/>
              </a:prstGeom>
              <a:blipFill>
                <a:blip r:embed="rId2"/>
                <a:stretch>
                  <a:fillRect l="-387" t="-806" r="-387"/>
                </a:stretch>
              </a:blipFill>
            </p:spPr>
            <p:txBody>
              <a:bodyPr/>
              <a:lstStyle/>
              <a:p>
                <a:r>
                  <a:rPr lang="tr-TR">
                    <a:noFill/>
                  </a:rPr>
                  <a:t> </a:t>
                </a:r>
              </a:p>
            </p:txBody>
          </p:sp>
        </mc:Fallback>
      </mc:AlternateContent>
      <p:sp>
        <p:nvSpPr>
          <p:cNvPr id="2" name="Date Placeholder 1">
            <a:extLst>
              <a:ext uri="{FF2B5EF4-FFF2-40B4-BE49-F238E27FC236}">
                <a16:creationId xmlns:a16="http://schemas.microsoft.com/office/drawing/2014/main" id="{890E3057-F2D5-4DDD-B5FC-A19B1B5A9666}"/>
              </a:ext>
            </a:extLst>
          </p:cNvPr>
          <p:cNvSpPr>
            <a:spLocks noGrp="1"/>
          </p:cNvSpPr>
          <p:nvPr>
            <p:ph type="dt" sz="half" idx="10"/>
          </p:nvPr>
        </p:nvSpPr>
        <p:spPr/>
        <p:txBody>
          <a:bodyPr/>
          <a:lstStyle/>
          <a:p>
            <a:fld id="{29A30D47-327D-48CD-9E94-523644020956}" type="datetime1">
              <a:rPr lang="tr-TR" smtClean="0"/>
              <a:t>16.03.2022</a:t>
            </a:fld>
            <a:endParaRPr lang="tr-TR"/>
          </a:p>
        </p:txBody>
      </p:sp>
    </p:spTree>
    <p:extLst>
      <p:ext uri="{BB962C8B-B14F-4D97-AF65-F5344CB8AC3E}">
        <p14:creationId xmlns:p14="http://schemas.microsoft.com/office/powerpoint/2010/main" val="320297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CE1468-BE48-41AB-84A9-BDDB928BECEA}"/>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1D859B90-ACFA-4C77-97DB-0D2178040C51}"/>
              </a:ext>
            </a:extLst>
          </p:cNvPr>
          <p:cNvSpPr>
            <a:spLocks noGrp="1"/>
          </p:cNvSpPr>
          <p:nvPr>
            <p:ph type="sldNum" sz="quarter" idx="12"/>
          </p:nvPr>
        </p:nvSpPr>
        <p:spPr/>
        <p:txBody>
          <a:bodyPr/>
          <a:lstStyle/>
          <a:p>
            <a:fld id="{F43085E7-DD81-4654-9295-72AD80DBC430}" type="slidenum">
              <a:rPr lang="tr-TR" smtClean="0"/>
              <a:t>24</a:t>
            </a:fld>
            <a:endParaRPr lang="tr-TR"/>
          </a:p>
        </p:txBody>
      </p:sp>
      <p:pic>
        <p:nvPicPr>
          <p:cNvPr id="7" name="Picture 6">
            <a:extLst>
              <a:ext uri="{FF2B5EF4-FFF2-40B4-BE49-F238E27FC236}">
                <a16:creationId xmlns:a16="http://schemas.microsoft.com/office/drawing/2014/main" id="{6B1C2E06-0EB5-4601-80DD-0A858EFF48F4}"/>
              </a:ext>
            </a:extLst>
          </p:cNvPr>
          <p:cNvPicPr>
            <a:picLocks noChangeAspect="1"/>
          </p:cNvPicPr>
          <p:nvPr/>
        </p:nvPicPr>
        <p:blipFill>
          <a:blip r:embed="rId2"/>
          <a:stretch>
            <a:fillRect/>
          </a:stretch>
        </p:blipFill>
        <p:spPr>
          <a:xfrm>
            <a:off x="481857" y="1190625"/>
            <a:ext cx="5538685" cy="2495550"/>
          </a:xfrm>
          <a:prstGeom prst="rect">
            <a:avLst/>
          </a:prstGeom>
        </p:spPr>
      </p:pic>
      <p:pic>
        <p:nvPicPr>
          <p:cNvPr id="9" name="Picture 8">
            <a:extLst>
              <a:ext uri="{FF2B5EF4-FFF2-40B4-BE49-F238E27FC236}">
                <a16:creationId xmlns:a16="http://schemas.microsoft.com/office/drawing/2014/main" id="{24379A70-8E3B-416F-86D9-3C09EBF46AED}"/>
              </a:ext>
            </a:extLst>
          </p:cNvPr>
          <p:cNvPicPr>
            <a:picLocks noChangeAspect="1"/>
          </p:cNvPicPr>
          <p:nvPr/>
        </p:nvPicPr>
        <p:blipFill>
          <a:blip r:embed="rId3"/>
          <a:stretch>
            <a:fillRect/>
          </a:stretch>
        </p:blipFill>
        <p:spPr>
          <a:xfrm>
            <a:off x="493813" y="317500"/>
            <a:ext cx="1685925" cy="952500"/>
          </a:xfrm>
          <a:prstGeom prst="rect">
            <a:avLst/>
          </a:prstGeom>
        </p:spPr>
      </p:pic>
      <p:pic>
        <p:nvPicPr>
          <p:cNvPr id="11" name="Picture 10">
            <a:extLst>
              <a:ext uri="{FF2B5EF4-FFF2-40B4-BE49-F238E27FC236}">
                <a16:creationId xmlns:a16="http://schemas.microsoft.com/office/drawing/2014/main" id="{B7FE178F-F950-4522-9A3E-FC57FAD25043}"/>
              </a:ext>
            </a:extLst>
          </p:cNvPr>
          <p:cNvPicPr>
            <a:picLocks noChangeAspect="1"/>
          </p:cNvPicPr>
          <p:nvPr/>
        </p:nvPicPr>
        <p:blipFill>
          <a:blip r:embed="rId4"/>
          <a:stretch>
            <a:fillRect/>
          </a:stretch>
        </p:blipFill>
        <p:spPr>
          <a:xfrm>
            <a:off x="493813" y="3686175"/>
            <a:ext cx="4821767" cy="1835150"/>
          </a:xfrm>
          <a:prstGeom prst="rect">
            <a:avLst/>
          </a:prstGeom>
        </p:spPr>
      </p:pic>
      <p:pic>
        <p:nvPicPr>
          <p:cNvPr id="13" name="Picture 12">
            <a:extLst>
              <a:ext uri="{FF2B5EF4-FFF2-40B4-BE49-F238E27FC236}">
                <a16:creationId xmlns:a16="http://schemas.microsoft.com/office/drawing/2014/main" id="{6DD4E82D-FB4C-43F3-99BA-B67F0362979B}"/>
              </a:ext>
            </a:extLst>
          </p:cNvPr>
          <p:cNvPicPr>
            <a:picLocks noChangeAspect="1"/>
          </p:cNvPicPr>
          <p:nvPr/>
        </p:nvPicPr>
        <p:blipFill>
          <a:blip r:embed="rId5"/>
          <a:stretch>
            <a:fillRect/>
          </a:stretch>
        </p:blipFill>
        <p:spPr>
          <a:xfrm>
            <a:off x="4038600" y="5565775"/>
            <a:ext cx="1819275" cy="790575"/>
          </a:xfrm>
          <a:prstGeom prst="rect">
            <a:avLst/>
          </a:prstGeom>
        </p:spPr>
      </p:pic>
      <mc:AlternateContent xmlns:mc="http://schemas.openxmlformats.org/markup-compatibility/2006" xmlns:a14="http://schemas.microsoft.com/office/drawing/2010/main">
        <mc:Choice Requires="a14">
          <p:sp>
            <p:nvSpPr>
              <p:cNvPr id="14" name="Rectangle: Diagonal Corners Rounded 13">
                <a:extLst>
                  <a:ext uri="{FF2B5EF4-FFF2-40B4-BE49-F238E27FC236}">
                    <a16:creationId xmlns:a16="http://schemas.microsoft.com/office/drawing/2014/main" id="{E88B8BCD-3473-4363-BFCA-95A117FF079D}"/>
                  </a:ext>
                </a:extLst>
              </p:cNvPr>
              <p:cNvSpPr/>
              <p:nvPr/>
            </p:nvSpPr>
            <p:spPr>
              <a:xfrm>
                <a:off x="6171459" y="1270000"/>
                <a:ext cx="4821767" cy="4251325"/>
              </a:xfrm>
              <a:prstGeom prst="round2Diag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Notations: </a:t>
                </a:r>
              </a:p>
              <a:p>
                <a:pPr>
                  <a:lnSpc>
                    <a:spcPct val="107000"/>
                  </a:lnSpc>
                  <a:spcAft>
                    <a:spcPts val="800"/>
                  </a:spcAft>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For each activity t, let the preceding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activities</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be t-1 and the succeeding activities t+1</a:t>
                </a:r>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                   n = number of activities</a:t>
                </a:r>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The earliest expected completion time (</a:t>
                </a:r>
                <a14:m>
                  <m:oMath xmlns:m="http://schemas.openxmlformats.org/officeDocument/2006/math">
                    <m:sSub>
                      <m:sSubPr>
                        <m:ctrlPr>
                          <a:rPr lang="tr-TR" sz="1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effectLst/>
                            <a:latin typeface="Cambria Math" panose="02040503050406030204" pitchFamily="18" charset="0"/>
                            <a:ea typeface="Calibri" panose="020F0502020204030204" pitchFamily="34" charset="0"/>
                            <a:cs typeface="Times New Roman" panose="02020603050405020304" pitchFamily="18" charset="0"/>
                          </a:rPr>
                          <m:t>𝑻</m:t>
                        </m:r>
                      </m:e>
                      <m:sub>
                        <m:r>
                          <a:rPr lang="en-US" sz="1400" b="1" i="1">
                            <a:effectLst/>
                            <a:latin typeface="Cambria Math" panose="02040503050406030204" pitchFamily="18" charset="0"/>
                            <a:ea typeface="Calibri" panose="020F0502020204030204" pitchFamily="34" charset="0"/>
                            <a:cs typeface="Times New Roman" panose="02020603050405020304" pitchFamily="18" charset="0"/>
                          </a:rPr>
                          <m:t>𝑬</m:t>
                        </m:r>
                      </m:sub>
                    </m:sSub>
                  </m:oMath>
                </a14:m>
                <a:r>
                  <a:rPr lang="tr-TR"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Start from t =1 to t = n</a:t>
                </a:r>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sub>
                      </m:sSub>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t</m:t>
                          </m:r>
                        </m:e>
                      </m:d>
                      <m:r>
                        <a:rPr lang="en-US" sz="1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ET</m:t>
                      </m:r>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t</m:t>
                          </m:r>
                        </m:e>
                      </m:d>
                      <m:r>
                        <a:rPr lang="en-US" sz="14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max</m:t>
                      </m:r>
                      <m:r>
                        <a:rPr lang="en-US" sz="14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sub>
                      </m:sSub>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t</m:t>
                          </m:r>
                          <m:r>
                            <a:rPr lang="en-US" sz="1400" i="1">
                              <a:effectLst/>
                              <a:latin typeface="Cambria Math" panose="02040503050406030204" pitchFamily="18" charset="0"/>
                              <a:ea typeface="Calibri" panose="020F0502020204030204" pitchFamily="34" charset="0"/>
                              <a:cs typeface="Times New Roman" panose="02020603050405020304" pitchFamily="18" charset="0"/>
                            </a:rPr>
                            <m:t>−</m:t>
                          </m:r>
                          <m:r>
                            <a:rPr lang="en-US" sz="1400">
                              <a:effectLst/>
                              <a:latin typeface="Cambria Math" panose="02040503050406030204" pitchFamily="18" charset="0"/>
                              <a:ea typeface="Calibri" panose="020F0502020204030204" pitchFamily="34" charset="0"/>
                              <a:cs typeface="Times New Roman" panose="02020603050405020304" pitchFamily="18" charset="0"/>
                            </a:rPr>
                            <m:t>1</m:t>
                          </m:r>
                        </m:e>
                      </m:d>
                      <m:r>
                        <a:rPr lang="en-US" sz="1400">
                          <a:effectLst/>
                          <a:latin typeface="Cambria Math" panose="02040503050406030204" pitchFamily="18" charset="0"/>
                          <a:ea typeface="Calibri" panose="020F0502020204030204" pitchFamily="34" charset="0"/>
                          <a:cs typeface="Times New Roman" panose="02020603050405020304" pitchFamily="18" charset="0"/>
                        </a:rPr>
                        <m:t>}</m:t>
                      </m:r>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The latest expected completion time (</a:t>
                </a:r>
                <a14:m>
                  <m:oMath xmlns:m="http://schemas.openxmlformats.org/officeDocument/2006/math">
                    <m:sSub>
                      <m:sSubPr>
                        <m:ctrlPr>
                          <a:rPr lang="tr-TR" sz="1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𝑻</m:t>
                        </m:r>
                      </m:e>
                      <m:sub>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𝑳</m:t>
                        </m:r>
                      </m:sub>
                    </m:sSub>
                  </m:oMath>
                </a14:m>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Start from t=n to t=1</a:t>
                </a:r>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𝐿</m:t>
                          </m:r>
                        </m:sub>
                      </m:sSub>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𝑛</m:t>
                          </m:r>
                        </m:e>
                      </m:d>
                      <m:r>
                        <a:rPr lang="en-US"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sub>
                      </m:sSub>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𝑛</m:t>
                          </m:r>
                        </m:e>
                      </m:d>
                    </m:oMath>
                  </m:oMathPara>
                </a14:m>
                <a:endParaRPr lang="tr-TR" sz="1400" dirty="0">
                  <a:effectLst/>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tr-T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𝐿</m:t>
                          </m:r>
                        </m:sub>
                      </m:sSub>
                      <m:d>
                        <m:dPr>
                          <m:ctrlPr>
                            <a:rPr lang="tr-TR"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b="0" i="0" smtClean="0">
                          <a:effectLst/>
                          <a:latin typeface="Cambria Math" panose="02040503050406030204" pitchFamily="18" charset="0"/>
                          <a:ea typeface="Calibri" panose="020F0502020204030204" pitchFamily="34" charset="0"/>
                          <a:cs typeface="Times New Roman" panose="02020603050405020304" pitchFamily="18" charset="0"/>
                        </a:rPr>
                        <m:t>min</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𝐿</m:t>
                          </m:r>
                        </m:sub>
                      </m:sSub>
                      <m:d>
                        <m:dPr>
                          <m:ctrlPr>
                            <a:rPr lang="tr-TR"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𝐸𝑇</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e>
                      </m:d>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tr-TR" sz="2400" dirty="0">
                  <a:effectLst/>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left"/>
                    </m:oMathParaPr>
                    <m:oMath xmlns:m="http://schemas.openxmlformats.org/officeDocument/2006/math">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𝐒𝐥𝐚𝐜𝐤</m:t>
                      </m:r>
                      <m:r>
                        <a:rPr lang="en-US" sz="1400" b="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𝐭</m:t>
                      </m:r>
                      <m:r>
                        <a:rPr lang="en-US" sz="1400" b="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𝐿</m:t>
                          </m:r>
                        </m:sub>
                      </m:sSub>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400" i="1">
                              <a:effectLst/>
                              <a:latin typeface="Cambria Math" panose="02040503050406030204" pitchFamily="18" charset="0"/>
                              <a:ea typeface="Calibri" panose="020F0502020204030204" pitchFamily="34" charset="0"/>
                              <a:cs typeface="Times New Roman" panose="02020603050405020304" pitchFamily="18" charset="0"/>
                            </a:rPr>
                            <m:t>𝐸</m:t>
                          </m:r>
                        </m:sub>
                      </m:sSub>
                      <m:d>
                        <m:dPr>
                          <m:ctrlPr>
                            <a:rPr lang="tr-TR" sz="14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t</m:t>
                          </m:r>
                        </m:e>
                      </m:d>
                    </m:oMath>
                  </m:oMathPara>
                </a14:m>
                <a:endParaRPr lang="tr-TR" sz="1400" dirty="0">
                  <a:effectLst/>
                  <a:ea typeface="Calibri" panose="020F0502020204030204" pitchFamily="34" charset="0"/>
                  <a:cs typeface="Times New Roman" panose="02020603050405020304" pitchFamily="18" charset="0"/>
                </a:endParaRPr>
              </a:p>
            </p:txBody>
          </p:sp>
        </mc:Choice>
        <mc:Fallback xmlns="">
          <p:sp>
            <p:nvSpPr>
              <p:cNvPr id="14" name="Rectangle: Diagonal Corners Rounded 13">
                <a:extLst>
                  <a:ext uri="{FF2B5EF4-FFF2-40B4-BE49-F238E27FC236}">
                    <a16:creationId xmlns:a16="http://schemas.microsoft.com/office/drawing/2014/main" id="{E88B8BCD-3473-4363-BFCA-95A117FF079D}"/>
                  </a:ext>
                </a:extLst>
              </p:cNvPr>
              <p:cNvSpPr>
                <a:spLocks noRot="1" noChangeAspect="1" noMove="1" noResize="1" noEditPoints="1" noAdjustHandles="1" noChangeArrowheads="1" noChangeShapeType="1" noTextEdit="1"/>
              </p:cNvSpPr>
              <p:nvPr/>
            </p:nvSpPr>
            <p:spPr>
              <a:xfrm>
                <a:off x="6171459" y="1270000"/>
                <a:ext cx="4821767" cy="4251325"/>
              </a:xfrm>
              <a:prstGeom prst="round2DiagRect">
                <a:avLst/>
              </a:prstGeom>
              <a:blipFill>
                <a:blip r:embed="rId6"/>
                <a:stretch>
                  <a:fillRect/>
                </a:stretch>
              </a:blipFill>
            </p:spPr>
            <p:txBody>
              <a:bodyPr/>
              <a:lstStyle/>
              <a:p>
                <a:r>
                  <a:rPr lang="tr-TR">
                    <a:noFill/>
                  </a:rPr>
                  <a:t> </a:t>
                </a:r>
              </a:p>
            </p:txBody>
          </p:sp>
        </mc:Fallback>
      </mc:AlternateContent>
      <p:sp>
        <p:nvSpPr>
          <p:cNvPr id="2" name="Date Placeholder 1">
            <a:extLst>
              <a:ext uri="{FF2B5EF4-FFF2-40B4-BE49-F238E27FC236}">
                <a16:creationId xmlns:a16="http://schemas.microsoft.com/office/drawing/2014/main" id="{A66023A5-C81B-4B76-B8DB-2D85DD4E10E8}"/>
              </a:ext>
            </a:extLst>
          </p:cNvPr>
          <p:cNvSpPr>
            <a:spLocks noGrp="1"/>
          </p:cNvSpPr>
          <p:nvPr>
            <p:ph type="dt" sz="half" idx="10"/>
          </p:nvPr>
        </p:nvSpPr>
        <p:spPr/>
        <p:txBody>
          <a:bodyPr/>
          <a:lstStyle/>
          <a:p>
            <a:fld id="{A60C5321-38C1-47E6-80F5-2E285D418D94}" type="datetime1">
              <a:rPr lang="tr-TR" smtClean="0"/>
              <a:t>16.03.2022</a:t>
            </a:fld>
            <a:endParaRPr lang="tr-TR"/>
          </a:p>
        </p:txBody>
      </p:sp>
    </p:spTree>
    <p:extLst>
      <p:ext uri="{BB962C8B-B14F-4D97-AF65-F5344CB8AC3E}">
        <p14:creationId xmlns:p14="http://schemas.microsoft.com/office/powerpoint/2010/main" val="89804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A5B51E4-006F-4F59-8815-03C1B3A6D4C3}"/>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8605DE4F-5DF5-4414-B8EB-FF148036CB6E}"/>
              </a:ext>
            </a:extLst>
          </p:cNvPr>
          <p:cNvSpPr>
            <a:spLocks noGrp="1"/>
          </p:cNvSpPr>
          <p:nvPr>
            <p:ph type="sldNum" sz="quarter" idx="12"/>
          </p:nvPr>
        </p:nvSpPr>
        <p:spPr/>
        <p:txBody>
          <a:bodyPr/>
          <a:lstStyle/>
          <a:p>
            <a:fld id="{F43085E7-DD81-4654-9295-72AD80DBC430}" type="slidenum">
              <a:rPr lang="tr-TR" smtClean="0"/>
              <a:t>25</a:t>
            </a:fld>
            <a:endParaRPr lang="tr-TR"/>
          </a:p>
        </p:txBody>
      </p:sp>
      <p:pic>
        <p:nvPicPr>
          <p:cNvPr id="7" name="Picture 6">
            <a:extLst>
              <a:ext uri="{FF2B5EF4-FFF2-40B4-BE49-F238E27FC236}">
                <a16:creationId xmlns:a16="http://schemas.microsoft.com/office/drawing/2014/main" id="{4EA56ECA-F002-4633-A896-7E5A79D5D772}"/>
              </a:ext>
            </a:extLst>
          </p:cNvPr>
          <p:cNvPicPr>
            <a:picLocks noChangeAspect="1"/>
          </p:cNvPicPr>
          <p:nvPr/>
        </p:nvPicPr>
        <p:blipFill>
          <a:blip r:embed="rId3"/>
          <a:stretch>
            <a:fillRect/>
          </a:stretch>
        </p:blipFill>
        <p:spPr>
          <a:xfrm>
            <a:off x="341539" y="509700"/>
            <a:ext cx="6157232" cy="3195525"/>
          </a:xfrm>
          <a:prstGeom prst="rect">
            <a:avLst/>
          </a:prstGeom>
        </p:spPr>
      </p:pic>
      <p:pic>
        <p:nvPicPr>
          <p:cNvPr id="9" name="Picture 8">
            <a:extLst>
              <a:ext uri="{FF2B5EF4-FFF2-40B4-BE49-F238E27FC236}">
                <a16:creationId xmlns:a16="http://schemas.microsoft.com/office/drawing/2014/main" id="{8258E63A-10F0-4C6F-AF5A-3663D0E68E04}"/>
              </a:ext>
            </a:extLst>
          </p:cNvPr>
          <p:cNvPicPr>
            <a:picLocks noChangeAspect="1"/>
          </p:cNvPicPr>
          <p:nvPr/>
        </p:nvPicPr>
        <p:blipFill>
          <a:blip r:embed="rId4"/>
          <a:stretch>
            <a:fillRect/>
          </a:stretch>
        </p:blipFill>
        <p:spPr>
          <a:xfrm>
            <a:off x="6498771" y="2107462"/>
            <a:ext cx="5273041" cy="4139770"/>
          </a:xfrm>
          <a:prstGeom prst="rect">
            <a:avLst/>
          </a:prstGeom>
        </p:spPr>
      </p:pic>
      <p:pic>
        <p:nvPicPr>
          <p:cNvPr id="11" name="Picture 10">
            <a:extLst>
              <a:ext uri="{FF2B5EF4-FFF2-40B4-BE49-F238E27FC236}">
                <a16:creationId xmlns:a16="http://schemas.microsoft.com/office/drawing/2014/main" id="{27249B2A-2E34-4F80-BBE5-87C86C60204D}"/>
              </a:ext>
            </a:extLst>
          </p:cNvPr>
          <p:cNvPicPr>
            <a:picLocks noChangeAspect="1"/>
          </p:cNvPicPr>
          <p:nvPr/>
        </p:nvPicPr>
        <p:blipFill>
          <a:blip r:embed="rId5"/>
          <a:stretch>
            <a:fillRect/>
          </a:stretch>
        </p:blipFill>
        <p:spPr>
          <a:xfrm>
            <a:off x="2426017" y="4177347"/>
            <a:ext cx="2524125" cy="1152525"/>
          </a:xfrm>
          <a:prstGeom prst="rect">
            <a:avLst/>
          </a:prstGeom>
        </p:spPr>
      </p:pic>
      <p:sp>
        <p:nvSpPr>
          <p:cNvPr id="2" name="Date Placeholder 1">
            <a:extLst>
              <a:ext uri="{FF2B5EF4-FFF2-40B4-BE49-F238E27FC236}">
                <a16:creationId xmlns:a16="http://schemas.microsoft.com/office/drawing/2014/main" id="{128333D1-CED5-47FF-8617-46E32B51A0BB}"/>
              </a:ext>
            </a:extLst>
          </p:cNvPr>
          <p:cNvSpPr>
            <a:spLocks noGrp="1"/>
          </p:cNvSpPr>
          <p:nvPr>
            <p:ph type="dt" sz="half" idx="10"/>
          </p:nvPr>
        </p:nvSpPr>
        <p:spPr/>
        <p:txBody>
          <a:bodyPr/>
          <a:lstStyle/>
          <a:p>
            <a:fld id="{237AE96E-4445-4ACC-B0A0-8CB8EB0D7A87}" type="datetime1">
              <a:rPr lang="tr-TR" smtClean="0"/>
              <a:t>16.03.2022</a:t>
            </a:fld>
            <a:endParaRPr lang="tr-TR"/>
          </a:p>
        </p:txBody>
      </p:sp>
    </p:spTree>
    <p:extLst>
      <p:ext uri="{BB962C8B-B14F-4D97-AF65-F5344CB8AC3E}">
        <p14:creationId xmlns:p14="http://schemas.microsoft.com/office/powerpoint/2010/main" val="1734248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9FAD3-65BB-4559-B945-AB661CF2E233}"/>
              </a:ext>
            </a:extLst>
          </p:cNvPr>
          <p:cNvSpPr>
            <a:spLocks noGrp="1"/>
          </p:cNvSpPr>
          <p:nvPr>
            <p:ph type="title"/>
          </p:nvPr>
        </p:nvSpPr>
        <p:spPr/>
        <p:txBody>
          <a:bodyPr/>
          <a:lstStyle/>
          <a:p>
            <a:r>
              <a:rPr lang="en-US" dirty="0"/>
              <a:t>By POM-QM</a:t>
            </a:r>
            <a:endParaRPr lang="tr-TR" dirty="0"/>
          </a:p>
        </p:txBody>
      </p:sp>
      <p:pic>
        <p:nvPicPr>
          <p:cNvPr id="5" name="Picture 4">
            <a:extLst>
              <a:ext uri="{FF2B5EF4-FFF2-40B4-BE49-F238E27FC236}">
                <a16:creationId xmlns:a16="http://schemas.microsoft.com/office/drawing/2014/main" id="{64F221D0-9222-4CA7-BB60-0E3C5DFEA468}"/>
              </a:ext>
            </a:extLst>
          </p:cNvPr>
          <p:cNvPicPr>
            <a:picLocks noChangeAspect="1"/>
          </p:cNvPicPr>
          <p:nvPr/>
        </p:nvPicPr>
        <p:blipFill>
          <a:blip r:embed="rId2"/>
          <a:stretch>
            <a:fillRect/>
          </a:stretch>
        </p:blipFill>
        <p:spPr>
          <a:xfrm>
            <a:off x="1386272" y="1690688"/>
            <a:ext cx="9419455" cy="3848246"/>
          </a:xfrm>
          <a:prstGeom prst="rect">
            <a:avLst/>
          </a:prstGeom>
        </p:spPr>
      </p:pic>
      <p:sp>
        <p:nvSpPr>
          <p:cNvPr id="7" name="Footer Placeholder 6">
            <a:extLst>
              <a:ext uri="{FF2B5EF4-FFF2-40B4-BE49-F238E27FC236}">
                <a16:creationId xmlns:a16="http://schemas.microsoft.com/office/drawing/2014/main" id="{A6D01D98-65FF-4699-974A-BA2BAAADB3CF}"/>
              </a:ext>
            </a:extLst>
          </p:cNvPr>
          <p:cNvSpPr>
            <a:spLocks noGrp="1"/>
          </p:cNvSpPr>
          <p:nvPr>
            <p:ph type="ftr" sz="quarter" idx="11"/>
          </p:nvPr>
        </p:nvSpPr>
        <p:spPr/>
        <p:txBody>
          <a:bodyPr/>
          <a:lstStyle/>
          <a:p>
            <a:r>
              <a:rPr lang="en-US"/>
              <a:t>IENG / MANE 372 - Chapters 1-2-3 Summary</a:t>
            </a:r>
            <a:endParaRPr lang="tr-TR"/>
          </a:p>
        </p:txBody>
      </p:sp>
      <p:sp>
        <p:nvSpPr>
          <p:cNvPr id="8" name="Slide Number Placeholder 7">
            <a:extLst>
              <a:ext uri="{FF2B5EF4-FFF2-40B4-BE49-F238E27FC236}">
                <a16:creationId xmlns:a16="http://schemas.microsoft.com/office/drawing/2014/main" id="{6613079C-EE76-45D6-B159-42FAC3FC88B7}"/>
              </a:ext>
            </a:extLst>
          </p:cNvPr>
          <p:cNvSpPr>
            <a:spLocks noGrp="1"/>
          </p:cNvSpPr>
          <p:nvPr>
            <p:ph type="sldNum" sz="quarter" idx="12"/>
          </p:nvPr>
        </p:nvSpPr>
        <p:spPr/>
        <p:txBody>
          <a:bodyPr/>
          <a:lstStyle/>
          <a:p>
            <a:fld id="{F6260647-1E1B-449A-84A3-A51FE6450A62}" type="slidenum">
              <a:rPr lang="tr-TR" smtClean="0"/>
              <a:t>26</a:t>
            </a:fld>
            <a:endParaRPr lang="tr-TR"/>
          </a:p>
        </p:txBody>
      </p:sp>
      <p:sp>
        <p:nvSpPr>
          <p:cNvPr id="9" name="Date Placeholder 8">
            <a:extLst>
              <a:ext uri="{FF2B5EF4-FFF2-40B4-BE49-F238E27FC236}">
                <a16:creationId xmlns:a16="http://schemas.microsoft.com/office/drawing/2014/main" id="{B20C47C9-A4B8-43FD-9BD0-43C8FAB2860D}"/>
              </a:ext>
            </a:extLst>
          </p:cNvPr>
          <p:cNvSpPr>
            <a:spLocks noGrp="1"/>
          </p:cNvSpPr>
          <p:nvPr>
            <p:ph type="dt" sz="half" idx="10"/>
          </p:nvPr>
        </p:nvSpPr>
        <p:spPr/>
        <p:txBody>
          <a:bodyPr/>
          <a:lstStyle/>
          <a:p>
            <a:fld id="{2213D756-C29E-4864-A7BC-19554C778550}" type="datetime1">
              <a:rPr lang="tr-TR" smtClean="0"/>
              <a:t>16.03.2022</a:t>
            </a:fld>
            <a:endParaRPr lang="tr-TR"/>
          </a:p>
        </p:txBody>
      </p:sp>
    </p:spTree>
    <p:extLst>
      <p:ext uri="{BB962C8B-B14F-4D97-AF65-F5344CB8AC3E}">
        <p14:creationId xmlns:p14="http://schemas.microsoft.com/office/powerpoint/2010/main" val="3577684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74063C-7B59-470D-B831-98400D03E514}"/>
              </a:ext>
            </a:extLst>
          </p:cNvPr>
          <p:cNvPicPr>
            <a:picLocks noChangeAspect="1"/>
          </p:cNvPicPr>
          <p:nvPr/>
        </p:nvPicPr>
        <p:blipFill rotWithShape="1">
          <a:blip r:embed="rId2"/>
          <a:srcRect t="-13518" r="13333" b="14630"/>
          <a:stretch/>
        </p:blipFill>
        <p:spPr>
          <a:xfrm>
            <a:off x="711200" y="-584200"/>
            <a:ext cx="10566400" cy="6781800"/>
          </a:xfrm>
          <a:prstGeom prst="rect">
            <a:avLst/>
          </a:prstGeom>
        </p:spPr>
      </p:pic>
      <p:sp>
        <p:nvSpPr>
          <p:cNvPr id="7" name="Footer Placeholder 6">
            <a:extLst>
              <a:ext uri="{FF2B5EF4-FFF2-40B4-BE49-F238E27FC236}">
                <a16:creationId xmlns:a16="http://schemas.microsoft.com/office/drawing/2014/main" id="{E23E68FE-6224-40C5-B1FF-4FA15C22D9A5}"/>
              </a:ext>
            </a:extLst>
          </p:cNvPr>
          <p:cNvSpPr>
            <a:spLocks noGrp="1"/>
          </p:cNvSpPr>
          <p:nvPr>
            <p:ph type="ftr" sz="quarter" idx="11"/>
          </p:nvPr>
        </p:nvSpPr>
        <p:spPr/>
        <p:txBody>
          <a:bodyPr/>
          <a:lstStyle/>
          <a:p>
            <a:r>
              <a:rPr lang="en-US"/>
              <a:t>IENG / MANE 372 - Chapters 1-2-3 Summary</a:t>
            </a:r>
            <a:endParaRPr lang="tr-TR"/>
          </a:p>
        </p:txBody>
      </p:sp>
      <p:sp>
        <p:nvSpPr>
          <p:cNvPr id="8" name="Slide Number Placeholder 7">
            <a:extLst>
              <a:ext uri="{FF2B5EF4-FFF2-40B4-BE49-F238E27FC236}">
                <a16:creationId xmlns:a16="http://schemas.microsoft.com/office/drawing/2014/main" id="{1629C99D-6D89-4769-8DB7-BF18B525983B}"/>
              </a:ext>
            </a:extLst>
          </p:cNvPr>
          <p:cNvSpPr>
            <a:spLocks noGrp="1"/>
          </p:cNvSpPr>
          <p:nvPr>
            <p:ph type="sldNum" sz="quarter" idx="12"/>
          </p:nvPr>
        </p:nvSpPr>
        <p:spPr/>
        <p:txBody>
          <a:bodyPr/>
          <a:lstStyle/>
          <a:p>
            <a:fld id="{F6260647-1E1B-449A-84A3-A51FE6450A62}" type="slidenum">
              <a:rPr lang="tr-TR" smtClean="0"/>
              <a:t>27</a:t>
            </a:fld>
            <a:endParaRPr lang="tr-TR"/>
          </a:p>
        </p:txBody>
      </p:sp>
      <p:sp>
        <p:nvSpPr>
          <p:cNvPr id="9" name="Date Placeholder 8">
            <a:extLst>
              <a:ext uri="{FF2B5EF4-FFF2-40B4-BE49-F238E27FC236}">
                <a16:creationId xmlns:a16="http://schemas.microsoft.com/office/drawing/2014/main" id="{9403C8DD-F3DA-4575-B5F5-F6F1032369A7}"/>
              </a:ext>
            </a:extLst>
          </p:cNvPr>
          <p:cNvSpPr>
            <a:spLocks noGrp="1"/>
          </p:cNvSpPr>
          <p:nvPr>
            <p:ph type="dt" sz="half" idx="10"/>
          </p:nvPr>
        </p:nvSpPr>
        <p:spPr/>
        <p:txBody>
          <a:bodyPr/>
          <a:lstStyle/>
          <a:p>
            <a:fld id="{575A4E77-D042-49BD-8C5F-144DD5FC02C4}" type="datetime1">
              <a:rPr lang="tr-TR" smtClean="0"/>
              <a:t>16.03.2022</a:t>
            </a:fld>
            <a:endParaRPr lang="tr-TR"/>
          </a:p>
        </p:txBody>
      </p:sp>
    </p:spTree>
    <p:extLst>
      <p:ext uri="{BB962C8B-B14F-4D97-AF65-F5344CB8AC3E}">
        <p14:creationId xmlns:p14="http://schemas.microsoft.com/office/powerpoint/2010/main" val="2169206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2300F2-FA7D-4305-B9F8-D26F62F3A131}"/>
              </a:ext>
            </a:extLst>
          </p:cNvPr>
          <p:cNvPicPr>
            <a:picLocks noChangeAspect="1"/>
          </p:cNvPicPr>
          <p:nvPr/>
        </p:nvPicPr>
        <p:blipFill rotWithShape="1">
          <a:blip r:embed="rId2"/>
          <a:srcRect t="18148" r="1459" b="17778"/>
          <a:stretch/>
        </p:blipFill>
        <p:spPr>
          <a:xfrm>
            <a:off x="571500" y="1408411"/>
            <a:ext cx="11049000" cy="4041178"/>
          </a:xfrm>
          <a:prstGeom prst="rect">
            <a:avLst/>
          </a:prstGeom>
        </p:spPr>
      </p:pic>
      <p:sp>
        <p:nvSpPr>
          <p:cNvPr id="6" name="Footer Placeholder 5">
            <a:extLst>
              <a:ext uri="{FF2B5EF4-FFF2-40B4-BE49-F238E27FC236}">
                <a16:creationId xmlns:a16="http://schemas.microsoft.com/office/drawing/2014/main" id="{1CE81BD4-74FB-41E2-A076-79079A3F3FE9}"/>
              </a:ext>
            </a:extLst>
          </p:cNvPr>
          <p:cNvSpPr>
            <a:spLocks noGrp="1"/>
          </p:cNvSpPr>
          <p:nvPr>
            <p:ph type="ftr" sz="quarter" idx="11"/>
          </p:nvPr>
        </p:nvSpPr>
        <p:spPr/>
        <p:txBody>
          <a:bodyPr/>
          <a:lstStyle/>
          <a:p>
            <a:r>
              <a:rPr lang="en-US"/>
              <a:t>IENG / MANE 372 - Chapters 1-2-3 Summary</a:t>
            </a:r>
            <a:endParaRPr lang="tr-TR"/>
          </a:p>
        </p:txBody>
      </p:sp>
      <p:sp>
        <p:nvSpPr>
          <p:cNvPr id="7" name="Slide Number Placeholder 6">
            <a:extLst>
              <a:ext uri="{FF2B5EF4-FFF2-40B4-BE49-F238E27FC236}">
                <a16:creationId xmlns:a16="http://schemas.microsoft.com/office/drawing/2014/main" id="{3F0AB80F-30BD-434C-816D-1DEADFEF1C35}"/>
              </a:ext>
            </a:extLst>
          </p:cNvPr>
          <p:cNvSpPr>
            <a:spLocks noGrp="1"/>
          </p:cNvSpPr>
          <p:nvPr>
            <p:ph type="sldNum" sz="quarter" idx="12"/>
          </p:nvPr>
        </p:nvSpPr>
        <p:spPr/>
        <p:txBody>
          <a:bodyPr/>
          <a:lstStyle/>
          <a:p>
            <a:fld id="{F6260647-1E1B-449A-84A3-A51FE6450A62}" type="slidenum">
              <a:rPr lang="tr-TR" smtClean="0"/>
              <a:t>28</a:t>
            </a:fld>
            <a:endParaRPr lang="tr-TR"/>
          </a:p>
        </p:txBody>
      </p:sp>
      <p:sp>
        <p:nvSpPr>
          <p:cNvPr id="8" name="Date Placeholder 7">
            <a:extLst>
              <a:ext uri="{FF2B5EF4-FFF2-40B4-BE49-F238E27FC236}">
                <a16:creationId xmlns:a16="http://schemas.microsoft.com/office/drawing/2014/main" id="{8A7B7709-877D-4540-BDC4-CF2F5794B353}"/>
              </a:ext>
            </a:extLst>
          </p:cNvPr>
          <p:cNvSpPr>
            <a:spLocks noGrp="1"/>
          </p:cNvSpPr>
          <p:nvPr>
            <p:ph type="dt" sz="half" idx="10"/>
          </p:nvPr>
        </p:nvSpPr>
        <p:spPr/>
        <p:txBody>
          <a:bodyPr/>
          <a:lstStyle/>
          <a:p>
            <a:fld id="{455A0468-8DBF-419C-A614-499ADA1A4B2E}" type="datetime1">
              <a:rPr lang="tr-TR" smtClean="0"/>
              <a:t>16.03.2022</a:t>
            </a:fld>
            <a:endParaRPr lang="tr-TR"/>
          </a:p>
        </p:txBody>
      </p:sp>
    </p:spTree>
    <p:extLst>
      <p:ext uri="{BB962C8B-B14F-4D97-AF65-F5344CB8AC3E}">
        <p14:creationId xmlns:p14="http://schemas.microsoft.com/office/powerpoint/2010/main" val="1966247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CD2AB2-60DC-4C5D-950F-7118A1DE35B8}"/>
              </a:ext>
            </a:extLst>
          </p:cNvPr>
          <p:cNvPicPr>
            <a:picLocks noChangeAspect="1"/>
          </p:cNvPicPr>
          <p:nvPr/>
        </p:nvPicPr>
        <p:blipFill rotWithShape="1">
          <a:blip r:embed="rId2"/>
          <a:srcRect t="16852" r="3438" b="16852"/>
          <a:stretch/>
        </p:blipFill>
        <p:spPr>
          <a:xfrm>
            <a:off x="209550" y="1155700"/>
            <a:ext cx="11772900" cy="4546600"/>
          </a:xfrm>
          <a:prstGeom prst="rect">
            <a:avLst/>
          </a:prstGeom>
        </p:spPr>
      </p:pic>
      <p:sp>
        <p:nvSpPr>
          <p:cNvPr id="6" name="Footer Placeholder 5">
            <a:extLst>
              <a:ext uri="{FF2B5EF4-FFF2-40B4-BE49-F238E27FC236}">
                <a16:creationId xmlns:a16="http://schemas.microsoft.com/office/drawing/2014/main" id="{EF6CF50D-01AA-4A4B-9A87-9311581EDA9A}"/>
              </a:ext>
            </a:extLst>
          </p:cNvPr>
          <p:cNvSpPr>
            <a:spLocks noGrp="1"/>
          </p:cNvSpPr>
          <p:nvPr>
            <p:ph type="ftr" sz="quarter" idx="11"/>
          </p:nvPr>
        </p:nvSpPr>
        <p:spPr/>
        <p:txBody>
          <a:bodyPr/>
          <a:lstStyle/>
          <a:p>
            <a:r>
              <a:rPr lang="en-US"/>
              <a:t>IENG / MANE 372 - Chapters 1-2-3 Summary</a:t>
            </a:r>
            <a:endParaRPr lang="tr-TR"/>
          </a:p>
        </p:txBody>
      </p:sp>
      <p:sp>
        <p:nvSpPr>
          <p:cNvPr id="7" name="Slide Number Placeholder 6">
            <a:extLst>
              <a:ext uri="{FF2B5EF4-FFF2-40B4-BE49-F238E27FC236}">
                <a16:creationId xmlns:a16="http://schemas.microsoft.com/office/drawing/2014/main" id="{2645B44F-6B14-412B-AF77-7504B9D8EEFD}"/>
              </a:ext>
            </a:extLst>
          </p:cNvPr>
          <p:cNvSpPr>
            <a:spLocks noGrp="1"/>
          </p:cNvSpPr>
          <p:nvPr>
            <p:ph type="sldNum" sz="quarter" idx="12"/>
          </p:nvPr>
        </p:nvSpPr>
        <p:spPr/>
        <p:txBody>
          <a:bodyPr/>
          <a:lstStyle/>
          <a:p>
            <a:fld id="{F6260647-1E1B-449A-84A3-A51FE6450A62}" type="slidenum">
              <a:rPr lang="tr-TR" smtClean="0"/>
              <a:t>29</a:t>
            </a:fld>
            <a:endParaRPr lang="tr-TR"/>
          </a:p>
        </p:txBody>
      </p:sp>
      <p:sp>
        <p:nvSpPr>
          <p:cNvPr id="8" name="Date Placeholder 7">
            <a:extLst>
              <a:ext uri="{FF2B5EF4-FFF2-40B4-BE49-F238E27FC236}">
                <a16:creationId xmlns:a16="http://schemas.microsoft.com/office/drawing/2014/main" id="{5523F08F-544E-4929-AD4B-18DACB5DFED1}"/>
              </a:ext>
            </a:extLst>
          </p:cNvPr>
          <p:cNvSpPr>
            <a:spLocks noGrp="1"/>
          </p:cNvSpPr>
          <p:nvPr>
            <p:ph type="dt" sz="half" idx="10"/>
          </p:nvPr>
        </p:nvSpPr>
        <p:spPr/>
        <p:txBody>
          <a:bodyPr/>
          <a:lstStyle/>
          <a:p>
            <a:fld id="{66C275D1-100A-4708-BD0B-9A46CF34F7DF}" type="datetime1">
              <a:rPr lang="tr-TR" smtClean="0"/>
              <a:t>16.03.2022</a:t>
            </a:fld>
            <a:endParaRPr lang="tr-TR"/>
          </a:p>
        </p:txBody>
      </p:sp>
    </p:spTree>
    <p:extLst>
      <p:ext uri="{BB962C8B-B14F-4D97-AF65-F5344CB8AC3E}">
        <p14:creationId xmlns:p14="http://schemas.microsoft.com/office/powerpoint/2010/main" val="302404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750" y="1033332"/>
            <a:ext cx="11077575" cy="5167312"/>
          </a:xfrm>
        </p:spPr>
        <p:txBody>
          <a:bodyPr>
            <a:noAutofit/>
          </a:bodyPr>
          <a:lstStyle/>
          <a:p>
            <a:pPr marL="0" indent="0">
              <a:spcBef>
                <a:spcPts val="0"/>
              </a:spcBef>
              <a:buNone/>
            </a:pPr>
            <a:r>
              <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Definition :</a:t>
            </a:r>
          </a:p>
          <a:p>
            <a:pPr marL="0" indent="0" algn="just">
              <a:lnSpc>
                <a:spcPct val="120000"/>
              </a:lnSpc>
              <a:spcBef>
                <a:spcPts val="0"/>
              </a:spcBef>
              <a:buNone/>
            </a:pPr>
            <a:r>
              <a:rPr lang="tr-TR" sz="1600" dirty="0">
                <a:latin typeface="Times New Roman" panose="02020603050405020304" pitchFamily="18" charset="0"/>
                <a:cs typeface="Times New Roman" panose="02020603050405020304" pitchFamily="18" charset="0"/>
              </a:rPr>
              <a:t>Systems analysis and design is </a:t>
            </a:r>
            <a:r>
              <a:rPr lang="en-US" sz="1600" u="sng" dirty="0">
                <a:latin typeface="Times New Roman" panose="02020603050405020304" pitchFamily="18" charset="0"/>
                <a:cs typeface="Times New Roman" panose="02020603050405020304" pitchFamily="18" charset="0"/>
              </a:rPr>
              <a:t>a method </a:t>
            </a:r>
            <a:r>
              <a:rPr lang="en-US" sz="1600" dirty="0">
                <a:latin typeface="Times New Roman" panose="02020603050405020304" pitchFamily="18" charset="0"/>
                <a:cs typeface="Times New Roman" panose="02020603050405020304" pitchFamily="18" charset="0"/>
              </a:rPr>
              <a:t>used by companies </a:t>
            </a:r>
            <a:r>
              <a:rPr lang="en-US" sz="1600" u="sng" dirty="0">
                <a:latin typeface="Times New Roman" panose="02020603050405020304" pitchFamily="18" charset="0"/>
                <a:cs typeface="Times New Roman" panose="02020603050405020304" pitchFamily="18" charset="0"/>
              </a:rPr>
              <a:t>to create and maintain information systems </a:t>
            </a:r>
            <a:r>
              <a:rPr lang="en-US" sz="1600" dirty="0">
                <a:latin typeface="Times New Roman" panose="02020603050405020304" pitchFamily="18" charset="0"/>
                <a:cs typeface="Times New Roman" panose="02020603050405020304" pitchFamily="18" charset="0"/>
              </a:rPr>
              <a:t>that perform basic business functions such as keeping track of customer names and addresses, processing orders, and paying employees. </a:t>
            </a:r>
          </a:p>
          <a:p>
            <a:pPr marL="0" indent="0" algn="just">
              <a:lnSpc>
                <a:spcPct val="120000"/>
              </a:lnSpc>
              <a:spcBef>
                <a:spcPts val="0"/>
              </a:spcBef>
              <a:buNone/>
            </a:pPr>
            <a:r>
              <a:rPr lang="en-US" sz="1600" dirty="0">
                <a:latin typeface="Times New Roman" panose="02020603050405020304" pitchFamily="18" charset="0"/>
                <a:cs typeface="Times New Roman" panose="02020603050405020304" pitchFamily="18" charset="0"/>
              </a:rPr>
              <a:t>It is </a:t>
            </a:r>
            <a:r>
              <a:rPr lang="tr-TR" sz="1600" dirty="0">
                <a:latin typeface="Times New Roman" panose="02020603050405020304" pitchFamily="18" charset="0"/>
                <a:cs typeface="Times New Roman" panose="02020603050405020304" pitchFamily="18" charset="0"/>
              </a:rPr>
              <a:t>a proven methodology that helps both large and small businesses reap the rewards of </a:t>
            </a:r>
            <a:r>
              <a:rPr lang="tr-TR" sz="1600" u="sng" dirty="0">
                <a:latin typeface="Times New Roman" panose="02020603050405020304" pitchFamily="18" charset="0"/>
                <a:cs typeface="Times New Roman" panose="02020603050405020304" pitchFamily="18" charset="0"/>
              </a:rPr>
              <a:t>utilizing information to its full capacity. </a:t>
            </a:r>
          </a:p>
          <a:p>
            <a:pPr marL="0" indent="0" algn="just">
              <a:spcBef>
                <a:spcPts val="0"/>
              </a:spcBef>
              <a:buNone/>
            </a:pPr>
            <a:endParaRPr lang="en-US" sz="1600" dirty="0">
              <a:latin typeface="Times New Roman" panose="02020603050405020304" pitchFamily="18" charset="0"/>
              <a:cs typeface="Times New Roman" panose="02020603050405020304" pitchFamily="18" charset="0"/>
            </a:endParaRPr>
          </a:p>
          <a:p>
            <a:pPr marL="0" indent="0" algn="just">
              <a:spcBef>
                <a:spcPts val="0"/>
              </a:spcBef>
              <a:buNone/>
            </a:pPr>
            <a:r>
              <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Goal: </a:t>
            </a:r>
          </a:p>
          <a:p>
            <a:pPr marL="0" indent="0" algn="just">
              <a:lnSpc>
                <a:spcPct val="120000"/>
              </a:lnSpc>
              <a:spcBef>
                <a:spcPts val="0"/>
              </a:spcBef>
              <a:buNone/>
            </a:pPr>
            <a:r>
              <a:rPr lang="en-US" sz="1600" dirty="0">
                <a:latin typeface="Times New Roman" panose="02020603050405020304" pitchFamily="18" charset="0"/>
                <a:cs typeface="Times New Roman" panose="02020603050405020304" pitchFamily="18" charset="0"/>
              </a:rPr>
              <a:t>to</a:t>
            </a:r>
            <a:r>
              <a:rPr lang="en-US" sz="1600" u="sng" dirty="0">
                <a:latin typeface="Times New Roman" panose="02020603050405020304" pitchFamily="18" charset="0"/>
                <a:cs typeface="Times New Roman" panose="02020603050405020304" pitchFamily="18" charset="0"/>
              </a:rPr>
              <a:t> improve </a:t>
            </a:r>
            <a:r>
              <a:rPr lang="en-US" sz="1600" dirty="0">
                <a:latin typeface="Times New Roman" panose="02020603050405020304" pitchFamily="18" charset="0"/>
                <a:cs typeface="Times New Roman" panose="02020603050405020304" pitchFamily="18" charset="0"/>
              </a:rPr>
              <a:t>organizational systems, by </a:t>
            </a:r>
            <a:r>
              <a:rPr lang="en-US" sz="1600" u="sng" dirty="0">
                <a:latin typeface="Times New Roman" panose="02020603050405020304" pitchFamily="18" charset="0"/>
                <a:cs typeface="Times New Roman" panose="02020603050405020304" pitchFamily="18" charset="0"/>
              </a:rPr>
              <a:t>applying software solutions</a:t>
            </a:r>
            <a:r>
              <a:rPr lang="en-US" sz="1600" dirty="0">
                <a:latin typeface="Times New Roman" panose="02020603050405020304" pitchFamily="18" charset="0"/>
                <a:cs typeface="Times New Roman" panose="02020603050405020304" pitchFamily="18" charset="0"/>
              </a:rPr>
              <a:t> that </a:t>
            </a:r>
            <a:r>
              <a:rPr lang="en-US" sz="1600" u="sng" dirty="0">
                <a:latin typeface="Times New Roman" panose="02020603050405020304" pitchFamily="18" charset="0"/>
                <a:cs typeface="Times New Roman" panose="02020603050405020304" pitchFamily="18" charset="0"/>
              </a:rPr>
              <a:t>help employees</a:t>
            </a:r>
            <a:r>
              <a:rPr lang="en-US" sz="1600" dirty="0">
                <a:latin typeface="Times New Roman" panose="02020603050405020304" pitchFamily="18" charset="0"/>
                <a:cs typeface="Times New Roman" panose="02020603050405020304" pitchFamily="18" charset="0"/>
              </a:rPr>
              <a:t> accomplish key business tasks more </a:t>
            </a:r>
            <a:r>
              <a:rPr lang="en-US" sz="1600" u="sng" dirty="0">
                <a:latin typeface="Times New Roman" panose="02020603050405020304" pitchFamily="18" charset="0"/>
                <a:cs typeface="Times New Roman" panose="02020603050405020304" pitchFamily="18" charset="0"/>
              </a:rPr>
              <a:t>easily and efficiently</a:t>
            </a:r>
            <a:r>
              <a:rPr lang="en-US" sz="1600" dirty="0">
                <a:latin typeface="Times New Roman" panose="02020603050405020304" pitchFamily="18" charset="0"/>
                <a:cs typeface="Times New Roman" panose="02020603050405020304" pitchFamily="18" charset="0"/>
              </a:rPr>
              <a:t>. And </a:t>
            </a:r>
            <a:r>
              <a:rPr lang="en-US" sz="1600" u="sng" dirty="0">
                <a:latin typeface="Times New Roman" panose="02020603050405020304" pitchFamily="18" charset="0"/>
                <a:cs typeface="Times New Roman" panose="02020603050405020304" pitchFamily="18" charset="0"/>
              </a:rPr>
              <a:t>training employees </a:t>
            </a:r>
            <a:r>
              <a:rPr lang="en-US" sz="1600" dirty="0">
                <a:latin typeface="Times New Roman" panose="02020603050405020304" pitchFamily="18" charset="0"/>
                <a:cs typeface="Times New Roman" panose="02020603050405020304" pitchFamily="18" charset="0"/>
              </a:rPr>
              <a:t>to use it,</a:t>
            </a:r>
          </a:p>
          <a:p>
            <a:pPr marL="0" indent="0" algn="just">
              <a:lnSpc>
                <a:spcPct val="120000"/>
              </a:lnSpc>
              <a:spcBef>
                <a:spcPts val="0"/>
              </a:spcBef>
              <a:buNone/>
            </a:pPr>
            <a:endParaRPr lang="en-US" sz="1600" dirty="0">
              <a:latin typeface="Times New Roman" panose="02020603050405020304" pitchFamily="18" charset="0"/>
              <a:cs typeface="Times New Roman" panose="02020603050405020304" pitchFamily="18" charset="0"/>
            </a:endParaRPr>
          </a:p>
          <a:p>
            <a:pPr marL="0" indent="0">
              <a:spcBef>
                <a:spcPts val="0"/>
              </a:spcBef>
              <a:buNone/>
            </a:pPr>
            <a:r>
              <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Application software:</a:t>
            </a:r>
          </a:p>
          <a:p>
            <a:pPr marL="0" indent="0">
              <a:spcBef>
                <a:spcPts val="0"/>
              </a:spcBef>
              <a:buNone/>
            </a:pPr>
            <a:r>
              <a:rPr lang="en-US" sz="1600" dirty="0">
                <a:latin typeface="Times New Roman" panose="02020603050405020304" pitchFamily="18" charset="0"/>
                <a:cs typeface="Times New Roman" panose="02020603050405020304" pitchFamily="18" charset="0"/>
              </a:rPr>
              <a:t>The goal of application software (also called a system) is to </a:t>
            </a:r>
            <a:r>
              <a:rPr lang="en-US" sz="1600" u="sng" dirty="0">
                <a:latin typeface="Times New Roman" panose="02020603050405020304" pitchFamily="18" charset="0"/>
                <a:cs typeface="Times New Roman" panose="02020603050405020304" pitchFamily="18" charset="0"/>
              </a:rPr>
              <a:t>turn data into information</a:t>
            </a:r>
            <a:r>
              <a:rPr lang="en-US" sz="1600" dirty="0">
                <a:latin typeface="Times New Roman" panose="02020603050405020304" pitchFamily="18" charset="0"/>
                <a:cs typeface="Times New Roman" panose="02020603050405020304" pitchFamily="18" charset="0"/>
              </a:rPr>
              <a:t>. And it is designed to support a </a:t>
            </a:r>
            <a:r>
              <a:rPr lang="en-US" sz="1600" u="sng" dirty="0">
                <a:latin typeface="Times New Roman" panose="02020603050405020304" pitchFamily="18" charset="0"/>
                <a:cs typeface="Times New Roman" panose="02020603050405020304" pitchFamily="18" charset="0"/>
              </a:rPr>
              <a:t>specific organizational function or process</a:t>
            </a:r>
            <a:r>
              <a:rPr lang="en-US" sz="1600" dirty="0">
                <a:latin typeface="Times New Roman" panose="02020603050405020304" pitchFamily="18" charset="0"/>
                <a:cs typeface="Times New Roman" panose="02020603050405020304" pitchFamily="18" charset="0"/>
              </a:rPr>
              <a:t>, such as inventory management, payroll, or market analysis. </a:t>
            </a:r>
          </a:p>
          <a:p>
            <a:pPr marL="0" indent="0">
              <a:buNone/>
            </a:pPr>
            <a:r>
              <a:rPr lang="en-US" sz="1600" dirty="0">
                <a:latin typeface="Times New Roman" panose="02020603050405020304" pitchFamily="18" charset="0"/>
                <a:cs typeface="Times New Roman" panose="02020603050405020304" pitchFamily="18" charset="0"/>
              </a:rPr>
              <a:t>The application software helps the user perform tasks such as writing a paper, preparing a spreadsheet, and linking to the Internet. </a:t>
            </a:r>
            <a:endParaRPr lang="tr-TR" sz="1600" dirty="0">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Examples of Application Software: </a:t>
            </a:r>
            <a:endParaRPr lang="tr-TR" sz="1800" b="1" dirty="0">
              <a:latin typeface="Times New Roman" panose="02020603050405020304" pitchFamily="18" charset="0"/>
              <a:cs typeface="Times New Roman" panose="02020603050405020304" pitchFamily="18" charset="0"/>
            </a:endParaRPr>
          </a:p>
          <a:p>
            <a:pPr>
              <a:lnSpc>
                <a:spcPct val="100000"/>
              </a:lnSpc>
              <a:spcBef>
                <a:spcPts val="0"/>
              </a:spcBef>
              <a:buFontTx/>
              <a:buChar char="-"/>
            </a:pPr>
            <a:r>
              <a:rPr lang="en-US" sz="1600" dirty="0">
                <a:latin typeface="Times New Roman" panose="02020603050405020304" pitchFamily="18" charset="0"/>
                <a:cs typeface="Times New Roman" panose="02020603050405020304" pitchFamily="18" charset="0"/>
              </a:rPr>
              <a:t>Software developed for the inventory department at a bookstore may keep track of the number of books in stock of the latest best seller. </a:t>
            </a:r>
          </a:p>
          <a:p>
            <a:pPr>
              <a:lnSpc>
                <a:spcPct val="100000"/>
              </a:lnSpc>
              <a:spcBef>
                <a:spcPts val="0"/>
              </a:spcBef>
              <a:buFontTx/>
              <a:buChar char="-"/>
            </a:pPr>
            <a:r>
              <a:rPr lang="en-US" sz="1600" dirty="0">
                <a:latin typeface="Times New Roman" panose="02020603050405020304" pitchFamily="18" charset="0"/>
                <a:cs typeface="Times New Roman" panose="02020603050405020304" pitchFamily="18" charset="0"/>
              </a:rPr>
              <a:t>Software for the payroll department may keep track of the changing pay rates of employees.</a:t>
            </a:r>
          </a:p>
          <a:p>
            <a:pPr>
              <a:lnSpc>
                <a:spcPct val="100000"/>
              </a:lnSpc>
              <a:spcBef>
                <a:spcPts val="0"/>
              </a:spcBef>
              <a:buFontTx/>
              <a:buChar char="-"/>
            </a:pPr>
            <a:r>
              <a:rPr lang="en-US" sz="1600" dirty="0">
                <a:latin typeface="Times New Roman" panose="02020603050405020304" pitchFamily="18" charset="0"/>
                <a:cs typeface="Times New Roman" panose="02020603050405020304" pitchFamily="18" charset="0"/>
              </a:rPr>
              <a:t>WordPerfect, Excel, and PowerPoint.</a:t>
            </a:r>
            <a:endParaRPr lang="tr-TR" sz="160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76225" y="0"/>
            <a:ext cx="10515600" cy="1325563"/>
          </a:xfrm>
        </p:spPr>
        <p:txBody>
          <a:bodyPr>
            <a:normAutofit/>
          </a:bodyPr>
          <a:lstStyle/>
          <a:p>
            <a:pPr lvl="0"/>
            <a:r>
              <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Information Systems Analysis and Design</a:t>
            </a:r>
            <a:endParaRPr lang="en-US" sz="36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43085E7-DD81-4654-9295-72AD80DBC430}" type="slidenum">
              <a:rPr lang="tr-TR" smtClean="0"/>
              <a:t>3</a:t>
            </a:fld>
            <a:endParaRPr lang="tr-TR" dirty="0"/>
          </a:p>
        </p:txBody>
      </p:sp>
      <p:sp>
        <p:nvSpPr>
          <p:cNvPr id="2" name="Footer Placeholder 1">
            <a:extLst>
              <a:ext uri="{FF2B5EF4-FFF2-40B4-BE49-F238E27FC236}">
                <a16:creationId xmlns:a16="http://schemas.microsoft.com/office/drawing/2014/main" id="{23ACD307-4B70-4EA1-8287-858802A142BE}"/>
              </a:ext>
            </a:extLst>
          </p:cNvPr>
          <p:cNvSpPr>
            <a:spLocks noGrp="1"/>
          </p:cNvSpPr>
          <p:nvPr>
            <p:ph type="ftr" sz="quarter" idx="11"/>
          </p:nvPr>
        </p:nvSpPr>
        <p:spPr/>
        <p:txBody>
          <a:bodyPr/>
          <a:lstStyle/>
          <a:p>
            <a:r>
              <a:rPr lang="en-US"/>
              <a:t>IENG / MANE 372 - Chapters 1-2-3 Summary</a:t>
            </a:r>
            <a:endParaRPr lang="tr-TR"/>
          </a:p>
        </p:txBody>
      </p:sp>
      <p:sp>
        <p:nvSpPr>
          <p:cNvPr id="4" name="Date Placeholder 3">
            <a:extLst>
              <a:ext uri="{FF2B5EF4-FFF2-40B4-BE49-F238E27FC236}">
                <a16:creationId xmlns:a16="http://schemas.microsoft.com/office/drawing/2014/main" id="{CA3B915B-65A6-4E89-825C-E72D34BA8440}"/>
              </a:ext>
            </a:extLst>
          </p:cNvPr>
          <p:cNvSpPr>
            <a:spLocks noGrp="1"/>
          </p:cNvSpPr>
          <p:nvPr>
            <p:ph type="dt" sz="half" idx="10"/>
          </p:nvPr>
        </p:nvSpPr>
        <p:spPr/>
        <p:txBody>
          <a:bodyPr/>
          <a:lstStyle/>
          <a:p>
            <a:fld id="{7EBD0A52-A6DB-407B-9001-6C7BA379CA33}" type="datetime1">
              <a:rPr lang="tr-TR" smtClean="0"/>
              <a:t>16.03.2022</a:t>
            </a:fld>
            <a:endParaRPr lang="tr-TR"/>
          </a:p>
        </p:txBody>
      </p:sp>
    </p:spTree>
    <p:extLst>
      <p:ext uri="{BB962C8B-B14F-4D97-AF65-F5344CB8AC3E}">
        <p14:creationId xmlns:p14="http://schemas.microsoft.com/office/powerpoint/2010/main" val="1665165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F039B2-0467-47F1-A540-D72736DED09E}"/>
              </a:ext>
            </a:extLst>
          </p:cNvPr>
          <p:cNvPicPr>
            <a:picLocks noChangeAspect="1"/>
          </p:cNvPicPr>
          <p:nvPr/>
        </p:nvPicPr>
        <p:blipFill rotWithShape="1">
          <a:blip r:embed="rId2"/>
          <a:srcRect t="17963" r="2396" b="17593"/>
          <a:stretch/>
        </p:blipFill>
        <p:spPr>
          <a:xfrm>
            <a:off x="351220" y="1295400"/>
            <a:ext cx="11489559" cy="4267200"/>
          </a:xfrm>
          <a:prstGeom prst="rect">
            <a:avLst/>
          </a:prstGeom>
        </p:spPr>
      </p:pic>
      <p:sp>
        <p:nvSpPr>
          <p:cNvPr id="6" name="Footer Placeholder 5">
            <a:extLst>
              <a:ext uri="{FF2B5EF4-FFF2-40B4-BE49-F238E27FC236}">
                <a16:creationId xmlns:a16="http://schemas.microsoft.com/office/drawing/2014/main" id="{F4BD26D7-EE47-45D2-8B2F-AF250C1B30BF}"/>
              </a:ext>
            </a:extLst>
          </p:cNvPr>
          <p:cNvSpPr>
            <a:spLocks noGrp="1"/>
          </p:cNvSpPr>
          <p:nvPr>
            <p:ph type="ftr" sz="quarter" idx="11"/>
          </p:nvPr>
        </p:nvSpPr>
        <p:spPr/>
        <p:txBody>
          <a:bodyPr/>
          <a:lstStyle/>
          <a:p>
            <a:r>
              <a:rPr lang="en-US"/>
              <a:t>IENG / MANE 372 - Chapters 1-2-3 Summary</a:t>
            </a:r>
            <a:endParaRPr lang="tr-TR"/>
          </a:p>
        </p:txBody>
      </p:sp>
      <p:sp>
        <p:nvSpPr>
          <p:cNvPr id="7" name="Slide Number Placeholder 6">
            <a:extLst>
              <a:ext uri="{FF2B5EF4-FFF2-40B4-BE49-F238E27FC236}">
                <a16:creationId xmlns:a16="http://schemas.microsoft.com/office/drawing/2014/main" id="{0406A974-1CB1-4C32-B75F-F72432CE4626}"/>
              </a:ext>
            </a:extLst>
          </p:cNvPr>
          <p:cNvSpPr>
            <a:spLocks noGrp="1"/>
          </p:cNvSpPr>
          <p:nvPr>
            <p:ph type="sldNum" sz="quarter" idx="12"/>
          </p:nvPr>
        </p:nvSpPr>
        <p:spPr/>
        <p:txBody>
          <a:bodyPr/>
          <a:lstStyle/>
          <a:p>
            <a:fld id="{F6260647-1E1B-449A-84A3-A51FE6450A62}" type="slidenum">
              <a:rPr lang="tr-TR" smtClean="0"/>
              <a:t>30</a:t>
            </a:fld>
            <a:endParaRPr lang="tr-TR"/>
          </a:p>
        </p:txBody>
      </p:sp>
      <p:sp>
        <p:nvSpPr>
          <p:cNvPr id="8" name="Date Placeholder 7">
            <a:extLst>
              <a:ext uri="{FF2B5EF4-FFF2-40B4-BE49-F238E27FC236}">
                <a16:creationId xmlns:a16="http://schemas.microsoft.com/office/drawing/2014/main" id="{5D3A12A9-67E0-47F7-AF90-D65573A4928A}"/>
              </a:ext>
            </a:extLst>
          </p:cNvPr>
          <p:cNvSpPr>
            <a:spLocks noGrp="1"/>
          </p:cNvSpPr>
          <p:nvPr>
            <p:ph type="dt" sz="half" idx="10"/>
          </p:nvPr>
        </p:nvSpPr>
        <p:spPr/>
        <p:txBody>
          <a:bodyPr/>
          <a:lstStyle/>
          <a:p>
            <a:fld id="{95BC7616-75A2-45AF-B731-C30BC3F643D2}" type="datetime1">
              <a:rPr lang="tr-TR" smtClean="0"/>
              <a:t>16.03.2022</a:t>
            </a:fld>
            <a:endParaRPr lang="tr-TR"/>
          </a:p>
        </p:txBody>
      </p:sp>
    </p:spTree>
    <p:extLst>
      <p:ext uri="{BB962C8B-B14F-4D97-AF65-F5344CB8AC3E}">
        <p14:creationId xmlns:p14="http://schemas.microsoft.com/office/powerpoint/2010/main" val="3609385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257" y="2397949"/>
            <a:ext cx="6335486" cy="2062103"/>
          </a:xfrm>
          <a:prstGeom prst="rect">
            <a:avLst/>
          </a:prstGeom>
          <a:noFill/>
        </p:spPr>
        <p:txBody>
          <a:bodyPr wrap="square" rtlCol="0">
            <a:spAutoFit/>
          </a:bodyPr>
          <a:lstStyle/>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 for your attention</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Any Questions</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8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tr-TR"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43085E7-DD81-4654-9295-72AD80DBC430}" type="slidenum">
              <a:rPr lang="tr-TR" smtClean="0"/>
              <a:t>31</a:t>
            </a:fld>
            <a:endParaRPr lang="tr-TR"/>
          </a:p>
        </p:txBody>
      </p:sp>
      <p:sp>
        <p:nvSpPr>
          <p:cNvPr id="2" name="Footer Placeholder 1">
            <a:extLst>
              <a:ext uri="{FF2B5EF4-FFF2-40B4-BE49-F238E27FC236}">
                <a16:creationId xmlns:a16="http://schemas.microsoft.com/office/drawing/2014/main" id="{954F2519-F801-4FEF-B5BA-B50ECC1F7C43}"/>
              </a:ext>
            </a:extLst>
          </p:cNvPr>
          <p:cNvSpPr>
            <a:spLocks noGrp="1"/>
          </p:cNvSpPr>
          <p:nvPr>
            <p:ph type="ftr" sz="quarter" idx="11"/>
          </p:nvPr>
        </p:nvSpPr>
        <p:spPr/>
        <p:txBody>
          <a:bodyPr/>
          <a:lstStyle/>
          <a:p>
            <a:r>
              <a:rPr lang="en-US"/>
              <a:t>IENG / MANE 372 - Chapters 1-2-3 Summary</a:t>
            </a:r>
            <a:endParaRPr lang="tr-TR"/>
          </a:p>
        </p:txBody>
      </p:sp>
      <p:sp>
        <p:nvSpPr>
          <p:cNvPr id="3" name="Date Placeholder 2">
            <a:extLst>
              <a:ext uri="{FF2B5EF4-FFF2-40B4-BE49-F238E27FC236}">
                <a16:creationId xmlns:a16="http://schemas.microsoft.com/office/drawing/2014/main" id="{16D23A20-8E96-4BC6-BBAF-EDBBF0BDF61C}"/>
              </a:ext>
            </a:extLst>
          </p:cNvPr>
          <p:cNvSpPr>
            <a:spLocks noGrp="1"/>
          </p:cNvSpPr>
          <p:nvPr>
            <p:ph type="dt" sz="half" idx="10"/>
          </p:nvPr>
        </p:nvSpPr>
        <p:spPr/>
        <p:txBody>
          <a:bodyPr/>
          <a:lstStyle/>
          <a:p>
            <a:fld id="{35D4DD8A-56A1-4085-A17C-2D80FE0DB5B6}" type="datetime1">
              <a:rPr lang="tr-TR" smtClean="0"/>
              <a:t>16.03.2022</a:t>
            </a:fld>
            <a:endParaRPr lang="tr-TR"/>
          </a:p>
        </p:txBody>
      </p:sp>
    </p:spTree>
    <p:extLst>
      <p:ext uri="{BB962C8B-B14F-4D97-AF65-F5344CB8AC3E}">
        <p14:creationId xmlns:p14="http://schemas.microsoft.com/office/powerpoint/2010/main" val="225321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7" y="235670"/>
            <a:ext cx="10863943" cy="6273987"/>
          </a:xfrm>
        </p:spPr>
        <p:txBody>
          <a:bodyPr>
            <a:normAutofit fontScale="85000" lnSpcReduction="20000"/>
          </a:bodyPr>
          <a:lstStyle/>
          <a:p>
            <a:pPr marL="0" indent="0">
              <a:spcBef>
                <a:spcPts val="0"/>
              </a:spcBef>
              <a:buNone/>
            </a:pPr>
            <a:r>
              <a:rPr lang="en-US" sz="3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analyst Role:</a:t>
            </a:r>
          </a:p>
          <a:p>
            <a:pPr marL="0" indent="0">
              <a:lnSpc>
                <a:spcPct val="120000"/>
              </a:lnSpc>
              <a:spcBef>
                <a:spcPts val="0"/>
              </a:spcBef>
              <a:buNone/>
            </a:pPr>
            <a:r>
              <a:rPr lang="en-US" sz="2000" dirty="0">
                <a:latin typeface="Times New Roman" panose="02020603050405020304" pitchFamily="18" charset="0"/>
                <a:cs typeface="Times New Roman" panose="02020603050405020304" pitchFamily="18" charset="0"/>
              </a:rPr>
              <a:t>Systems analysts are at the center of </a:t>
            </a:r>
            <a:r>
              <a:rPr lang="en-US" sz="2000" u="sng" dirty="0">
                <a:latin typeface="Times New Roman" panose="02020603050405020304" pitchFamily="18" charset="0"/>
                <a:cs typeface="Times New Roman" panose="02020603050405020304" pitchFamily="18" charset="0"/>
              </a:rPr>
              <a:t>developing</a:t>
            </a:r>
            <a:r>
              <a:rPr lang="en-US" sz="2000" dirty="0">
                <a:latin typeface="Times New Roman" panose="02020603050405020304" pitchFamily="18" charset="0"/>
                <a:cs typeface="Times New Roman" panose="02020603050405020304" pitchFamily="18" charset="0"/>
              </a:rPr>
              <a:t> this software and they </a:t>
            </a:r>
            <a:r>
              <a:rPr lang="en-US" sz="2000" u="sng" dirty="0">
                <a:latin typeface="Times New Roman" panose="02020603050405020304" pitchFamily="18" charset="0"/>
                <a:cs typeface="Times New Roman" panose="02020603050405020304" pitchFamily="18" charset="0"/>
              </a:rPr>
              <a:t>perform analysis and design of information systems </a:t>
            </a:r>
            <a:r>
              <a:rPr lang="en-US" sz="2000" dirty="0">
                <a:latin typeface="Times New Roman" panose="02020603050405020304" pitchFamily="18" charset="0"/>
                <a:cs typeface="Times New Roman" panose="02020603050405020304" pitchFamily="18" charset="0"/>
              </a:rPr>
              <a:t>based on: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understanding of the organization’s objectives, structure, and processes</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knowledge of how to exploit information technology for advantage</a:t>
            </a:r>
          </a:p>
          <a:p>
            <a:pPr marL="0" indent="0" algn="just">
              <a:buNone/>
            </a:pPr>
            <a:endParaRPr lang="en-US" sz="2000" b="1"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The roles of the system analyst include:</a:t>
            </a: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Study problems and needs of an organization Determine best approach to improving organization through use of: </a:t>
            </a:r>
          </a:p>
          <a:p>
            <a:pPr marL="0" indent="0" algn="just">
              <a:buNone/>
            </a:pPr>
            <a:r>
              <a:rPr lang="en-US" sz="2000" dirty="0">
                <a:latin typeface="Times New Roman" panose="02020603050405020304" pitchFamily="18" charset="0"/>
                <a:cs typeface="Times New Roman" panose="02020603050405020304" pitchFamily="18" charset="0"/>
              </a:rPr>
              <a:t>    - </a:t>
            </a:r>
            <a:r>
              <a:rPr lang="tr-TR" sz="2000" dirty="0">
                <a:latin typeface="Times New Roman" panose="02020603050405020304" pitchFamily="18" charset="0"/>
                <a:cs typeface="Times New Roman" panose="02020603050405020304" pitchFamily="18" charset="0"/>
              </a:rPr>
              <a:t>People </a:t>
            </a:r>
          </a:p>
          <a:p>
            <a:pPr marL="0" indent="0" algn="just">
              <a:buNone/>
            </a:pPr>
            <a:r>
              <a:rPr lang="en-US" sz="2000" dirty="0">
                <a:latin typeface="Times New Roman" panose="02020603050405020304" pitchFamily="18" charset="0"/>
                <a:cs typeface="Times New Roman" panose="02020603050405020304" pitchFamily="18" charset="0"/>
              </a:rPr>
              <a:t>    - </a:t>
            </a:r>
            <a:r>
              <a:rPr lang="tr-TR" sz="2000" dirty="0">
                <a:latin typeface="Times New Roman" panose="02020603050405020304" pitchFamily="18" charset="0"/>
                <a:cs typeface="Times New Roman" panose="02020603050405020304" pitchFamily="18" charset="0"/>
              </a:rPr>
              <a:t>Methods </a:t>
            </a:r>
          </a:p>
          <a:p>
            <a:pPr marL="0" indent="0" algn="just">
              <a:buNone/>
            </a:pPr>
            <a:r>
              <a:rPr lang="en-US" sz="2000" dirty="0">
                <a:latin typeface="Times New Roman" panose="02020603050405020304" pitchFamily="18" charset="0"/>
                <a:cs typeface="Times New Roman" panose="02020603050405020304" pitchFamily="18" charset="0"/>
              </a:rPr>
              <a:t>    - Information technology </a:t>
            </a: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Help system users and managers define their requirements for new or enhanced information systems </a:t>
            </a: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Play intermediate role between users, programmers, and other systems professionals</a:t>
            </a:r>
          </a:p>
          <a:p>
            <a:pPr marL="0" indent="0" algn="just">
              <a:buNone/>
            </a:pPr>
            <a:r>
              <a:rPr lang="tr-TR" sz="2000" b="1" dirty="0">
                <a:latin typeface="Times New Roman" panose="02020603050405020304" pitchFamily="18" charset="0"/>
                <a:cs typeface="Times New Roman" panose="02020603050405020304" pitchFamily="18" charset="0"/>
              </a:rPr>
              <a:t>A systems analyst needs to develop skills</a:t>
            </a:r>
            <a:r>
              <a:rPr lang="en-US" sz="2000" b="1" dirty="0">
                <a:latin typeface="Times New Roman" panose="02020603050405020304" pitchFamily="18" charset="0"/>
                <a:cs typeface="Times New Roman" panose="02020603050405020304" pitchFamily="18" charset="0"/>
              </a:rPr>
              <a:t> including </a:t>
            </a:r>
            <a:r>
              <a:rPr lang="tr-TR"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Analytical</a:t>
            </a:r>
            <a:r>
              <a:rPr lang="en-US" sz="2000" dirty="0">
                <a:latin typeface="Times New Roman" panose="02020603050405020304" pitchFamily="18" charset="0"/>
                <a:cs typeface="Times New Roman" panose="02020603050405020304" pitchFamily="18" charset="0"/>
              </a:rPr>
              <a:t> skills </a:t>
            </a: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Technical</a:t>
            </a:r>
            <a:r>
              <a:rPr lang="en-US" sz="2000" dirty="0">
                <a:latin typeface="Times New Roman" panose="02020603050405020304" pitchFamily="18" charset="0"/>
                <a:cs typeface="Times New Roman" panose="02020603050405020304" pitchFamily="18" charset="0"/>
              </a:rPr>
              <a:t> skills</a:t>
            </a:r>
            <a:r>
              <a:rPr lang="tr-TR"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Managerial</a:t>
            </a:r>
            <a:r>
              <a:rPr lang="en-US" sz="2000" dirty="0">
                <a:latin typeface="Times New Roman" panose="02020603050405020304" pitchFamily="18" charset="0"/>
                <a:cs typeface="Times New Roman" panose="02020603050405020304" pitchFamily="18" charset="0"/>
              </a:rPr>
              <a:t> skills</a:t>
            </a:r>
          </a:p>
          <a:p>
            <a:pPr algn="just">
              <a:buFont typeface="Wingdings" panose="05000000000000000000" pitchFamily="2" charset="2"/>
              <a:buChar char="Ø"/>
            </a:pPr>
            <a:r>
              <a:rPr lang="tr-TR" sz="2000" dirty="0">
                <a:latin typeface="Times New Roman" panose="02020603050405020304" pitchFamily="18" charset="0"/>
                <a:cs typeface="Times New Roman" panose="02020603050405020304" pitchFamily="18" charset="0"/>
              </a:rPr>
              <a:t>Interpersonal</a:t>
            </a:r>
            <a:r>
              <a:rPr lang="en-US" sz="2000" dirty="0">
                <a:latin typeface="Times New Roman" panose="02020603050405020304" pitchFamily="18" charset="0"/>
                <a:cs typeface="Times New Roman" panose="02020603050405020304" pitchFamily="18" charset="0"/>
              </a:rPr>
              <a:t> skills</a:t>
            </a:r>
          </a:p>
          <a:p>
            <a:pPr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Knowledge of </a:t>
            </a:r>
            <a:r>
              <a:rPr lang="tr-TR" sz="2000" dirty="0">
                <a:latin typeface="Times New Roman" panose="02020603050405020304" pitchFamily="18" charset="0"/>
                <a:cs typeface="Times New Roman" panose="02020603050405020304" pitchFamily="18" charset="0"/>
              </a:rPr>
              <a:t>programming languages such as C__ and Java, various operating systems such as Windows and Linux, and computer hardware</a:t>
            </a: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platforms such as IBM and Mac. </a:t>
            </a:r>
          </a:p>
          <a:p>
            <a:pPr algn="just"/>
            <a:endParaRPr lang="tr-TR" dirty="0"/>
          </a:p>
          <a:p>
            <a:pPr marL="0" indent="0" algn="just">
              <a:buNone/>
            </a:pPr>
            <a:endParaRPr lang="tr-TR" dirty="0"/>
          </a:p>
        </p:txBody>
      </p:sp>
      <p:sp>
        <p:nvSpPr>
          <p:cNvPr id="4" name="Slide Number Placeholder 3"/>
          <p:cNvSpPr>
            <a:spLocks noGrp="1"/>
          </p:cNvSpPr>
          <p:nvPr>
            <p:ph type="sldNum" sz="quarter" idx="12"/>
          </p:nvPr>
        </p:nvSpPr>
        <p:spPr/>
        <p:txBody>
          <a:bodyPr/>
          <a:lstStyle/>
          <a:p>
            <a:fld id="{F43085E7-DD81-4654-9295-72AD80DBC430}" type="slidenum">
              <a:rPr lang="tr-TR" smtClean="0"/>
              <a:t>4</a:t>
            </a:fld>
            <a:endParaRPr lang="tr-TR"/>
          </a:p>
        </p:txBody>
      </p:sp>
      <p:sp>
        <p:nvSpPr>
          <p:cNvPr id="5" name="Footer Placeholder 4">
            <a:extLst>
              <a:ext uri="{FF2B5EF4-FFF2-40B4-BE49-F238E27FC236}">
                <a16:creationId xmlns:a16="http://schemas.microsoft.com/office/drawing/2014/main" id="{E8FD17E3-FAC1-4B75-8944-E9DB66518F30}"/>
              </a:ext>
            </a:extLst>
          </p:cNvPr>
          <p:cNvSpPr>
            <a:spLocks noGrp="1"/>
          </p:cNvSpPr>
          <p:nvPr>
            <p:ph type="ftr" sz="quarter" idx="11"/>
          </p:nvPr>
        </p:nvSpPr>
        <p:spPr/>
        <p:txBody>
          <a:bodyPr/>
          <a:lstStyle/>
          <a:p>
            <a:r>
              <a:rPr lang="en-US"/>
              <a:t>IENG / MANE 372 - Chapters 1-2-3 Summary</a:t>
            </a:r>
            <a:endParaRPr lang="tr-TR"/>
          </a:p>
        </p:txBody>
      </p:sp>
      <p:sp>
        <p:nvSpPr>
          <p:cNvPr id="8" name="Date Placeholder 7">
            <a:extLst>
              <a:ext uri="{FF2B5EF4-FFF2-40B4-BE49-F238E27FC236}">
                <a16:creationId xmlns:a16="http://schemas.microsoft.com/office/drawing/2014/main" id="{5D7BEFC2-8F52-4516-A902-BB7C1F798778}"/>
              </a:ext>
            </a:extLst>
          </p:cNvPr>
          <p:cNvSpPr>
            <a:spLocks noGrp="1"/>
          </p:cNvSpPr>
          <p:nvPr>
            <p:ph type="dt" sz="half" idx="10"/>
          </p:nvPr>
        </p:nvSpPr>
        <p:spPr/>
        <p:txBody>
          <a:bodyPr/>
          <a:lstStyle/>
          <a:p>
            <a:fld id="{37B148AC-2F3A-4264-A16B-C074E3106104}" type="datetime1">
              <a:rPr lang="tr-TR" smtClean="0"/>
              <a:t>16.03.2022</a:t>
            </a:fld>
            <a:endParaRPr lang="tr-TR"/>
          </a:p>
        </p:txBody>
      </p:sp>
    </p:spTree>
    <p:extLst>
      <p:ext uri="{BB962C8B-B14F-4D97-AF65-F5344CB8AC3E}">
        <p14:creationId xmlns:p14="http://schemas.microsoft.com/office/powerpoint/2010/main" val="212837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0"/>
            <a:ext cx="4620234" cy="1325563"/>
          </a:xfrm>
        </p:spPr>
        <p:txBody>
          <a:bodyPr vert="horz" lIns="91440" tIns="45720" rIns="91440" bIns="45720" rtlCol="0" anchor="ctr">
            <a:normAutofit fontScale="90000"/>
            <a:scene3d>
              <a:camera prst="orthographicFront"/>
              <a:lightRig rig="soft" dir="t">
                <a:rot lat="0" lon="0" rev="15600000"/>
              </a:lightRig>
            </a:scene3d>
            <a:sp3d extrusionH="57150" prstMaterial="softEdge">
              <a:bevelT w="25400" h="38100"/>
            </a:sp3d>
          </a:bodyPr>
          <a:lstStyle/>
          <a:p>
            <a:r>
              <a:rPr lang="en-US"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Information System</a:t>
            </a:r>
            <a:endParaRPr lang="tr-TR" sz="48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97180" y="1325563"/>
            <a:ext cx="4425649" cy="4351338"/>
          </a:xfrm>
        </p:spPr>
        <p:txBody>
          <a:bodyPr vert="horz" lIns="91440" tIns="45720" rIns="91440" bIns="45720" rtlCol="0">
            <a:noAutofit/>
          </a:bodyPr>
          <a:lstStyle/>
          <a:p>
            <a:pPr algn="just">
              <a:buFontTx/>
              <a:buChar char="-"/>
            </a:pPr>
            <a:r>
              <a:rPr lang="en-US" sz="1800" dirty="0">
                <a:latin typeface="Times New Roman" panose="02020603050405020304" pitchFamily="18" charset="0"/>
                <a:cs typeface="Times New Roman" panose="02020603050405020304" pitchFamily="18" charset="0"/>
              </a:rPr>
              <a:t>Information system is an integration of a </a:t>
            </a:r>
            <a:r>
              <a:rPr lang="en-US" sz="1800" u="sng" dirty="0">
                <a:latin typeface="Times New Roman" panose="02020603050405020304" pitchFamily="18" charset="0"/>
                <a:cs typeface="Times New Roman" panose="02020603050405020304" pitchFamily="18" charset="0"/>
              </a:rPr>
              <a:t>set of coordinated network </a:t>
            </a:r>
            <a:r>
              <a:rPr lang="en-US" sz="1800" dirty="0">
                <a:latin typeface="Times New Roman" panose="02020603050405020304" pitchFamily="18" charset="0"/>
                <a:cs typeface="Times New Roman" panose="02020603050405020304" pitchFamily="18" charset="0"/>
              </a:rPr>
              <a:t>of components that </a:t>
            </a:r>
            <a:r>
              <a:rPr lang="en-US" sz="1800" u="sng" dirty="0">
                <a:latin typeface="Times New Roman" panose="02020603050405020304" pitchFamily="18" charset="0"/>
                <a:cs typeface="Times New Roman" panose="02020603050405020304" pitchFamily="18" charset="0"/>
              </a:rPr>
              <a:t>act together </a:t>
            </a:r>
            <a:r>
              <a:rPr lang="en-US" sz="1800" dirty="0">
                <a:latin typeface="Times New Roman" panose="02020603050405020304" pitchFamily="18" charset="0"/>
                <a:cs typeface="Times New Roman" panose="02020603050405020304" pitchFamily="18" charset="0"/>
              </a:rPr>
              <a:t>for retrieving, filtering, creating, distribution, storage and processing </a:t>
            </a:r>
            <a:r>
              <a:rPr lang="en-US" sz="1800" u="sng" dirty="0">
                <a:latin typeface="Times New Roman" panose="02020603050405020304" pitchFamily="18" charset="0"/>
                <a:cs typeface="Times New Roman" panose="02020603050405020304" pitchFamily="18" charset="0"/>
              </a:rPr>
              <a:t>of data </a:t>
            </a:r>
            <a:r>
              <a:rPr lang="en-US" sz="1800" dirty="0">
                <a:latin typeface="Times New Roman" panose="02020603050405020304" pitchFamily="18" charset="0"/>
                <a:cs typeface="Times New Roman" panose="02020603050405020304" pitchFamily="18" charset="0"/>
              </a:rPr>
              <a:t>in order to </a:t>
            </a:r>
            <a:r>
              <a:rPr lang="en-US" sz="1800" u="sng" dirty="0">
                <a:latin typeface="Times New Roman" panose="02020603050405020304" pitchFamily="18" charset="0"/>
                <a:cs typeface="Times New Roman" panose="02020603050405020304" pitchFamily="18" charset="0"/>
              </a:rPr>
              <a:t>provide information </a:t>
            </a:r>
            <a:r>
              <a:rPr lang="en-US" sz="1800" dirty="0">
                <a:latin typeface="Times New Roman" panose="02020603050405020304" pitchFamily="18" charset="0"/>
                <a:cs typeface="Times New Roman" panose="02020603050405020304" pitchFamily="18" charset="0"/>
              </a:rPr>
              <a:t>and contribute to knowledge. It is a resource for </a:t>
            </a:r>
            <a:r>
              <a:rPr lang="en-US" sz="1800" u="sng" dirty="0">
                <a:latin typeface="Times New Roman" panose="02020603050405020304" pitchFamily="18" charset="0"/>
                <a:cs typeface="Times New Roman" panose="02020603050405020304" pitchFamily="18" charset="0"/>
              </a:rPr>
              <a:t>decision making</a:t>
            </a:r>
            <a:r>
              <a:rPr lang="en-US" sz="1800" dirty="0">
                <a:latin typeface="Times New Roman" panose="02020603050405020304" pitchFamily="18" charset="0"/>
                <a:cs typeface="Times New Roman" panose="02020603050405020304" pitchFamily="18" charset="0"/>
              </a:rPr>
              <a:t>. </a:t>
            </a:r>
          </a:p>
          <a:p>
            <a:pPr algn="just">
              <a:buFontTx/>
              <a:buChar char="-"/>
            </a:pPr>
            <a:r>
              <a:rPr lang="en-US" sz="1800" dirty="0">
                <a:latin typeface="Times New Roman" panose="02020603050405020304" pitchFamily="18" charset="0"/>
                <a:cs typeface="Times New Roman" panose="02020603050405020304" pitchFamily="18" charset="0"/>
              </a:rPr>
              <a:t>Information systems are composed by four components: task, people, structure (or roles), and technology. </a:t>
            </a:r>
          </a:p>
          <a:p>
            <a:pPr marL="0" indent="0" algn="just">
              <a:buNone/>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CA8A50E-6384-48E5-A2D5-EB8DCE5AF2DC}"/>
              </a:ext>
            </a:extLst>
          </p:cNvPr>
          <p:cNvSpPr>
            <a:spLocks noGrp="1"/>
          </p:cNvSpPr>
          <p:nvPr>
            <p:ph type="ftr" sz="quarter" idx="11"/>
          </p:nvPr>
        </p:nvSpPr>
        <p:spPr/>
        <p:txBody>
          <a:bodyPr/>
          <a:lstStyle/>
          <a:p>
            <a:r>
              <a:rPr lang="en-US"/>
              <a:t>IENG / MANE 372 - Chapters 1-2-3 Summary</a:t>
            </a:r>
            <a:endParaRPr lang="tr-TR"/>
          </a:p>
        </p:txBody>
      </p:sp>
      <p:sp>
        <p:nvSpPr>
          <p:cNvPr id="5" name="Slide Number Placeholder 4">
            <a:extLst>
              <a:ext uri="{FF2B5EF4-FFF2-40B4-BE49-F238E27FC236}">
                <a16:creationId xmlns:a16="http://schemas.microsoft.com/office/drawing/2014/main" id="{0FE515C6-CB94-4EE9-AE0D-56FFDD421C7A}"/>
              </a:ext>
            </a:extLst>
          </p:cNvPr>
          <p:cNvSpPr>
            <a:spLocks noGrp="1"/>
          </p:cNvSpPr>
          <p:nvPr>
            <p:ph type="sldNum" sz="quarter" idx="12"/>
          </p:nvPr>
        </p:nvSpPr>
        <p:spPr/>
        <p:txBody>
          <a:bodyPr/>
          <a:lstStyle/>
          <a:p>
            <a:fld id="{6272C588-00FD-4B9D-A47E-4EF8BCA302DE}" type="slidenum">
              <a:rPr lang="tr-TR" smtClean="0"/>
              <a:t>5</a:t>
            </a:fld>
            <a:endParaRPr lang="tr-TR"/>
          </a:p>
        </p:txBody>
      </p:sp>
      <p:sp>
        <p:nvSpPr>
          <p:cNvPr id="6" name="Content Placeholder 2">
            <a:extLst>
              <a:ext uri="{FF2B5EF4-FFF2-40B4-BE49-F238E27FC236}">
                <a16:creationId xmlns:a16="http://schemas.microsoft.com/office/drawing/2014/main" id="{838003EF-E529-4CD6-80EC-0A6693B1565A}"/>
              </a:ext>
            </a:extLst>
          </p:cNvPr>
          <p:cNvSpPr txBox="1">
            <a:spLocks/>
          </p:cNvSpPr>
          <p:nvPr/>
        </p:nvSpPr>
        <p:spPr>
          <a:xfrm>
            <a:off x="5264835" y="278266"/>
            <a:ext cx="6673977" cy="626064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510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 basic components of computer-based information systems:</a:t>
            </a:r>
          </a:p>
          <a:p>
            <a:pPr marL="0" indent="0">
              <a:buFont typeface="Arial" panose="020B0604020202020204" pitchFamily="34" charset="0"/>
              <a:buNone/>
            </a:pPr>
            <a:endParaRPr lang="en-US" sz="290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514350" indent="-514350" algn="just">
              <a:lnSpc>
                <a:spcPct val="120000"/>
              </a:lnSpc>
              <a:spcBef>
                <a:spcPts val="0"/>
              </a:spcBef>
              <a:buFont typeface="+mj-lt"/>
              <a:buAutoNum type="arabicPeriod"/>
            </a:pPr>
            <a:r>
              <a:rPr lang="en-US" sz="2900" b="1">
                <a:latin typeface="Times New Roman" panose="02020603050405020304" pitchFamily="18" charset="0"/>
                <a:cs typeface="Times New Roman" panose="02020603050405020304" pitchFamily="18" charset="0"/>
              </a:rPr>
              <a:t>Hardware:</a:t>
            </a:r>
            <a:r>
              <a:rPr lang="en-US" sz="2900">
                <a:latin typeface="Times New Roman" panose="02020603050405020304" pitchFamily="18" charset="0"/>
                <a:cs typeface="Times New Roman" panose="02020603050405020304" pitchFamily="18" charset="0"/>
              </a:rPr>
              <a:t> The machinery and equipment including the computer and all of its support equipment like the monitor,   processor, printer, and keyboard. </a:t>
            </a:r>
            <a:endParaRPr lang="tr-TR" sz="2900">
              <a:latin typeface="Times New Roman" panose="02020603050405020304" pitchFamily="18" charset="0"/>
              <a:cs typeface="Times New Roman" panose="02020603050405020304" pitchFamily="18" charset="0"/>
            </a:endParaRPr>
          </a:p>
          <a:p>
            <a:pPr marL="0" indent="0" algn="just">
              <a:lnSpc>
                <a:spcPct val="120000"/>
              </a:lnSpc>
              <a:spcBef>
                <a:spcPts val="0"/>
              </a:spcBef>
              <a:buFont typeface="Arial" panose="020B0604020202020204" pitchFamily="34" charset="0"/>
              <a:buNone/>
            </a:pPr>
            <a:r>
              <a:rPr lang="en-US" sz="2900">
                <a:latin typeface="Times New Roman" panose="02020603050405020304" pitchFamily="18" charset="0"/>
                <a:cs typeface="Times New Roman" panose="02020603050405020304" pitchFamily="18" charset="0"/>
              </a:rPr>
              <a:t>          In pre-computer information systems, the hardware might include ledger books and ink.</a:t>
            </a:r>
            <a:endParaRPr lang="tr-TR" sz="2900">
              <a:latin typeface="Times New Roman" panose="02020603050405020304" pitchFamily="18" charset="0"/>
              <a:cs typeface="Times New Roman" panose="02020603050405020304" pitchFamily="18" charset="0"/>
            </a:endParaRPr>
          </a:p>
          <a:p>
            <a:pPr marL="0" indent="0" algn="just">
              <a:lnSpc>
                <a:spcPct val="120000"/>
              </a:lnSpc>
              <a:spcBef>
                <a:spcPts val="0"/>
              </a:spcBef>
              <a:buFont typeface="Arial" panose="020B0604020202020204" pitchFamily="34" charset="0"/>
              <a:buNone/>
            </a:pPr>
            <a:endParaRPr lang="en-US" sz="2900" b="1">
              <a:latin typeface="Times New Roman" panose="02020603050405020304" pitchFamily="18" charset="0"/>
              <a:cs typeface="Times New Roman" panose="02020603050405020304" pitchFamily="18" charset="0"/>
            </a:endParaRPr>
          </a:p>
          <a:p>
            <a:pPr marL="514350" indent="-514350" algn="just">
              <a:lnSpc>
                <a:spcPct val="120000"/>
              </a:lnSpc>
              <a:spcBef>
                <a:spcPts val="0"/>
              </a:spcBef>
              <a:buFont typeface="+mj-lt"/>
              <a:buAutoNum type="arabicPeriod" startAt="2"/>
            </a:pPr>
            <a:r>
              <a:rPr lang="en-US" sz="2900" b="1">
                <a:latin typeface="Times New Roman" panose="02020603050405020304" pitchFamily="18" charset="0"/>
                <a:cs typeface="Times New Roman" panose="02020603050405020304" pitchFamily="18" charset="0"/>
              </a:rPr>
              <a:t>System Software: </a:t>
            </a:r>
            <a:r>
              <a:rPr lang="en-US" sz="2900">
                <a:latin typeface="Times New Roman" panose="02020603050405020304" pitchFamily="18" charset="0"/>
                <a:cs typeface="Times New Roman" panose="02020603050405020304" pitchFamily="18" charset="0"/>
              </a:rPr>
              <a:t>The computer programs that allow the hardware to process the data and assure the computer function.</a:t>
            </a:r>
          </a:p>
          <a:p>
            <a:pPr marL="0" indent="0" algn="just">
              <a:lnSpc>
                <a:spcPct val="120000"/>
              </a:lnSpc>
              <a:spcBef>
                <a:spcPts val="0"/>
              </a:spcBef>
              <a:buFont typeface="Arial" panose="020B0604020202020204" pitchFamily="34" charset="0"/>
              <a:buNone/>
            </a:pPr>
            <a:r>
              <a:rPr lang="en-US" sz="2900">
                <a:latin typeface="Times New Roman" panose="02020603050405020304" pitchFamily="18" charset="0"/>
                <a:cs typeface="Times New Roman" panose="02020603050405020304" pitchFamily="18" charset="0"/>
              </a:rPr>
              <a:t>          The "software" for pre-computer information systems included how the hardware was   prepared   for use </a:t>
            </a:r>
          </a:p>
          <a:p>
            <a:pPr marL="0" indent="0" algn="just">
              <a:lnSpc>
                <a:spcPct val="120000"/>
              </a:lnSpc>
              <a:spcBef>
                <a:spcPts val="0"/>
              </a:spcBef>
              <a:buFont typeface="Arial" panose="020B0604020202020204" pitchFamily="34" charset="0"/>
              <a:buNone/>
            </a:pPr>
            <a:r>
              <a:rPr lang="en-US" sz="2900">
                <a:latin typeface="Times New Roman" panose="02020603050405020304" pitchFamily="18" charset="0"/>
                <a:cs typeface="Times New Roman" panose="02020603050405020304" pitchFamily="18" charset="0"/>
              </a:rPr>
              <a:t>          (e.g., column headings in the ledger book) and instructions for using them (the guidebook for a card catalog).</a:t>
            </a:r>
          </a:p>
          <a:p>
            <a:pPr marL="0" indent="0" algn="just">
              <a:lnSpc>
                <a:spcPct val="120000"/>
              </a:lnSpc>
              <a:spcBef>
                <a:spcPts val="0"/>
              </a:spcBef>
              <a:buFont typeface="Arial" panose="020B0604020202020204" pitchFamily="34" charset="0"/>
              <a:buNone/>
            </a:pPr>
            <a:endParaRPr lang="tr-TR" sz="2900">
              <a:latin typeface="Times New Roman" panose="02020603050405020304" pitchFamily="18" charset="0"/>
              <a:cs typeface="Times New Roman" panose="02020603050405020304" pitchFamily="18" charset="0"/>
            </a:endParaRPr>
          </a:p>
          <a:p>
            <a:pPr marL="0" indent="0" algn="just">
              <a:lnSpc>
                <a:spcPct val="120000"/>
              </a:lnSpc>
              <a:spcBef>
                <a:spcPts val="0"/>
              </a:spcBef>
              <a:buFont typeface="Arial" panose="020B0604020202020204" pitchFamily="34" charset="0"/>
              <a:buNone/>
            </a:pPr>
            <a:r>
              <a:rPr lang="en-US" sz="2900">
                <a:solidFill>
                  <a:schemeClr val="accent6">
                    <a:lumMod val="75000"/>
                  </a:schemeClr>
                </a:solidFill>
                <a:latin typeface="Times New Roman" panose="02020603050405020304" pitchFamily="18" charset="0"/>
                <a:cs typeface="Times New Roman" panose="02020603050405020304" pitchFamily="18" charset="0"/>
              </a:rPr>
              <a:t>                      &gt;&gt; </a:t>
            </a:r>
            <a:r>
              <a:rPr lang="en-US" sz="2900" u="sng">
                <a:latin typeface="Times New Roman" panose="02020603050405020304" pitchFamily="18" charset="0"/>
                <a:cs typeface="Times New Roman" panose="02020603050405020304" pitchFamily="18" charset="0"/>
              </a:rPr>
              <a:t>the </a:t>
            </a:r>
            <a:r>
              <a:rPr lang="en-US" sz="2900"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application software </a:t>
            </a:r>
            <a:r>
              <a:rPr lang="en-US" sz="2900" u="sng">
                <a:latin typeface="Times New Roman" panose="02020603050405020304" pitchFamily="18" charset="0"/>
                <a:cs typeface="Times New Roman" panose="02020603050405020304" pitchFamily="18" charset="0"/>
              </a:rPr>
              <a:t>runs on the hardware and </a:t>
            </a:r>
            <a:r>
              <a:rPr lang="en-US" sz="2900"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systems software</a:t>
            </a:r>
            <a:r>
              <a:rPr lang="en-US" sz="290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900">
                <a:solidFill>
                  <a:schemeClr val="accent6">
                    <a:lumMod val="75000"/>
                  </a:schemeClr>
                </a:solidFill>
                <a:latin typeface="Times New Roman" panose="02020603050405020304" pitchFamily="18" charset="0"/>
                <a:cs typeface="Times New Roman" panose="02020603050405020304" pitchFamily="18" charset="0"/>
              </a:rPr>
              <a:t>&lt;&lt;  </a:t>
            </a:r>
          </a:p>
          <a:p>
            <a:pPr marL="0" indent="0" algn="just">
              <a:lnSpc>
                <a:spcPct val="120000"/>
              </a:lnSpc>
              <a:spcBef>
                <a:spcPts val="0"/>
              </a:spcBef>
              <a:buFont typeface="Arial" panose="020B0604020202020204" pitchFamily="34" charset="0"/>
              <a:buNone/>
            </a:pPr>
            <a:r>
              <a:rPr lang="en-US" sz="2900">
                <a:solidFill>
                  <a:schemeClr val="accent6">
                    <a:lumMod val="75000"/>
                  </a:schemeClr>
                </a:solidFill>
                <a:latin typeface="Times New Roman" panose="02020603050405020304" pitchFamily="18" charset="0"/>
                <a:cs typeface="Times New Roman" panose="02020603050405020304" pitchFamily="18" charset="0"/>
              </a:rPr>
              <a:t>          </a:t>
            </a:r>
            <a:r>
              <a:rPr lang="en-US" sz="2900">
                <a:solidFill>
                  <a:schemeClr val="bg1"/>
                </a:solidFill>
                <a:latin typeface="Times New Roman" panose="02020603050405020304" pitchFamily="18" charset="0"/>
                <a:cs typeface="Times New Roman" panose="02020603050405020304" pitchFamily="18" charset="0"/>
              </a:rPr>
              <a:t>/</a:t>
            </a:r>
            <a:endParaRPr lang="tr-TR" sz="2900">
              <a:solidFill>
                <a:schemeClr val="bg1"/>
              </a:solidFill>
              <a:latin typeface="Times New Roman" panose="02020603050405020304" pitchFamily="18" charset="0"/>
              <a:cs typeface="Times New Roman" panose="02020603050405020304" pitchFamily="18" charset="0"/>
            </a:endParaRPr>
          </a:p>
          <a:p>
            <a:pPr marL="514350" indent="-514350" algn="just">
              <a:lnSpc>
                <a:spcPct val="120000"/>
              </a:lnSpc>
              <a:spcBef>
                <a:spcPts val="0"/>
              </a:spcBef>
              <a:buFont typeface="+mj-lt"/>
              <a:buAutoNum type="arabicPeriod" startAt="3"/>
            </a:pPr>
            <a:r>
              <a:rPr lang="en-US" sz="2900" b="1">
                <a:latin typeface="Times New Roman" panose="02020603050405020304" pitchFamily="18" charset="0"/>
                <a:cs typeface="Times New Roman" panose="02020603050405020304" pitchFamily="18" charset="0"/>
              </a:rPr>
              <a:t>Documentation and training materials</a:t>
            </a:r>
            <a:r>
              <a:rPr lang="en-US" sz="2900">
                <a:latin typeface="Times New Roman" panose="02020603050405020304" pitchFamily="18" charset="0"/>
                <a:cs typeface="Times New Roman" panose="02020603050405020304" pitchFamily="18" charset="0"/>
              </a:rPr>
              <a:t>, which are materials created by the systems analyst to help employees use the software they’ve helped create.</a:t>
            </a:r>
            <a:endParaRPr lang="tr-TR" sz="2900">
              <a:latin typeface="Times New Roman" panose="02020603050405020304" pitchFamily="18" charset="0"/>
              <a:cs typeface="Times New Roman" panose="02020603050405020304" pitchFamily="18" charset="0"/>
            </a:endParaRPr>
          </a:p>
          <a:p>
            <a:pPr marL="514350" indent="-514350" algn="just">
              <a:lnSpc>
                <a:spcPct val="120000"/>
              </a:lnSpc>
              <a:spcBef>
                <a:spcPts val="0"/>
              </a:spcBef>
              <a:buFont typeface="+mj-lt"/>
              <a:buAutoNum type="arabicPeriod" startAt="3"/>
            </a:pPr>
            <a:endParaRPr lang="en-US" sz="2900" b="1">
              <a:latin typeface="Times New Roman" panose="02020603050405020304" pitchFamily="18" charset="0"/>
              <a:cs typeface="Times New Roman" panose="02020603050405020304" pitchFamily="18" charset="0"/>
            </a:endParaRPr>
          </a:p>
          <a:p>
            <a:pPr marL="514350" indent="-514350" algn="just">
              <a:lnSpc>
                <a:spcPct val="120000"/>
              </a:lnSpc>
              <a:spcBef>
                <a:spcPts val="0"/>
              </a:spcBef>
              <a:buFont typeface="+mj-lt"/>
              <a:buAutoNum type="arabicPeriod" startAt="3"/>
            </a:pPr>
            <a:r>
              <a:rPr lang="en-US" sz="2900" b="1">
                <a:latin typeface="Times New Roman" panose="02020603050405020304" pitchFamily="18" charset="0"/>
                <a:cs typeface="Times New Roman" panose="02020603050405020304" pitchFamily="18" charset="0"/>
              </a:rPr>
              <a:t>The specific job roles </a:t>
            </a:r>
            <a:r>
              <a:rPr lang="en-US" sz="2900">
                <a:latin typeface="Times New Roman" panose="02020603050405020304" pitchFamily="18" charset="0"/>
                <a:cs typeface="Times New Roman" panose="02020603050405020304" pitchFamily="18" charset="0"/>
              </a:rPr>
              <a:t>associated with the overall system, including the people who  run the computers and keep the software operating, in addition to those who maintain the data, and  support the network of computers.“</a:t>
            </a:r>
          </a:p>
          <a:p>
            <a:pPr marL="514350" indent="-514350" algn="just">
              <a:lnSpc>
                <a:spcPct val="120000"/>
              </a:lnSpc>
              <a:spcBef>
                <a:spcPts val="0"/>
              </a:spcBef>
              <a:buFont typeface="+mj-lt"/>
              <a:buAutoNum type="arabicPeriod" startAt="3"/>
            </a:pPr>
            <a:endParaRPr lang="tr-TR" sz="2900">
              <a:latin typeface="Times New Roman" panose="02020603050405020304" pitchFamily="18" charset="0"/>
              <a:cs typeface="Times New Roman" panose="02020603050405020304" pitchFamily="18" charset="0"/>
            </a:endParaRPr>
          </a:p>
          <a:p>
            <a:pPr marL="514350" indent="-514350" algn="just">
              <a:lnSpc>
                <a:spcPct val="120000"/>
              </a:lnSpc>
              <a:spcBef>
                <a:spcPts val="0"/>
              </a:spcBef>
              <a:buFont typeface="+mj-lt"/>
              <a:buAutoNum type="arabicPeriod" startAt="3"/>
            </a:pPr>
            <a:r>
              <a:rPr lang="en-US" sz="2900" b="1">
                <a:latin typeface="Times New Roman" panose="02020603050405020304" pitchFamily="18" charset="0"/>
                <a:cs typeface="Times New Roman" panose="02020603050405020304" pitchFamily="18" charset="0"/>
              </a:rPr>
              <a:t>Users</a:t>
            </a:r>
            <a:r>
              <a:rPr lang="en-US" sz="2900">
                <a:latin typeface="Times New Roman" panose="02020603050405020304" pitchFamily="18" charset="0"/>
                <a:cs typeface="Times New Roman" panose="02020603050405020304" pitchFamily="18" charset="0"/>
              </a:rPr>
              <a:t> of the system, The people who use the software in order to do their jobs.</a:t>
            </a:r>
            <a:endParaRPr lang="tr-TR" sz="2900">
              <a:latin typeface="Times New Roman" panose="02020603050405020304" pitchFamily="18" charset="0"/>
              <a:cs typeface="Times New Roman" panose="02020603050405020304" pitchFamily="18" charset="0"/>
            </a:endParaRPr>
          </a:p>
          <a:p>
            <a:pPr marL="514350" indent="-514350" algn="just">
              <a:lnSpc>
                <a:spcPct val="120000"/>
              </a:lnSpc>
              <a:spcBef>
                <a:spcPts val="0"/>
              </a:spcBef>
              <a:buFont typeface="+mj-lt"/>
              <a:buAutoNum type="arabicPeriod" startAt="3"/>
            </a:pPr>
            <a:endParaRPr lang="en-US" sz="2900" b="1">
              <a:latin typeface="Times New Roman" panose="02020603050405020304" pitchFamily="18" charset="0"/>
              <a:cs typeface="Times New Roman" panose="02020603050405020304" pitchFamily="18" charset="0"/>
            </a:endParaRPr>
          </a:p>
          <a:p>
            <a:pPr marL="514350" indent="-514350" algn="just">
              <a:lnSpc>
                <a:spcPct val="120000"/>
              </a:lnSpc>
              <a:spcBef>
                <a:spcPts val="0"/>
              </a:spcBef>
              <a:buFont typeface="+mj-lt"/>
              <a:buAutoNum type="arabicPeriod" startAt="3"/>
            </a:pPr>
            <a:r>
              <a:rPr lang="en-US" sz="2900" b="1">
                <a:latin typeface="Times New Roman" panose="02020603050405020304" pitchFamily="18" charset="0"/>
                <a:cs typeface="Times New Roman" panose="02020603050405020304" pitchFamily="18" charset="0"/>
              </a:rPr>
              <a:t>Controls</a:t>
            </a:r>
            <a:r>
              <a:rPr lang="en-US" sz="2900">
                <a:latin typeface="Times New Roman" panose="02020603050405020304" pitchFamily="18" charset="0"/>
                <a:cs typeface="Times New Roman" panose="02020603050405020304" pitchFamily="18" charset="0"/>
              </a:rPr>
              <a:t>, which are parts of the software written to help prevent fraud and theft.</a:t>
            </a:r>
            <a:endParaRPr lang="tr-TR" sz="2900">
              <a:latin typeface="Times New Roman" panose="02020603050405020304" pitchFamily="18" charset="0"/>
              <a:cs typeface="Times New Roman" panose="02020603050405020304" pitchFamily="18" charset="0"/>
            </a:endParaRPr>
          </a:p>
          <a:p>
            <a:pPr marL="0" indent="0">
              <a:lnSpc>
                <a:spcPct val="120000"/>
              </a:lnSpc>
              <a:spcBef>
                <a:spcPts val="0"/>
              </a:spcBef>
              <a:buFont typeface="Arial" panose="020B0604020202020204" pitchFamily="34" charset="0"/>
              <a:buNone/>
            </a:pPr>
            <a:endParaRPr lang="tr-TR" sz="2900" dirty="0"/>
          </a:p>
        </p:txBody>
      </p:sp>
      <p:sp>
        <p:nvSpPr>
          <p:cNvPr id="7" name="Content Placeholder 2">
            <a:extLst>
              <a:ext uri="{FF2B5EF4-FFF2-40B4-BE49-F238E27FC236}">
                <a16:creationId xmlns:a16="http://schemas.microsoft.com/office/drawing/2014/main" id="{C520EADF-6DC0-41DD-AE62-95C68E225FCE}"/>
              </a:ext>
            </a:extLst>
          </p:cNvPr>
          <p:cNvSpPr txBox="1">
            <a:spLocks/>
          </p:cNvSpPr>
          <p:nvPr/>
        </p:nvSpPr>
        <p:spPr>
          <a:xfrm>
            <a:off x="513431" y="4579659"/>
            <a:ext cx="4294204" cy="177669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Important System Concepts</a:t>
            </a:r>
            <a:r>
              <a:rPr lang="en-US"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p>
          <a:p>
            <a:pPr marL="0" indent="0">
              <a:buFont typeface="Arial" panose="020B0604020202020204" pitchFamily="34" charset="0"/>
              <a:buNone/>
            </a:pPr>
            <a:r>
              <a:rPr lang="en-US" sz="2400" dirty="0"/>
              <a:t>-  </a:t>
            </a:r>
            <a:r>
              <a:rPr lang="tr-TR" sz="2400" dirty="0"/>
              <a:t>Decomposition</a:t>
            </a:r>
            <a:r>
              <a:rPr lang="en-US" sz="2400" dirty="0"/>
              <a:t>  </a:t>
            </a:r>
          </a:p>
          <a:p>
            <a:pPr>
              <a:buFontTx/>
              <a:buChar char="-"/>
            </a:pPr>
            <a:r>
              <a:rPr lang="tr-TR" sz="2400" dirty="0"/>
              <a:t>Modularity</a:t>
            </a:r>
            <a:r>
              <a:rPr lang="en-US" sz="2400" dirty="0"/>
              <a:t> </a:t>
            </a:r>
          </a:p>
          <a:p>
            <a:pPr>
              <a:buFontTx/>
              <a:buChar char="-"/>
            </a:pPr>
            <a:r>
              <a:rPr lang="en-US" sz="2400" dirty="0"/>
              <a:t> </a:t>
            </a:r>
            <a:r>
              <a:rPr lang="tr-TR" sz="2400" dirty="0"/>
              <a:t>Coupling</a:t>
            </a:r>
            <a:r>
              <a:rPr lang="en-US" sz="2400" dirty="0"/>
              <a:t> </a:t>
            </a:r>
          </a:p>
          <a:p>
            <a:pPr>
              <a:buFontTx/>
              <a:buChar char="-"/>
            </a:pPr>
            <a:r>
              <a:rPr lang="en-US" sz="2400" dirty="0"/>
              <a:t> </a:t>
            </a:r>
            <a:r>
              <a:rPr lang="tr-TR" sz="2400" dirty="0"/>
              <a:t>Cohesion</a:t>
            </a:r>
            <a:endParaRPr lang="en-US" sz="2400" dirty="0"/>
          </a:p>
          <a:p>
            <a:pPr marL="0" indent="0">
              <a:buFont typeface="Arial" panose="020B0604020202020204" pitchFamily="34" charset="0"/>
              <a:buNone/>
            </a:pPr>
            <a:endParaRPr lang="en-US" sz="1100" dirty="0"/>
          </a:p>
          <a:p>
            <a:pPr marL="0" indent="0">
              <a:buFont typeface="Arial" panose="020B0604020202020204" pitchFamily="34" charset="0"/>
              <a:buNone/>
            </a:pPr>
            <a:endParaRPr lang="en-US" sz="1600" dirty="0"/>
          </a:p>
          <a:p>
            <a:pPr marL="0" indent="0">
              <a:buFont typeface="Arial" panose="020B0604020202020204" pitchFamily="34" charset="0"/>
              <a:buNone/>
            </a:pPr>
            <a:endParaRPr lang="en-US" sz="2400" dirty="0"/>
          </a:p>
          <a:p>
            <a:pPr marL="0" indent="0">
              <a:buFont typeface="Arial" panose="020B0604020202020204" pitchFamily="34" charset="0"/>
              <a:buNone/>
            </a:pPr>
            <a:endParaRPr lang="tr-TR"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4400" dirty="0"/>
          </a:p>
        </p:txBody>
      </p:sp>
      <p:sp>
        <p:nvSpPr>
          <p:cNvPr id="8" name="Date Placeholder 7">
            <a:extLst>
              <a:ext uri="{FF2B5EF4-FFF2-40B4-BE49-F238E27FC236}">
                <a16:creationId xmlns:a16="http://schemas.microsoft.com/office/drawing/2014/main" id="{C8506964-168D-4C08-ABA4-4B679CA01E36}"/>
              </a:ext>
            </a:extLst>
          </p:cNvPr>
          <p:cNvSpPr>
            <a:spLocks noGrp="1"/>
          </p:cNvSpPr>
          <p:nvPr>
            <p:ph type="dt" sz="half" idx="10"/>
          </p:nvPr>
        </p:nvSpPr>
        <p:spPr/>
        <p:txBody>
          <a:bodyPr/>
          <a:lstStyle/>
          <a:p>
            <a:fld id="{1DDEF8B4-B915-497A-98AB-3A28182BA8BA}" type="datetime1">
              <a:rPr lang="tr-TR" smtClean="0"/>
              <a:t>16.03.2022</a:t>
            </a:fld>
            <a:endParaRPr lang="tr-TR"/>
          </a:p>
        </p:txBody>
      </p:sp>
    </p:spTree>
    <p:extLst>
      <p:ext uri="{BB962C8B-B14F-4D97-AF65-F5344CB8AC3E}">
        <p14:creationId xmlns:p14="http://schemas.microsoft.com/office/powerpoint/2010/main" val="128380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F43085E7-DD81-4654-9295-72AD80DBC430}" type="slidenum">
              <a:rPr lang="tr-TR" smtClean="0"/>
              <a:t>6</a:t>
            </a:fld>
            <a:endParaRPr lang="tr-TR"/>
          </a:p>
        </p:txBody>
      </p:sp>
      <p:sp>
        <p:nvSpPr>
          <p:cNvPr id="2" name="Footer Placeholder 1">
            <a:extLst>
              <a:ext uri="{FF2B5EF4-FFF2-40B4-BE49-F238E27FC236}">
                <a16:creationId xmlns:a16="http://schemas.microsoft.com/office/drawing/2014/main" id="{0D85B336-8809-4BC0-84CD-C9EDE12C07BB}"/>
              </a:ext>
            </a:extLst>
          </p:cNvPr>
          <p:cNvSpPr>
            <a:spLocks noGrp="1"/>
          </p:cNvSpPr>
          <p:nvPr>
            <p:ph type="ftr" sz="quarter" idx="11"/>
          </p:nvPr>
        </p:nvSpPr>
        <p:spPr/>
        <p:txBody>
          <a:bodyPr/>
          <a:lstStyle/>
          <a:p>
            <a:r>
              <a:rPr lang="en-US"/>
              <a:t>IENG / MANE 372 - Chapters 1-2-3 Summary</a:t>
            </a:r>
            <a:endParaRPr lang="tr-TR"/>
          </a:p>
        </p:txBody>
      </p:sp>
      <p:sp>
        <p:nvSpPr>
          <p:cNvPr id="9" name="Content Placeholder 2">
            <a:extLst>
              <a:ext uri="{FF2B5EF4-FFF2-40B4-BE49-F238E27FC236}">
                <a16:creationId xmlns:a16="http://schemas.microsoft.com/office/drawing/2014/main" id="{502FED61-E117-40D0-A8D3-5F5F8B03C2FD}"/>
              </a:ext>
            </a:extLst>
          </p:cNvPr>
          <p:cNvSpPr txBox="1">
            <a:spLocks/>
          </p:cNvSpPr>
          <p:nvPr/>
        </p:nvSpPr>
        <p:spPr>
          <a:xfrm>
            <a:off x="443060" y="479757"/>
            <a:ext cx="5184743" cy="6143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6">
                  <a:lumMod val="60000"/>
                  <a:lumOff val="40000"/>
                </a:schemeClr>
              </a:buClr>
              <a:buFont typeface="Arial" panose="020B0604020202020204" pitchFamily="34" charset="0"/>
              <a:buNone/>
            </a:pPr>
            <a:r>
              <a:rPr lang="en-US" sz="24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Characteristics of a System </a:t>
            </a:r>
          </a:p>
          <a:p>
            <a:pPr marL="0" indent="0">
              <a:buFont typeface="Arial" panose="020B0604020202020204" pitchFamily="34" charset="0"/>
              <a:buNone/>
            </a:pPr>
            <a:r>
              <a:rPr lang="en-US" sz="1400" dirty="0">
                <a:latin typeface="Times New Roman" panose="02020603050405020304" pitchFamily="18" charset="0"/>
                <a:cs typeface="Times New Roman" panose="02020603050405020304" pitchFamily="18" charset="0"/>
              </a:rPr>
              <a:t>1</a:t>
            </a:r>
            <a:r>
              <a:rPr lang="tr-TR" sz="1400" dirty="0">
                <a:latin typeface="Times New Roman" panose="02020603050405020304" pitchFamily="18" charset="0"/>
                <a:cs typeface="Times New Roman" panose="02020603050405020304" pitchFamily="18" charset="0"/>
              </a:rPr>
              <a:t>. Components</a:t>
            </a:r>
            <a:r>
              <a:rPr lang="en-US" sz="1400" dirty="0">
                <a:latin typeface="Times New Roman" panose="02020603050405020304" pitchFamily="18" charset="0"/>
                <a:cs typeface="Times New Roman" panose="02020603050405020304" pitchFamily="18" charset="0"/>
              </a:rPr>
              <a:t> : </a:t>
            </a:r>
            <a:r>
              <a:rPr lang="tr-TR" sz="1400" dirty="0">
                <a:latin typeface="Times New Roman" panose="02020603050405020304" pitchFamily="18" charset="0"/>
                <a:cs typeface="Times New Roman" panose="02020603050405020304" pitchFamily="18" charset="0"/>
              </a:rPr>
              <a:t>An irreducible part or aggregation of parts that makes up a system; also called a subsystem.</a:t>
            </a:r>
          </a:p>
          <a:p>
            <a:pPr marL="0" indent="0">
              <a:buFont typeface="Arial" panose="020B0604020202020204" pitchFamily="34" charset="0"/>
              <a:buNone/>
            </a:pPr>
            <a:r>
              <a:rPr lang="tr-TR" sz="1400" dirty="0">
                <a:latin typeface="Times New Roman" panose="02020603050405020304" pitchFamily="18" charset="0"/>
                <a:cs typeface="Times New Roman" panose="02020603050405020304" pitchFamily="18" charset="0"/>
              </a:rPr>
              <a:t>2. Interrelated components</a:t>
            </a:r>
            <a:r>
              <a:rPr lang="en-US" sz="1400" dirty="0">
                <a:latin typeface="Times New Roman" panose="02020603050405020304" pitchFamily="18" charset="0"/>
                <a:cs typeface="Times New Roman" panose="02020603050405020304" pitchFamily="18" charset="0"/>
              </a:rPr>
              <a:t> : </a:t>
            </a:r>
            <a:r>
              <a:rPr lang="tr-TR" sz="1400" dirty="0">
                <a:latin typeface="Times New Roman" panose="02020603050405020304" pitchFamily="18" charset="0"/>
                <a:cs typeface="Times New Roman" panose="02020603050405020304" pitchFamily="18" charset="0"/>
              </a:rPr>
              <a:t>Dependence of one part of the system on one or more other system parts.</a:t>
            </a:r>
            <a:endParaRPr lang="en-US" sz="1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tr-TR" sz="1400" dirty="0">
                <a:latin typeface="Times New Roman" panose="02020603050405020304" pitchFamily="18" charset="0"/>
                <a:cs typeface="Times New Roman" panose="02020603050405020304" pitchFamily="18" charset="0"/>
              </a:rPr>
              <a:t>3. Boundary</a:t>
            </a:r>
            <a:r>
              <a:rPr lang="en-US" sz="1400" dirty="0">
                <a:latin typeface="Times New Roman" panose="02020603050405020304" pitchFamily="18" charset="0"/>
                <a:cs typeface="Times New Roman" panose="02020603050405020304" pitchFamily="18" charset="0"/>
              </a:rPr>
              <a:t> : The line that marks the inside and outside of a system and that sets off the system from its </a:t>
            </a:r>
            <a:r>
              <a:rPr lang="tr-TR" sz="1400" dirty="0">
                <a:latin typeface="Times New Roman" panose="02020603050405020304" pitchFamily="18" charset="0"/>
                <a:cs typeface="Times New Roman" panose="02020603050405020304" pitchFamily="18" charset="0"/>
              </a:rPr>
              <a:t>environment.</a:t>
            </a:r>
          </a:p>
          <a:p>
            <a:pPr marL="0" indent="0">
              <a:buFont typeface="Arial" panose="020B0604020202020204" pitchFamily="34" charset="0"/>
              <a:buNone/>
            </a:pPr>
            <a:r>
              <a:rPr lang="tr-TR" sz="1400" dirty="0">
                <a:latin typeface="Times New Roman" panose="02020603050405020304" pitchFamily="18" charset="0"/>
                <a:cs typeface="Times New Roman" panose="02020603050405020304" pitchFamily="18" charset="0"/>
              </a:rPr>
              <a:t>4. Purpose</a:t>
            </a:r>
            <a:r>
              <a:rPr lang="en-US" sz="1400" dirty="0">
                <a:latin typeface="Times New Roman" panose="02020603050405020304" pitchFamily="18" charset="0"/>
                <a:cs typeface="Times New Roman" panose="02020603050405020304" pitchFamily="18" charset="0"/>
              </a:rPr>
              <a:t> : The overall goal or function </a:t>
            </a:r>
            <a:r>
              <a:rPr lang="tr-TR" sz="1400" dirty="0">
                <a:latin typeface="Times New Roman" panose="02020603050405020304" pitchFamily="18" charset="0"/>
                <a:cs typeface="Times New Roman" panose="02020603050405020304" pitchFamily="18" charset="0"/>
              </a:rPr>
              <a:t>of a system.</a:t>
            </a:r>
          </a:p>
          <a:p>
            <a:pPr marL="0" indent="0">
              <a:buFont typeface="Arial" panose="020B0604020202020204" pitchFamily="34" charset="0"/>
              <a:buNone/>
            </a:pPr>
            <a:r>
              <a:rPr lang="tr-TR" sz="1400" dirty="0">
                <a:latin typeface="Times New Roman" panose="02020603050405020304" pitchFamily="18" charset="0"/>
                <a:cs typeface="Times New Roman" panose="02020603050405020304" pitchFamily="18" charset="0"/>
              </a:rPr>
              <a:t>5. Environment</a:t>
            </a:r>
            <a:r>
              <a:rPr lang="en-US" sz="1400" dirty="0">
                <a:latin typeface="Times New Roman" panose="02020603050405020304" pitchFamily="18" charset="0"/>
                <a:cs typeface="Times New Roman" panose="02020603050405020304" pitchFamily="18" charset="0"/>
              </a:rPr>
              <a:t> : Everything external to a system that interacts with the system.</a:t>
            </a:r>
            <a:endParaRPr lang="tr-TR" sz="1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tr-TR" sz="1400" dirty="0">
                <a:latin typeface="Times New Roman" panose="02020603050405020304" pitchFamily="18" charset="0"/>
                <a:cs typeface="Times New Roman" panose="02020603050405020304" pitchFamily="18" charset="0"/>
              </a:rPr>
              <a:t>6. Interfaces</a:t>
            </a:r>
            <a:r>
              <a:rPr lang="en-US" sz="1400" dirty="0">
                <a:latin typeface="Times New Roman" panose="02020603050405020304" pitchFamily="18" charset="0"/>
                <a:cs typeface="Times New Roman" panose="02020603050405020304" pitchFamily="18" charset="0"/>
              </a:rPr>
              <a:t> : Point of contact where a system meets its environment or where </a:t>
            </a:r>
            <a:r>
              <a:rPr lang="tr-TR" sz="1400" dirty="0">
                <a:latin typeface="Times New Roman" panose="02020603050405020304" pitchFamily="18" charset="0"/>
                <a:cs typeface="Times New Roman" panose="02020603050405020304" pitchFamily="18" charset="0"/>
              </a:rPr>
              <a:t>subsystems meet each other.</a:t>
            </a:r>
          </a:p>
          <a:p>
            <a:pPr marL="0" indent="0">
              <a:buFont typeface="Arial" panose="020B0604020202020204" pitchFamily="34" charset="0"/>
              <a:buNone/>
            </a:pPr>
            <a:r>
              <a:rPr lang="tr-TR" sz="1400" dirty="0">
                <a:latin typeface="Times New Roman" panose="02020603050405020304" pitchFamily="18" charset="0"/>
                <a:cs typeface="Times New Roman" panose="02020603050405020304" pitchFamily="18" charset="0"/>
              </a:rPr>
              <a:t>7. Constraints</a:t>
            </a:r>
            <a:r>
              <a:rPr lang="en-US" sz="1400" dirty="0">
                <a:latin typeface="Times New Roman" panose="02020603050405020304" pitchFamily="18" charset="0"/>
                <a:cs typeface="Times New Roman" panose="02020603050405020304" pitchFamily="18" charset="0"/>
              </a:rPr>
              <a:t> : A limit to what a system can </a:t>
            </a:r>
            <a:r>
              <a:rPr lang="tr-TR" sz="1400" dirty="0">
                <a:latin typeface="Times New Roman" panose="02020603050405020304" pitchFamily="18" charset="0"/>
                <a:cs typeface="Times New Roman" panose="02020603050405020304" pitchFamily="18" charset="0"/>
              </a:rPr>
              <a:t>accomplish.</a:t>
            </a:r>
          </a:p>
          <a:p>
            <a:pPr marL="0" indent="0">
              <a:buFont typeface="Arial" panose="020B0604020202020204" pitchFamily="34" charset="0"/>
              <a:buNone/>
            </a:pPr>
            <a:r>
              <a:rPr lang="tr-TR" sz="1400" dirty="0">
                <a:latin typeface="Times New Roman" panose="02020603050405020304" pitchFamily="18" charset="0"/>
                <a:cs typeface="Times New Roman" panose="02020603050405020304" pitchFamily="18" charset="0"/>
              </a:rPr>
              <a:t>8. Input</a:t>
            </a:r>
            <a:r>
              <a:rPr lang="en-US" sz="1400" dirty="0">
                <a:latin typeface="Times New Roman" panose="02020603050405020304" pitchFamily="18" charset="0"/>
                <a:cs typeface="Times New Roman" panose="02020603050405020304" pitchFamily="18" charset="0"/>
              </a:rPr>
              <a:t> :  Data and information  received from the environment. </a:t>
            </a:r>
            <a:endParaRPr lang="tr-TR" sz="14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tr-TR" sz="1400" dirty="0">
                <a:latin typeface="Times New Roman" panose="02020603050405020304" pitchFamily="18" charset="0"/>
                <a:cs typeface="Times New Roman" panose="02020603050405020304" pitchFamily="18" charset="0"/>
              </a:rPr>
              <a:t>9. Output</a:t>
            </a:r>
            <a:r>
              <a:rPr lang="en-US" sz="1400" dirty="0">
                <a:latin typeface="Times New Roman" panose="02020603050405020304" pitchFamily="18" charset="0"/>
                <a:cs typeface="Times New Roman" panose="02020603050405020304" pitchFamily="18" charset="0"/>
              </a:rPr>
              <a:t> : Results of system functioning returned to environment. </a:t>
            </a:r>
            <a:endParaRPr lang="tr-TR" sz="1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A29D1D9-B11A-4175-921F-1E802E482EF1}"/>
              </a:ext>
            </a:extLst>
          </p:cNvPr>
          <p:cNvSpPr txBox="1"/>
          <p:nvPr/>
        </p:nvSpPr>
        <p:spPr>
          <a:xfrm>
            <a:off x="6275110" y="537581"/>
            <a:ext cx="5573486" cy="5416868"/>
          </a:xfrm>
          <a:prstGeom prst="rect">
            <a:avLst/>
          </a:prstGeom>
          <a:noFill/>
        </p:spPr>
        <p:txBody>
          <a:bodyPr wrap="square" rtlCol="0">
            <a:spAutoFit/>
          </a:bodyPr>
          <a:lstStyle/>
          <a:p>
            <a:pPr algn="just"/>
            <a:r>
              <a:rPr lang="en-US"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rPr>
              <a:t>Types of Information Systems and Systems Development</a:t>
            </a:r>
            <a:endParaRPr lang="en-US" sz="1900" dirty="0">
              <a:latin typeface="Times New Roman" panose="02020603050405020304" pitchFamily="18" charset="0"/>
              <a:cs typeface="Times New Roman" panose="02020603050405020304" pitchFamily="18" charset="0"/>
            </a:endParaRPr>
          </a:p>
          <a:p>
            <a:pPr algn="just"/>
            <a:r>
              <a:rPr lang="tr-TR" sz="1900" dirty="0">
                <a:latin typeface="Times New Roman" panose="02020603050405020304" pitchFamily="18" charset="0"/>
                <a:cs typeface="Times New Roman" panose="02020603050405020304" pitchFamily="18" charset="0"/>
              </a:rPr>
              <a:t>Transaction Processing Systems (TPS) </a:t>
            </a:r>
            <a:r>
              <a:rPr lang="en-US" sz="1900" dirty="0">
                <a:latin typeface="Times New Roman" panose="02020603050405020304" pitchFamily="18" charset="0"/>
                <a:cs typeface="Times New Roman" panose="02020603050405020304" pitchFamily="18" charset="0"/>
              </a:rPr>
              <a:t>(workers)</a:t>
            </a:r>
            <a:r>
              <a:rPr lang="tr-TR" sz="1900" dirty="0">
                <a:latin typeface="Times New Roman" panose="02020603050405020304" pitchFamily="18" charset="0"/>
                <a:cs typeface="Times New Roman" panose="02020603050405020304" pitchFamily="18" charset="0"/>
              </a:rPr>
              <a:t>: Automate handling of data about business activities (transactions) </a:t>
            </a:r>
          </a:p>
          <a:p>
            <a:pPr algn="just"/>
            <a:r>
              <a:rPr lang="tr-TR" sz="1900" dirty="0">
                <a:latin typeface="Times New Roman" panose="02020603050405020304" pitchFamily="18" charset="0"/>
                <a:cs typeface="Times New Roman" panose="02020603050405020304" pitchFamily="18" charset="0"/>
              </a:rPr>
              <a:t> </a:t>
            </a:r>
          </a:p>
          <a:p>
            <a:pPr algn="just"/>
            <a:r>
              <a:rPr lang="tr-TR" sz="1900" dirty="0">
                <a:latin typeface="Times New Roman" panose="02020603050405020304" pitchFamily="18" charset="0"/>
                <a:cs typeface="Times New Roman" panose="02020603050405020304" pitchFamily="18" charset="0"/>
              </a:rPr>
              <a:t>Management Information Systems (MIS)</a:t>
            </a:r>
            <a:r>
              <a:rPr lang="en-US" sz="1900" dirty="0">
                <a:latin typeface="Times New Roman" panose="02020603050405020304" pitchFamily="18" charset="0"/>
                <a:cs typeface="Times New Roman" panose="02020603050405020304" pitchFamily="18" charset="0"/>
              </a:rPr>
              <a:t> (Middle managers) </a:t>
            </a:r>
            <a:r>
              <a:rPr lang="tr-TR" sz="1900" dirty="0">
                <a:latin typeface="Times New Roman" panose="02020603050405020304" pitchFamily="18" charset="0"/>
                <a:cs typeface="Times New Roman" panose="02020603050405020304" pitchFamily="18" charset="0"/>
              </a:rPr>
              <a:t>: Convert raw data from transaction processing system into meaningful form </a:t>
            </a:r>
          </a:p>
          <a:p>
            <a:pPr algn="just"/>
            <a:r>
              <a:rPr lang="tr-TR" sz="1900" dirty="0">
                <a:latin typeface="Times New Roman" panose="02020603050405020304" pitchFamily="18" charset="0"/>
                <a:cs typeface="Times New Roman" panose="02020603050405020304" pitchFamily="18" charset="0"/>
              </a:rPr>
              <a:t> </a:t>
            </a:r>
          </a:p>
          <a:p>
            <a:pPr algn="just"/>
            <a:r>
              <a:rPr lang="tr-TR" sz="1900" dirty="0">
                <a:latin typeface="Times New Roman" panose="02020603050405020304" pitchFamily="18" charset="0"/>
                <a:cs typeface="Times New Roman" panose="02020603050405020304" pitchFamily="18" charset="0"/>
              </a:rPr>
              <a:t>Decision Support Systems (DSS) </a:t>
            </a:r>
            <a:r>
              <a:rPr lang="en-US" sz="1900" dirty="0">
                <a:latin typeface="Times New Roman" panose="02020603050405020304" pitchFamily="18" charset="0"/>
                <a:cs typeface="Times New Roman" panose="02020603050405020304" pitchFamily="18" charset="0"/>
              </a:rPr>
              <a:t>(senior managers)</a:t>
            </a:r>
            <a:r>
              <a:rPr lang="tr-TR" sz="1900" dirty="0">
                <a:latin typeface="Times New Roman" panose="02020603050405020304" pitchFamily="18" charset="0"/>
                <a:cs typeface="Times New Roman" panose="02020603050405020304" pitchFamily="18" charset="0"/>
              </a:rPr>
              <a:t>: Designed to help decision makers and Provide interactive environment for decision making</a:t>
            </a:r>
            <a:endParaRPr lang="en-US" sz="1900" dirty="0">
              <a:latin typeface="Times New Roman" panose="02020603050405020304" pitchFamily="18" charset="0"/>
              <a:cs typeface="Times New Roman" panose="02020603050405020304" pitchFamily="18" charset="0"/>
            </a:endParaRPr>
          </a:p>
          <a:p>
            <a:pPr algn="just"/>
            <a:endParaRPr lang="en-US" sz="19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Executive dashboard: They provide rapid access to timely information and direct access to structured information in the form of reports.</a:t>
            </a:r>
            <a:endParaRPr lang="tr-TR" sz="1900" dirty="0">
              <a:latin typeface="Times New Roman" panose="02020603050405020304" pitchFamily="18" charset="0"/>
              <a:cs typeface="Times New Roman" panose="02020603050405020304" pitchFamily="18" charset="0"/>
            </a:endParaRPr>
          </a:p>
          <a:p>
            <a:pPr algn="just"/>
            <a:endParaRPr lang="tr-TR" dirty="0"/>
          </a:p>
        </p:txBody>
      </p:sp>
      <p:sp>
        <p:nvSpPr>
          <p:cNvPr id="16" name="Date Placeholder 15">
            <a:extLst>
              <a:ext uri="{FF2B5EF4-FFF2-40B4-BE49-F238E27FC236}">
                <a16:creationId xmlns:a16="http://schemas.microsoft.com/office/drawing/2014/main" id="{8F086BCE-1868-4B41-8F99-D2983428D88E}"/>
              </a:ext>
            </a:extLst>
          </p:cNvPr>
          <p:cNvSpPr>
            <a:spLocks noGrp="1"/>
          </p:cNvSpPr>
          <p:nvPr>
            <p:ph type="dt" sz="half" idx="10"/>
          </p:nvPr>
        </p:nvSpPr>
        <p:spPr/>
        <p:txBody>
          <a:bodyPr/>
          <a:lstStyle/>
          <a:p>
            <a:fld id="{E235C616-F28F-450B-8388-17029CDE682E}" type="datetime1">
              <a:rPr lang="tr-TR" smtClean="0"/>
              <a:t>16.03.2022</a:t>
            </a:fld>
            <a:endParaRPr lang="tr-TR"/>
          </a:p>
        </p:txBody>
      </p:sp>
    </p:spTree>
    <p:extLst>
      <p:ext uri="{BB962C8B-B14F-4D97-AF65-F5344CB8AC3E}">
        <p14:creationId xmlns:p14="http://schemas.microsoft.com/office/powerpoint/2010/main" val="3935733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7538378-CB7B-4D4D-BB13-4B6D4DD34110}"/>
              </a:ext>
            </a:extLst>
          </p:cNvPr>
          <p:cNvSpPr>
            <a:spLocks noGrp="1"/>
          </p:cNvSpPr>
          <p:nvPr>
            <p:ph idx="1"/>
          </p:nvPr>
        </p:nvSpPr>
        <p:spPr>
          <a:xfrm>
            <a:off x="663362" y="509047"/>
            <a:ext cx="5152043" cy="4252229"/>
          </a:xfrm>
        </p:spPr>
        <p:txBody>
          <a:bodyPr>
            <a:normAutofit/>
          </a:bodyPr>
          <a:lstStyle/>
          <a:p>
            <a:pPr marL="0" indent="0">
              <a:buNone/>
            </a:pPr>
            <a:r>
              <a:rPr lang="en-US" sz="24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 Modern Approach to Systems Analysis and Design : </a:t>
            </a:r>
            <a:r>
              <a:rPr lang="tr-TR" sz="2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Integration </a:t>
            </a:r>
            <a:r>
              <a:rPr lang="en-US" sz="2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approach</a:t>
            </a:r>
            <a:endParaRPr lang="tr-TR" sz="22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just">
              <a:buClr>
                <a:schemeClr val="accent6">
                  <a:lumMod val="75000"/>
                </a:schemeClr>
              </a:buCl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Allows hardware and software from different vendors to work together </a:t>
            </a:r>
          </a:p>
          <a:p>
            <a:pPr algn="just">
              <a:buClr>
                <a:schemeClr val="accent6">
                  <a:lumMod val="75000"/>
                </a:schemeClr>
              </a:buClr>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Enables procedural language systems (old) to work with visual programming systems (new).</a:t>
            </a:r>
          </a:p>
          <a:p>
            <a:pPr algn="just">
              <a:buClr>
                <a:schemeClr val="accent6">
                  <a:lumMod val="75000"/>
                </a:schemeClr>
              </a:buClr>
              <a:buFont typeface="Wingdings" panose="05000000000000000000" pitchFamily="2" charset="2"/>
              <a:buChar char="q"/>
            </a:pPr>
            <a:r>
              <a:rPr lang="tr-TR" sz="2000" dirty="0">
                <a:latin typeface="Times New Roman" panose="02020603050405020304" pitchFamily="18" charset="0"/>
                <a:cs typeface="Times New Roman" panose="02020603050405020304" pitchFamily="18" charset="0"/>
              </a:rPr>
              <a:t>Developers use visual programming environments</a:t>
            </a: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to design</a:t>
            </a: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the user interfaces for systems that run on client/server platforms. </a:t>
            </a:r>
          </a:p>
          <a:p>
            <a:pPr marL="0" indent="0">
              <a:buNone/>
            </a:pPr>
            <a:endParaRPr lang="en-US" dirty="0"/>
          </a:p>
        </p:txBody>
      </p:sp>
      <p:sp>
        <p:nvSpPr>
          <p:cNvPr id="5" name="Title 1">
            <a:extLst>
              <a:ext uri="{FF2B5EF4-FFF2-40B4-BE49-F238E27FC236}">
                <a16:creationId xmlns:a16="http://schemas.microsoft.com/office/drawing/2014/main" id="{382CB987-B9A2-425B-B59E-A2BB7C6BFE2E}"/>
              </a:ext>
            </a:extLst>
          </p:cNvPr>
          <p:cNvSpPr>
            <a:spLocks noGrp="1"/>
          </p:cNvSpPr>
          <p:nvPr>
            <p:ph type="title"/>
          </p:nvPr>
        </p:nvSpPr>
        <p:spPr>
          <a:xfrm>
            <a:off x="6676533" y="191292"/>
            <a:ext cx="4817882" cy="1325563"/>
          </a:xfrm>
        </p:spPr>
        <p:txBody>
          <a:bodyPr vert="horz" lIns="91440" tIns="45720" rIns="91440" bIns="45720" rtlCol="0" anchor="ctr">
            <a:noAutofit/>
          </a:bodyPr>
          <a:lstStyle/>
          <a:p>
            <a:r>
              <a:rPr lang="en-US" sz="24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Developing Information Systems and the Systems </a:t>
            </a:r>
            <a:r>
              <a:rPr lang="tr-TR" sz="2400"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Development Life Cycle</a:t>
            </a:r>
          </a:p>
        </p:txBody>
      </p:sp>
      <p:sp>
        <p:nvSpPr>
          <p:cNvPr id="6" name="Content Placeholder 2">
            <a:extLst>
              <a:ext uri="{FF2B5EF4-FFF2-40B4-BE49-F238E27FC236}">
                <a16:creationId xmlns:a16="http://schemas.microsoft.com/office/drawing/2014/main" id="{A2D95F6A-ACAB-42A4-B085-BB2BAD84A1F2}"/>
              </a:ext>
            </a:extLst>
          </p:cNvPr>
          <p:cNvSpPr txBox="1">
            <a:spLocks/>
          </p:cNvSpPr>
          <p:nvPr/>
        </p:nvSpPr>
        <p:spPr>
          <a:xfrm>
            <a:off x="6456574" y="1690688"/>
            <a:ext cx="52578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b="1">
                <a:latin typeface="Times New Roman" panose="02020603050405020304" pitchFamily="18" charset="0"/>
                <a:cs typeface="Times New Roman" panose="02020603050405020304" pitchFamily="18" charset="0"/>
              </a:rPr>
              <a:t>Systems development methodology</a:t>
            </a:r>
          </a:p>
          <a:p>
            <a:pPr marL="0" indent="0">
              <a:buFont typeface="Arial" panose="020B0604020202020204" pitchFamily="34" charset="0"/>
              <a:buNone/>
            </a:pPr>
            <a:r>
              <a:rPr lang="tr-TR" sz="2000">
                <a:latin typeface="Times New Roman" panose="02020603050405020304" pitchFamily="18" charset="0"/>
                <a:cs typeface="Times New Roman" panose="02020603050405020304" pitchFamily="18" charset="0"/>
              </a:rPr>
              <a:t>A standard </a:t>
            </a:r>
            <a:r>
              <a:rPr lang="tr-TR" sz="2000" u="sng">
                <a:latin typeface="Times New Roman" panose="02020603050405020304" pitchFamily="18" charset="0"/>
                <a:cs typeface="Times New Roman" panose="02020603050405020304" pitchFamily="18" charset="0"/>
              </a:rPr>
              <a:t>process</a:t>
            </a:r>
            <a:r>
              <a:rPr lang="tr-TR" sz="2000">
                <a:latin typeface="Times New Roman" panose="02020603050405020304" pitchFamily="18" charset="0"/>
                <a:cs typeface="Times New Roman" panose="02020603050405020304" pitchFamily="18" charset="0"/>
              </a:rPr>
              <a:t> followed in an organization to conduct all </a:t>
            </a:r>
            <a:r>
              <a:rPr lang="tr-TR" sz="2000" u="sng">
                <a:latin typeface="Times New Roman" panose="02020603050405020304" pitchFamily="18" charset="0"/>
                <a:cs typeface="Times New Roman" panose="02020603050405020304" pitchFamily="18" charset="0"/>
              </a:rPr>
              <a:t>the steps </a:t>
            </a:r>
            <a:r>
              <a:rPr lang="tr-TR" sz="2000">
                <a:latin typeface="Times New Roman" panose="02020603050405020304" pitchFamily="18" charset="0"/>
                <a:cs typeface="Times New Roman" panose="02020603050405020304" pitchFamily="18" charset="0"/>
              </a:rPr>
              <a:t>necessary </a:t>
            </a:r>
            <a:r>
              <a:rPr lang="tr-TR" sz="2000" u="sng">
                <a:latin typeface="Times New Roman" panose="02020603050405020304" pitchFamily="18" charset="0"/>
                <a:cs typeface="Times New Roman" panose="02020603050405020304" pitchFamily="18" charset="0"/>
              </a:rPr>
              <a:t>to analyze, design, implement, and maintain</a:t>
            </a:r>
            <a:r>
              <a:rPr lang="tr-TR" sz="2000">
                <a:latin typeface="Times New Roman" panose="02020603050405020304" pitchFamily="18" charset="0"/>
                <a:cs typeface="Times New Roman" panose="02020603050405020304" pitchFamily="18" charset="0"/>
              </a:rPr>
              <a:t> information systems. the development of information systems often follows a life cycle.</a:t>
            </a:r>
            <a:endParaRPr lang="en-US" sz="200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tr-TR" sz="2000" b="1">
                <a:latin typeface="Times New Roman" panose="02020603050405020304" pitchFamily="18" charset="0"/>
                <a:cs typeface="Times New Roman" panose="02020603050405020304" pitchFamily="18" charset="0"/>
              </a:rPr>
              <a:t>Systems development life cycle (SDLC)</a:t>
            </a:r>
          </a:p>
          <a:p>
            <a:pPr marL="0" indent="0">
              <a:buFont typeface="Arial" panose="020B0604020202020204" pitchFamily="34" charset="0"/>
              <a:buNone/>
            </a:pPr>
            <a:r>
              <a:rPr lang="tr-TR" sz="2000">
                <a:latin typeface="Times New Roman" panose="02020603050405020304" pitchFamily="18" charset="0"/>
                <a:cs typeface="Times New Roman" panose="02020603050405020304" pitchFamily="18" charset="0"/>
              </a:rPr>
              <a:t>The series of steps used to manage the phases of development for an information system.</a:t>
            </a:r>
          </a:p>
          <a:p>
            <a:pPr>
              <a:buFont typeface="Wingdings" panose="05000000000000000000" pitchFamily="2" charset="2"/>
              <a:buChar char="Ø"/>
            </a:pPr>
            <a:r>
              <a:rPr lang="tr-TR" sz="2000">
                <a:latin typeface="Times New Roman" panose="02020603050405020304" pitchFamily="18" charset="0"/>
                <a:cs typeface="Times New Roman" panose="02020603050405020304" pitchFamily="18" charset="0"/>
              </a:rPr>
              <a:t>Every organization uses a slightly different life-cycle</a:t>
            </a:r>
          </a:p>
          <a:p>
            <a:pPr>
              <a:buFont typeface="Wingdings" panose="05000000000000000000" pitchFamily="2" charset="2"/>
              <a:buChar char="Ø"/>
            </a:pPr>
            <a:r>
              <a:rPr lang="tr-TR" sz="2000">
                <a:latin typeface="Times New Roman" panose="02020603050405020304" pitchFamily="18" charset="0"/>
                <a:cs typeface="Times New Roman" panose="02020603050405020304" pitchFamily="18" charset="0"/>
              </a:rPr>
              <a:t>life cycle is not necessarly a sequentially ordered set of phases, </a:t>
            </a:r>
          </a:p>
          <a:p>
            <a:pPr>
              <a:buFont typeface="Wingdings" panose="05000000000000000000" pitchFamily="2" charset="2"/>
              <a:buChar char="Ø"/>
            </a:pPr>
            <a:r>
              <a:rPr lang="tr-TR" sz="2000">
                <a:latin typeface="Times New Roman" panose="02020603050405020304" pitchFamily="18" charset="0"/>
                <a:cs typeface="Times New Roman" panose="02020603050405020304" pitchFamily="18" charset="0"/>
              </a:rPr>
              <a:t>phases can be repeated </a:t>
            </a:r>
          </a:p>
          <a:p>
            <a:pPr>
              <a:buFont typeface="Wingdings" panose="05000000000000000000" pitchFamily="2" charset="2"/>
              <a:buChar char="Ø"/>
            </a:pPr>
            <a:r>
              <a:rPr lang="tr-TR" sz="2000">
                <a:latin typeface="Times New Roman" panose="02020603050405020304" pitchFamily="18" charset="0"/>
                <a:cs typeface="Times New Roman" panose="02020603050405020304" pitchFamily="18" charset="0"/>
              </a:rPr>
              <a:t>each phase has specific outcomes and deliverables</a:t>
            </a:r>
          </a:p>
          <a:p>
            <a:pPr marL="0" indent="0">
              <a:buFont typeface="Arial" panose="020B0604020202020204" pitchFamily="34" charset="0"/>
              <a:buNone/>
            </a:pPr>
            <a:endParaRPr lang="tr-TR" sz="2000"/>
          </a:p>
          <a:p>
            <a:pPr marL="0" indent="0">
              <a:buFont typeface="Arial" panose="020B0604020202020204" pitchFamily="34" charset="0"/>
              <a:buNone/>
            </a:pPr>
            <a:endParaRPr lang="tr-TR" sz="2000" dirty="0"/>
          </a:p>
        </p:txBody>
      </p:sp>
      <p:sp>
        <p:nvSpPr>
          <p:cNvPr id="7" name="Footer Placeholder 6">
            <a:extLst>
              <a:ext uri="{FF2B5EF4-FFF2-40B4-BE49-F238E27FC236}">
                <a16:creationId xmlns:a16="http://schemas.microsoft.com/office/drawing/2014/main" id="{871FBEF5-8F89-4010-90C1-61629F6608FF}"/>
              </a:ext>
            </a:extLst>
          </p:cNvPr>
          <p:cNvSpPr>
            <a:spLocks noGrp="1"/>
          </p:cNvSpPr>
          <p:nvPr>
            <p:ph type="ftr" sz="quarter" idx="11"/>
          </p:nvPr>
        </p:nvSpPr>
        <p:spPr/>
        <p:txBody>
          <a:bodyPr/>
          <a:lstStyle/>
          <a:p>
            <a:r>
              <a:rPr lang="en-US"/>
              <a:t>IENG / MANE 372 - Chapters 1-2-3 Summary</a:t>
            </a:r>
            <a:endParaRPr lang="tr-TR"/>
          </a:p>
        </p:txBody>
      </p:sp>
      <p:sp>
        <p:nvSpPr>
          <p:cNvPr id="8" name="Slide Number Placeholder 7">
            <a:extLst>
              <a:ext uri="{FF2B5EF4-FFF2-40B4-BE49-F238E27FC236}">
                <a16:creationId xmlns:a16="http://schemas.microsoft.com/office/drawing/2014/main" id="{EBF6DCEA-3696-4839-889A-E1B369101F05}"/>
              </a:ext>
            </a:extLst>
          </p:cNvPr>
          <p:cNvSpPr>
            <a:spLocks noGrp="1"/>
          </p:cNvSpPr>
          <p:nvPr>
            <p:ph type="sldNum" sz="quarter" idx="12"/>
          </p:nvPr>
        </p:nvSpPr>
        <p:spPr/>
        <p:txBody>
          <a:bodyPr/>
          <a:lstStyle/>
          <a:p>
            <a:fld id="{F6260647-1E1B-449A-84A3-A51FE6450A62}" type="slidenum">
              <a:rPr lang="tr-TR" smtClean="0"/>
              <a:t>7</a:t>
            </a:fld>
            <a:endParaRPr lang="tr-TR"/>
          </a:p>
        </p:txBody>
      </p:sp>
      <p:sp>
        <p:nvSpPr>
          <p:cNvPr id="9" name="Date Placeholder 8">
            <a:extLst>
              <a:ext uri="{FF2B5EF4-FFF2-40B4-BE49-F238E27FC236}">
                <a16:creationId xmlns:a16="http://schemas.microsoft.com/office/drawing/2014/main" id="{00CCF67A-381C-4843-BCF4-4BED7B1B3309}"/>
              </a:ext>
            </a:extLst>
          </p:cNvPr>
          <p:cNvSpPr>
            <a:spLocks noGrp="1"/>
          </p:cNvSpPr>
          <p:nvPr>
            <p:ph type="dt" sz="half" idx="10"/>
          </p:nvPr>
        </p:nvSpPr>
        <p:spPr/>
        <p:txBody>
          <a:bodyPr/>
          <a:lstStyle/>
          <a:p>
            <a:fld id="{F41E1178-6E4D-4DB4-827E-F6023364BBDE}" type="datetime1">
              <a:rPr lang="tr-TR" smtClean="0"/>
              <a:t>16.03.2022</a:t>
            </a:fld>
            <a:endParaRPr lang="tr-TR"/>
          </a:p>
        </p:txBody>
      </p:sp>
    </p:spTree>
    <p:extLst>
      <p:ext uri="{BB962C8B-B14F-4D97-AF65-F5344CB8AC3E}">
        <p14:creationId xmlns:p14="http://schemas.microsoft.com/office/powerpoint/2010/main" val="388731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rPr>
              <a:t>Phases of the </a:t>
            </a:r>
            <a:r>
              <a:rPr lang="tr-TR"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rPr>
              <a:t>Systems development life cycle (SDLC)</a:t>
            </a:r>
            <a:br>
              <a:rPr lang="tr-TR"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rPr>
            </a:br>
            <a:endParaRPr lang="tr-TR" sz="36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ea typeface="+mn-ea"/>
              <a:cs typeface="Times New Roman" panose="02020603050405020304" pitchFamily="18" charset="0"/>
            </a:endParaRPr>
          </a:p>
        </p:txBody>
      </p:sp>
      <p:sp>
        <p:nvSpPr>
          <p:cNvPr id="3" name="Content Placeholder 2"/>
          <p:cNvSpPr>
            <a:spLocks noGrp="1"/>
          </p:cNvSpPr>
          <p:nvPr>
            <p:ph idx="1"/>
          </p:nvPr>
        </p:nvSpPr>
        <p:spPr>
          <a:xfrm>
            <a:off x="673100" y="1365250"/>
            <a:ext cx="5422900" cy="3981450"/>
          </a:xfrm>
        </p:spPr>
        <p:txBody>
          <a:bodyPr>
            <a:noAutofit/>
          </a:bodyPr>
          <a:lstStyle/>
          <a:p>
            <a:pPr marL="0" indent="0" algn="just">
              <a:buNone/>
            </a:pPr>
            <a:r>
              <a:rPr lang="tr-TR"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1: Systems planning and selection</a:t>
            </a:r>
          </a:p>
          <a:p>
            <a:pPr marL="0" indent="0" algn="just">
              <a:buNone/>
            </a:pPr>
            <a:r>
              <a:rPr lang="en-US" sz="1600" dirty="0">
                <a:latin typeface="Times New Roman" panose="02020603050405020304" pitchFamily="18" charset="0"/>
                <a:cs typeface="Times New Roman" panose="02020603050405020304" pitchFamily="18" charset="0"/>
              </a:rPr>
              <a:t>T</a:t>
            </a:r>
            <a:r>
              <a:rPr lang="tr-TR" sz="1600" dirty="0">
                <a:latin typeface="Times New Roman" panose="02020603050405020304" pitchFamily="18" charset="0"/>
                <a:cs typeface="Times New Roman" panose="02020603050405020304" pitchFamily="18" charset="0"/>
              </a:rPr>
              <a:t>wo primary activities. </a:t>
            </a:r>
          </a:p>
          <a:p>
            <a:pPr lvl="0" algn="just">
              <a:buFont typeface="Wingdings" panose="05000000000000000000" pitchFamily="2" charset="2"/>
              <a:buChar char="ü"/>
            </a:pPr>
            <a:r>
              <a:rPr lang="tr-TR" sz="1600" dirty="0">
                <a:latin typeface="Times New Roman" panose="02020603050405020304" pitchFamily="18" charset="0"/>
                <a:cs typeface="Times New Roman" panose="02020603050405020304" pitchFamily="18" charset="0"/>
              </a:rPr>
              <a:t>Identification of  the need for a new or enhanced system.</a:t>
            </a:r>
          </a:p>
          <a:p>
            <a:pPr lvl="0" algn="just">
              <a:buFont typeface="Wingdings" panose="05000000000000000000" pitchFamily="2" charset="2"/>
              <a:buChar char="ü"/>
            </a:pPr>
            <a:r>
              <a:rPr lang="tr-TR" sz="1600" dirty="0">
                <a:latin typeface="Times New Roman" panose="02020603050405020304" pitchFamily="18" charset="0"/>
                <a:cs typeface="Times New Roman" panose="02020603050405020304" pitchFamily="18" charset="0"/>
              </a:rPr>
              <a:t>Information needs of the organization are examined, analyzed arranged , and projects to meet these needs are identified (Investigation and determination of scope).</a:t>
            </a:r>
          </a:p>
          <a:p>
            <a:pPr marL="0" indent="0" algn="just">
              <a:buNone/>
            </a:pPr>
            <a:r>
              <a:rPr lang="tr-TR" sz="1600" dirty="0">
                <a:latin typeface="Times New Roman" panose="02020603050405020304" pitchFamily="18" charset="0"/>
                <a:cs typeface="Times New Roman" panose="02020603050405020304" pitchFamily="18" charset="0"/>
              </a:rPr>
              <a:t> A feasibility study is conducted before the second phase of the SDLC to determine</a:t>
            </a:r>
          </a:p>
          <a:p>
            <a:pPr marL="0" indent="0" algn="just">
              <a:buNone/>
            </a:pPr>
            <a:r>
              <a:rPr lang="tr-TR" sz="1600" dirty="0">
                <a:latin typeface="Times New Roman" panose="02020603050405020304" pitchFamily="18" charset="0"/>
                <a:cs typeface="Times New Roman" panose="02020603050405020304" pitchFamily="18" charset="0"/>
              </a:rPr>
              <a:t>the economic and organizational impact of the system.</a:t>
            </a:r>
          </a:p>
        </p:txBody>
      </p:sp>
      <p:sp>
        <p:nvSpPr>
          <p:cNvPr id="4" name="Slide Number Placeholder 3"/>
          <p:cNvSpPr>
            <a:spLocks noGrp="1"/>
          </p:cNvSpPr>
          <p:nvPr>
            <p:ph type="sldNum" sz="quarter" idx="12"/>
          </p:nvPr>
        </p:nvSpPr>
        <p:spPr/>
        <p:txBody>
          <a:bodyPr/>
          <a:lstStyle/>
          <a:p>
            <a:fld id="{F43085E7-DD81-4654-9295-72AD80DBC430}" type="slidenum">
              <a:rPr lang="tr-TR" smtClean="0"/>
              <a:t>8</a:t>
            </a:fld>
            <a:endParaRPr lang="tr-TR"/>
          </a:p>
        </p:txBody>
      </p:sp>
      <p:sp>
        <p:nvSpPr>
          <p:cNvPr id="5" name="Footer Placeholder 4">
            <a:extLst>
              <a:ext uri="{FF2B5EF4-FFF2-40B4-BE49-F238E27FC236}">
                <a16:creationId xmlns:a16="http://schemas.microsoft.com/office/drawing/2014/main" id="{5AD7B801-7C31-4DF4-BBAB-4764D15E0380}"/>
              </a:ext>
            </a:extLst>
          </p:cNvPr>
          <p:cNvSpPr>
            <a:spLocks noGrp="1"/>
          </p:cNvSpPr>
          <p:nvPr>
            <p:ph type="ftr" sz="quarter" idx="11"/>
          </p:nvPr>
        </p:nvSpPr>
        <p:spPr/>
        <p:txBody>
          <a:bodyPr/>
          <a:lstStyle/>
          <a:p>
            <a:r>
              <a:rPr lang="en-US"/>
              <a:t>IENG / MANE 372 - Chapters 1-2-3 Summary</a:t>
            </a:r>
            <a:endParaRPr lang="tr-TR"/>
          </a:p>
        </p:txBody>
      </p:sp>
      <p:sp>
        <p:nvSpPr>
          <p:cNvPr id="6" name="Content Placeholder 2">
            <a:extLst>
              <a:ext uri="{FF2B5EF4-FFF2-40B4-BE49-F238E27FC236}">
                <a16:creationId xmlns:a16="http://schemas.microsoft.com/office/drawing/2014/main" id="{80E83EEC-BB6C-4AB9-A114-5ED26F1A1471}"/>
              </a:ext>
            </a:extLst>
          </p:cNvPr>
          <p:cNvSpPr txBox="1">
            <a:spLocks/>
          </p:cNvSpPr>
          <p:nvPr/>
        </p:nvSpPr>
        <p:spPr>
          <a:xfrm>
            <a:off x="6476214" y="1339850"/>
            <a:ext cx="5279012" cy="475297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2 : </a:t>
            </a:r>
            <a:r>
              <a:rPr lang="tr-TR"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Analysis</a:t>
            </a:r>
            <a:endParaRPr lang="en-US" sz="3200" dirty="0"/>
          </a:p>
          <a:p>
            <a:pPr algn="just">
              <a:lnSpc>
                <a:spcPct val="110000"/>
              </a:lnSpc>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Study of current procedures and information systems and suggestion of alternative replacement systems. </a:t>
            </a:r>
          </a:p>
          <a:p>
            <a:pPr algn="just">
              <a:lnSpc>
                <a:spcPct val="110000"/>
              </a:lnSpc>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Analysis has several subphases :</a:t>
            </a:r>
          </a:p>
          <a:p>
            <a:pPr marL="457200" indent="-457200" algn="just">
              <a:lnSpc>
                <a:spcPct val="110000"/>
              </a:lnSpc>
              <a:buFont typeface="+mj-lt"/>
              <a:buAutoNum type="arabicPeriod"/>
            </a:pPr>
            <a:r>
              <a:rPr lang="en-US" sz="1600" dirty="0">
                <a:latin typeface="Times New Roman" panose="02020603050405020304" pitchFamily="18" charset="0"/>
                <a:cs typeface="Times New Roman" panose="02020603050405020304" pitchFamily="18" charset="0"/>
              </a:rPr>
              <a:t>D</a:t>
            </a:r>
            <a:r>
              <a:rPr lang="tr-TR" sz="1600" dirty="0">
                <a:latin typeface="Times New Roman" panose="02020603050405020304" pitchFamily="18" charset="0"/>
                <a:cs typeface="Times New Roman" panose="02020603050405020304" pitchFamily="18" charset="0"/>
              </a:rPr>
              <a:t>etermining the requirements of the system:  what the users want from a proposed system. </a:t>
            </a:r>
          </a:p>
          <a:p>
            <a:pPr marL="457200" indent="-457200" algn="just">
              <a:lnSpc>
                <a:spcPct val="110000"/>
              </a:lnSpc>
              <a:buFont typeface="+mj-lt"/>
              <a:buAutoNum type="arabicPeriod"/>
            </a:pPr>
            <a:r>
              <a:rPr lang="en-US" sz="1600" dirty="0">
                <a:latin typeface="Times New Roman" panose="02020603050405020304" pitchFamily="18" charset="0"/>
                <a:cs typeface="Times New Roman" panose="02020603050405020304" pitchFamily="18" charset="0"/>
              </a:rPr>
              <a:t>S</a:t>
            </a:r>
            <a:r>
              <a:rPr lang="tr-TR" sz="1600" dirty="0">
                <a:latin typeface="Times New Roman" panose="02020603050405020304" pitchFamily="18" charset="0"/>
                <a:cs typeface="Times New Roman" panose="02020603050405020304" pitchFamily="18" charset="0"/>
              </a:rPr>
              <a:t>tudy and Structure of the requirements according to their interrelationships, eliminating any redundancies. And generate alternative initial designs to match the requirements. </a:t>
            </a:r>
          </a:p>
          <a:p>
            <a:pPr marL="457200" indent="-457200" algn="just">
              <a:lnSpc>
                <a:spcPct val="110000"/>
              </a:lnSpc>
              <a:buFont typeface="+mj-lt"/>
              <a:buAutoNum type="arabicPeriod"/>
            </a:pPr>
            <a:r>
              <a:rPr lang="tr-TR" sz="1600" dirty="0">
                <a:latin typeface="Times New Roman" panose="02020603050405020304" pitchFamily="18" charset="0"/>
                <a:cs typeface="Times New Roman" panose="02020603050405020304" pitchFamily="18" charset="0"/>
              </a:rPr>
              <a:t>Compare the alternatives to determine which best meets the requirements within the cost, labor, and technical levels the organization is willing to commit to the development process. </a:t>
            </a:r>
          </a:p>
          <a:p>
            <a:pPr marL="457200" indent="-457200" algn="just">
              <a:lnSpc>
                <a:spcPct val="110000"/>
              </a:lnSpc>
              <a:buFont typeface="+mj-lt"/>
              <a:buAutoNum type="arabicPeriod"/>
            </a:pPr>
            <a:r>
              <a:rPr lang="en-US" sz="1600" dirty="0">
                <a:latin typeface="Times New Roman" panose="02020603050405020304" pitchFamily="18" charset="0"/>
                <a:cs typeface="Times New Roman" panose="02020603050405020304" pitchFamily="18" charset="0"/>
              </a:rPr>
              <a:t>D</a:t>
            </a:r>
            <a:r>
              <a:rPr lang="tr-TR" sz="1600" dirty="0">
                <a:latin typeface="Times New Roman" panose="02020603050405020304" pitchFamily="18" charset="0"/>
                <a:cs typeface="Times New Roman" panose="02020603050405020304" pitchFamily="18" charset="0"/>
              </a:rPr>
              <a:t>escription and recommendation of best alternative solution</a:t>
            </a:r>
          </a:p>
          <a:p>
            <a:pPr marL="457200" lvl="1" indent="0">
              <a:buFont typeface="Arial" panose="020B0604020202020204" pitchFamily="34" charset="0"/>
              <a:buNone/>
            </a:pPr>
            <a:endParaRPr lang="tr-TR" sz="1600" dirty="0"/>
          </a:p>
          <a:p>
            <a:pPr marL="457200" lvl="1" indent="0">
              <a:buFont typeface="Arial" panose="020B0604020202020204" pitchFamily="34" charset="0"/>
              <a:buNone/>
            </a:pPr>
            <a:endParaRPr lang="tr-TR" sz="1600" dirty="0"/>
          </a:p>
          <a:p>
            <a:pPr marL="0" indent="0">
              <a:buFont typeface="Arial" panose="020B0604020202020204" pitchFamily="34" charset="0"/>
              <a:buNone/>
            </a:pPr>
            <a:endParaRPr lang="tr-TR" sz="1800" dirty="0"/>
          </a:p>
        </p:txBody>
      </p:sp>
      <p:sp>
        <p:nvSpPr>
          <p:cNvPr id="7" name="Date Placeholder 6">
            <a:extLst>
              <a:ext uri="{FF2B5EF4-FFF2-40B4-BE49-F238E27FC236}">
                <a16:creationId xmlns:a16="http://schemas.microsoft.com/office/drawing/2014/main" id="{3131A218-F3F0-42E8-A672-2366C5D2A6C6}"/>
              </a:ext>
            </a:extLst>
          </p:cNvPr>
          <p:cNvSpPr>
            <a:spLocks noGrp="1"/>
          </p:cNvSpPr>
          <p:nvPr>
            <p:ph type="dt" sz="half" idx="10"/>
          </p:nvPr>
        </p:nvSpPr>
        <p:spPr/>
        <p:txBody>
          <a:bodyPr/>
          <a:lstStyle/>
          <a:p>
            <a:fld id="{43A0F308-7184-4EE3-B45F-03FD40A08121}" type="datetime1">
              <a:rPr lang="tr-TR" smtClean="0"/>
              <a:t>16.03.2022</a:t>
            </a:fld>
            <a:endParaRPr lang="tr-TR"/>
          </a:p>
        </p:txBody>
      </p:sp>
    </p:spTree>
    <p:extLst>
      <p:ext uri="{BB962C8B-B14F-4D97-AF65-F5344CB8AC3E}">
        <p14:creationId xmlns:p14="http://schemas.microsoft.com/office/powerpoint/2010/main" val="297062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554" y="554831"/>
            <a:ext cx="5025272" cy="5748338"/>
          </a:xfrm>
        </p:spPr>
        <p:txBody>
          <a:bodyPr>
            <a:normAutofit/>
          </a:bodyPr>
          <a:lstStyle/>
          <a:p>
            <a:pPr marL="0" indent="0" algn="just">
              <a:buNone/>
            </a:pPr>
            <a:r>
              <a:rPr lang="tr-TR"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3: Systems Design</a:t>
            </a:r>
            <a:endParaRPr lang="en-US" sz="1800" dirty="0"/>
          </a:p>
          <a:p>
            <a:pPr marL="457200" lvl="0" indent="-457200" algn="just">
              <a:buFont typeface="+mj-lt"/>
              <a:buAutoNum type="arabicPeriod"/>
            </a:pPr>
            <a:r>
              <a:rPr lang="tr-TR" sz="1600" dirty="0">
                <a:latin typeface="Times New Roman" panose="02020603050405020304" pitchFamily="18" charset="0"/>
                <a:cs typeface="Times New Roman" panose="02020603050405020304" pitchFamily="18" charset="0"/>
              </a:rPr>
              <a:t>Logical design (Theory):</a:t>
            </a:r>
          </a:p>
          <a:p>
            <a:pPr lvl="0"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a:t>
            </a:r>
            <a:r>
              <a:rPr lang="tr-TR" sz="1600" dirty="0">
                <a:latin typeface="Times New Roman" panose="02020603050405020304" pitchFamily="18" charset="0"/>
                <a:cs typeface="Times New Roman" panose="02020603050405020304" pitchFamily="18" charset="0"/>
              </a:rPr>
              <a:t>he system could be implemented on any hardware and systems software. </a:t>
            </a:r>
          </a:p>
          <a:p>
            <a:pPr lvl="0"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concentrates on the business aspects of the system and how it  will impact the functional units within the organization. </a:t>
            </a:r>
          </a:p>
          <a:p>
            <a:pPr marL="0" indent="0" algn="just">
              <a:buNone/>
            </a:pPr>
            <a:r>
              <a:rPr lang="tr-TR" sz="1600" dirty="0">
                <a:latin typeface="Times New Roman" panose="02020603050405020304" pitchFamily="18" charset="0"/>
                <a:cs typeface="Times New Roman" panose="02020603050405020304" pitchFamily="18" charset="0"/>
              </a:rPr>
              <a:t> </a:t>
            </a:r>
          </a:p>
          <a:p>
            <a:pPr marL="457200" lvl="0" indent="-457200" algn="just">
              <a:buFont typeface="+mj-lt"/>
              <a:buAutoNum type="arabicPeriod" startAt="2"/>
            </a:pPr>
            <a:r>
              <a:rPr lang="tr-TR" sz="1600" dirty="0">
                <a:latin typeface="Times New Roman" panose="02020603050405020304" pitchFamily="18" charset="0"/>
                <a:cs typeface="Times New Roman" panose="02020603050405020304" pitchFamily="18" charset="0"/>
              </a:rPr>
              <a:t>Physical design (Practice):</a:t>
            </a:r>
          </a:p>
          <a:p>
            <a:pPr lvl="0"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T</a:t>
            </a:r>
            <a:r>
              <a:rPr lang="tr-TR" sz="1600" dirty="0">
                <a:latin typeface="Times New Roman" panose="02020603050405020304" pitchFamily="18" charset="0"/>
                <a:cs typeface="Times New Roman" panose="02020603050405020304" pitchFamily="18" charset="0"/>
              </a:rPr>
              <a:t>urn the logical design into physical, or technical, specifications.</a:t>
            </a:r>
          </a:p>
          <a:p>
            <a:pPr lvl="0" algn="just">
              <a:buFont typeface="Wingdings" panose="05000000000000000000" pitchFamily="2" charset="2"/>
              <a:buChar char="q"/>
            </a:pPr>
            <a:r>
              <a:rPr lang="en-US" sz="1600" dirty="0">
                <a:latin typeface="Times New Roman" panose="02020603050405020304" pitchFamily="18" charset="0"/>
                <a:cs typeface="Times New Roman" panose="02020603050405020304" pitchFamily="18" charset="0"/>
              </a:rPr>
              <a:t>Convert </a:t>
            </a:r>
            <a:r>
              <a:rPr lang="tr-TR" sz="1600" dirty="0">
                <a:latin typeface="Times New Roman" panose="02020603050405020304" pitchFamily="18" charset="0"/>
                <a:cs typeface="Times New Roman" panose="02020603050405020304" pitchFamily="18" charset="0"/>
              </a:rPr>
              <a:t>diagrams into a structured systems design that can be converted to instructions written in a programming language.</a:t>
            </a:r>
          </a:p>
          <a:p>
            <a:pPr lvl="0"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Decision of the programming languages,  database systems and file structures </a:t>
            </a:r>
          </a:p>
          <a:p>
            <a:pPr lvl="0" algn="just">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Decision of hardware platform, operating system, and network environment the system</a:t>
            </a:r>
            <a:r>
              <a:rPr lang="en-US" sz="1600"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will run under. </a:t>
            </a:r>
          </a:p>
        </p:txBody>
      </p:sp>
      <p:sp>
        <p:nvSpPr>
          <p:cNvPr id="4" name="Slide Number Placeholder 3"/>
          <p:cNvSpPr>
            <a:spLocks noGrp="1"/>
          </p:cNvSpPr>
          <p:nvPr>
            <p:ph type="sldNum" sz="quarter" idx="12"/>
          </p:nvPr>
        </p:nvSpPr>
        <p:spPr/>
        <p:txBody>
          <a:bodyPr/>
          <a:lstStyle/>
          <a:p>
            <a:fld id="{F43085E7-DD81-4654-9295-72AD80DBC430}" type="slidenum">
              <a:rPr lang="tr-TR" smtClean="0"/>
              <a:t>9</a:t>
            </a:fld>
            <a:endParaRPr lang="tr-TR"/>
          </a:p>
        </p:txBody>
      </p:sp>
      <p:sp>
        <p:nvSpPr>
          <p:cNvPr id="2" name="Footer Placeholder 1">
            <a:extLst>
              <a:ext uri="{FF2B5EF4-FFF2-40B4-BE49-F238E27FC236}">
                <a16:creationId xmlns:a16="http://schemas.microsoft.com/office/drawing/2014/main" id="{8BD56FA0-3B59-4A44-8694-2670A8484B0A}"/>
              </a:ext>
            </a:extLst>
          </p:cNvPr>
          <p:cNvSpPr>
            <a:spLocks noGrp="1"/>
          </p:cNvSpPr>
          <p:nvPr>
            <p:ph type="ftr" sz="quarter" idx="11"/>
          </p:nvPr>
        </p:nvSpPr>
        <p:spPr/>
        <p:txBody>
          <a:bodyPr/>
          <a:lstStyle/>
          <a:p>
            <a:r>
              <a:rPr lang="en-US"/>
              <a:t>IENG / MANE 372 - Chapters 1-2-3 Summary</a:t>
            </a:r>
            <a:endParaRPr lang="tr-TR"/>
          </a:p>
        </p:txBody>
      </p:sp>
      <p:sp>
        <p:nvSpPr>
          <p:cNvPr id="5" name="Content Placeholder 2">
            <a:extLst>
              <a:ext uri="{FF2B5EF4-FFF2-40B4-BE49-F238E27FC236}">
                <a16:creationId xmlns:a16="http://schemas.microsoft.com/office/drawing/2014/main" id="{E6C9E791-882D-4ED7-B33C-84AFF257CC50}"/>
              </a:ext>
            </a:extLst>
          </p:cNvPr>
          <p:cNvSpPr txBox="1">
            <a:spLocks/>
          </p:cNvSpPr>
          <p:nvPr/>
        </p:nvSpPr>
        <p:spPr>
          <a:xfrm>
            <a:off x="6239761" y="574765"/>
            <a:ext cx="5660798" cy="5538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160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4: Systems Implementation and Operation</a:t>
            </a:r>
            <a:endParaRPr lang="en-US" sz="160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160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600">
                <a:latin typeface="Times New Roman" panose="02020603050405020304" pitchFamily="18" charset="0"/>
                <a:cs typeface="Times New Roman" panose="02020603050405020304" pitchFamily="18" charset="0"/>
              </a:rPr>
              <a:t>I</a:t>
            </a:r>
            <a:r>
              <a:rPr lang="tr-TR" sz="1600">
                <a:latin typeface="Times New Roman" panose="02020603050405020304" pitchFamily="18" charset="0"/>
                <a:cs typeface="Times New Roman" panose="02020603050405020304" pitchFamily="18" charset="0"/>
              </a:rPr>
              <a:t>t is a two-step process: </a:t>
            </a:r>
          </a:p>
          <a:p>
            <a:pPr marL="514350" indent="-514350" algn="just">
              <a:buFont typeface="+mj-lt"/>
              <a:buAutoNum type="arabicPeriod"/>
            </a:pPr>
            <a:r>
              <a:rPr lang="tr-TR" sz="1600">
                <a:latin typeface="Times New Roman" panose="02020603050405020304" pitchFamily="18" charset="0"/>
                <a:cs typeface="Times New Roman" panose="02020603050405020304" pitchFamily="18" charset="0"/>
              </a:rPr>
              <a:t>Systems implementation</a:t>
            </a:r>
            <a:r>
              <a:rPr lang="en-US" sz="1600">
                <a:latin typeface="Times New Roman" panose="02020603050405020304" pitchFamily="18" charset="0"/>
                <a:cs typeface="Times New Roman" panose="02020603050405020304" pitchFamily="18" charset="0"/>
              </a:rPr>
              <a:t>: </a:t>
            </a:r>
            <a:endParaRPr lang="tr-TR" sz="160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a:latin typeface="Times New Roman" panose="02020603050405020304" pitchFamily="18" charset="0"/>
                <a:cs typeface="Times New Roman" panose="02020603050405020304" pitchFamily="18" charset="0"/>
              </a:rPr>
              <a:t>C</a:t>
            </a:r>
            <a:r>
              <a:rPr lang="tr-TR" sz="1600">
                <a:latin typeface="Times New Roman" panose="02020603050405020304" pitchFamily="18" charset="0"/>
                <a:cs typeface="Times New Roman" panose="02020603050405020304" pitchFamily="18" charset="0"/>
              </a:rPr>
              <a:t>oding, testing, and installation.</a:t>
            </a:r>
          </a:p>
          <a:p>
            <a:pPr algn="just">
              <a:buFont typeface="Wingdings" panose="05000000000000000000" pitchFamily="2" charset="2"/>
              <a:buChar char="q"/>
            </a:pPr>
            <a:r>
              <a:rPr lang="tr-TR" sz="1600">
                <a:latin typeface="Times New Roman" panose="02020603050405020304" pitchFamily="18" charset="0"/>
                <a:cs typeface="Times New Roman" panose="02020603050405020304" pitchFamily="18" charset="0"/>
              </a:rPr>
              <a:t>Application software is installed, or loaded, on existing or new hardware</a:t>
            </a:r>
            <a:r>
              <a:rPr lang="en-US" sz="1600">
                <a:latin typeface="Times New Roman" panose="02020603050405020304" pitchFamily="18" charset="0"/>
                <a:cs typeface="Times New Roman" panose="02020603050405020304" pitchFamily="18" charset="0"/>
              </a:rPr>
              <a:t>.</a:t>
            </a:r>
            <a:endParaRPr lang="tr-TR" sz="160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a:latin typeface="Times New Roman" panose="02020603050405020304" pitchFamily="18" charset="0"/>
                <a:cs typeface="Times New Roman" panose="02020603050405020304" pitchFamily="18" charset="0"/>
              </a:rPr>
              <a:t>D</a:t>
            </a:r>
            <a:r>
              <a:rPr lang="tr-TR" sz="1600">
                <a:latin typeface="Times New Roman" panose="02020603050405020304" pitchFamily="18" charset="0"/>
                <a:cs typeface="Times New Roman" panose="02020603050405020304" pitchFamily="18" charset="0"/>
              </a:rPr>
              <a:t>ocumentation, training programs, and ongoing user assistance</a:t>
            </a:r>
          </a:p>
          <a:p>
            <a:pPr marL="0" indent="0" algn="just">
              <a:buFont typeface="Arial" panose="020B0604020202020204" pitchFamily="34" charset="0"/>
              <a:buNone/>
            </a:pPr>
            <a:r>
              <a:rPr lang="tr-TR" sz="1600">
                <a:latin typeface="Times New Roman" panose="02020603050405020304" pitchFamily="18" charset="0"/>
                <a:cs typeface="Times New Roman" panose="02020603050405020304" pitchFamily="18" charset="0"/>
              </a:rPr>
              <a:t> </a:t>
            </a:r>
          </a:p>
          <a:p>
            <a:pPr marL="514350" indent="-514350" algn="just">
              <a:buFont typeface="+mj-lt"/>
              <a:buAutoNum type="arabicPeriod" startAt="2"/>
            </a:pPr>
            <a:r>
              <a:rPr lang="en-US" sz="1600">
                <a:latin typeface="Times New Roman" panose="02020603050405020304" pitchFamily="18" charset="0"/>
                <a:cs typeface="Times New Roman" panose="02020603050405020304" pitchFamily="18" charset="0"/>
              </a:rPr>
              <a:t>O</a:t>
            </a:r>
            <a:r>
              <a:rPr lang="tr-TR" sz="1600">
                <a:latin typeface="Times New Roman" panose="02020603050405020304" pitchFamily="18" charset="0"/>
                <a:cs typeface="Times New Roman" panose="02020603050405020304" pitchFamily="18" charset="0"/>
              </a:rPr>
              <a:t>peration</a:t>
            </a:r>
            <a:r>
              <a:rPr lang="en-US" sz="1600">
                <a:latin typeface="Times New Roman" panose="02020603050405020304" pitchFamily="18" charset="0"/>
                <a:cs typeface="Times New Roman" panose="02020603050405020304" pitchFamily="18" charset="0"/>
              </a:rPr>
              <a:t>:</a:t>
            </a:r>
            <a:r>
              <a:rPr lang="tr-TR" sz="160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tr-TR" sz="1600">
                <a:latin typeface="Times New Roman" panose="02020603050405020304" pitchFamily="18" charset="0"/>
                <a:cs typeface="Times New Roman" panose="02020603050405020304" pitchFamily="18" charset="0"/>
              </a:rPr>
              <a:t>Programmers correct the errors and make the changes that users ask for and modify the system to reflect changing business conditions. </a:t>
            </a:r>
          </a:p>
          <a:p>
            <a:pPr algn="just">
              <a:buFont typeface="Wingdings" panose="05000000000000000000" pitchFamily="2" charset="2"/>
              <a:buChar char="q"/>
            </a:pPr>
            <a:r>
              <a:rPr lang="tr-TR" sz="1600">
                <a:latin typeface="Times New Roman" panose="02020603050405020304" pitchFamily="18" charset="0"/>
                <a:cs typeface="Times New Roman" panose="02020603050405020304" pitchFamily="18" charset="0"/>
              </a:rPr>
              <a:t>System obsolescence, begin designing the system’s replacement, thereby completing the loop and starting the life cycle over again.</a:t>
            </a:r>
          </a:p>
          <a:p>
            <a:pPr marL="0" indent="0" algn="just">
              <a:buFont typeface="Arial" panose="020B0604020202020204" pitchFamily="34" charset="0"/>
              <a:buNone/>
            </a:pPr>
            <a:endParaRPr lang="tr-TR" sz="160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sz="1600" dirty="0"/>
          </a:p>
        </p:txBody>
      </p:sp>
      <p:sp>
        <p:nvSpPr>
          <p:cNvPr id="6" name="Date Placeholder 5">
            <a:extLst>
              <a:ext uri="{FF2B5EF4-FFF2-40B4-BE49-F238E27FC236}">
                <a16:creationId xmlns:a16="http://schemas.microsoft.com/office/drawing/2014/main" id="{7CB44505-C1AA-430B-9DAF-6F23A1F2AA62}"/>
              </a:ext>
            </a:extLst>
          </p:cNvPr>
          <p:cNvSpPr>
            <a:spLocks noGrp="1"/>
          </p:cNvSpPr>
          <p:nvPr>
            <p:ph type="dt" sz="half" idx="10"/>
          </p:nvPr>
        </p:nvSpPr>
        <p:spPr/>
        <p:txBody>
          <a:bodyPr/>
          <a:lstStyle/>
          <a:p>
            <a:fld id="{B671D8CB-FCB1-4572-A435-C3E842D05668}" type="datetime1">
              <a:rPr lang="tr-TR" smtClean="0"/>
              <a:t>16.03.2022</a:t>
            </a:fld>
            <a:endParaRPr lang="tr-TR"/>
          </a:p>
        </p:txBody>
      </p:sp>
    </p:spTree>
    <p:extLst>
      <p:ext uri="{BB962C8B-B14F-4D97-AF65-F5344CB8AC3E}">
        <p14:creationId xmlns:p14="http://schemas.microsoft.com/office/powerpoint/2010/main" val="518248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6A6ECE476B524A937EDEAF85AD8EB8" ma:contentTypeVersion="" ma:contentTypeDescription="Create a new document." ma:contentTypeScope="" ma:versionID="bb7f2947e0c736c045d86d7bbd4a2fa8">
  <xsd:schema xmlns:xsd="http://www.w3.org/2001/XMLSchema" xmlns:xs="http://www.w3.org/2001/XMLSchema" xmlns:p="http://schemas.microsoft.com/office/2006/metadata/properties" xmlns:ns1="http://schemas.microsoft.com/sharepoint/v3" targetNamespace="http://schemas.microsoft.com/office/2006/metadata/properties" ma:root="true" ma:fieldsID="bdd9e01569c44ca091a7f2b97b07808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DD215DA-1926-4D97-B6FF-5C15E80016A5}"/>
</file>

<file path=customXml/itemProps2.xml><?xml version="1.0" encoding="utf-8"?>
<ds:datastoreItem xmlns:ds="http://schemas.openxmlformats.org/officeDocument/2006/customXml" ds:itemID="{0408AF52-CFE6-4C1A-BAC8-3AEDE5355002}"/>
</file>

<file path=customXml/itemProps3.xml><?xml version="1.0" encoding="utf-8"?>
<ds:datastoreItem xmlns:ds="http://schemas.openxmlformats.org/officeDocument/2006/customXml" ds:itemID="{1AE492A2-0102-4D11-989D-BC2C22765049}"/>
</file>

<file path=docProps/app.xml><?xml version="1.0" encoding="utf-8"?>
<Properties xmlns="http://schemas.openxmlformats.org/officeDocument/2006/extended-properties" xmlns:vt="http://schemas.openxmlformats.org/officeDocument/2006/docPropsVTypes">
  <TotalTime>124</TotalTime>
  <Words>4329</Words>
  <Application>Microsoft Office PowerPoint</Application>
  <PresentationFormat>Widescreen</PresentationFormat>
  <Paragraphs>470</Paragraphs>
  <Slides>31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Cambria Math</vt:lpstr>
      <vt:lpstr>Century-Book</vt:lpstr>
      <vt:lpstr>Times New Roman</vt:lpstr>
      <vt:lpstr>Wingdings</vt:lpstr>
      <vt:lpstr>Office Theme</vt:lpstr>
      <vt:lpstr>EASTERN MEDITERRANEAN UNIVERSITY DEPARTMENT OF INDUSTRIAL ENGINEERING INFORMATION SYSTEMS AND TECHNOLOGY  IENG 372 / MANE 372 Spring 2021-2022 Summary  of Chapter 1 -2 -3</vt:lpstr>
      <vt:lpstr>Information Systems and Technology</vt:lpstr>
      <vt:lpstr> Information Systems Analysis and Design</vt:lpstr>
      <vt:lpstr>PowerPoint Presentation</vt:lpstr>
      <vt:lpstr>Information System</vt:lpstr>
      <vt:lpstr>PowerPoint Presentation</vt:lpstr>
      <vt:lpstr>Developing Information Systems and the Systems Development Life Cycle</vt:lpstr>
      <vt:lpstr>Phases of the Systems development life cycle (SDLC) </vt:lpstr>
      <vt:lpstr>PowerPoint Presentation</vt:lpstr>
      <vt:lpstr> Alternative Approaches to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Reuse </vt:lpstr>
      <vt:lpstr>Managing the Information Systems Project</vt:lpstr>
      <vt:lpstr>Phase 1 : Initiating the Project</vt:lpstr>
      <vt:lpstr>Phase 3: Executing the Project</vt:lpstr>
      <vt:lpstr>Constructing Gantt Chart And Network diagram:</vt:lpstr>
      <vt:lpstr>PowerPoint Presentation</vt:lpstr>
      <vt:lpstr>PowerPoint Presentation</vt:lpstr>
      <vt:lpstr>PowerPoint Presentation</vt:lpstr>
      <vt:lpstr>By POM-QM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Khaoula Ceylan</dc:creator>
  <cp:lastModifiedBy>Khaoula Ceylan</cp:lastModifiedBy>
  <cp:revision>8</cp:revision>
  <dcterms:created xsi:type="dcterms:W3CDTF">2022-03-16T07:50:50Z</dcterms:created>
  <dcterms:modified xsi:type="dcterms:W3CDTF">2022-03-16T09:55:13Z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0x0101001F6A6ECE476B524A937EDEAF85AD8EB8</vt:lpwstr>
  </property>
</Properties>
</file>