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sut Yakup" userId="2a8d2809-051b-4e88-aaae-3cc88f98af08" providerId="ADAL" clId="{10DF5725-1779-504E-9233-E68AE2A2FD23}"/>
    <pc:docChg chg="modSld">
      <pc:chgData name="Mesut Yakup" userId="2a8d2809-051b-4e88-aaae-3cc88f98af08" providerId="ADAL" clId="{10DF5725-1779-504E-9233-E68AE2A2FD23}" dt="2020-02-29T17:12:49.773" v="10" actId="20577"/>
      <pc:docMkLst>
        <pc:docMk/>
      </pc:docMkLst>
      <pc:sldChg chg="modSp">
        <pc:chgData name="Mesut Yakup" userId="2a8d2809-051b-4e88-aaae-3cc88f98af08" providerId="ADAL" clId="{10DF5725-1779-504E-9233-E68AE2A2FD23}" dt="2020-02-29T17:11:42.155" v="1" actId="1076"/>
        <pc:sldMkLst>
          <pc:docMk/>
          <pc:sldMk cId="2906189581" sldId="256"/>
        </pc:sldMkLst>
        <pc:spChg chg="mod">
          <ac:chgData name="Mesut Yakup" userId="2a8d2809-051b-4e88-aaae-3cc88f98af08" providerId="ADAL" clId="{10DF5725-1779-504E-9233-E68AE2A2FD23}" dt="2020-02-29T17:11:42.155" v="1" actId="1076"/>
          <ac:spMkLst>
            <pc:docMk/>
            <pc:sldMk cId="2906189581" sldId="256"/>
            <ac:spMk id="3" creationId="{00000000-0000-0000-0000-000000000000}"/>
          </ac:spMkLst>
        </pc:spChg>
      </pc:sldChg>
      <pc:sldChg chg="modSp">
        <pc:chgData name="Mesut Yakup" userId="2a8d2809-051b-4e88-aaae-3cc88f98af08" providerId="ADAL" clId="{10DF5725-1779-504E-9233-E68AE2A2FD23}" dt="2020-02-29T17:12:49.773" v="10" actId="20577"/>
        <pc:sldMkLst>
          <pc:docMk/>
          <pc:sldMk cId="770182784" sldId="265"/>
        </pc:sldMkLst>
        <pc:spChg chg="mod">
          <ac:chgData name="Mesut Yakup" userId="2a8d2809-051b-4e88-aaae-3cc88f98af08" providerId="ADAL" clId="{10DF5725-1779-504E-9233-E68AE2A2FD23}" dt="2020-02-29T17:12:49.773" v="10" actId="20577"/>
          <ac:spMkLst>
            <pc:docMk/>
            <pc:sldMk cId="770182784" sldId="265"/>
            <ac:spMk id="4" creationId="{00000000-0000-0000-0000-000000000000}"/>
          </ac:spMkLst>
        </pc:spChg>
      </pc:sldChg>
    </pc:docChg>
  </pc:docChgLst>
  <pc:docChgLst>
    <pc:chgData name="Mesut Yakup" userId="2a8d2809-051b-4e88-aaae-3cc88f98af08" providerId="ADAL" clId="{35CC182E-DAC4-4ED8-88F3-0701555DB84A}"/>
    <pc:docChg chg="custSel modSld">
      <pc:chgData name="Mesut Yakup" userId="2a8d2809-051b-4e88-aaae-3cc88f98af08" providerId="ADAL" clId="{35CC182E-DAC4-4ED8-88F3-0701555DB84A}" dt="2021-10-11T10:28:35.840" v="0" actId="700"/>
      <pc:docMkLst>
        <pc:docMk/>
      </pc:docMkLst>
      <pc:sldChg chg="delSp modSp mod modClrScheme chgLayout">
        <pc:chgData name="Mesut Yakup" userId="2a8d2809-051b-4e88-aaae-3cc88f98af08" providerId="ADAL" clId="{35CC182E-DAC4-4ED8-88F3-0701555DB84A}" dt="2021-10-11T10:28:35.840" v="0" actId="700"/>
        <pc:sldMkLst>
          <pc:docMk/>
          <pc:sldMk cId="2906189581" sldId="256"/>
        </pc:sldMkLst>
        <pc:spChg chg="mod ord">
          <ac:chgData name="Mesut Yakup" userId="2a8d2809-051b-4e88-aaae-3cc88f98af08" providerId="ADAL" clId="{35CC182E-DAC4-4ED8-88F3-0701555DB84A}" dt="2021-10-11T10:28:35.840" v="0" actId="700"/>
          <ac:spMkLst>
            <pc:docMk/>
            <pc:sldMk cId="2906189581" sldId="256"/>
            <ac:spMk id="2" creationId="{00000000-0000-0000-0000-000000000000}"/>
          </ac:spMkLst>
        </pc:spChg>
        <pc:spChg chg="del">
          <ac:chgData name="Mesut Yakup" userId="2a8d2809-051b-4e88-aaae-3cc88f98af08" providerId="ADAL" clId="{35CC182E-DAC4-4ED8-88F3-0701555DB84A}" dt="2021-10-11T10:28:35.840" v="0" actId="700"/>
          <ac:spMkLst>
            <pc:docMk/>
            <pc:sldMk cId="2906189581" sldId="256"/>
            <ac:spMk id="3" creationId="{00000000-0000-0000-0000-000000000000}"/>
          </ac:spMkLst>
        </pc:spChg>
        <pc:spChg chg="mod ord">
          <ac:chgData name="Mesut Yakup" userId="2a8d2809-051b-4e88-aaae-3cc88f98af08" providerId="ADAL" clId="{35CC182E-DAC4-4ED8-88F3-0701555DB84A}" dt="2021-10-11T10:28:35.840" v="0" actId="700"/>
          <ac:spMkLst>
            <pc:docMk/>
            <pc:sldMk cId="2906189581" sldId="256"/>
            <ac:spMk id="4" creationId="{714A48EA-6EEC-4A54-B2DF-39579E341DB8}"/>
          </ac:spMkLst>
        </pc:spChg>
      </pc:sldChg>
    </pc:docChg>
  </pc:docChgLst>
  <pc:docChgLst>
    <pc:chgData name="Mesut Yakup" userId="2a8d2809-051b-4e88-aaae-3cc88f98af08" providerId="ADAL" clId="{FA972B2C-6540-4B7C-A482-DF79E285A7CA}"/>
    <pc:docChg chg="modSld">
      <pc:chgData name="Mesut Yakup" userId="2a8d2809-051b-4e88-aaae-3cc88f98af08" providerId="ADAL" clId="{FA972B2C-6540-4B7C-A482-DF79E285A7CA}" dt="2020-10-19T11:54:21.148" v="4" actId="20577"/>
      <pc:docMkLst>
        <pc:docMk/>
      </pc:docMkLst>
      <pc:sldChg chg="modSp">
        <pc:chgData name="Mesut Yakup" userId="2a8d2809-051b-4e88-aaae-3cc88f98af08" providerId="ADAL" clId="{FA972B2C-6540-4B7C-A482-DF79E285A7CA}" dt="2020-10-19T11:54:21.148" v="4" actId="20577"/>
        <pc:sldMkLst>
          <pc:docMk/>
          <pc:sldMk cId="1105074804" sldId="271"/>
        </pc:sldMkLst>
        <pc:spChg chg="mod">
          <ac:chgData name="Mesut Yakup" userId="2a8d2809-051b-4e88-aaae-3cc88f98af08" providerId="ADAL" clId="{FA972B2C-6540-4B7C-A482-DF79E285A7CA}" dt="2020-10-19T11:54:21.148" v="4" actId="20577"/>
          <ac:spMkLst>
            <pc:docMk/>
            <pc:sldMk cId="1105074804" sldId="271"/>
            <ac:spMk id="4" creationId="{00000000-0000-0000-0000-000000000000}"/>
          </ac:spMkLst>
        </pc:spChg>
      </pc:sldChg>
    </pc:docChg>
  </pc:docChgLst>
  <pc:docChgLst>
    <pc:chgData name="Mesut Yakup" userId="2a8d2809-051b-4e88-aaae-3cc88f98af08" providerId="ADAL" clId="{EACE2A25-A043-4F44-92FE-4137E8D5FD9B}"/>
    <pc:docChg chg="modSld">
      <pc:chgData name="Mesut Yakup" userId="2a8d2809-051b-4e88-aaae-3cc88f98af08" providerId="ADAL" clId="{EACE2A25-A043-4F44-92FE-4137E8D5FD9B}" dt="2021-04-18T12:45:56.593" v="1"/>
      <pc:docMkLst>
        <pc:docMk/>
      </pc:docMkLst>
      <pc:sldChg chg="modSp">
        <pc:chgData name="Mesut Yakup" userId="2a8d2809-051b-4e88-aaae-3cc88f98af08" providerId="ADAL" clId="{EACE2A25-A043-4F44-92FE-4137E8D5FD9B}" dt="2021-04-18T12:45:49.671" v="0"/>
        <pc:sldMkLst>
          <pc:docMk/>
          <pc:sldMk cId="998526076" sldId="264"/>
        </pc:sldMkLst>
        <pc:spChg chg="mod">
          <ac:chgData name="Mesut Yakup" userId="2a8d2809-051b-4e88-aaae-3cc88f98af08" providerId="ADAL" clId="{EACE2A25-A043-4F44-92FE-4137E8D5FD9B}" dt="2021-04-18T12:45:49.671" v="0"/>
          <ac:spMkLst>
            <pc:docMk/>
            <pc:sldMk cId="998526076" sldId="264"/>
            <ac:spMk id="2" creationId="{50ED4102-EFF0-49FB-AA97-784C6B754488}"/>
          </ac:spMkLst>
        </pc:spChg>
      </pc:sldChg>
      <pc:sldChg chg="modSp">
        <pc:chgData name="Mesut Yakup" userId="2a8d2809-051b-4e88-aaae-3cc88f98af08" providerId="ADAL" clId="{EACE2A25-A043-4F44-92FE-4137E8D5FD9B}" dt="2021-04-18T12:45:56.593" v="1"/>
        <pc:sldMkLst>
          <pc:docMk/>
          <pc:sldMk cId="770182784" sldId="265"/>
        </pc:sldMkLst>
        <pc:spChg chg="mod">
          <ac:chgData name="Mesut Yakup" userId="2a8d2809-051b-4e88-aaae-3cc88f98af08" providerId="ADAL" clId="{EACE2A25-A043-4F44-92FE-4137E8D5FD9B}" dt="2021-04-18T12:45:56.593" v="1"/>
          <ac:spMkLst>
            <pc:docMk/>
            <pc:sldMk cId="770182784" sldId="265"/>
            <ac:spMk id="2" creationId="{CF85024A-A27C-46FC-B6F8-C4AC15B7A145}"/>
          </ac:spMkLst>
        </pc:spChg>
      </pc:sldChg>
    </pc:docChg>
  </pc:docChgLst>
  <pc:docChgLst>
    <pc:chgData name="Mesut Yakup" userId="2a8d2809-051b-4e88-aaae-3cc88f98af08" providerId="ADAL" clId="{82FF9DA8-9788-42E3-8337-BE04EF27EE2F}"/>
    <pc:docChg chg="modSld">
      <pc:chgData name="Mesut Yakup" userId="2a8d2809-051b-4e88-aaae-3cc88f98af08" providerId="ADAL" clId="{82FF9DA8-9788-42E3-8337-BE04EF27EE2F}" dt="2021-03-15T10:22:40.268" v="16"/>
      <pc:docMkLst>
        <pc:docMk/>
      </pc:docMkLst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2906189581" sldId="256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2906189581" sldId="256"/>
            <ac:spMk id="2" creationId="{00000000-0000-0000-0000-000000000000}"/>
          </ac:spMkLst>
        </pc:spChg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2906189581" sldId="256"/>
            <ac:spMk id="4" creationId="{714A48EA-6EEC-4A54-B2DF-39579E341DB8}"/>
          </ac:spMkLst>
        </pc:spChg>
      </pc:sldChg>
      <pc:sldChg chg="modSp mod">
        <pc:chgData name="Mesut Yakup" userId="2a8d2809-051b-4e88-aaae-3cc88f98af08" providerId="ADAL" clId="{82FF9DA8-9788-42E3-8337-BE04EF27EE2F}" dt="2021-03-15T10:22:23.652" v="14" actId="1076"/>
        <pc:sldMkLst>
          <pc:docMk/>
          <pc:sldMk cId="1531770483" sldId="257"/>
        </pc:sldMkLst>
        <pc:spChg chg="mod">
          <ac:chgData name="Mesut Yakup" userId="2a8d2809-051b-4e88-aaae-3cc88f98af08" providerId="ADAL" clId="{82FF9DA8-9788-42E3-8337-BE04EF27EE2F}" dt="2021-03-15T10:22:12.355" v="11"/>
          <ac:spMkLst>
            <pc:docMk/>
            <pc:sldMk cId="1531770483" sldId="257"/>
            <ac:spMk id="2" creationId="{00000000-0000-0000-0000-000000000000}"/>
          </ac:spMkLst>
        </pc:spChg>
        <pc:spChg chg="mod">
          <ac:chgData name="Mesut Yakup" userId="2a8d2809-051b-4e88-aaae-3cc88f98af08" providerId="ADAL" clId="{82FF9DA8-9788-42E3-8337-BE04EF27EE2F}" dt="2021-03-15T10:22:12.355" v="11"/>
          <ac:spMkLst>
            <pc:docMk/>
            <pc:sldMk cId="1531770483" sldId="257"/>
            <ac:spMk id="3" creationId="{8C038CD8-42A8-40FA-8062-C8548B8E83B4}"/>
          </ac:spMkLst>
        </pc:spChg>
        <pc:spChg chg="mod">
          <ac:chgData name="Mesut Yakup" userId="2a8d2809-051b-4e88-aaae-3cc88f98af08" providerId="ADAL" clId="{82FF9DA8-9788-42E3-8337-BE04EF27EE2F}" dt="2021-03-15T10:22:20.588" v="13" actId="1076"/>
          <ac:spMkLst>
            <pc:docMk/>
            <pc:sldMk cId="1531770483" sldId="257"/>
            <ac:spMk id="5" creationId="{00000000-0000-0000-0000-000000000000}"/>
          </ac:spMkLst>
        </pc:spChg>
        <pc:spChg chg="mod">
          <ac:chgData name="Mesut Yakup" userId="2a8d2809-051b-4e88-aaae-3cc88f98af08" providerId="ADAL" clId="{82FF9DA8-9788-42E3-8337-BE04EF27EE2F}" dt="2021-03-15T10:02:31.279" v="1" actId="1076"/>
          <ac:spMkLst>
            <pc:docMk/>
            <pc:sldMk cId="1531770483" sldId="257"/>
            <ac:spMk id="7" creationId="{00000000-0000-0000-0000-000000000000}"/>
          </ac:spMkLst>
        </pc:spChg>
        <pc:picChg chg="mod">
          <ac:chgData name="Mesut Yakup" userId="2a8d2809-051b-4e88-aaae-3cc88f98af08" providerId="ADAL" clId="{82FF9DA8-9788-42E3-8337-BE04EF27EE2F}" dt="2021-03-15T10:22:23.652" v="14" actId="1076"/>
          <ac:picMkLst>
            <pc:docMk/>
            <pc:sldMk cId="1531770483" sldId="257"/>
            <ac:picMk id="6" creationId="{00000000-0000-0000-0000-000000000000}"/>
          </ac:picMkLst>
        </pc:picChg>
      </pc:sldChg>
      <pc:sldChg chg="modSp">
        <pc:chgData name="Mesut Yakup" userId="2a8d2809-051b-4e88-aaae-3cc88f98af08" providerId="ADAL" clId="{82FF9DA8-9788-42E3-8337-BE04EF27EE2F}" dt="2021-03-15T10:22:31.058" v="15"/>
        <pc:sldMkLst>
          <pc:docMk/>
          <pc:sldMk cId="1243328563" sldId="258"/>
        </pc:sldMkLst>
        <pc:spChg chg="mod">
          <ac:chgData name="Mesut Yakup" userId="2a8d2809-051b-4e88-aaae-3cc88f98af08" providerId="ADAL" clId="{82FF9DA8-9788-42E3-8337-BE04EF27EE2F}" dt="2021-03-15T10:22:31.058" v="15"/>
          <ac:spMkLst>
            <pc:docMk/>
            <pc:sldMk cId="1243328563" sldId="258"/>
            <ac:spMk id="2" creationId="{5E8254E3-7048-4B39-91E6-BE1860766538}"/>
          </ac:spMkLst>
        </pc:spChg>
      </pc:sldChg>
      <pc:sldChg chg="modSp">
        <pc:chgData name="Mesut Yakup" userId="2a8d2809-051b-4e88-aaae-3cc88f98af08" providerId="ADAL" clId="{82FF9DA8-9788-42E3-8337-BE04EF27EE2F}" dt="2021-03-15T10:22:40.268" v="16"/>
        <pc:sldMkLst>
          <pc:docMk/>
          <pc:sldMk cId="3619037737" sldId="259"/>
        </pc:sldMkLst>
        <pc:spChg chg="mod">
          <ac:chgData name="Mesut Yakup" userId="2a8d2809-051b-4e88-aaae-3cc88f98af08" providerId="ADAL" clId="{82FF9DA8-9788-42E3-8337-BE04EF27EE2F}" dt="2021-03-15T10:22:40.268" v="16"/>
          <ac:spMkLst>
            <pc:docMk/>
            <pc:sldMk cId="3619037737" sldId="259"/>
            <ac:spMk id="2" creationId="{474E1C51-0011-4AE1-AE1D-12FEA359CEF1}"/>
          </ac:spMkLst>
        </pc:spChg>
      </pc:sldChg>
      <pc:sldChg chg="modSp mod">
        <pc:chgData name="Mesut Yakup" userId="2a8d2809-051b-4e88-aaae-3cc88f98af08" providerId="ADAL" clId="{82FF9DA8-9788-42E3-8337-BE04EF27EE2F}" dt="2021-03-15T10:03:23.893" v="4" actId="1076"/>
        <pc:sldMkLst>
          <pc:docMk/>
          <pc:sldMk cId="3108896476" sldId="260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3108896476" sldId="260"/>
            <ac:spMk id="2" creationId="{BCFF842B-F8CB-4345-910B-2616307708DA}"/>
          </ac:spMkLst>
        </pc:spChg>
        <pc:spChg chg="mod">
          <ac:chgData name="Mesut Yakup" userId="2a8d2809-051b-4e88-aaae-3cc88f98af08" providerId="ADAL" clId="{82FF9DA8-9788-42E3-8337-BE04EF27EE2F}" dt="2021-03-15T10:03:23.893" v="4" actId="1076"/>
          <ac:spMkLst>
            <pc:docMk/>
            <pc:sldMk cId="3108896476" sldId="260"/>
            <ac:spMk id="4" creationId="{00000000-0000-0000-0000-000000000000}"/>
          </ac:spMkLst>
        </pc:spChg>
        <pc:spChg chg="mod">
          <ac:chgData name="Mesut Yakup" userId="2a8d2809-051b-4e88-aaae-3cc88f98af08" providerId="ADAL" clId="{82FF9DA8-9788-42E3-8337-BE04EF27EE2F}" dt="2021-03-15T10:03:19.893" v="3" actId="1076"/>
          <ac:spMkLst>
            <pc:docMk/>
            <pc:sldMk cId="3108896476" sldId="260"/>
            <ac:spMk id="6" creationId="{00000000-0000-0000-0000-000000000000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3652359397" sldId="261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3652359397" sldId="261"/>
            <ac:spMk id="2" creationId="{470AD01E-258E-4AB9-81E6-BE0FE5295C91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269193115" sldId="262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269193115" sldId="262"/>
            <ac:spMk id="2" creationId="{5F11EB81-EF58-4488-AA1E-0C714B9239D4}"/>
          </ac:spMkLst>
        </pc:spChg>
      </pc:sldChg>
      <pc:sldChg chg="modSp mod">
        <pc:chgData name="Mesut Yakup" userId="2a8d2809-051b-4e88-aaae-3cc88f98af08" providerId="ADAL" clId="{82FF9DA8-9788-42E3-8337-BE04EF27EE2F}" dt="2021-03-15T10:21:19.176" v="7"/>
        <pc:sldMkLst>
          <pc:docMk/>
          <pc:sldMk cId="1529256525" sldId="263"/>
        </pc:sldMkLst>
        <pc:spChg chg="mod">
          <ac:chgData name="Mesut Yakup" userId="2a8d2809-051b-4e88-aaae-3cc88f98af08" providerId="ADAL" clId="{82FF9DA8-9788-42E3-8337-BE04EF27EE2F}" dt="2021-03-15T10:21:19.176" v="7"/>
          <ac:spMkLst>
            <pc:docMk/>
            <pc:sldMk cId="1529256525" sldId="263"/>
            <ac:spMk id="2" creationId="{951B497B-34F3-4D74-9EC2-3B0AA2117BEE}"/>
          </ac:spMkLst>
        </pc:spChg>
        <pc:spChg chg="mod">
          <ac:chgData name="Mesut Yakup" userId="2a8d2809-051b-4e88-aaae-3cc88f98af08" providerId="ADAL" clId="{82FF9DA8-9788-42E3-8337-BE04EF27EE2F}" dt="2021-03-15T10:21:08.103" v="6" actId="20577"/>
          <ac:spMkLst>
            <pc:docMk/>
            <pc:sldMk cId="1529256525" sldId="263"/>
            <ac:spMk id="4" creationId="{00000000-0000-0000-0000-000000000000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998526076" sldId="264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998526076" sldId="264"/>
            <ac:spMk id="2" creationId="{50ED4102-EFF0-49FB-AA97-784C6B754488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770182784" sldId="265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770182784" sldId="265"/>
            <ac:spMk id="2" creationId="{CF85024A-A27C-46FC-B6F8-C4AC15B7A145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695541944" sldId="266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695541944" sldId="266"/>
            <ac:spMk id="2" creationId="{54FE6FE8-8987-4ED8-837A-091CDC8E2809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1808292033" sldId="267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1808292033" sldId="267"/>
            <ac:spMk id="2" creationId="{B4BE6916-311F-45A9-9A36-69A8D0ECC2EF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2595001950" sldId="268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2595001950" sldId="268"/>
            <ac:spMk id="2" creationId="{C7F2B60C-1204-46BE-800C-72A0C1BBD95A}"/>
          </ac:spMkLst>
        </pc:spChg>
      </pc:sldChg>
      <pc:sldChg chg="modSp">
        <pc:chgData name="Mesut Yakup" userId="2a8d2809-051b-4e88-aaae-3cc88f98af08" providerId="ADAL" clId="{82FF9DA8-9788-42E3-8337-BE04EF27EE2F}" dt="2021-03-15T10:21:42.140" v="8"/>
        <pc:sldMkLst>
          <pc:docMk/>
          <pc:sldMk cId="3667748574" sldId="269"/>
        </pc:sldMkLst>
        <pc:spChg chg="mod">
          <ac:chgData name="Mesut Yakup" userId="2a8d2809-051b-4e88-aaae-3cc88f98af08" providerId="ADAL" clId="{82FF9DA8-9788-42E3-8337-BE04EF27EE2F}" dt="2021-03-15T10:21:42.140" v="8"/>
          <ac:spMkLst>
            <pc:docMk/>
            <pc:sldMk cId="3667748574" sldId="269"/>
            <ac:spMk id="2" creationId="{92B719AF-B48F-4337-9ACE-829C14C19930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3324060583" sldId="270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3324060583" sldId="270"/>
            <ac:spMk id="2" creationId="{0B608377-6749-469F-A307-2765D633B4B4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1105074804" sldId="271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1105074804" sldId="271"/>
            <ac:spMk id="2" creationId="{304C57E9-E6E7-4AFE-9C29-B57C05FED099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4261462335" sldId="272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4261462335" sldId="272"/>
            <ac:spMk id="20" creationId="{E058D83A-B75E-412D-A951-96E926A4CB04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2558411455" sldId="273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2558411455" sldId="273"/>
            <ac:spMk id="3" creationId="{4DB9FC7F-45D0-4B5A-B906-1F4955AA670C}"/>
          </ac:spMkLst>
        </pc:spChg>
      </pc:sldChg>
      <pc:sldChg chg="modSp">
        <pc:chgData name="Mesut Yakup" userId="2a8d2809-051b-4e88-aaae-3cc88f98af08" providerId="ADAL" clId="{82FF9DA8-9788-42E3-8337-BE04EF27EE2F}" dt="2021-03-15T10:02:01.432" v="0"/>
        <pc:sldMkLst>
          <pc:docMk/>
          <pc:sldMk cId="3192563028" sldId="274"/>
        </pc:sldMkLst>
        <pc:spChg chg="mod">
          <ac:chgData name="Mesut Yakup" userId="2a8d2809-051b-4e88-aaae-3cc88f98af08" providerId="ADAL" clId="{82FF9DA8-9788-42E3-8337-BE04EF27EE2F}" dt="2021-03-15T10:02:01.432" v="0"/>
          <ac:spMkLst>
            <pc:docMk/>
            <pc:sldMk cId="3192563028" sldId="274"/>
            <ac:spMk id="3" creationId="{7503543E-EEE9-4670-A67C-06CB41DBFB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965B7-A253-4737-AE4E-0CB955282DBD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EEF82-C8FE-4B69-A9C4-DCB9A39A1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85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37DB-9B13-4A1A-BB39-10A88728F22D}" type="datetime1">
              <a:rPr lang="tr-TR" smtClean="0"/>
              <a:t>11.10.2021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77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A45B-D452-4BEB-89C8-FE3A368B06EF}" type="datetime1">
              <a:rPr lang="tr-TR" smtClean="0"/>
              <a:t>11.10.2021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4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0A8A-B8F3-4EB0-B318-67EC366399C3}" type="datetime1">
              <a:rPr lang="tr-TR" smtClean="0"/>
              <a:t>11.10.2021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69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16D-C80F-4509-8B42-AB11B41F06F3}" type="datetime1">
              <a:rPr lang="tr-TR" smtClean="0"/>
              <a:t>11.10.2021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83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4ECB-DF8A-4AFF-93F8-CDD271289147}" type="datetime1">
              <a:rPr lang="tr-TR" smtClean="0"/>
              <a:t>11.10.2021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71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BDB5-CA06-4607-8098-AF088EAB9714}" type="datetime1">
              <a:rPr lang="tr-TR" smtClean="0"/>
              <a:t>11.10.2021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76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710F-4CD8-4799-B434-B9E26E9B4619}" type="datetime1">
              <a:rPr lang="tr-TR" smtClean="0"/>
              <a:t>11.10.2021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0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117-6917-4280-B1B4-E3A260E429BF}" type="datetime1">
              <a:rPr lang="tr-TR" smtClean="0"/>
              <a:t>11.10.2021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90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D34A-4F41-4E81-A5E7-BE1ABA992C24}" type="datetime1">
              <a:rPr lang="tr-TR" smtClean="0"/>
              <a:t>11.10.2021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22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30256BD-6DD6-4C33-80F1-F13581567A77}" type="datetime1">
              <a:rPr lang="tr-TR" smtClean="0"/>
              <a:t>11.10.2021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21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901B-60A7-4B56-8889-323F2FA6B406}" type="datetime1">
              <a:rPr lang="tr-TR" smtClean="0"/>
              <a:t>11.10.2021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29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885A94-63B2-4215-A2BF-0F223000A333}" type="datetime1">
              <a:rPr lang="tr-TR" smtClean="0"/>
              <a:t>11.10.2021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89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.tr/url?sa=i&amp;rct=j&amp;q=&amp;esrc=s&amp;frm=1&amp;source=images&amp;cd=&amp;cad=rja&amp;uact=8&amp;ved=0ahUKEwjX3-6chrPKAhUMCBoKHZWbDB0QjRwIBw&amp;url=http://www.businessesgrow.com/2010/03/05/busting-through-the-twitter-noise-to-find-a-signal/&amp;psig=AFQjCNFD-xtgNthIiH3hdyglvtW8VoX0-A&amp;ust=14531956738524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A48EA-6EEC-4A54-B2DF-39579E34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00200" y="758825"/>
            <a:ext cx="7543800" cy="3565525"/>
          </a:xfrm>
        </p:spPr>
        <p:txBody>
          <a:bodyPr/>
          <a:lstStyle/>
          <a:p>
            <a:r>
              <a:rPr lang="tr-TR" dirty="0"/>
              <a:t>Analog Haberleşme</a:t>
            </a:r>
          </a:p>
        </p:txBody>
      </p:sp>
    </p:spTree>
    <p:extLst>
      <p:ext uri="{BB962C8B-B14F-4D97-AF65-F5344CB8AC3E}">
        <p14:creationId xmlns:p14="http://schemas.microsoft.com/office/powerpoint/2010/main" val="2906189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32379" y="969384"/>
                <a:ext cx="8352928" cy="4919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dirty="0"/>
                  <a:t>Bir </a:t>
                </a:r>
                <a:r>
                  <a:rPr lang="en-US" sz="2400" dirty="0" err="1"/>
                  <a:t>sistemde</a:t>
                </a:r>
                <a:r>
                  <a:rPr lang="en-US" sz="2400" dirty="0"/>
                  <a:t> SNR</a:t>
                </a:r>
                <a:r>
                  <a:rPr lang="en-US" sz="2400" baseline="-25000" dirty="0"/>
                  <a:t>dB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 40 dB </a:t>
                </a:r>
                <a:r>
                  <a:rPr lang="en-US" sz="2400" dirty="0" err="1"/>
                  <a:t>iken</a:t>
                </a:r>
                <a:r>
                  <a:rPr lang="en-US" sz="2400" dirty="0"/>
                  <a:t> </a:t>
                </a:r>
                <a:r>
                  <a:rPr lang="tr-TR" sz="2400" dirty="0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gücü</a:t>
                </a:r>
                <a:r>
                  <a:rPr lang="en-US" sz="2400" dirty="0"/>
                  <a:t> 0.25 W dır. Buna </a:t>
                </a:r>
                <a:r>
                  <a:rPr lang="en-US" sz="2400" dirty="0" err="1"/>
                  <a:t>göre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sistemdeki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tr-TR" sz="2400" dirty="0"/>
                  <a:t>in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güç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buluınuz</a:t>
                </a:r>
                <a:r>
                  <a:rPr lang="en-US" sz="2400" dirty="0"/>
                  <a:t>. </a:t>
                </a:r>
                <a:endParaRPr lang="tr-TR" sz="2400" dirty="0"/>
              </a:p>
              <a:p>
                <a:pPr lvl="0"/>
                <a:endParaRPr lang="tr-TR" sz="2400" dirty="0"/>
              </a:p>
              <a:p>
                <a:pPr algn="ctr"/>
                <a:r>
                  <a:rPr lang="en-US" sz="2400" dirty="0"/>
                  <a:t>40  = 10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endParaRPr lang="tr-TR" sz="2400" dirty="0"/>
              </a:p>
              <a:p>
                <a:r>
                  <a:rPr lang="en-US" sz="2400" b="1" dirty="0"/>
                  <a:t> </a:t>
                </a:r>
                <a:endParaRPr lang="tr-TR" sz="2400" dirty="0"/>
              </a:p>
              <a:p>
                <a:pPr algn="ctr"/>
                <a:r>
                  <a:rPr lang="en-US" sz="2400" dirty="0"/>
                  <a:t>4 =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:r>
                  <a:rPr lang="en-US" sz="2400" dirty="0"/>
                  <a:t>10</a:t>
                </a:r>
                <a:r>
                  <a:rPr lang="en-US" sz="2400" baseline="30000" dirty="0"/>
                  <a:t>4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:r>
                  <a:rPr lang="en-US" sz="2400" i="1" dirty="0"/>
                  <a:t>P</a:t>
                </a:r>
                <a:r>
                  <a:rPr lang="en-US" sz="2400" dirty="0"/>
                  <a:t> = 10</a:t>
                </a:r>
                <a:r>
                  <a:rPr lang="en-US" sz="2400" baseline="30000" dirty="0"/>
                  <a:t>4</a:t>
                </a:r>
                <a:r>
                  <a:rPr lang="en-US" sz="2400" dirty="0"/>
                  <a:t> x 0.25 W= 2500 W</a:t>
                </a:r>
                <a:endParaRPr lang="tr-TR" sz="2400" dirty="0"/>
              </a:p>
              <a:p>
                <a:pPr lvl="0"/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79" y="969384"/>
                <a:ext cx="8352928" cy="4919232"/>
              </a:xfrm>
              <a:prstGeom prst="rect">
                <a:avLst/>
              </a:prstGeom>
              <a:blipFill>
                <a:blip r:embed="rId2"/>
                <a:stretch>
                  <a:fillRect l="-1062" t="-771"/>
                </a:stretch>
              </a:blipFill>
            </p:spPr>
            <p:txBody>
              <a:bodyPr/>
              <a:lstStyle/>
              <a:p>
                <a:r>
                  <a:rPr lang="en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85024A-A27C-46FC-B6F8-C4AC15B7A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18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620688"/>
                <a:ext cx="8064896" cy="3580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/>
                  <a:t>Kısaltılmış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biçimiyle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dBm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tanım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olarak</a:t>
                </a:r>
                <a:r>
                  <a:rPr lang="en-US" sz="2400" dirty="0"/>
                  <a:t>, 1mW`a </a:t>
                </a:r>
                <a:r>
                  <a:rPr lang="en-US" sz="2400" dirty="0" err="1"/>
                  <a:t>göre</a:t>
                </a:r>
                <a:r>
                  <a:rPr lang="en-US" sz="2400" dirty="0"/>
                  <a:t>  </a:t>
                </a:r>
                <a:r>
                  <a:rPr lang="tr-TR" sz="2400" dirty="0"/>
                  <a:t>m</a:t>
                </a:r>
                <a:r>
                  <a:rPr lang="en-US" sz="2400" dirty="0" err="1"/>
                  <a:t>utlak</a:t>
                </a:r>
                <a:r>
                  <a:rPr lang="tr-TR" sz="2400" dirty="0"/>
                  <a:t> </a:t>
                </a:r>
                <a:r>
                  <a:rPr lang="en-US" sz="2400" dirty="0" err="1"/>
                  <a:t>güç</a:t>
                </a:r>
                <a:r>
                  <a:rPr lang="tr-TR" sz="2400" dirty="0"/>
                  <a:t> </a:t>
                </a:r>
                <a:r>
                  <a:rPr lang="en-US" sz="2400" dirty="0" err="1"/>
                  <a:t>seviyesini</a:t>
                </a:r>
                <a:r>
                  <a:rPr lang="tr-TR" sz="2400" dirty="0"/>
                  <a:t> </a:t>
                </a:r>
                <a:r>
                  <a:rPr lang="en-US" sz="2400" dirty="0" err="1"/>
                  <a:t>gösterir</a:t>
                </a:r>
                <a:r>
                  <a:rPr lang="en-US" sz="2400" dirty="0"/>
                  <a:t>. </a:t>
                </a:r>
                <a:endParaRPr lang="tr-TR" sz="2400" dirty="0"/>
              </a:p>
              <a:p>
                <a:endParaRPr lang="tr-TR" sz="2400" dirty="0"/>
              </a:p>
              <a:p>
                <a:pPr algn="just"/>
                <a:r>
                  <a:rPr lang="en-US" sz="2400" dirty="0" err="1"/>
                  <a:t>dBm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aşağıdaki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deklemle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; 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:r>
                  <a:rPr lang="en-US" sz="2400" dirty="0" err="1"/>
                  <a:t>dBm</a:t>
                </a:r>
                <a:r>
                  <a:rPr lang="en-US" sz="2400" dirty="0"/>
                  <a:t> = 10 log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) = 10 log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𝑚𝑊</m:t>
                        </m:r>
                      </m:den>
                    </m:f>
                  </m:oMath>
                </a14:m>
                <a:r>
                  <a:rPr lang="en-US" sz="2400" dirty="0"/>
                  <a:t>) = 10 log  P1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just"/>
                <a:r>
                  <a:rPr lang="en-US" sz="2400" dirty="0" err="1"/>
                  <a:t>Burada</a:t>
                </a:r>
                <a:r>
                  <a:rPr lang="en-US" sz="2400" dirty="0"/>
                  <a:t> P1 </a:t>
                </a:r>
                <a:r>
                  <a:rPr lang="en-US" sz="2400" dirty="0" err="1"/>
                  <a:t>devrede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ölçünün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yapıldığı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noktadaki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</a:t>
                </a:r>
                <a:r>
                  <a:rPr lang="tr-TR" sz="2400" dirty="0"/>
                  <a:t>cü göstermektedir.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20688"/>
                <a:ext cx="8064896" cy="3580467"/>
              </a:xfrm>
              <a:prstGeom prst="rect">
                <a:avLst/>
              </a:prstGeom>
              <a:blipFill rotWithShape="1">
                <a:blip r:embed="rId2"/>
                <a:stretch>
                  <a:fillRect l="-1134" t="-1363" r="-1209" b="-289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FE6FE8-8987-4ED8-837A-091CDC8E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54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1168" y="332656"/>
            <a:ext cx="8352928" cy="5632311"/>
            <a:chOff x="531168" y="332656"/>
            <a:chExt cx="8352928" cy="5632311"/>
          </a:xfrm>
        </p:grpSpPr>
        <p:sp>
          <p:nvSpPr>
            <p:cNvPr id="4" name="TextBox 3"/>
            <p:cNvSpPr txBox="1"/>
            <p:nvPr/>
          </p:nvSpPr>
          <p:spPr>
            <a:xfrm>
              <a:off x="531168" y="332656"/>
              <a:ext cx="8352928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/>
                <a:t>Örnek</a:t>
              </a:r>
              <a:r>
                <a:rPr lang="en-US" sz="2400" b="1" dirty="0"/>
                <a:t> 1.2</a:t>
              </a:r>
              <a:endParaRPr lang="tr-TR" sz="2400" dirty="0"/>
            </a:p>
            <a:p>
              <a:r>
                <a:rPr lang="en-US" sz="2400" dirty="0" err="1"/>
                <a:t>Sırası</a:t>
              </a:r>
              <a:r>
                <a:rPr lang="en-US" sz="2400" dirty="0"/>
                <a:t> </a:t>
              </a:r>
              <a:r>
                <a:rPr lang="en-US" sz="2400" dirty="0" err="1"/>
                <a:t>ile</a:t>
              </a:r>
              <a:r>
                <a:rPr lang="en-US" sz="2400" dirty="0"/>
                <a:t> </a:t>
              </a:r>
              <a:r>
                <a:rPr lang="en-US" sz="2400" dirty="0" err="1"/>
                <a:t>aşağıda</a:t>
              </a:r>
              <a:r>
                <a:rPr lang="en-US" sz="2400" dirty="0"/>
                <a:t> </a:t>
              </a:r>
              <a:r>
                <a:rPr lang="en-US" sz="2400" dirty="0" err="1"/>
                <a:t>verilen</a:t>
              </a:r>
              <a:r>
                <a:rPr lang="en-US" sz="2400" dirty="0"/>
                <a:t> </a:t>
              </a:r>
              <a:r>
                <a:rPr lang="en-US" sz="2400" dirty="0" err="1"/>
                <a:t>dBm</a:t>
              </a:r>
              <a:r>
                <a:rPr lang="en-US" sz="2400" dirty="0"/>
                <a:t> </a:t>
              </a:r>
              <a:r>
                <a:rPr lang="tr-TR" sz="2400" dirty="0"/>
                <a:t>değerlerinin</a:t>
              </a:r>
              <a:r>
                <a:rPr lang="en-US" sz="2400" dirty="0"/>
                <a:t> </a:t>
              </a:r>
              <a:r>
                <a:rPr lang="en-US" sz="2400" dirty="0" err="1"/>
                <a:t>karşılık</a:t>
              </a:r>
              <a:r>
                <a:rPr lang="en-US" sz="2400" dirty="0"/>
                <a:t> </a:t>
              </a:r>
              <a:r>
                <a:rPr lang="en-US" sz="2400" dirty="0" err="1"/>
                <a:t>geldiği</a:t>
              </a:r>
              <a:r>
                <a:rPr lang="en-US" sz="2400" dirty="0"/>
                <a:t> </a:t>
              </a:r>
              <a:r>
                <a:rPr lang="en-US" sz="2400" dirty="0" err="1"/>
                <a:t>güç</a:t>
              </a:r>
              <a:r>
                <a:rPr lang="en-US" sz="2400" dirty="0"/>
                <a:t> </a:t>
              </a:r>
              <a:r>
                <a:rPr lang="en-US" sz="2400" dirty="0" err="1"/>
                <a:t>değerlerini</a:t>
              </a:r>
              <a:r>
                <a:rPr lang="en-US" sz="2400" dirty="0"/>
                <a:t> </a:t>
              </a:r>
              <a:r>
                <a:rPr lang="en-US" sz="2400" dirty="0" err="1"/>
                <a:t>bulunuz</a:t>
              </a:r>
              <a:r>
                <a:rPr lang="en-US" sz="2400" dirty="0"/>
                <a:t>.</a:t>
              </a:r>
              <a:endParaRPr lang="tr-TR" sz="2400" dirty="0"/>
            </a:p>
            <a:p>
              <a:pPr algn="ctr"/>
              <a:r>
                <a:rPr lang="en-US" sz="2400" dirty="0"/>
                <a:t>17dBm, 20 </a:t>
              </a:r>
              <a:r>
                <a:rPr lang="en-US" sz="2400" dirty="0" err="1"/>
                <a:t>dBm</a:t>
              </a:r>
              <a:r>
                <a:rPr lang="en-US" sz="2400" dirty="0"/>
                <a:t> </a:t>
              </a:r>
              <a:r>
                <a:rPr lang="en-US" sz="2400" dirty="0" err="1"/>
                <a:t>ve</a:t>
              </a:r>
              <a:r>
                <a:rPr lang="en-US" sz="2400" dirty="0"/>
                <a:t> -10 </a:t>
              </a:r>
              <a:r>
                <a:rPr lang="en-US" sz="2400" dirty="0" err="1"/>
                <a:t>dBm</a:t>
              </a:r>
              <a:endParaRPr lang="tr-TR" sz="2400" dirty="0"/>
            </a:p>
            <a:p>
              <a:endParaRPr lang="tr-TR" sz="2400" dirty="0"/>
            </a:p>
            <a:p>
              <a:r>
                <a:rPr lang="tr-TR" sz="2400" b="1" u="sng" dirty="0"/>
                <a:t>17 dBm için;</a:t>
              </a:r>
              <a:r>
                <a:rPr lang="tr-TR" sz="2400" dirty="0"/>
                <a:t>					</a:t>
              </a:r>
              <a:r>
                <a:rPr lang="tr-TR" sz="2400" b="1" u="sng" dirty="0"/>
                <a:t>20 dBm için</a:t>
              </a:r>
            </a:p>
            <a:p>
              <a:r>
                <a:rPr lang="en-US" sz="2400" dirty="0"/>
                <a:t>17 = 10 log  P1</a:t>
              </a:r>
              <a:endParaRPr lang="tr-TR" sz="2400" dirty="0"/>
            </a:p>
            <a:p>
              <a:r>
                <a:rPr lang="en-US" sz="2400" dirty="0"/>
                <a:t>1.7 = log  P1</a:t>
              </a:r>
              <a:endParaRPr lang="tr-TR" sz="2400" dirty="0"/>
            </a:p>
            <a:p>
              <a:r>
                <a:rPr lang="en-US" sz="2400" dirty="0"/>
                <a:t>10</a:t>
              </a:r>
              <a:r>
                <a:rPr lang="en-US" sz="2400" baseline="30000" dirty="0"/>
                <a:t>1.7</a:t>
              </a:r>
              <a:r>
                <a:rPr lang="en-US" sz="2400" dirty="0"/>
                <a:t> =  P1</a:t>
              </a:r>
              <a:endParaRPr lang="tr-TR" sz="2400" dirty="0"/>
            </a:p>
            <a:p>
              <a:r>
                <a:rPr lang="en-US" sz="2400" dirty="0"/>
                <a:t>50 </a:t>
              </a:r>
              <a:r>
                <a:rPr lang="en-US" sz="2400" dirty="0" err="1"/>
                <a:t>mW</a:t>
              </a:r>
              <a:r>
                <a:rPr lang="en-US" sz="2400" dirty="0"/>
                <a:t> = P1</a:t>
              </a:r>
              <a:endParaRPr lang="tr-TR" sz="2400" dirty="0"/>
            </a:p>
            <a:p>
              <a:pPr algn="ctr"/>
              <a:r>
                <a:rPr lang="tr-TR" sz="2400" b="1" u="sng" dirty="0"/>
                <a:t>-10 dBm için</a:t>
              </a:r>
              <a:endParaRPr lang="tr-TR" sz="2400" dirty="0"/>
            </a:p>
            <a:p>
              <a:pPr algn="ctr"/>
              <a:r>
                <a:rPr lang="en-US" sz="2400" dirty="0"/>
                <a:t>-10 = 10 log  P1</a:t>
              </a:r>
              <a:endParaRPr lang="tr-TR" sz="2400" dirty="0"/>
            </a:p>
            <a:p>
              <a:pPr algn="ctr"/>
              <a:r>
                <a:rPr lang="en-US" sz="2400" dirty="0"/>
                <a:t>-1 = log  P1</a:t>
              </a:r>
              <a:endParaRPr lang="tr-TR" sz="2400" dirty="0"/>
            </a:p>
            <a:p>
              <a:pPr algn="ctr"/>
              <a:r>
                <a:rPr lang="en-US" sz="2400" dirty="0"/>
                <a:t>10</a:t>
              </a:r>
              <a:r>
                <a:rPr lang="en-US" sz="2400" baseline="30000" dirty="0"/>
                <a:t>-1</a:t>
              </a:r>
              <a:r>
                <a:rPr lang="en-US" sz="2400" dirty="0"/>
                <a:t>  =  P1</a:t>
              </a:r>
              <a:endParaRPr lang="tr-TR" sz="2400" dirty="0"/>
            </a:p>
            <a:p>
              <a:pPr algn="ctr"/>
              <a:r>
                <a:rPr lang="en-US" sz="2400" dirty="0"/>
                <a:t>0.1 </a:t>
              </a:r>
              <a:r>
                <a:rPr lang="en-US" sz="2400" dirty="0" err="1"/>
                <a:t>mW</a:t>
              </a:r>
              <a:r>
                <a:rPr lang="en-US" sz="2400" dirty="0"/>
                <a:t> = P1 </a:t>
              </a:r>
              <a:endParaRPr lang="tr-TR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64088" y="2492896"/>
              <a:ext cx="3168352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dirty="0"/>
                <a:t>20</a:t>
              </a:r>
              <a:r>
                <a:rPr lang="en-US" sz="2400" dirty="0"/>
                <a:t> = 10 log  P1</a:t>
              </a:r>
              <a:endParaRPr lang="tr-TR" sz="2400" dirty="0"/>
            </a:p>
            <a:p>
              <a:r>
                <a:rPr lang="tr-TR" sz="2400" dirty="0"/>
                <a:t>2</a:t>
              </a:r>
              <a:r>
                <a:rPr lang="en-US" sz="2400" dirty="0"/>
                <a:t> = log  P1</a:t>
              </a:r>
              <a:endParaRPr lang="tr-TR" sz="2400" dirty="0"/>
            </a:p>
            <a:p>
              <a:r>
                <a:rPr lang="en-US" sz="2400" dirty="0"/>
                <a:t>10</a:t>
              </a:r>
              <a:r>
                <a:rPr lang="tr-TR" sz="2400" baseline="30000" dirty="0"/>
                <a:t>2</a:t>
              </a:r>
              <a:r>
                <a:rPr lang="en-US" sz="2400" dirty="0"/>
                <a:t> =  P1</a:t>
              </a:r>
              <a:endParaRPr lang="tr-TR" sz="2400" dirty="0"/>
            </a:p>
            <a:p>
              <a:r>
                <a:rPr lang="tr-TR" sz="2400" dirty="0"/>
                <a:t>10</a:t>
              </a:r>
              <a:r>
                <a:rPr lang="en-US" sz="2400" dirty="0"/>
                <a:t>0 </a:t>
              </a:r>
              <a:r>
                <a:rPr lang="en-US" sz="2400" dirty="0" err="1"/>
                <a:t>mW</a:t>
              </a:r>
              <a:r>
                <a:rPr lang="en-US" sz="2400" dirty="0"/>
                <a:t> = P1 </a:t>
              </a:r>
              <a:endParaRPr lang="tr-TR" sz="2400" dirty="0"/>
            </a:p>
            <a:p>
              <a:endParaRPr lang="tr-TR" dirty="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BE6916-311F-45A9-9A36-69A8D0EC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92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404664"/>
                <a:ext cx="7848872" cy="5737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Frekans</a:t>
                </a:r>
                <a:r>
                  <a:rPr lang="en-US" sz="2400" b="1" dirty="0"/>
                  <a:t> (f)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1 </a:t>
                </a:r>
                <a:r>
                  <a:rPr lang="en-US" sz="2400" dirty="0" err="1"/>
                  <a:t>saniye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içerisindeki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tekrarlama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devir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sayısı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olarak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Birimi</a:t>
                </a:r>
                <a:r>
                  <a:rPr lang="en-US" sz="2400" dirty="0"/>
                  <a:t> Hertz (Hz) </a:t>
                </a:r>
                <a:r>
                  <a:rPr lang="en-US" sz="2400" dirty="0" err="1"/>
                  <a:t>olarak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. </a:t>
                </a:r>
                <a:r>
                  <a:rPr lang="en-US" sz="2400" b="1" dirty="0" err="1"/>
                  <a:t>Periyot</a:t>
                </a:r>
                <a:r>
                  <a:rPr lang="en-US" sz="2400" b="1" dirty="0"/>
                  <a:t> (T)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1 </a:t>
                </a:r>
                <a:r>
                  <a:rPr lang="en-US" sz="2400" dirty="0" err="1"/>
                  <a:t>devrini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tamamlama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süresidir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Periyot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arasındaki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ilişki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aşağıdaki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verilmektedir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algn="just"/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/>
                  <a:t>veya</a:t>
                </a:r>
                <a:r>
                  <a:rPr lang="en-US" sz="2400" dirty="0"/>
                  <a:t>  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tr-TR" sz="2400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r>
                  <a:rPr lang="en-US" sz="2400" b="1" dirty="0" err="1"/>
                  <a:t>Dalga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Boyu</a:t>
                </a:r>
                <a:r>
                  <a:rPr lang="en-US" sz="2400" b="1" dirty="0"/>
                  <a:t> ( λ ) </a:t>
                </a:r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1 </a:t>
                </a:r>
                <a:r>
                  <a:rPr lang="en-US" sz="2400" dirty="0" err="1"/>
                  <a:t>devir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yapması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halinde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aldığı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yola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boyu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denir</a:t>
                </a:r>
                <a:r>
                  <a:rPr lang="en-US" sz="2400" dirty="0"/>
                  <a:t>. </a:t>
                </a:r>
                <a:r>
                  <a:rPr lang="en-US" sz="2400" b="1" dirty="0"/>
                  <a:t>λ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simgesi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gösterilir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Birimi</a:t>
                </a:r>
                <a:r>
                  <a:rPr lang="en-US" sz="2400" b="1" dirty="0"/>
                  <a:t> </a:t>
                </a:r>
                <a:r>
                  <a:rPr lang="en-US" sz="2400" dirty="0" err="1"/>
                  <a:t>metredir</a:t>
                </a:r>
                <a:r>
                  <a:rPr lang="en-US" sz="2400" dirty="0"/>
                  <a:t>. </a:t>
                </a:r>
                <a:endParaRPr lang="tr-TR" sz="2400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pPr algn="ctr"/>
                <a:r>
                  <a:rPr lang="en-US" sz="2400" b="1" dirty="0"/>
                  <a:t>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𝒇</m:t>
                        </m:r>
                      </m:den>
                    </m:f>
                  </m:oMath>
                </a14:m>
                <a:endParaRPr lang="tr-TR" sz="2400" dirty="0"/>
              </a:p>
              <a:p>
                <a:r>
                  <a:rPr lang="en-US" sz="2400" dirty="0" err="1"/>
                  <a:t>Burada</a:t>
                </a:r>
                <a:r>
                  <a:rPr lang="en-US" sz="2400" dirty="0"/>
                  <a:t> c </a:t>
                </a:r>
                <a:r>
                  <a:rPr lang="en-US" sz="2400" dirty="0" err="1"/>
                  <a:t>ışık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hızı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f </a:t>
                </a:r>
                <a:r>
                  <a:rPr lang="en-US" sz="2400" dirty="0" err="1"/>
                  <a:t>frekansı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belirtmektedir</a:t>
                </a:r>
                <a:r>
                  <a:rPr lang="en-US" sz="2400" dirty="0"/>
                  <a:t>.  </a:t>
                </a:r>
                <a:r>
                  <a:rPr lang="en-US" sz="2400" dirty="0" err="1"/>
                  <a:t>Işık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hızı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c`nin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değeri</a:t>
                </a:r>
                <a:r>
                  <a:rPr lang="en-US" sz="2400" i="1" dirty="0"/>
                  <a:t>  </a:t>
                </a:r>
                <a:r>
                  <a:rPr lang="en-US" sz="2400" dirty="0"/>
                  <a:t>3x10</a:t>
                </a:r>
                <a:r>
                  <a:rPr lang="en-US" sz="2400" baseline="30000" dirty="0"/>
                  <a:t>8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sn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4664"/>
                <a:ext cx="7848872" cy="5737340"/>
              </a:xfrm>
              <a:prstGeom prst="rect">
                <a:avLst/>
              </a:prstGeom>
              <a:blipFill rotWithShape="1">
                <a:blip r:embed="rId2"/>
                <a:stretch>
                  <a:fillRect l="-1165" t="-849" r="-11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F2B60C-1204-46BE-800C-72A0C1BB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00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692696"/>
                <a:ext cx="7920880" cy="5185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/>
                  <a:t>Örnek</a:t>
                </a:r>
                <a:r>
                  <a:rPr lang="en-US" sz="2400" b="1" dirty="0"/>
                  <a:t> 1.3</a:t>
                </a:r>
                <a:endParaRPr lang="tr-TR" sz="2400" dirty="0"/>
              </a:p>
              <a:p>
                <a:pPr algn="just"/>
                <a:r>
                  <a:rPr lang="en-US" sz="2400" dirty="0"/>
                  <a:t> </a:t>
                </a:r>
                <a:r>
                  <a:rPr lang="en-US" sz="2400" dirty="0" err="1"/>
                  <a:t>Herbir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boylarının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değerlerini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endParaRPr lang="tr-TR" sz="2400" dirty="0"/>
              </a:p>
              <a:p>
                <a:pPr algn="ctr"/>
                <a:r>
                  <a:rPr lang="en-US" sz="2400" dirty="0"/>
                  <a:t>100 kHz, 1 MHz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1GHz</a:t>
                </a:r>
                <a:endParaRPr lang="tr-TR" sz="2400" dirty="0"/>
              </a:p>
              <a:p>
                <a:pPr algn="just"/>
                <a:r>
                  <a:rPr lang="en-US" sz="2400" dirty="0"/>
                  <a:t> </a:t>
                </a:r>
                <a:endParaRPr lang="tr-TR" sz="2400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1.3</a:t>
                </a:r>
                <a:endParaRPr lang="tr-TR" sz="2400" dirty="0"/>
              </a:p>
              <a:p>
                <a:pPr algn="just"/>
                <a:r>
                  <a:rPr lang="en-US" sz="2400" dirty="0"/>
                  <a:t>f = 100 kHz </a:t>
                </a:r>
                <a:r>
                  <a:rPr lang="en-US" sz="2400" dirty="0" err="1"/>
                  <a:t>için</a:t>
                </a:r>
                <a:r>
                  <a:rPr lang="en-US" sz="2400" b="1" dirty="0"/>
                  <a:t>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= </a:t>
                </a:r>
                <a:r>
                  <a:rPr lang="en-US" sz="2400" dirty="0"/>
                  <a:t>3000 m</a:t>
                </a:r>
                <a:endParaRPr lang="tr-TR" sz="2400" dirty="0"/>
              </a:p>
              <a:p>
                <a:pPr algn="just"/>
                <a:r>
                  <a:rPr lang="en-US" sz="2400" dirty="0"/>
                  <a:t>f = 1MHz </a:t>
                </a:r>
                <a:r>
                  <a:rPr lang="en-US" sz="2400" dirty="0" err="1"/>
                  <a:t>için</a:t>
                </a:r>
                <a:r>
                  <a:rPr lang="en-US" sz="2400" b="1" dirty="0"/>
                  <a:t>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= </a:t>
                </a:r>
                <a:r>
                  <a:rPr lang="en-US" sz="2400" dirty="0"/>
                  <a:t>300 m</a:t>
                </a:r>
                <a:endParaRPr lang="tr-TR" sz="2400" dirty="0"/>
              </a:p>
              <a:p>
                <a:pPr algn="just"/>
                <a:r>
                  <a:rPr lang="en-US" sz="2400" dirty="0"/>
                  <a:t>f = 1GHz </a:t>
                </a:r>
                <a:r>
                  <a:rPr lang="en-US" sz="2400" dirty="0" err="1"/>
                  <a:t>için</a:t>
                </a:r>
                <a:r>
                  <a:rPr lang="en-US" sz="2400" b="1" dirty="0"/>
                  <a:t>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= 0.3 m</a:t>
                </a:r>
                <a:endParaRPr lang="tr-TR" sz="2400" dirty="0"/>
              </a:p>
              <a:p>
                <a:pPr algn="just"/>
                <a:r>
                  <a:rPr lang="en-US" sz="2400" dirty="0"/>
                  <a:t>  </a:t>
                </a:r>
                <a:endParaRPr lang="tr-TR" sz="2400" dirty="0"/>
              </a:p>
              <a:p>
                <a:pPr algn="just"/>
                <a:r>
                  <a:rPr lang="en-US" sz="2400" dirty="0" err="1"/>
                  <a:t>Buradan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çıkan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sonuç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ışık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hızında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yapılan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yayınlarda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frekansın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artması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boyu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küçülmektedir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92696"/>
                <a:ext cx="7920880" cy="5185650"/>
              </a:xfrm>
              <a:prstGeom prst="rect">
                <a:avLst/>
              </a:prstGeom>
              <a:blipFill rotWithShape="1">
                <a:blip r:embed="rId2"/>
                <a:stretch>
                  <a:fillRect l="-1232" t="-941" r="-11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B719AF-B48F-4337-9ACE-829C14C1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748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404664"/>
                <a:ext cx="8064896" cy="3150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endParaRPr lang="tr-TR" dirty="0"/>
              </a:p>
              <a:p>
                <a:pPr lvl="0"/>
                <a:r>
                  <a:rPr lang="tr-TR" sz="2400" dirty="0"/>
                  <a:t>Zamanla değişen bir sinüzoidal işaretin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</a:t>
                </a:r>
                <a:r>
                  <a:rPr lang="tr-TR" sz="2400" dirty="0"/>
                  <a:t>  matematiksel ifadesi aşağıda verilmektedir.</a:t>
                </a:r>
              </a:p>
              <a:p>
                <a:pPr lvl="0"/>
                <a:endParaRPr lang="tr-TR" sz="2400" dirty="0"/>
              </a:p>
              <a:p>
                <a:pPr algn="ctr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</a:t>
                </a:r>
                <a:r>
                  <a:rPr lang="tr-TR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sin2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 err="1"/>
                  <a:t>f</a:t>
                </a:r>
                <a:r>
                  <a:rPr lang="en-US" sz="2400" baseline="-25000" dirty="0" err="1"/>
                  <a:t>c</a:t>
                </a:r>
                <a:r>
                  <a:rPr lang="en-US" sz="2400" dirty="0" err="1"/>
                  <a:t>t</a:t>
                </a:r>
                <a:r>
                  <a:rPr lang="en-US" sz="2400" dirty="0"/>
                  <a:t>  (V)</a:t>
                </a:r>
                <a:endParaRPr lang="tr-TR" sz="2400" dirty="0"/>
              </a:p>
              <a:p>
                <a:pPr lvl="0" algn="ctr"/>
                <a:endParaRPr lang="tr-TR" sz="2400" dirty="0"/>
              </a:p>
              <a:p>
                <a:pPr lvl="0"/>
                <a:r>
                  <a:rPr lang="tr-TR" sz="2400" dirty="0"/>
                  <a:t>Burada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tr-TR" sz="2400" baseline="-25000" dirty="0"/>
                  <a:t> </a:t>
                </a:r>
                <a:r>
                  <a:rPr lang="tr-TR" sz="2400" dirty="0"/>
                  <a:t> işaretin tepe değeri ve </a:t>
                </a:r>
                <a:r>
                  <a:rPr lang="en-US" sz="2400" dirty="0"/>
                  <a:t>f</a:t>
                </a:r>
                <a:r>
                  <a:rPr lang="en-US" sz="2400" baseline="-25000" dirty="0"/>
                  <a:t>c</a:t>
                </a:r>
                <a:r>
                  <a:rPr lang="tr-TR" sz="2400" baseline="-25000" dirty="0"/>
                  <a:t>   </a:t>
                </a:r>
                <a:r>
                  <a:rPr lang="tr-TR" sz="2400" dirty="0"/>
                  <a:t>ise frekans değeridir.</a:t>
                </a:r>
              </a:p>
              <a:p>
                <a:pPr lvl="0"/>
                <a:r>
                  <a:rPr lang="tr-TR" sz="2400" dirty="0"/>
                  <a:t>İşaretin periyodu ise </a:t>
                </a:r>
                <a:r>
                  <a:rPr lang="en-US" sz="2400" dirty="0"/>
                  <a:t>T</a:t>
                </a:r>
                <a:r>
                  <a:rPr lang="tr-TR" dirty="0"/>
                  <a:t>c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tr-TR" sz="2400" dirty="0"/>
                  <a:t> dir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4664"/>
                <a:ext cx="8064896" cy="3150542"/>
              </a:xfrm>
              <a:prstGeom prst="rect">
                <a:avLst/>
              </a:prstGeom>
              <a:blipFill rotWithShape="1">
                <a:blip r:embed="rId2"/>
                <a:stretch>
                  <a:fillRect l="-12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9397" y="3429000"/>
                <a:ext cx="792088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1.4</a:t>
                </a:r>
                <a:endParaRPr lang="tr-TR" sz="2400" dirty="0"/>
              </a:p>
              <a:p>
                <a:pPr algn="just"/>
                <a:r>
                  <a:rPr lang="en-US" sz="2400" dirty="0" err="1"/>
                  <a:t>Aşağıda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verilen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herbir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taşıyıcı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tepe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tr-TR" sz="2400" dirty="0"/>
                  <a:t>ve periyot </a:t>
                </a:r>
                <a:r>
                  <a:rPr lang="en-US" sz="2400" dirty="0" err="1"/>
                  <a:t>değer</a:t>
                </a:r>
                <a:r>
                  <a:rPr lang="tr-TR" sz="2400" dirty="0"/>
                  <a:t>lerini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lvl="0" algn="just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10 sin 200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/>
                  <a:t>t  (V)</a:t>
                </a:r>
                <a:endParaRPr lang="tr-TR" sz="2400" dirty="0"/>
              </a:p>
              <a:p>
                <a:pPr lvl="0" algn="just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50 sin 1000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/>
                  <a:t>t (V)</a:t>
                </a:r>
                <a:endParaRPr lang="tr-TR" sz="2400" dirty="0"/>
              </a:p>
              <a:p>
                <a:pPr lvl="0" algn="just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40 sin 6x10</a:t>
                </a:r>
                <a:r>
                  <a:rPr lang="en-US" sz="2400" baseline="30000" dirty="0"/>
                  <a:t>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/>
                  <a:t>t (V)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97" y="3429000"/>
                <a:ext cx="7920880" cy="2585323"/>
              </a:xfrm>
              <a:prstGeom prst="rect">
                <a:avLst/>
              </a:prstGeom>
              <a:blipFill rotWithShape="1">
                <a:blip r:embed="rId3"/>
                <a:stretch>
                  <a:fillRect l="-1154" t="-1887" r="-115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608377-6749-469F-A307-2765D633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06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620688"/>
                <a:ext cx="8064896" cy="5727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Çözüm 1.4</a:t>
                </a:r>
                <a:endParaRPr lang="tr-TR" sz="2400" dirty="0"/>
              </a:p>
              <a:p>
                <a:endParaRPr lang="tr-TR" sz="2400" dirty="0"/>
              </a:p>
              <a:p>
                <a:r>
                  <a:rPr lang="en-US" sz="2400" dirty="0" err="1"/>
                  <a:t>Taşıyıcı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sin2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 err="1"/>
                  <a:t>f</a:t>
                </a:r>
                <a:r>
                  <a:rPr lang="en-US" sz="2400" baseline="-25000" dirty="0" err="1"/>
                  <a:t>c</a:t>
                </a:r>
                <a:r>
                  <a:rPr lang="en-US" sz="2400" dirty="0" err="1"/>
                  <a:t>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edildiğini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anımsarsak</a:t>
                </a:r>
                <a:r>
                  <a:rPr lang="en-US" sz="2400" dirty="0"/>
                  <a:t>,</a:t>
                </a:r>
                <a:endParaRPr lang="tr-TR" sz="2400" dirty="0"/>
              </a:p>
              <a:p>
                <a:pPr lvl="0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10 sin 200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/>
                  <a:t>t  (V) 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= 10 V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2f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200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100 Hz </a:t>
                </a:r>
                <a:r>
                  <a:rPr lang="tr-TR" sz="2400" dirty="0"/>
                  <a:t>ve  T</a:t>
                </a:r>
                <a:r>
                  <a:rPr lang="en-US" sz="2400" baseline="-25000" dirty="0"/>
                  <a:t>c</a:t>
                </a:r>
                <a:r>
                  <a:rPr lang="tr-TR" sz="2400" baseline="-25000" dirty="0"/>
                  <a:t> </a:t>
                </a:r>
                <a:r>
                  <a:rPr lang="tr-T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tr-TR" sz="24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tr-TR" sz="2400" dirty="0"/>
                  <a:t> 0.01 san veya 10 msan </a:t>
                </a:r>
                <a:r>
                  <a:rPr lang="en-US" sz="2400" dirty="0" err="1"/>
                  <a:t>olur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lvl="0"/>
                <a:endParaRPr lang="tr-TR" sz="2400" dirty="0"/>
              </a:p>
              <a:p>
                <a:pPr lvl="0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50 sin 1000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/>
                  <a:t>t (V)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= 50 V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2f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1000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500 Hz </a:t>
                </a:r>
                <a:r>
                  <a:rPr lang="tr-TR" sz="2400" dirty="0"/>
                  <a:t>ve T</a:t>
                </a:r>
                <a:r>
                  <a:rPr lang="en-US" sz="2400" baseline="-25000" dirty="0"/>
                  <a:t>c</a:t>
                </a:r>
                <a:r>
                  <a:rPr lang="tr-TR" sz="2400" baseline="-25000" dirty="0"/>
                  <a:t> </a:t>
                </a:r>
                <a:r>
                  <a:rPr lang="tr-T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500</m:t>
                        </m:r>
                      </m:den>
                    </m:f>
                    <m:r>
                      <a:rPr lang="tr-TR" sz="24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tr-TR" sz="2400" dirty="0"/>
                  <a:t> 0.002 san veya 2 msan </a:t>
                </a:r>
                <a:r>
                  <a:rPr lang="en-US" sz="2400" dirty="0" err="1"/>
                  <a:t>olur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lvl="0"/>
                <a:endParaRPr lang="tr-TR" sz="2400" dirty="0"/>
              </a:p>
              <a:p>
                <a:pPr lvl="0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40 sin 6x10</a:t>
                </a:r>
                <a:r>
                  <a:rPr lang="en-US" sz="2400" baseline="30000" dirty="0"/>
                  <a:t>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/>
                  <a:t>t (V)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= 40 V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2f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6x10</a:t>
                </a:r>
                <a:r>
                  <a:rPr lang="en-US" sz="2400" baseline="30000" dirty="0"/>
                  <a:t>6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3 x10</a:t>
                </a:r>
                <a:r>
                  <a:rPr lang="en-US" sz="2400" baseline="30000" dirty="0"/>
                  <a:t>6</a:t>
                </a:r>
                <a:r>
                  <a:rPr lang="en-US" sz="2400" dirty="0"/>
                  <a:t> Hz =  3MHz </a:t>
                </a:r>
                <a:r>
                  <a:rPr lang="tr-TR" sz="2400" dirty="0"/>
                  <a:t>ve T</a:t>
                </a:r>
                <a:r>
                  <a:rPr lang="en-US" sz="2400" baseline="-25000" dirty="0"/>
                  <a:t>c</a:t>
                </a:r>
                <a:r>
                  <a:rPr lang="tr-TR" sz="2400" baseline="-25000" dirty="0"/>
                  <a:t> </a:t>
                </a:r>
                <a:r>
                  <a:rPr lang="tr-T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 smtClean="0"/>
                          <m:t>3 </m:t>
                        </m:r>
                        <m:r>
                          <m:rPr>
                            <m:nor/>
                          </m:rPr>
                          <a:rPr lang="en-US" sz="2400" dirty="0" smtClean="0"/>
                          <m:t>x</m:t>
                        </m:r>
                        <m:r>
                          <m:rPr>
                            <m:nor/>
                          </m:rPr>
                          <a:rPr lang="en-US" sz="2400" dirty="0"/>
                          <m:t>10</m:t>
                        </m:r>
                        <m:r>
                          <m:rPr>
                            <m:nor/>
                          </m:rPr>
                          <a:rPr lang="en-US" sz="2400" baseline="30000" dirty="0"/>
                          <m:t>6</m:t>
                        </m:r>
                      </m:den>
                    </m:f>
                  </m:oMath>
                </a14:m>
                <a:r>
                  <a:rPr lang="tr-TR" sz="2400" dirty="0"/>
                  <a:t> = 0.33 µsan </a:t>
                </a:r>
                <a:r>
                  <a:rPr lang="en-US" sz="2400" dirty="0" err="1"/>
                  <a:t>olur</a:t>
                </a:r>
                <a:endParaRPr lang="tr-TR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20688"/>
                <a:ext cx="8064896" cy="5727145"/>
              </a:xfrm>
              <a:prstGeom prst="rect">
                <a:avLst/>
              </a:prstGeom>
              <a:blipFill>
                <a:blip r:embed="rId2"/>
                <a:stretch>
                  <a:fillRect l="-1134" t="-852" b="-14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4C57E9-E6E7-4AFE-9C29-B57C05FE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74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971600" y="171600"/>
            <a:ext cx="76328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Aşağıda verilen herbir sinüzoidal işaretin verilen zamanlarına denk gelen voltaj değerlerini bulunuz.</a:t>
            </a:r>
            <a:endParaRPr kumimoji="0" lang="tr-TR" altLang="tr-T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31640" y="1827810"/>
            <a:ext cx="5040560" cy="2465286"/>
            <a:chOff x="0" y="0"/>
            <a:chExt cx="49530" cy="22193"/>
          </a:xfrm>
        </p:grpSpPr>
        <p:sp>
          <p:nvSpPr>
            <p:cNvPr id="4" name="Straight Arrow Connector 1"/>
            <p:cNvSpPr>
              <a:spLocks noChangeShapeType="1"/>
            </p:cNvSpPr>
            <p:nvPr/>
          </p:nvSpPr>
          <p:spPr bwMode="auto">
            <a:xfrm flipV="1">
              <a:off x="4667" y="11620"/>
              <a:ext cx="38100" cy="191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" name="Straight Arrow Connector 2"/>
            <p:cNvSpPr>
              <a:spLocks noChangeShapeType="1"/>
            </p:cNvSpPr>
            <p:nvPr/>
          </p:nvSpPr>
          <p:spPr bwMode="auto">
            <a:xfrm flipV="1">
              <a:off x="4667" y="1333"/>
              <a:ext cx="0" cy="20860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4857" y="4762"/>
              <a:ext cx="15812" cy="13727"/>
            </a:xfrm>
            <a:custGeom>
              <a:avLst/>
              <a:gdLst>
                <a:gd name="T0" fmla="*/ 0 w 1581150"/>
                <a:gd name="T1" fmla="*/ 686021 h 1372708"/>
                <a:gd name="T2" fmla="*/ 571500 w 1581150"/>
                <a:gd name="T3" fmla="*/ 19271 h 1372708"/>
                <a:gd name="T4" fmla="*/ 1171575 w 1581150"/>
                <a:gd name="T5" fmla="*/ 1352771 h 1372708"/>
                <a:gd name="T6" fmla="*/ 1581150 w 1581150"/>
                <a:gd name="T7" fmla="*/ 695546 h 13727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1150" h="1372708">
                  <a:moveTo>
                    <a:pt x="0" y="686021"/>
                  </a:moveTo>
                  <a:cubicBezTo>
                    <a:pt x="188119" y="297083"/>
                    <a:pt x="376238" y="-91854"/>
                    <a:pt x="571500" y="19271"/>
                  </a:cubicBezTo>
                  <a:cubicBezTo>
                    <a:pt x="766762" y="130396"/>
                    <a:pt x="1003300" y="1240059"/>
                    <a:pt x="1171575" y="1352771"/>
                  </a:cubicBezTo>
                  <a:cubicBezTo>
                    <a:pt x="1339850" y="1465484"/>
                    <a:pt x="1460500" y="1080515"/>
                    <a:pt x="1581150" y="695546"/>
                  </a:cubicBezTo>
                </a:path>
              </a:pathLst>
            </a:cu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20669" y="4762"/>
              <a:ext cx="15811" cy="13727"/>
            </a:xfrm>
            <a:custGeom>
              <a:avLst/>
              <a:gdLst>
                <a:gd name="T0" fmla="*/ 0 w 1581150"/>
                <a:gd name="T1" fmla="*/ 686021 h 1372708"/>
                <a:gd name="T2" fmla="*/ 571500 w 1581150"/>
                <a:gd name="T3" fmla="*/ 19271 h 1372708"/>
                <a:gd name="T4" fmla="*/ 1171575 w 1581150"/>
                <a:gd name="T5" fmla="*/ 1352771 h 1372708"/>
                <a:gd name="T6" fmla="*/ 1581150 w 1581150"/>
                <a:gd name="T7" fmla="*/ 695546 h 13727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1150" h="1372708">
                  <a:moveTo>
                    <a:pt x="0" y="686021"/>
                  </a:moveTo>
                  <a:cubicBezTo>
                    <a:pt x="188119" y="297083"/>
                    <a:pt x="376238" y="-91854"/>
                    <a:pt x="571500" y="19271"/>
                  </a:cubicBezTo>
                  <a:cubicBezTo>
                    <a:pt x="766762" y="130396"/>
                    <a:pt x="1003300" y="1240059"/>
                    <a:pt x="1171575" y="1352771"/>
                  </a:cubicBezTo>
                  <a:cubicBezTo>
                    <a:pt x="1339850" y="1465484"/>
                    <a:pt x="1460500" y="1080515"/>
                    <a:pt x="1581150" y="695546"/>
                  </a:cubicBezTo>
                </a:path>
              </a:pathLst>
            </a:cu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0" y="3333"/>
              <a:ext cx="4095" cy="3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0" y="16478"/>
              <a:ext cx="4095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- 2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524" y="0"/>
              <a:ext cx="8096" cy="33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V(t) volt</a:t>
              </a:r>
              <a:endParaRPr kumimoji="0" lang="tr-TR" altLang="tr-T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3815" y="10096"/>
              <a:ext cx="5715" cy="3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msan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0" y="10572"/>
              <a:ext cx="4095" cy="3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0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9525" y="12287"/>
              <a:ext cx="4095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10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6573" y="8096"/>
              <a:ext cx="4096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765" y="12287"/>
              <a:ext cx="4095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30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7528" y="12287"/>
              <a:ext cx="4096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1042397" y="893136"/>
            <a:ext cx="287450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v(3msan) ve v(16msan)</a:t>
            </a:r>
            <a:endParaRPr kumimoji="0" lang="tr-TR" altLang="tr-T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2397" y="4653136"/>
            <a:ext cx="7562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İşaretin periyodu T= 20 msan dir. Frekansı ise 50 Hz dir. İşaretin matematiksel ifadesi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748379" y="5535984"/>
                <a:ext cx="44644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/>
                  <a:t>v</a:t>
                </a:r>
                <a:r>
                  <a:rPr lang="en-US" baseline="-25000" dirty="0" err="1"/>
                  <a:t>c</a:t>
                </a:r>
                <a:r>
                  <a:rPr lang="en-US" dirty="0"/>
                  <a:t>(t) = </a:t>
                </a:r>
                <a:r>
                  <a:rPr lang="tr-TR" dirty="0"/>
                  <a:t> 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cp</a:t>
                </a:r>
                <a:r>
                  <a:rPr lang="en-US" dirty="0"/>
                  <a:t> sin2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err="1"/>
                  <a:t>f</a:t>
                </a:r>
                <a:r>
                  <a:rPr lang="en-US" baseline="-25000" dirty="0" err="1"/>
                  <a:t>c</a:t>
                </a:r>
                <a:r>
                  <a:rPr lang="en-US" dirty="0" err="1"/>
                  <a:t>t</a:t>
                </a:r>
                <a:r>
                  <a:rPr lang="en-US" dirty="0"/>
                  <a:t>  (V)</a:t>
                </a:r>
                <a:r>
                  <a:rPr lang="tr-TR" dirty="0"/>
                  <a:t> = 2 Sin100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tr-TR" dirty="0"/>
                  <a:t>t Volt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379" y="5535984"/>
                <a:ext cx="4464496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058D83A-B75E-412D-A951-96E926A4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462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71600" y="836712"/>
                <a:ext cx="6552728" cy="2339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v(3msan) = </a:t>
                </a:r>
                <a:r>
                  <a:rPr lang="tr-TR" dirty="0"/>
                  <a:t>2 Sin100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3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tr-TR" dirty="0"/>
                  <a:t> Volt = 1.61 Volt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v(16msan) = </a:t>
                </a:r>
                <a:r>
                  <a:rPr lang="tr-TR" dirty="0"/>
                  <a:t>2 Sin100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16</m:t>
                    </m:r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tr-TR" dirty="0"/>
                  <a:t> Volt = -1.90 Volt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/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836712"/>
                <a:ext cx="6552728" cy="2339102"/>
              </a:xfrm>
              <a:prstGeom prst="rect">
                <a:avLst/>
              </a:prstGeom>
              <a:blipFill rotWithShape="0">
                <a:blip r:embed="rId2"/>
                <a:stretch>
                  <a:fillRect l="-744" t="-15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03543E-EEE9-4670-A67C-06CB41DB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563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04664"/>
            <a:ext cx="7056784" cy="20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Aşağıda verilen herbir matematiksel ifadelerin belirtilen zamanlardaki değerlerini bulunuz.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v(t) = 3 Sin 2000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(volt)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v(0.25msan)=? ve v(0.75msan)=?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B9FC7F-45D0-4B5A-B906-1F4955AA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1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038CD8-42A8-40FA-8062-C8548B8E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2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981075"/>
          </a:xfrm>
        </p:spPr>
        <p:txBody>
          <a:bodyPr/>
          <a:lstStyle/>
          <a:p>
            <a:r>
              <a:rPr lang="tr-TR" dirty="0"/>
              <a:t>1.1 Temel kavramlar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60526"/>
            <a:ext cx="57213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55776" y="4370903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Şekil</a:t>
            </a:r>
            <a:r>
              <a:rPr lang="en-US" b="1" dirty="0"/>
              <a:t> 1.1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haberleşme</a:t>
            </a:r>
            <a:r>
              <a:rPr lang="en-US" dirty="0"/>
              <a:t> </a:t>
            </a:r>
            <a:r>
              <a:rPr lang="en-US" dirty="0" err="1"/>
              <a:t>sistemi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743489" y="1414195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Haberleşme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Haberleşme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Başlıca</a:t>
            </a:r>
            <a:r>
              <a:rPr lang="en-US" b="1" dirty="0"/>
              <a:t> </a:t>
            </a:r>
            <a:r>
              <a:rPr lang="en-US" b="1" dirty="0" err="1"/>
              <a:t>Elemanları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177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48680"/>
            <a:ext cx="748883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Verici</a:t>
            </a:r>
            <a:r>
              <a:rPr lang="en-US" b="1" dirty="0"/>
              <a:t> </a:t>
            </a:r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/>
              <a:t>Gönderilecek</a:t>
            </a:r>
            <a:r>
              <a:rPr lang="en-US" sz="2400" dirty="0"/>
              <a:t> </a:t>
            </a:r>
            <a:r>
              <a:rPr lang="en-US" sz="2400" dirty="0" err="1"/>
              <a:t>bilgiyi</a:t>
            </a:r>
            <a:r>
              <a:rPr lang="en-US" sz="2400" dirty="0"/>
              <a:t> </a:t>
            </a:r>
            <a:r>
              <a:rPr lang="en-US" sz="2400" dirty="0" err="1"/>
              <a:t>ortamda</a:t>
            </a:r>
            <a:r>
              <a:rPr lang="en-US" sz="2400" dirty="0"/>
              <a:t> </a:t>
            </a:r>
            <a:r>
              <a:rPr lang="en-US" sz="2400" dirty="0" err="1"/>
              <a:t>iletilecek</a:t>
            </a:r>
            <a:r>
              <a:rPr lang="en-US" sz="2400" dirty="0"/>
              <a:t> hale </a:t>
            </a:r>
            <a:r>
              <a:rPr lang="en-US" sz="2400" dirty="0" err="1"/>
              <a:t>getiren</a:t>
            </a:r>
            <a:r>
              <a:rPr lang="en-US" sz="2400" dirty="0"/>
              <a:t>, </a:t>
            </a:r>
            <a:r>
              <a:rPr lang="en-US" sz="2400" dirty="0" err="1"/>
              <a:t>gerekli</a:t>
            </a:r>
            <a:r>
              <a:rPr lang="en-US" sz="2400" dirty="0"/>
              <a:t> </a:t>
            </a:r>
            <a:r>
              <a:rPr lang="en-US" sz="2400" dirty="0" err="1"/>
              <a:t>kodlamaları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kuvvetlendirmeyi</a:t>
            </a:r>
            <a:r>
              <a:rPr lang="en-US" sz="2400" dirty="0"/>
              <a:t> </a:t>
            </a:r>
            <a:r>
              <a:rPr lang="en-US" sz="2400" dirty="0" err="1"/>
              <a:t>yapan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devrelerdir</a:t>
            </a:r>
            <a:r>
              <a:rPr lang="en-US" sz="2400" dirty="0"/>
              <a:t>. </a:t>
            </a: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/>
              <a:t>Vericilerin</a:t>
            </a:r>
            <a:r>
              <a:rPr lang="en-US" sz="2400" dirty="0"/>
              <a:t> </a:t>
            </a:r>
            <a:r>
              <a:rPr lang="en-US" sz="2400" dirty="0" err="1"/>
              <a:t>gücüne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iletim</a:t>
            </a:r>
            <a:r>
              <a:rPr lang="en-US" sz="2400" dirty="0"/>
              <a:t> </a:t>
            </a:r>
            <a:r>
              <a:rPr lang="en-US" sz="2400" dirty="0" err="1"/>
              <a:t>yapabildikleri</a:t>
            </a:r>
            <a:r>
              <a:rPr lang="en-US" sz="2400" dirty="0"/>
              <a:t> </a:t>
            </a:r>
            <a:r>
              <a:rPr lang="en-US" sz="2400" dirty="0" err="1"/>
              <a:t>mesafeler</a:t>
            </a:r>
            <a:r>
              <a:rPr lang="en-US" sz="2400" dirty="0"/>
              <a:t> </a:t>
            </a:r>
            <a:r>
              <a:rPr lang="en-US" sz="2400" dirty="0" err="1"/>
              <a:t>değişmektedir</a:t>
            </a:r>
            <a:r>
              <a:rPr lang="en-US" sz="2400" dirty="0"/>
              <a:t>. </a:t>
            </a:r>
            <a:r>
              <a:rPr lang="en-US" sz="2400" dirty="0" err="1"/>
              <a:t>Örneğin</a:t>
            </a:r>
            <a:r>
              <a:rPr lang="en-US" sz="2400" dirty="0"/>
              <a:t>; </a:t>
            </a:r>
            <a:r>
              <a:rPr lang="en-US" sz="2400" dirty="0" err="1"/>
              <a:t>telsiz</a:t>
            </a:r>
            <a:r>
              <a:rPr lang="en-US" sz="2400" dirty="0"/>
              <a:t> </a:t>
            </a:r>
            <a:r>
              <a:rPr lang="en-US" sz="2400" dirty="0" err="1"/>
              <a:t>vericileri</a:t>
            </a:r>
            <a:r>
              <a:rPr lang="en-US" sz="2400" dirty="0"/>
              <a:t> 2W-600 W,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vericileri</a:t>
            </a:r>
            <a:r>
              <a:rPr lang="en-US" sz="2400" dirty="0"/>
              <a:t> 1000 W-10 KW, </a:t>
            </a:r>
            <a:r>
              <a:rPr lang="en-US" sz="2400" dirty="0" err="1"/>
              <a:t>baz</a:t>
            </a:r>
            <a:r>
              <a:rPr lang="en-US" sz="2400" dirty="0"/>
              <a:t> </a:t>
            </a:r>
            <a:r>
              <a:rPr lang="en-US" sz="2400" dirty="0" err="1"/>
              <a:t>istasyonları</a:t>
            </a:r>
            <a:r>
              <a:rPr lang="en-US" sz="2400" dirty="0"/>
              <a:t> 25 W, </a:t>
            </a:r>
            <a:r>
              <a:rPr lang="en-US" sz="2400" dirty="0" err="1"/>
              <a:t>cep</a:t>
            </a:r>
            <a:r>
              <a:rPr lang="en-US" sz="2400" dirty="0"/>
              <a:t> </a:t>
            </a:r>
            <a:r>
              <a:rPr lang="en-US" sz="2400" dirty="0" err="1"/>
              <a:t>telefonu</a:t>
            </a:r>
            <a:r>
              <a:rPr lang="en-US" sz="2400" dirty="0"/>
              <a:t> 3 W (</a:t>
            </a:r>
            <a:r>
              <a:rPr lang="en-US" sz="2400" dirty="0" err="1"/>
              <a:t>beklemede</a:t>
            </a:r>
            <a:r>
              <a:rPr lang="en-US" sz="2400" dirty="0"/>
              <a:t> 500 mw) </a:t>
            </a:r>
            <a:r>
              <a:rPr lang="en-US" sz="2400" dirty="0" err="1"/>
              <a:t>çıkış</a:t>
            </a:r>
            <a:r>
              <a:rPr lang="en-US" sz="2400" dirty="0"/>
              <a:t> </a:t>
            </a:r>
            <a:r>
              <a:rPr lang="en-US" sz="2400" dirty="0" err="1"/>
              <a:t>gücüne</a:t>
            </a:r>
            <a:r>
              <a:rPr lang="en-US" sz="2400" dirty="0"/>
              <a:t> </a:t>
            </a:r>
            <a:r>
              <a:rPr lang="en-US" sz="2400" dirty="0" err="1"/>
              <a:t>sahiptir</a:t>
            </a:r>
            <a:r>
              <a:rPr lang="en-US" sz="2400" dirty="0"/>
              <a:t>.</a:t>
            </a:r>
            <a:endParaRPr lang="tr-TR" sz="2400" dirty="0"/>
          </a:p>
          <a:p>
            <a:pPr algn="just"/>
            <a:endParaRPr lang="tr-TR" sz="2400" b="1" dirty="0"/>
          </a:p>
          <a:p>
            <a:pPr algn="just"/>
            <a:r>
              <a:rPr lang="tr-TR" sz="4000" b="1" dirty="0"/>
              <a:t>Alıcı</a:t>
            </a:r>
            <a:endParaRPr lang="tr-TR" sz="4000" dirty="0"/>
          </a:p>
          <a:p>
            <a:pPr algn="just"/>
            <a:r>
              <a:rPr lang="en-US" sz="2400" dirty="0" err="1"/>
              <a:t>Verici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kodlanmış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gönderilen</a:t>
            </a:r>
            <a:r>
              <a:rPr lang="en-US" sz="2400" dirty="0"/>
              <a:t> </a:t>
            </a:r>
            <a:r>
              <a:rPr lang="en-US" sz="2400" dirty="0" err="1"/>
              <a:t>sinyalin</a:t>
            </a:r>
            <a:r>
              <a:rPr lang="en-US" sz="2400" dirty="0"/>
              <a:t> </a:t>
            </a:r>
            <a:r>
              <a:rPr lang="en-US" sz="2400" dirty="0" err="1"/>
              <a:t>kodunu</a:t>
            </a:r>
            <a:r>
              <a:rPr lang="en-US" sz="2400" dirty="0"/>
              <a:t> </a:t>
            </a:r>
            <a:r>
              <a:rPr lang="en-US" sz="2400" dirty="0" err="1"/>
              <a:t>çözerek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sinyalini</a:t>
            </a:r>
            <a:r>
              <a:rPr lang="en-US" sz="2400" dirty="0"/>
              <a:t> </a:t>
            </a:r>
            <a:r>
              <a:rPr lang="en-US" sz="2400" dirty="0" err="1"/>
              <a:t>orijinal</a:t>
            </a:r>
            <a:r>
              <a:rPr lang="en-US" sz="2400" dirty="0"/>
              <a:t> </a:t>
            </a:r>
            <a:r>
              <a:rPr lang="en-US" sz="2400" dirty="0" err="1"/>
              <a:t>haline</a:t>
            </a:r>
            <a:r>
              <a:rPr lang="en-US" sz="2400" dirty="0"/>
              <a:t> </a:t>
            </a:r>
            <a:r>
              <a:rPr lang="en-US" sz="2400" dirty="0" err="1"/>
              <a:t>dönüştüren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devrelerdir</a:t>
            </a:r>
            <a:r>
              <a:rPr lang="en-US" sz="2400" dirty="0"/>
              <a:t>.</a:t>
            </a:r>
            <a:endParaRPr lang="tr-TR" sz="2400" dirty="0"/>
          </a:p>
          <a:p>
            <a:endParaRPr 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8254E3-7048-4B39-91E6-BE186076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32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76672"/>
            <a:ext cx="77768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İletim</a:t>
            </a:r>
            <a:r>
              <a:rPr lang="en-US" sz="4000" b="1" dirty="0"/>
              <a:t> </a:t>
            </a:r>
            <a:r>
              <a:rPr lang="en-US" sz="4000" b="1" dirty="0" err="1"/>
              <a:t>Ortamı</a:t>
            </a:r>
            <a:endParaRPr lang="tr-TR" sz="4000" dirty="0"/>
          </a:p>
          <a:p>
            <a:r>
              <a:rPr lang="en-US" b="1" dirty="0"/>
              <a:t> </a:t>
            </a:r>
            <a:endParaRPr lang="tr-TR" dirty="0"/>
          </a:p>
          <a:p>
            <a:pPr algn="just"/>
            <a:r>
              <a:rPr lang="en-US" sz="2400" dirty="0" err="1"/>
              <a:t>Verici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iletime</a:t>
            </a:r>
            <a:r>
              <a:rPr lang="en-US" sz="2400" dirty="0"/>
              <a:t> </a:t>
            </a:r>
            <a:r>
              <a:rPr lang="en-US" sz="2400" dirty="0" err="1"/>
              <a:t>hazır</a:t>
            </a:r>
            <a:r>
              <a:rPr lang="en-US" sz="2400" dirty="0"/>
              <a:t> hale </a:t>
            </a:r>
            <a:r>
              <a:rPr lang="en-US" sz="2400" dirty="0" err="1"/>
              <a:t>getirilen</a:t>
            </a:r>
            <a:r>
              <a:rPr lang="en-US" sz="2400" dirty="0"/>
              <a:t> </a:t>
            </a:r>
            <a:r>
              <a:rPr lang="en-US" sz="2400" dirty="0" err="1"/>
              <a:t>sinyalin</a:t>
            </a:r>
            <a:r>
              <a:rPr lang="en-US" sz="2400" dirty="0"/>
              <a:t> </a:t>
            </a:r>
            <a:r>
              <a:rPr lang="en-US" sz="2400" dirty="0" err="1"/>
              <a:t>gönderildiği</a:t>
            </a:r>
            <a:r>
              <a:rPr lang="en-US" sz="2400" dirty="0"/>
              <a:t> </a:t>
            </a:r>
            <a:r>
              <a:rPr lang="en-US" sz="2400" dirty="0" err="1"/>
              <a:t>ortamdır</a:t>
            </a:r>
            <a:r>
              <a:rPr lang="en-US" sz="2400" dirty="0"/>
              <a:t>. </a:t>
            </a:r>
            <a:r>
              <a:rPr lang="en-US" sz="2400" dirty="0" err="1"/>
              <a:t>İletim</a:t>
            </a:r>
            <a:r>
              <a:rPr lang="en-US" sz="2400" dirty="0"/>
              <a:t> </a:t>
            </a:r>
            <a:r>
              <a:rPr lang="en-US" sz="2400" dirty="0" err="1"/>
              <a:t>ortamları</a:t>
            </a:r>
            <a:r>
              <a:rPr lang="en-US" sz="2400" dirty="0"/>
              <a:t> </a:t>
            </a:r>
            <a:r>
              <a:rPr lang="en-US" sz="2400" b="1" u="sng" dirty="0" err="1"/>
              <a:t>kablolu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b="1" u="sng" dirty="0" err="1"/>
              <a:t>kablosuz</a:t>
            </a:r>
            <a:r>
              <a:rPr lang="en-US" sz="2400" b="1" u="sng" dirty="0"/>
              <a:t> </a:t>
            </a:r>
            <a:r>
              <a:rPr lang="en-US" sz="2400" b="1" u="sng" dirty="0" err="1"/>
              <a:t>olmak</a:t>
            </a:r>
            <a:r>
              <a:rPr lang="en-US" sz="2400" b="1" u="sng" dirty="0"/>
              <a:t> </a:t>
            </a:r>
            <a:r>
              <a:rPr lang="en-US" sz="2400" b="1" u="sng" dirty="0" err="1"/>
              <a:t>olmak</a:t>
            </a:r>
            <a:r>
              <a:rPr lang="en-US" sz="2400" b="1" u="sng" dirty="0"/>
              <a:t> </a:t>
            </a:r>
            <a:r>
              <a:rPr lang="en-US" sz="2400" b="1" u="sng" dirty="0" err="1"/>
              <a:t>üzere</a:t>
            </a:r>
            <a:r>
              <a:rPr lang="en-US" sz="2400" b="1" u="sng" dirty="0"/>
              <a:t> </a:t>
            </a:r>
            <a:r>
              <a:rPr lang="en-US" sz="2400" b="1" u="sng" dirty="0" err="1"/>
              <a:t>ikiye</a:t>
            </a:r>
            <a:r>
              <a:rPr lang="en-US" sz="2400" b="1" u="sng" dirty="0"/>
              <a:t> </a:t>
            </a:r>
            <a:r>
              <a:rPr lang="en-US" sz="2400" b="1" u="sng" dirty="0" err="1"/>
              <a:t>ayrı</a:t>
            </a:r>
            <a:r>
              <a:rPr lang="en-US" sz="2400" dirty="0" err="1"/>
              <a:t>lır</a:t>
            </a:r>
            <a:r>
              <a:rPr lang="en-US" sz="2400" dirty="0"/>
              <a:t>.</a:t>
            </a:r>
            <a:endParaRPr lang="tr-TR" sz="2400" dirty="0"/>
          </a:p>
          <a:p>
            <a:pPr algn="just"/>
            <a:endParaRPr lang="tr-TR" sz="2400" dirty="0"/>
          </a:p>
          <a:p>
            <a:pPr lvl="0" algn="just"/>
            <a:r>
              <a:rPr lang="en-US" sz="2400" b="1" dirty="0" err="1"/>
              <a:t>Kablolu</a:t>
            </a:r>
            <a:r>
              <a:rPr lang="en-US" sz="2400" b="1" dirty="0"/>
              <a:t> </a:t>
            </a:r>
            <a:r>
              <a:rPr lang="en-US" sz="2400" b="1" dirty="0" err="1"/>
              <a:t>iletim</a:t>
            </a:r>
            <a:r>
              <a:rPr lang="en-US" sz="2400" b="1" dirty="0"/>
              <a:t> </a:t>
            </a:r>
            <a:r>
              <a:rPr lang="en-US" sz="2400" b="1" dirty="0" err="1"/>
              <a:t>ortamı</a:t>
            </a:r>
            <a:r>
              <a:rPr lang="en-US" sz="2400" b="1" dirty="0"/>
              <a:t>: </a:t>
            </a:r>
            <a:endParaRPr lang="tr-TR" sz="2400" b="1" dirty="0"/>
          </a:p>
          <a:p>
            <a:pPr lvl="0" algn="just"/>
            <a:endParaRPr lang="tr-TR" sz="2400" b="1" dirty="0"/>
          </a:p>
          <a:p>
            <a:pPr lvl="0" algn="just"/>
            <a:r>
              <a:rPr lang="en-US" sz="2400" dirty="0" err="1"/>
              <a:t>Bakır</a:t>
            </a:r>
            <a:r>
              <a:rPr lang="en-US" sz="2400" dirty="0"/>
              <a:t> </a:t>
            </a:r>
            <a:r>
              <a:rPr lang="en-US" sz="2400" dirty="0" err="1"/>
              <a:t>kablo</a:t>
            </a:r>
            <a:r>
              <a:rPr lang="en-US" sz="2400" dirty="0"/>
              <a:t>, </a:t>
            </a:r>
            <a:r>
              <a:rPr lang="en-US" sz="2400" dirty="0" err="1"/>
              <a:t>bükümlü</a:t>
            </a:r>
            <a:r>
              <a:rPr lang="en-US" sz="2400" dirty="0"/>
              <a:t> </a:t>
            </a:r>
            <a:r>
              <a:rPr lang="en-US" sz="2400" dirty="0" err="1"/>
              <a:t>kablo</a:t>
            </a:r>
            <a:r>
              <a:rPr lang="en-US" sz="2400" dirty="0"/>
              <a:t>, </a:t>
            </a:r>
            <a:r>
              <a:rPr lang="en-US" sz="2400" dirty="0" err="1"/>
              <a:t>koaksiyel</a:t>
            </a:r>
            <a:r>
              <a:rPr lang="en-US" sz="2400" dirty="0"/>
              <a:t> </a:t>
            </a:r>
            <a:r>
              <a:rPr lang="en-US" sz="2400" dirty="0" err="1"/>
              <a:t>kablo</a:t>
            </a:r>
            <a:r>
              <a:rPr lang="en-US" sz="2400" dirty="0"/>
              <a:t>, fiber optic </a:t>
            </a:r>
            <a:r>
              <a:rPr lang="en-US" sz="2400" dirty="0" err="1"/>
              <a:t>kablo</a:t>
            </a:r>
            <a:r>
              <a:rPr lang="en-US" sz="2400" dirty="0"/>
              <a:t>, </a:t>
            </a:r>
            <a:r>
              <a:rPr lang="en-US" sz="2400" dirty="0" err="1"/>
              <a:t>mikrodalga</a:t>
            </a:r>
            <a:r>
              <a:rPr lang="en-US" sz="2400" dirty="0"/>
              <a:t> </a:t>
            </a:r>
            <a:r>
              <a:rPr lang="en-US" sz="2400" dirty="0" err="1"/>
              <a:t>kılavuzu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kablolu</a:t>
            </a:r>
            <a:r>
              <a:rPr lang="en-US" sz="2400" dirty="0"/>
              <a:t> </a:t>
            </a:r>
            <a:r>
              <a:rPr lang="en-US" sz="2400" dirty="0" err="1"/>
              <a:t>ortamları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eder</a:t>
            </a:r>
            <a:r>
              <a:rPr lang="en-US" sz="2400" dirty="0"/>
              <a:t>. </a:t>
            </a:r>
            <a:endParaRPr lang="tr-TR" sz="2400" dirty="0"/>
          </a:p>
          <a:p>
            <a:pPr lvl="0" algn="just"/>
            <a:endParaRPr lang="tr-TR" sz="2400" dirty="0"/>
          </a:p>
          <a:p>
            <a:pPr lvl="0" algn="just"/>
            <a:r>
              <a:rPr lang="en-US" sz="2400" dirty="0" err="1"/>
              <a:t>Veri</a:t>
            </a:r>
            <a:r>
              <a:rPr lang="en-US" sz="2400" dirty="0"/>
              <a:t> </a:t>
            </a:r>
            <a:r>
              <a:rPr lang="en-US" sz="2400" dirty="0" err="1"/>
              <a:t>iletişimi</a:t>
            </a:r>
            <a:r>
              <a:rPr lang="en-US" sz="2400" dirty="0"/>
              <a:t> </a:t>
            </a:r>
            <a:r>
              <a:rPr lang="en-US" sz="2400" b="1" u="sng" dirty="0" err="1"/>
              <a:t>sadece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kabloların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cihazlar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.</a:t>
            </a:r>
            <a:endParaRPr lang="tr-TR" sz="2400" dirty="0"/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  <a:p>
            <a:endParaRPr 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4E1C51-0011-4AE1-AE1D-12FEA359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03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977883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/>
              <a:t>Kablosuz</a:t>
            </a:r>
            <a:r>
              <a:rPr lang="en-US" sz="2400" b="1" dirty="0"/>
              <a:t> </a:t>
            </a:r>
            <a:r>
              <a:rPr lang="en-US" sz="2400" b="1" dirty="0" err="1"/>
              <a:t>iletim</a:t>
            </a:r>
            <a:r>
              <a:rPr lang="en-US" sz="2400" b="1" dirty="0"/>
              <a:t> </a:t>
            </a:r>
            <a:r>
              <a:rPr lang="en-US" sz="2400" b="1" dirty="0" err="1"/>
              <a:t>ortamı</a:t>
            </a:r>
            <a:endParaRPr lang="tr-TR" sz="2400" b="1" dirty="0"/>
          </a:p>
          <a:p>
            <a:pPr lvl="0"/>
            <a:endParaRPr lang="tr-TR" sz="2400" dirty="0"/>
          </a:p>
          <a:p>
            <a:pPr lvl="0" algn="just"/>
            <a:r>
              <a:rPr lang="en-US" sz="2400" dirty="0" err="1"/>
              <a:t>Hava</a:t>
            </a:r>
            <a:r>
              <a:rPr lang="en-US" sz="2400" dirty="0"/>
              <a:t>, </a:t>
            </a:r>
            <a:r>
              <a:rPr lang="en-US" sz="2400" dirty="0" err="1"/>
              <a:t>su</a:t>
            </a:r>
            <a:r>
              <a:rPr lang="en-US" sz="2400" dirty="0"/>
              <a:t>, </a:t>
            </a:r>
            <a:r>
              <a:rPr lang="en-US" sz="2400" dirty="0" err="1"/>
              <a:t>boşluk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doğal</a:t>
            </a:r>
            <a:r>
              <a:rPr lang="en-US" sz="2400" dirty="0"/>
              <a:t> </a:t>
            </a:r>
            <a:r>
              <a:rPr lang="en-US" sz="2400" dirty="0" err="1"/>
              <a:t>ortamlardır</a:t>
            </a:r>
            <a:r>
              <a:rPr lang="en-US" sz="2400" dirty="0"/>
              <a:t>. Bu </a:t>
            </a:r>
            <a:r>
              <a:rPr lang="en-US" sz="2400" dirty="0" err="1"/>
              <a:t>ortamlarda</a:t>
            </a:r>
            <a:r>
              <a:rPr lang="en-US" sz="2400" dirty="0"/>
              <a:t> </a:t>
            </a:r>
            <a:r>
              <a:rPr lang="en-US" sz="2400" dirty="0" err="1"/>
              <a:t>iletilen</a:t>
            </a:r>
            <a:r>
              <a:rPr lang="en-US" sz="2400" dirty="0"/>
              <a:t> </a:t>
            </a:r>
            <a:r>
              <a:rPr lang="en-US" sz="2400" dirty="0" err="1"/>
              <a:t>veri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alıcı</a:t>
            </a:r>
            <a:r>
              <a:rPr lang="en-US" sz="2400" dirty="0"/>
              <a:t> </a:t>
            </a:r>
            <a:r>
              <a:rPr lang="en-US" sz="2400" dirty="0" err="1"/>
              <a:t>cihaz</a:t>
            </a:r>
            <a:r>
              <a:rPr lang="en-US" sz="2400" dirty="0"/>
              <a:t> </a:t>
            </a:r>
            <a:r>
              <a:rPr lang="en-US" sz="2400" dirty="0" err="1"/>
              <a:t>kullanılarak</a:t>
            </a:r>
            <a:r>
              <a:rPr lang="en-US" sz="2400" dirty="0"/>
              <a:t>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yayınlarında</a:t>
            </a:r>
            <a:r>
              <a:rPr lang="en-US" sz="2400" dirty="0"/>
              <a:t> </a:t>
            </a:r>
            <a:r>
              <a:rPr lang="tr-TR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herkes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tr-TR" sz="2400" dirty="0"/>
              <a:t> </a:t>
            </a:r>
            <a:r>
              <a:rPr lang="en-US" sz="2400" dirty="0" err="1"/>
              <a:t>alınabilir</a:t>
            </a:r>
            <a:r>
              <a:rPr lang="en-US" sz="2400" dirty="0"/>
              <a:t>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611561" y="2946926"/>
            <a:ext cx="777686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İletim</a:t>
            </a:r>
            <a:r>
              <a:rPr lang="en-US" sz="2400" b="1" dirty="0"/>
              <a:t> </a:t>
            </a:r>
            <a:r>
              <a:rPr lang="en-US" sz="2400" b="1" dirty="0" err="1"/>
              <a:t>Ortamından</a:t>
            </a:r>
            <a:r>
              <a:rPr lang="en-US" sz="2400" b="1" dirty="0"/>
              <a:t> </a:t>
            </a:r>
            <a:r>
              <a:rPr lang="en-US" sz="2400" b="1" dirty="0" err="1"/>
              <a:t>Kaynaklanan</a:t>
            </a:r>
            <a:r>
              <a:rPr lang="en-US" sz="2400" b="1" dirty="0"/>
              <a:t> </a:t>
            </a:r>
            <a:r>
              <a:rPr lang="en-US" sz="2400" b="1" dirty="0" err="1"/>
              <a:t>Bozulmalar</a:t>
            </a:r>
            <a:endParaRPr lang="tr-TR" sz="2400" dirty="0"/>
          </a:p>
          <a:p>
            <a:r>
              <a:rPr lang="en-US" dirty="0"/>
              <a:t> </a:t>
            </a:r>
            <a:endParaRPr lang="tr-TR" dirty="0"/>
          </a:p>
          <a:p>
            <a:pPr lvl="0" algn="just"/>
            <a:r>
              <a:rPr lang="en-US" sz="2400" b="1" dirty="0" err="1"/>
              <a:t>İşaret</a:t>
            </a:r>
            <a:r>
              <a:rPr lang="en-US" sz="2400" b="1" dirty="0"/>
              <a:t> </a:t>
            </a:r>
            <a:r>
              <a:rPr lang="en-US" sz="2400" b="1" dirty="0" err="1"/>
              <a:t>Zayıflaması</a:t>
            </a:r>
            <a:r>
              <a:rPr lang="en-US" sz="2400" b="1" dirty="0"/>
              <a:t> (Attenuation): </a:t>
            </a:r>
            <a:r>
              <a:rPr lang="en-US" sz="2400" dirty="0" err="1"/>
              <a:t>İletişim</a:t>
            </a:r>
            <a:r>
              <a:rPr lang="en-US" sz="2400" dirty="0"/>
              <a:t> </a:t>
            </a:r>
            <a:r>
              <a:rPr lang="en-US" sz="2400" dirty="0" err="1"/>
              <a:t>mesafesi</a:t>
            </a:r>
            <a:r>
              <a:rPr lang="en-US" sz="2400" dirty="0"/>
              <a:t> </a:t>
            </a:r>
            <a:r>
              <a:rPr lang="en-US" sz="2400" dirty="0" err="1"/>
              <a:t>arttıkça</a:t>
            </a:r>
            <a:r>
              <a:rPr lang="en-US" sz="2400" dirty="0"/>
              <a:t> </a:t>
            </a:r>
            <a:r>
              <a:rPr lang="en-US" sz="2400" dirty="0" err="1"/>
              <a:t>sinyal</a:t>
            </a:r>
            <a:r>
              <a:rPr lang="en-US" sz="2400" dirty="0"/>
              <a:t> </a:t>
            </a:r>
            <a:r>
              <a:rPr lang="en-US" sz="2400" dirty="0" err="1"/>
              <a:t>zayıflar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alıcıya</a:t>
            </a:r>
            <a:r>
              <a:rPr lang="en-US" sz="2400" dirty="0"/>
              <a:t> </a:t>
            </a:r>
            <a:r>
              <a:rPr lang="en-US" sz="2400" dirty="0" err="1"/>
              <a:t>yeterli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ulaşmayabilir</a:t>
            </a:r>
            <a:r>
              <a:rPr lang="en-US" sz="2400" dirty="0"/>
              <a:t>.</a:t>
            </a:r>
            <a:endParaRPr lang="tr-TR" sz="2400" dirty="0"/>
          </a:p>
          <a:p>
            <a:pPr algn="just"/>
            <a:r>
              <a:rPr lang="en-US" sz="2400" dirty="0"/>
              <a:t> </a:t>
            </a:r>
            <a:endParaRPr lang="tr-TR" sz="2400" dirty="0"/>
          </a:p>
          <a:p>
            <a:pPr lvl="0" algn="just"/>
            <a:r>
              <a:rPr lang="en-US" sz="2400" b="1" dirty="0" err="1"/>
              <a:t>İşaret</a:t>
            </a:r>
            <a:r>
              <a:rPr lang="en-US" sz="2400" b="1" dirty="0"/>
              <a:t> </a:t>
            </a:r>
            <a:r>
              <a:rPr lang="en-US" sz="2400" b="1" dirty="0" err="1"/>
              <a:t>distorsiyonu</a:t>
            </a:r>
            <a:r>
              <a:rPr lang="en-US" sz="2400" b="1" dirty="0"/>
              <a:t>: </a:t>
            </a:r>
            <a:r>
              <a:rPr lang="en-US" sz="2400" dirty="0" err="1"/>
              <a:t>Ortam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</a:t>
            </a:r>
            <a:r>
              <a:rPr lang="en-US" sz="2400" dirty="0" err="1"/>
              <a:t>ilerleyen</a:t>
            </a:r>
            <a:r>
              <a:rPr lang="en-US" sz="2400" dirty="0"/>
              <a:t> </a:t>
            </a:r>
            <a:r>
              <a:rPr lang="en-US" sz="2400" dirty="0" err="1"/>
              <a:t>sinyalin</a:t>
            </a:r>
            <a:r>
              <a:rPr lang="en-US" sz="2400" dirty="0"/>
              <a:t> </a:t>
            </a:r>
            <a:r>
              <a:rPr lang="en-US" sz="2400" dirty="0" err="1"/>
              <a:t>içerdiği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frekansların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zayıflamalarla</a:t>
            </a:r>
            <a:r>
              <a:rPr lang="en-US" sz="2400" dirty="0"/>
              <a:t> </a:t>
            </a:r>
            <a:r>
              <a:rPr lang="en-US" sz="2400" dirty="0" err="1"/>
              <a:t>hedefe</a:t>
            </a:r>
            <a:r>
              <a:rPr lang="en-US" sz="2400" dirty="0"/>
              <a:t> </a:t>
            </a:r>
            <a:r>
              <a:rPr lang="en-US" sz="2400" dirty="0" err="1"/>
              <a:t>ulaşmasıdır</a:t>
            </a:r>
            <a:r>
              <a:rPr lang="en-US" sz="2400" dirty="0"/>
              <a:t>. Bu </a:t>
            </a:r>
            <a:r>
              <a:rPr lang="en-US" sz="2400" dirty="0" err="1"/>
              <a:t>durumda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alıcıya</a:t>
            </a:r>
            <a:r>
              <a:rPr lang="en-US" sz="2400" dirty="0"/>
              <a:t> tam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doğru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ulaşmayabilir</a:t>
            </a:r>
            <a:r>
              <a:rPr lang="en-US" sz="2400" dirty="0"/>
              <a:t>. </a:t>
            </a:r>
            <a:r>
              <a:rPr lang="en-US" sz="2400" dirty="0" err="1"/>
              <a:t>Veride</a:t>
            </a:r>
            <a:r>
              <a:rPr lang="en-US" sz="2400" dirty="0"/>
              <a:t> </a:t>
            </a:r>
            <a:r>
              <a:rPr lang="en-US" sz="2400" dirty="0" err="1"/>
              <a:t>bozulmalar</a:t>
            </a:r>
            <a:r>
              <a:rPr lang="en-US" sz="2400" dirty="0"/>
              <a:t> </a:t>
            </a:r>
            <a:r>
              <a:rPr lang="en-US" sz="2400" dirty="0" err="1"/>
              <a:t>olabilir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dirty="0"/>
              <a:t> </a:t>
            </a:r>
            <a:endParaRPr lang="tr-TR" dirty="0"/>
          </a:p>
          <a:p>
            <a:endParaRPr 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FF842B-F8CB-4345-910B-26163077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89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99592" y="260648"/>
            <a:ext cx="7992888" cy="6119961"/>
            <a:chOff x="899592" y="260648"/>
            <a:chExt cx="7992888" cy="6119961"/>
          </a:xfrm>
        </p:grpSpPr>
        <p:sp>
          <p:nvSpPr>
            <p:cNvPr id="4" name="TextBox 3"/>
            <p:cNvSpPr txBox="1"/>
            <p:nvPr/>
          </p:nvSpPr>
          <p:spPr>
            <a:xfrm>
              <a:off x="899592" y="260648"/>
              <a:ext cx="7992888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en-US" sz="2400" b="1" dirty="0" err="1"/>
                <a:t>Gecikme</a:t>
              </a:r>
              <a:r>
                <a:rPr lang="en-US" sz="2400" b="1" dirty="0"/>
                <a:t> </a:t>
              </a:r>
              <a:r>
                <a:rPr lang="en-US" sz="2400" b="1" dirty="0" err="1"/>
                <a:t>distorsiyonu</a:t>
              </a:r>
              <a:r>
                <a:rPr lang="en-US" sz="2400" b="1" dirty="0"/>
                <a:t> </a:t>
              </a:r>
              <a:r>
                <a:rPr lang="en-US" sz="2400" b="1" dirty="0" err="1"/>
                <a:t>bozulması</a:t>
              </a:r>
              <a:r>
                <a:rPr lang="en-US" sz="2400" b="1" dirty="0"/>
                <a:t>: </a:t>
              </a:r>
              <a:r>
                <a:rPr lang="en-US" sz="2400" dirty="0" err="1"/>
                <a:t>Sinyali</a:t>
              </a:r>
              <a:r>
                <a:rPr lang="en-US" sz="2400" dirty="0"/>
                <a:t> </a:t>
              </a:r>
              <a:r>
                <a:rPr lang="en-US" sz="2400" dirty="0" err="1"/>
                <a:t>oluşturan</a:t>
              </a:r>
              <a:r>
                <a:rPr lang="en-US" sz="2400" dirty="0"/>
                <a:t> </a:t>
              </a:r>
              <a:r>
                <a:rPr lang="en-US" sz="2400" dirty="0" err="1"/>
                <a:t>farklı</a:t>
              </a:r>
              <a:r>
                <a:rPr lang="en-US" sz="2400" dirty="0"/>
                <a:t> </a:t>
              </a:r>
              <a:r>
                <a:rPr lang="en-US" sz="2400" dirty="0" err="1"/>
                <a:t>frekansların</a:t>
              </a:r>
              <a:r>
                <a:rPr lang="en-US" sz="2400" dirty="0"/>
                <a:t> </a:t>
              </a:r>
              <a:r>
                <a:rPr lang="en-US" sz="2400" dirty="0" err="1"/>
                <a:t>veya</a:t>
              </a:r>
              <a:r>
                <a:rPr lang="en-US" sz="2400" dirty="0"/>
                <a:t> fiber </a:t>
              </a:r>
              <a:r>
                <a:rPr lang="en-US" sz="2400" dirty="0" err="1"/>
                <a:t>optik</a:t>
              </a:r>
              <a:r>
                <a:rPr lang="en-US" sz="2400" dirty="0"/>
                <a:t> </a:t>
              </a:r>
              <a:r>
                <a:rPr lang="en-US" sz="2400" dirty="0" err="1"/>
                <a:t>kablo</a:t>
              </a:r>
              <a:r>
                <a:rPr lang="en-US" sz="2400" dirty="0"/>
                <a:t> </a:t>
              </a:r>
              <a:r>
                <a:rPr lang="en-US" sz="2400" dirty="0" err="1"/>
                <a:t>içindeki</a:t>
              </a:r>
              <a:r>
                <a:rPr lang="en-US" sz="2400" dirty="0"/>
                <a:t> </a:t>
              </a:r>
              <a:r>
                <a:rPr lang="en-US" sz="2400" dirty="0" err="1"/>
                <a:t>ışık</a:t>
              </a:r>
              <a:r>
                <a:rPr lang="en-US" sz="2400" dirty="0"/>
                <a:t> </a:t>
              </a:r>
              <a:r>
                <a:rPr lang="en-US" sz="2400" dirty="0" err="1"/>
                <a:t>ışınlarının</a:t>
              </a:r>
              <a:r>
                <a:rPr lang="en-US" sz="2400" dirty="0"/>
                <a:t> </a:t>
              </a:r>
              <a:r>
                <a:rPr lang="en-US" sz="2400" dirty="0" err="1"/>
                <a:t>farklı</a:t>
              </a:r>
              <a:r>
                <a:rPr lang="en-US" sz="2400" dirty="0"/>
                <a:t> </a:t>
              </a:r>
              <a:r>
                <a:rPr lang="en-US" sz="2400" dirty="0" err="1"/>
                <a:t>yollar</a:t>
              </a:r>
              <a:r>
                <a:rPr lang="en-US" sz="2400" dirty="0"/>
                <a:t> </a:t>
              </a:r>
              <a:r>
                <a:rPr lang="en-US" sz="2400" dirty="0" err="1"/>
                <a:t>takip</a:t>
              </a:r>
              <a:r>
                <a:rPr lang="en-US" sz="2400" dirty="0"/>
                <a:t> </a:t>
              </a:r>
              <a:r>
                <a:rPr lang="en-US" sz="2400" dirty="0" err="1"/>
                <a:t>etmesi</a:t>
              </a:r>
              <a:r>
                <a:rPr lang="en-US" sz="2400" dirty="0"/>
                <a:t> </a:t>
              </a:r>
              <a:r>
                <a:rPr lang="en-US" sz="2400" dirty="0" err="1"/>
                <a:t>sebebiyle</a:t>
              </a:r>
              <a:r>
                <a:rPr lang="en-US" sz="2400" dirty="0"/>
                <a:t> </a:t>
              </a:r>
              <a:r>
                <a:rPr lang="en-US" sz="2400" dirty="0" err="1"/>
                <a:t>hedefe</a:t>
              </a:r>
              <a:r>
                <a:rPr lang="en-US" sz="2400" dirty="0"/>
                <a:t> </a:t>
              </a:r>
              <a:r>
                <a:rPr lang="en-US" sz="2400" dirty="0" err="1"/>
                <a:t>farklı</a:t>
              </a:r>
              <a:r>
                <a:rPr lang="en-US" sz="2400" dirty="0"/>
                <a:t> </a:t>
              </a:r>
              <a:r>
                <a:rPr lang="en-US" sz="2400" dirty="0" err="1"/>
                <a:t>zamanlarda</a:t>
              </a:r>
              <a:r>
                <a:rPr lang="en-US" sz="2400" dirty="0"/>
                <a:t> </a:t>
              </a:r>
              <a:r>
                <a:rPr lang="en-US" sz="2400" dirty="0" err="1"/>
                <a:t>varmasının</a:t>
              </a:r>
              <a:r>
                <a:rPr lang="en-US" sz="2400" dirty="0"/>
                <a:t> </a:t>
              </a:r>
              <a:r>
                <a:rPr lang="en-US" sz="2400" dirty="0" err="1"/>
                <a:t>sonucu</a:t>
              </a:r>
              <a:r>
                <a:rPr lang="en-US" sz="2400" dirty="0"/>
                <a:t> </a:t>
              </a:r>
              <a:r>
                <a:rPr lang="en-US" sz="2400" dirty="0" err="1"/>
                <a:t>olarak</a:t>
              </a:r>
              <a:r>
                <a:rPr lang="en-US" sz="2400" dirty="0"/>
                <a:t> </a:t>
              </a:r>
              <a:r>
                <a:rPr lang="en-US" sz="2400" dirty="0" err="1"/>
                <a:t>işaret</a:t>
              </a:r>
              <a:r>
                <a:rPr lang="en-US" sz="2400" dirty="0"/>
                <a:t> </a:t>
              </a:r>
              <a:r>
                <a:rPr lang="en-US" sz="2400" dirty="0" err="1"/>
                <a:t>şeklinin</a:t>
              </a:r>
              <a:r>
                <a:rPr lang="en-US" sz="2400" dirty="0"/>
                <a:t> </a:t>
              </a:r>
              <a:r>
                <a:rPr lang="en-US" sz="2400" dirty="0" err="1"/>
                <a:t>değişmesidir</a:t>
              </a:r>
              <a:r>
                <a:rPr lang="en-US" sz="2400" dirty="0"/>
                <a:t>. </a:t>
              </a:r>
              <a:endParaRPr lang="tr-TR" sz="2400" dirty="0"/>
            </a:p>
            <a:p>
              <a:pPr lvl="0" algn="just"/>
              <a:endParaRPr lang="tr-TR" sz="2400" dirty="0"/>
            </a:p>
            <a:p>
              <a:pPr lvl="0" algn="just"/>
              <a:r>
                <a:rPr lang="en-US" sz="2400" b="1" dirty="0" err="1"/>
                <a:t>Gürültü</a:t>
              </a:r>
              <a:r>
                <a:rPr lang="tr-TR" sz="2400" b="1" dirty="0"/>
                <a:t> (Noise)</a:t>
              </a:r>
              <a:r>
                <a:rPr lang="en-US" sz="2400" b="1" dirty="0"/>
                <a:t>: </a:t>
              </a:r>
              <a:r>
                <a:rPr lang="en-US" sz="2400" dirty="0" err="1"/>
                <a:t>Gönderilen</a:t>
              </a:r>
              <a:r>
                <a:rPr lang="en-US" sz="2400" dirty="0"/>
                <a:t> </a:t>
              </a:r>
              <a:r>
                <a:rPr lang="en-US" sz="2400" dirty="0" err="1"/>
                <a:t>asıl</a:t>
              </a:r>
              <a:r>
                <a:rPr lang="en-US" sz="2400" dirty="0"/>
                <a:t> </a:t>
              </a:r>
              <a:r>
                <a:rPr lang="en-US" sz="2400" dirty="0" err="1"/>
                <a:t>sinyali</a:t>
              </a:r>
              <a:r>
                <a:rPr lang="en-US" sz="2400" dirty="0"/>
                <a:t> </a:t>
              </a:r>
              <a:r>
                <a:rPr lang="en-US" sz="2400" dirty="0" err="1"/>
                <a:t>bozan</a:t>
              </a:r>
              <a:r>
                <a:rPr lang="en-US" sz="2400" dirty="0"/>
                <a:t> </a:t>
              </a:r>
              <a:r>
                <a:rPr lang="en-US" sz="2400" dirty="0" err="1"/>
                <a:t>ve</a:t>
              </a:r>
              <a:r>
                <a:rPr lang="en-US" sz="2400" dirty="0"/>
                <a:t> </a:t>
              </a:r>
              <a:r>
                <a:rPr lang="en-US" sz="2400" dirty="0" err="1"/>
                <a:t>sisteme</a:t>
              </a:r>
              <a:r>
                <a:rPr lang="en-US" sz="2400" dirty="0"/>
                <a:t> </a:t>
              </a:r>
              <a:r>
                <a:rPr lang="en-US" sz="2400" dirty="0" err="1"/>
                <a:t>istem</a:t>
              </a:r>
              <a:r>
                <a:rPr lang="en-US" sz="2400" dirty="0"/>
                <a:t> </a:t>
              </a:r>
              <a:r>
                <a:rPr lang="en-US" sz="2400" dirty="0" err="1"/>
                <a:t>dışı</a:t>
              </a:r>
              <a:r>
                <a:rPr lang="en-US" sz="2400" dirty="0"/>
                <a:t> </a:t>
              </a:r>
              <a:r>
                <a:rPr lang="en-US" sz="2400" dirty="0" err="1"/>
                <a:t>dahil</a:t>
              </a:r>
              <a:r>
                <a:rPr lang="en-US" sz="2400" dirty="0"/>
                <a:t> </a:t>
              </a:r>
              <a:r>
                <a:rPr lang="en-US" sz="2400" dirty="0" err="1"/>
                <a:t>olan</a:t>
              </a:r>
              <a:r>
                <a:rPr lang="en-US" sz="2400" dirty="0"/>
                <a:t> </a:t>
              </a:r>
              <a:r>
                <a:rPr lang="en-US" sz="2400" dirty="0" err="1"/>
                <a:t>herhangi</a:t>
              </a:r>
              <a:r>
                <a:rPr lang="en-US" sz="2400" dirty="0"/>
                <a:t> </a:t>
              </a:r>
              <a:r>
                <a:rPr lang="en-US" sz="2400" dirty="0" err="1"/>
                <a:t>bir</a:t>
              </a:r>
              <a:r>
                <a:rPr lang="en-US" sz="2400" dirty="0"/>
                <a:t> </a:t>
              </a:r>
              <a:r>
                <a:rPr lang="en-US" sz="2400" dirty="0" err="1"/>
                <a:t>enerjidir</a:t>
              </a:r>
              <a:r>
                <a:rPr lang="en-US" sz="2400" dirty="0"/>
                <a:t>. </a:t>
              </a:r>
              <a:r>
                <a:rPr lang="en-US" sz="2400" dirty="0" err="1"/>
                <a:t>Güneş</a:t>
              </a:r>
              <a:r>
                <a:rPr lang="en-US" sz="2400" dirty="0"/>
                <a:t> </a:t>
              </a:r>
              <a:r>
                <a:rPr lang="en-US" sz="2400" dirty="0" err="1"/>
                <a:t>ışığı</a:t>
              </a:r>
              <a:r>
                <a:rPr lang="en-US" sz="2400" dirty="0"/>
                <a:t>, </a:t>
              </a:r>
              <a:r>
                <a:rPr lang="en-US" sz="2400" dirty="0" err="1"/>
                <a:t>floresan</a:t>
              </a:r>
              <a:r>
                <a:rPr lang="en-US" sz="2400" dirty="0"/>
                <a:t> </a:t>
              </a:r>
              <a:r>
                <a:rPr lang="en-US" sz="2400" dirty="0" err="1"/>
                <a:t>lamba</a:t>
              </a:r>
              <a:r>
                <a:rPr lang="en-US" sz="2400" dirty="0"/>
                <a:t>, motor </a:t>
              </a:r>
              <a:r>
                <a:rPr lang="en-US" sz="2400" dirty="0" err="1"/>
                <a:t>ateşleme</a:t>
              </a:r>
              <a:r>
                <a:rPr lang="en-US" sz="2400" dirty="0"/>
                <a:t> </a:t>
              </a:r>
              <a:r>
                <a:rPr lang="en-US" sz="2400" dirty="0" err="1"/>
                <a:t>sistemleri</a:t>
              </a:r>
              <a:r>
                <a:rPr lang="en-US" sz="2400" dirty="0"/>
                <a:t> </a:t>
              </a:r>
              <a:r>
                <a:rPr lang="en-US" sz="2400" dirty="0" err="1"/>
                <a:t>birer</a:t>
              </a:r>
              <a:r>
                <a:rPr lang="en-US" sz="2400" dirty="0"/>
                <a:t> </a:t>
              </a:r>
              <a:r>
                <a:rPr lang="en-US" sz="2400" dirty="0" err="1"/>
                <a:t>gürültü</a:t>
              </a:r>
              <a:r>
                <a:rPr lang="en-US" sz="2400" dirty="0"/>
                <a:t> </a:t>
              </a:r>
              <a:r>
                <a:rPr lang="en-US" sz="2400" dirty="0" err="1"/>
                <a:t>kaynağıdır</a:t>
              </a:r>
              <a:r>
                <a:rPr lang="en-US" sz="2400" dirty="0"/>
                <a:t>. </a:t>
              </a:r>
              <a:endParaRPr lang="tr-TR" sz="2400" dirty="0"/>
            </a:p>
            <a:p>
              <a:endParaRPr lang="tr-TR" dirty="0"/>
            </a:p>
          </p:txBody>
        </p:sp>
        <p:pic>
          <p:nvPicPr>
            <p:cNvPr id="2050" name="Picture 2" descr="http://businessesgrow.com/wp-content/uploads/2010/03/SignalNoise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3284984"/>
              <a:ext cx="5760640" cy="3095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51521" y="358463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Gürültüsüz  işaret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512" y="5099604"/>
            <a:ext cx="181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Gürültülü işaret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0AD01E-258E-4AB9-81E6-BE0FE529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35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3608" y="476672"/>
                <a:ext cx="7488832" cy="5475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b="1" dirty="0" err="1"/>
                  <a:t>Gürültü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ilgili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formüller</a:t>
                </a:r>
                <a:endParaRPr lang="tr-TR" sz="2400" dirty="0"/>
              </a:p>
              <a:p>
                <a:r>
                  <a:rPr lang="en-US" b="1" dirty="0"/>
                  <a:t> </a:t>
                </a:r>
                <a:endParaRPr lang="tr-TR" dirty="0"/>
              </a:p>
              <a:p>
                <a:pPr algn="just"/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ilgili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formüllerde</a:t>
                </a:r>
                <a:r>
                  <a:rPr lang="en-US" sz="2400" dirty="0"/>
                  <a:t> en </a:t>
                </a:r>
                <a:r>
                  <a:rPr lang="en-US" sz="2400" dirty="0" err="1"/>
                  <a:t>çok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kullanılan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(signal) </a:t>
                </a:r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oranı</a:t>
                </a:r>
                <a:r>
                  <a:rPr lang="en-US" sz="2400" dirty="0"/>
                  <a:t> (Signal to noise ratio)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ilgili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olandır</a:t>
                </a:r>
                <a:r>
                  <a:rPr lang="en-US" sz="2400" dirty="0"/>
                  <a:t>. Bu </a:t>
                </a:r>
                <a:r>
                  <a:rPr lang="en-US" sz="2400" dirty="0" err="1"/>
                  <a:t>bağıntı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aşağıda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edilmektedir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pPr algn="ctr"/>
                <a:r>
                  <a:rPr lang="en-US" sz="2400" b="1" dirty="0"/>
                  <a:t>SNR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𝒂𝒓𝒆𝒕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𝒍𝒕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ü</m:t>
                        </m:r>
                      </m:den>
                    </m:f>
                  </m:oMath>
                </a14:m>
                <a:endParaRPr lang="tr-TR" sz="2400" b="1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r>
                  <a:rPr lang="en-US" sz="2400" dirty="0" err="1"/>
                  <a:t>Burada</a:t>
                </a:r>
                <a:r>
                  <a:rPr lang="en-US" sz="2400" dirty="0"/>
                  <a:t> SNR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oranını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etmektedir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endParaRPr lang="tr-TR" sz="2400" b="1" dirty="0"/>
              </a:p>
              <a:p>
                <a:pPr algn="just"/>
                <a:r>
                  <a:rPr lang="tr-TR" sz="2400" b="1" dirty="0"/>
                  <a:t>Desibel</a:t>
                </a:r>
                <a:r>
                  <a:rPr lang="tr-TR" sz="2400" dirty="0"/>
                  <a:t> (</a:t>
                </a:r>
                <a:r>
                  <a:rPr lang="tr-TR" sz="2400" b="1" dirty="0"/>
                  <a:t>dB</a:t>
                </a:r>
                <a:r>
                  <a:rPr lang="tr-TR" sz="2400" dirty="0"/>
                  <a:t>) belirli bir referans güç ya da miktar seviyeye olan oranı belirten genelde ses şiddeti için kullanılan logaritmik ve boyutsuz bir birimdir. Desibel daima iki değer arasındaki karşılaştırmadır..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6672"/>
                <a:ext cx="7488832" cy="5475473"/>
              </a:xfrm>
              <a:prstGeom prst="rect">
                <a:avLst/>
              </a:prstGeom>
              <a:blipFill rotWithShape="1">
                <a:blip r:embed="rId2"/>
                <a:stretch>
                  <a:fillRect l="-1221" t="-891" r="-122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11EB81-EF58-4488-AA1E-0C714B92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9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3608" y="404664"/>
                <a:ext cx="7488832" cy="5978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2400" dirty="0"/>
                  <a:t>SNR değeri işaret ve gürültü </a:t>
                </a:r>
                <a:r>
                  <a:rPr lang="tr-TR" sz="2400" b="1" u="sng" dirty="0"/>
                  <a:t>gücünden</a:t>
                </a:r>
                <a:r>
                  <a:rPr lang="tr-TR" sz="2400" dirty="0"/>
                  <a:t> bulunacaksa aşağıdaki bağıntı kullanılmalıdır. Bu bağıntı</a:t>
                </a:r>
              </a:p>
              <a:p>
                <a:endParaRPr lang="tr-TR" sz="2400" dirty="0"/>
              </a:p>
              <a:p>
                <a:endParaRPr lang="tr-TR" sz="2400" dirty="0"/>
              </a:p>
              <a:p>
                <a:pPr algn="ctr"/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= 10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𝑎𝑟𝑒𝑡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endParaRPr lang="tr-TR" sz="2400" dirty="0"/>
              </a:p>
              <a:p>
                <a:endParaRPr lang="tr-TR" sz="2400" dirty="0"/>
              </a:p>
              <a:p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. </a:t>
                </a:r>
                <a:endParaRPr lang="tr-TR" sz="2400" dirty="0"/>
              </a:p>
              <a:p>
                <a:endParaRPr lang="tr-TR" sz="2400" dirty="0"/>
              </a:p>
              <a:p>
                <a:pPr algn="just"/>
                <a:r>
                  <a:rPr lang="tr-TR" sz="2400" dirty="0"/>
                  <a:t>SNR değeri işaret ve gürültü </a:t>
                </a:r>
                <a:r>
                  <a:rPr lang="tr-TR" sz="2400" b="1" u="sng" dirty="0"/>
                  <a:t>gerilim </a:t>
                </a:r>
                <a:r>
                  <a:rPr lang="tr-TR" sz="2400" dirty="0"/>
                  <a:t>değerlerinden bulunacaksa aşağıdaki bağıntı kullanılmalıdır. Bu bağıntı</a:t>
                </a:r>
              </a:p>
              <a:p>
                <a:endParaRPr lang="tr-TR" sz="2400" dirty="0"/>
              </a:p>
              <a:p>
                <a:pPr algn="ctr"/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= 20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𝑎𝑟𝑒𝑡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𝑔𝑒𝑟𝑖𝑙𝑖𝑚𝑖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𝑔𝑒𝑟𝑖𝑙𝑖𝑚𝑖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endParaRPr lang="tr-TR" sz="2400" dirty="0"/>
              </a:p>
              <a:p>
                <a:endParaRPr lang="tr-TR" sz="2400" dirty="0"/>
              </a:p>
              <a:p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. 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04664"/>
                <a:ext cx="7488832" cy="5978047"/>
              </a:xfrm>
              <a:prstGeom prst="rect">
                <a:avLst/>
              </a:prstGeom>
              <a:blipFill>
                <a:blip r:embed="rId2"/>
                <a:stretch>
                  <a:fillRect l="-1221" t="-815" r="-122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1B497B-34F3-4D74-9EC2-3B0AA2117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25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584" y="476672"/>
                <a:ext cx="7560840" cy="5037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/>
                  <a:t>Örnek</a:t>
                </a:r>
                <a:r>
                  <a:rPr lang="en-US" sz="2400" b="1" dirty="0"/>
                  <a:t> 1.1</a:t>
                </a:r>
                <a:endParaRPr lang="tr-TR" sz="2400" dirty="0"/>
              </a:p>
              <a:p>
                <a:r>
                  <a:rPr lang="en-US" b="1" dirty="0"/>
                  <a:t> </a:t>
                </a:r>
                <a:endParaRPr lang="tr-TR" dirty="0"/>
              </a:p>
              <a:p>
                <a:pPr lvl="0"/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sistemde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gücü</a:t>
                </a:r>
                <a:r>
                  <a:rPr lang="en-US" sz="2400" dirty="0"/>
                  <a:t> 10W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gücü</a:t>
                </a:r>
                <a:r>
                  <a:rPr lang="en-US" sz="2400" dirty="0"/>
                  <a:t> 0.1W dır. </a:t>
                </a:r>
                <a:r>
                  <a:rPr lang="en-US" sz="2400" dirty="0" err="1"/>
                  <a:t>Sistemin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= 10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sz="2400" dirty="0"/>
                  <a:t>) = 10 log 100 = 20 dB</a:t>
                </a:r>
                <a:endParaRPr lang="tr-TR" sz="2400" dirty="0"/>
              </a:p>
              <a:p>
                <a:endParaRPr lang="tr-TR" sz="2400" dirty="0"/>
              </a:p>
              <a:p>
                <a:pPr lvl="0"/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sistemde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gerilim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 2V </a:t>
                </a:r>
                <a:r>
                  <a:rPr lang="en-US" sz="2400" dirty="0" err="1"/>
                  <a:t>iken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gerilim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ise</a:t>
                </a:r>
                <a:r>
                  <a:rPr lang="en-US" sz="2400" dirty="0"/>
                  <a:t> 0.01 V </a:t>
                </a:r>
                <a:r>
                  <a:rPr lang="en-US" sz="2400" dirty="0" err="1"/>
                  <a:t>dur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Sistemin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= 20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400" dirty="0"/>
                  <a:t>) = 20 log 200 = 46 dB</a:t>
                </a:r>
                <a:endParaRPr lang="tr-TR" sz="2400" dirty="0"/>
              </a:p>
              <a:p>
                <a:pPr algn="ctr"/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76672"/>
                <a:ext cx="7560840" cy="5037341"/>
              </a:xfrm>
              <a:prstGeom prst="rect">
                <a:avLst/>
              </a:prstGeom>
              <a:blipFill rotWithShape="1">
                <a:blip r:embed="rId2"/>
                <a:stretch>
                  <a:fillRect l="-1290" t="-9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D4102-EFF0-49FB-AA97-784C6B75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5260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BFD0A0BFE8DA4EB6C6340021039F3B" ma:contentTypeVersion="" ma:contentTypeDescription="Create a new document." ma:contentTypeScope="" ma:versionID="96325dc7c963cc412a590389aa2886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7c0fbca0dc77f7d578302ec0c7f244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A425B86-A8DB-4AE6-A336-0F4D0BFFB0FC}"/>
</file>

<file path=customXml/itemProps2.xml><?xml version="1.0" encoding="utf-8"?>
<ds:datastoreItem xmlns:ds="http://schemas.openxmlformats.org/officeDocument/2006/customXml" ds:itemID="{A1E2FAE3-339E-4E33-95C3-9919B9131472}"/>
</file>

<file path=customXml/itemProps3.xml><?xml version="1.0" encoding="utf-8"?>
<ds:datastoreItem xmlns:ds="http://schemas.openxmlformats.org/officeDocument/2006/customXml" ds:itemID="{BDE17A69-7B59-4BC9-A3EC-2D6C6876A563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461</TotalTime>
  <Words>1239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Retrospect</vt:lpstr>
      <vt:lpstr>Analog Haberleşme</vt:lpstr>
      <vt:lpstr>1.1 Temel kavramlar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</dc:title>
  <dc:creator>alper</dc:creator>
  <cp:lastModifiedBy>Mesut Yakup</cp:lastModifiedBy>
  <cp:revision>26</cp:revision>
  <dcterms:created xsi:type="dcterms:W3CDTF">2016-01-18T08:49:52Z</dcterms:created>
  <dcterms:modified xsi:type="dcterms:W3CDTF">2021-10-11T10:28:40Z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0x010100B6BFD0A0BFE8DA4EB6C6340021039F3B</vt:lpwstr>
  </property>
</Properties>
</file>