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notesMasterIdLst>
    <p:notesMasterId r:id="rId30"/>
  </p:notesMasterIdLst>
  <p:sldIdLst>
    <p:sldId id="256" r:id="rId5"/>
    <p:sldId id="257" r:id="rId6"/>
    <p:sldId id="275" r:id="rId7"/>
    <p:sldId id="276" r:id="rId8"/>
    <p:sldId id="258" r:id="rId9"/>
    <p:sldId id="277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8" r:id="rId22"/>
    <p:sldId id="279" r:id="rId23"/>
    <p:sldId id="280" r:id="rId24"/>
    <p:sldId id="270" r:id="rId25"/>
    <p:sldId id="271" r:id="rId26"/>
    <p:sldId id="272" r:id="rId27"/>
    <p:sldId id="273" r:id="rId28"/>
    <p:sldId id="274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48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sut Yakup" userId="2a8d2809-051b-4e88-aaae-3cc88f98af08" providerId="ADAL" clId="{BEF05AFD-9AE4-416E-A9C2-FAF4DEF933F6}"/>
    <pc:docChg chg="custSel addSld modSld sldOrd">
      <pc:chgData name="Mesut Yakup" userId="2a8d2809-051b-4e88-aaae-3cc88f98af08" providerId="ADAL" clId="{BEF05AFD-9AE4-416E-A9C2-FAF4DEF933F6}" dt="2020-03-31T18:13:52.341" v="480"/>
      <pc:docMkLst>
        <pc:docMk/>
      </pc:docMkLst>
      <pc:sldChg chg="delSp">
        <pc:chgData name="Mesut Yakup" userId="2a8d2809-051b-4e88-aaae-3cc88f98af08" providerId="ADAL" clId="{BEF05AFD-9AE4-416E-A9C2-FAF4DEF933F6}" dt="2020-03-31T14:46:59.228" v="56" actId="478"/>
        <pc:sldMkLst>
          <pc:docMk/>
          <pc:sldMk cId="883774554" sldId="256"/>
        </pc:sldMkLst>
        <pc:spChg chg="del">
          <ac:chgData name="Mesut Yakup" userId="2a8d2809-051b-4e88-aaae-3cc88f98af08" providerId="ADAL" clId="{BEF05AFD-9AE4-416E-A9C2-FAF4DEF933F6}" dt="2020-03-31T14:46:59.228" v="56" actId="478"/>
          <ac:spMkLst>
            <pc:docMk/>
            <pc:sldMk cId="883774554" sldId="256"/>
            <ac:spMk id="3" creationId="{00000000-0000-0000-0000-000000000000}"/>
          </ac:spMkLst>
        </pc:spChg>
      </pc:sldChg>
      <pc:sldChg chg="modSp modAnim">
        <pc:chgData name="Mesut Yakup" userId="2a8d2809-051b-4e88-aaae-3cc88f98af08" providerId="ADAL" clId="{BEF05AFD-9AE4-416E-A9C2-FAF4DEF933F6}" dt="2020-03-31T15:08:17.751" v="74"/>
        <pc:sldMkLst>
          <pc:docMk/>
          <pc:sldMk cId="2617137851" sldId="257"/>
        </pc:sldMkLst>
        <pc:spChg chg="mod">
          <ac:chgData name="Mesut Yakup" userId="2a8d2809-051b-4e88-aaae-3cc88f98af08" providerId="ADAL" clId="{BEF05AFD-9AE4-416E-A9C2-FAF4DEF933F6}" dt="2020-03-31T15:04:46.006" v="61" actId="20577"/>
          <ac:spMkLst>
            <pc:docMk/>
            <pc:sldMk cId="2617137851" sldId="257"/>
            <ac:spMk id="2" creationId="{00000000-0000-0000-0000-000000000000}"/>
          </ac:spMkLst>
        </pc:spChg>
        <pc:picChg chg="mod">
          <ac:chgData name="Mesut Yakup" userId="2a8d2809-051b-4e88-aaae-3cc88f98af08" providerId="ADAL" clId="{BEF05AFD-9AE4-416E-A9C2-FAF4DEF933F6}" dt="2020-03-31T14:22:46.785" v="0" actId="14100"/>
          <ac:picMkLst>
            <pc:docMk/>
            <pc:sldMk cId="2617137851" sldId="257"/>
            <ac:picMk id="1026" creationId="{00000000-0000-0000-0000-000000000000}"/>
          </ac:picMkLst>
        </pc:picChg>
      </pc:sldChg>
      <pc:sldChg chg="delSp">
        <pc:chgData name="Mesut Yakup" userId="2a8d2809-051b-4e88-aaae-3cc88f98af08" providerId="ADAL" clId="{BEF05AFD-9AE4-416E-A9C2-FAF4DEF933F6}" dt="2020-03-31T17:02:11.154" v="268"/>
        <pc:sldMkLst>
          <pc:docMk/>
          <pc:sldMk cId="2792809149" sldId="258"/>
        </pc:sldMkLst>
        <pc:spChg chg="del">
          <ac:chgData name="Mesut Yakup" userId="2a8d2809-051b-4e88-aaae-3cc88f98af08" providerId="ADAL" clId="{BEF05AFD-9AE4-416E-A9C2-FAF4DEF933F6}" dt="2020-03-31T17:02:11.154" v="268"/>
          <ac:spMkLst>
            <pc:docMk/>
            <pc:sldMk cId="2792809149" sldId="258"/>
            <ac:spMk id="5" creationId="{DA6354C5-8443-45F1-B8E9-07EA4FE86F3E}"/>
          </ac:spMkLst>
        </pc:spChg>
      </pc:sldChg>
      <pc:sldChg chg="modAnim">
        <pc:chgData name="Mesut Yakup" userId="2a8d2809-051b-4e88-aaae-3cc88f98af08" providerId="ADAL" clId="{BEF05AFD-9AE4-416E-A9C2-FAF4DEF933F6}" dt="2020-03-31T17:49:39.351" v="432"/>
        <pc:sldMkLst>
          <pc:docMk/>
          <pc:sldMk cId="1613291802" sldId="260"/>
        </pc:sldMkLst>
      </pc:sldChg>
      <pc:sldChg chg="modSp modAnim">
        <pc:chgData name="Mesut Yakup" userId="2a8d2809-051b-4e88-aaae-3cc88f98af08" providerId="ADAL" clId="{BEF05AFD-9AE4-416E-A9C2-FAF4DEF933F6}" dt="2020-03-31T18:01:37.708" v="465" actId="20577"/>
        <pc:sldMkLst>
          <pc:docMk/>
          <pc:sldMk cId="3069569785" sldId="261"/>
        </pc:sldMkLst>
        <pc:spChg chg="mod">
          <ac:chgData name="Mesut Yakup" userId="2a8d2809-051b-4e88-aaae-3cc88f98af08" providerId="ADAL" clId="{BEF05AFD-9AE4-416E-A9C2-FAF4DEF933F6}" dt="2020-03-31T17:53:05.892" v="435" actId="114"/>
          <ac:spMkLst>
            <pc:docMk/>
            <pc:sldMk cId="3069569785" sldId="261"/>
            <ac:spMk id="2" creationId="{00000000-0000-0000-0000-000000000000}"/>
          </ac:spMkLst>
        </pc:spChg>
        <pc:spChg chg="mod">
          <ac:chgData name="Mesut Yakup" userId="2a8d2809-051b-4e88-aaae-3cc88f98af08" providerId="ADAL" clId="{BEF05AFD-9AE4-416E-A9C2-FAF4DEF933F6}" dt="2020-03-31T18:01:37.708" v="465" actId="20577"/>
          <ac:spMkLst>
            <pc:docMk/>
            <pc:sldMk cId="3069569785" sldId="261"/>
            <ac:spMk id="3" creationId="{00000000-0000-0000-0000-000000000000}"/>
          </ac:spMkLst>
        </pc:spChg>
      </pc:sldChg>
      <pc:sldChg chg="modAnim">
        <pc:chgData name="Mesut Yakup" userId="2a8d2809-051b-4e88-aaae-3cc88f98af08" providerId="ADAL" clId="{BEF05AFD-9AE4-416E-A9C2-FAF4DEF933F6}" dt="2020-03-31T18:11:31.003" v="472"/>
        <pc:sldMkLst>
          <pc:docMk/>
          <pc:sldMk cId="806589774" sldId="262"/>
        </pc:sldMkLst>
      </pc:sldChg>
      <pc:sldChg chg="modSp modAnim">
        <pc:chgData name="Mesut Yakup" userId="2a8d2809-051b-4e88-aaae-3cc88f98af08" providerId="ADAL" clId="{BEF05AFD-9AE4-416E-A9C2-FAF4DEF933F6}" dt="2020-03-31T18:13:52.341" v="480"/>
        <pc:sldMkLst>
          <pc:docMk/>
          <pc:sldMk cId="3231622927" sldId="263"/>
        </pc:sldMkLst>
        <pc:spChg chg="mod">
          <ac:chgData name="Mesut Yakup" userId="2a8d2809-051b-4e88-aaae-3cc88f98af08" providerId="ADAL" clId="{BEF05AFD-9AE4-416E-A9C2-FAF4DEF933F6}" dt="2020-03-31T18:13:33.751" v="479" actId="255"/>
          <ac:spMkLst>
            <pc:docMk/>
            <pc:sldMk cId="3231622927" sldId="263"/>
            <ac:spMk id="3" creationId="{00000000-0000-0000-0000-000000000000}"/>
          </ac:spMkLst>
        </pc:spChg>
      </pc:sldChg>
      <pc:sldChg chg="modSp">
        <pc:chgData name="Mesut Yakup" userId="2a8d2809-051b-4e88-aaae-3cc88f98af08" providerId="ADAL" clId="{BEF05AFD-9AE4-416E-A9C2-FAF4DEF933F6}" dt="2020-03-31T15:06:43.023" v="70" actId="14100"/>
        <pc:sldMkLst>
          <pc:docMk/>
          <pc:sldMk cId="1073735472" sldId="266"/>
        </pc:sldMkLst>
        <pc:picChg chg="mod">
          <ac:chgData name="Mesut Yakup" userId="2a8d2809-051b-4e88-aaae-3cc88f98af08" providerId="ADAL" clId="{BEF05AFD-9AE4-416E-A9C2-FAF4DEF933F6}" dt="2020-03-31T15:06:43.023" v="70" actId="14100"/>
          <ac:picMkLst>
            <pc:docMk/>
            <pc:sldMk cId="1073735472" sldId="266"/>
            <ac:picMk id="3" creationId="{00000000-0000-0000-0000-000000000000}"/>
          </ac:picMkLst>
        </pc:picChg>
      </pc:sldChg>
      <pc:sldChg chg="modSp">
        <pc:chgData name="Mesut Yakup" userId="2a8d2809-051b-4e88-aaae-3cc88f98af08" providerId="ADAL" clId="{BEF05AFD-9AE4-416E-A9C2-FAF4DEF933F6}" dt="2020-03-31T14:57:46.726" v="59" actId="14100"/>
        <pc:sldMkLst>
          <pc:docMk/>
          <pc:sldMk cId="1318176524" sldId="274"/>
        </pc:sldMkLst>
        <pc:graphicFrameChg chg="mod modGraphic">
          <ac:chgData name="Mesut Yakup" userId="2a8d2809-051b-4e88-aaae-3cc88f98af08" providerId="ADAL" clId="{BEF05AFD-9AE4-416E-A9C2-FAF4DEF933F6}" dt="2020-03-31T14:57:46.726" v="59" actId="14100"/>
          <ac:graphicFrameMkLst>
            <pc:docMk/>
            <pc:sldMk cId="1318176524" sldId="274"/>
            <ac:graphicFrameMk id="3" creationId="{00000000-0000-0000-0000-000000000000}"/>
          </ac:graphicFrameMkLst>
        </pc:graphicFrameChg>
      </pc:sldChg>
      <pc:sldChg chg="addSp modSp add ord modAnim">
        <pc:chgData name="Mesut Yakup" userId="2a8d2809-051b-4e88-aaae-3cc88f98af08" providerId="ADAL" clId="{BEF05AFD-9AE4-416E-A9C2-FAF4DEF933F6}" dt="2020-03-31T17:45:09.609" v="414"/>
        <pc:sldMkLst>
          <pc:docMk/>
          <pc:sldMk cId="3384951844" sldId="275"/>
        </pc:sldMkLst>
        <pc:spChg chg="add mod">
          <ac:chgData name="Mesut Yakup" userId="2a8d2809-051b-4e88-aaae-3cc88f98af08" providerId="ADAL" clId="{BEF05AFD-9AE4-416E-A9C2-FAF4DEF933F6}" dt="2020-03-31T17:11:52.014" v="410" actId="6549"/>
          <ac:spMkLst>
            <pc:docMk/>
            <pc:sldMk cId="3384951844" sldId="275"/>
            <ac:spMk id="2" creationId="{9C157B22-62CA-4C08-8D35-5546634DCE87}"/>
          </ac:spMkLst>
        </pc:spChg>
      </pc:sldChg>
      <pc:sldChg chg="addSp modSp add ord modAnim">
        <pc:chgData name="Mesut Yakup" userId="2a8d2809-051b-4e88-aaae-3cc88f98af08" providerId="ADAL" clId="{BEF05AFD-9AE4-416E-A9C2-FAF4DEF933F6}" dt="2020-03-31T17:45:39.728" v="416"/>
        <pc:sldMkLst>
          <pc:docMk/>
          <pc:sldMk cId="701426678" sldId="276"/>
        </pc:sldMkLst>
        <pc:spChg chg="add mod">
          <ac:chgData name="Mesut Yakup" userId="2a8d2809-051b-4e88-aaae-3cc88f98af08" providerId="ADAL" clId="{BEF05AFD-9AE4-416E-A9C2-FAF4DEF933F6}" dt="2020-03-31T17:11:41.133" v="409" actId="20577"/>
          <ac:spMkLst>
            <pc:docMk/>
            <pc:sldMk cId="701426678" sldId="276"/>
            <ac:spMk id="2" creationId="{0DDA07D8-CDF4-4DB2-B3E8-97D00F0231A8}"/>
          </ac:spMkLst>
        </pc:spChg>
      </pc:sldChg>
      <pc:sldChg chg="addSp modSp add modAnim">
        <pc:chgData name="Mesut Yakup" userId="2a8d2809-051b-4e88-aaae-3cc88f98af08" providerId="ADAL" clId="{BEF05AFD-9AE4-416E-A9C2-FAF4DEF933F6}" dt="2020-03-31T17:48:01.862" v="424"/>
        <pc:sldMkLst>
          <pc:docMk/>
          <pc:sldMk cId="4186952748" sldId="277"/>
        </pc:sldMkLst>
        <pc:spChg chg="add mod">
          <ac:chgData name="Mesut Yakup" userId="2a8d2809-051b-4e88-aaae-3cc88f98af08" providerId="ADAL" clId="{BEF05AFD-9AE4-416E-A9C2-FAF4DEF933F6}" dt="2020-03-31T17:04:01.493" v="307" actId="113"/>
          <ac:spMkLst>
            <pc:docMk/>
            <pc:sldMk cId="4186952748" sldId="277"/>
            <ac:spMk id="3" creationId="{72CB2DD0-358A-4B39-A4C9-C53887C8B1BF}"/>
          </ac:spMkLst>
        </pc:spChg>
        <pc:spChg chg="add mod">
          <ac:chgData name="Mesut Yakup" userId="2a8d2809-051b-4e88-aaae-3cc88f98af08" providerId="ADAL" clId="{BEF05AFD-9AE4-416E-A9C2-FAF4DEF933F6}" dt="2020-03-31T17:46:06.529" v="419" actId="20577"/>
          <ac:spMkLst>
            <pc:docMk/>
            <pc:sldMk cId="4186952748" sldId="277"/>
            <ac:spMk id="4" creationId="{B9CF5BB8-C31D-4E12-AA03-1C4FB700A13D}"/>
          </ac:spMkLst>
        </pc:spChg>
      </pc:sldChg>
    </pc:docChg>
  </pc:docChgLst>
  <pc:docChgLst>
    <pc:chgData name="Mesut Yakup" userId="51a4367ba02eb8e8" providerId="LiveId" clId="{BEF05AFD-9AE4-416E-A9C2-FAF4DEF933F6}"/>
    <pc:docChg chg="modSld">
      <pc:chgData name="Mesut Yakup" userId="51a4367ba02eb8e8" providerId="LiveId" clId="{BEF05AFD-9AE4-416E-A9C2-FAF4DEF933F6}" dt="2020-04-01T04:54:50.304" v="8" actId="20577"/>
      <pc:docMkLst>
        <pc:docMk/>
      </pc:docMkLst>
      <pc:sldChg chg="modSp">
        <pc:chgData name="Mesut Yakup" userId="51a4367ba02eb8e8" providerId="LiveId" clId="{BEF05AFD-9AE4-416E-A9C2-FAF4DEF933F6}" dt="2020-04-01T04:54:50.304" v="8" actId="20577"/>
        <pc:sldMkLst>
          <pc:docMk/>
          <pc:sldMk cId="2617137851" sldId="257"/>
        </pc:sldMkLst>
        <pc:spChg chg="mod">
          <ac:chgData name="Mesut Yakup" userId="51a4367ba02eb8e8" providerId="LiveId" clId="{BEF05AFD-9AE4-416E-A9C2-FAF4DEF933F6}" dt="2020-04-01T04:54:50.304" v="8" actId="20577"/>
          <ac:spMkLst>
            <pc:docMk/>
            <pc:sldMk cId="2617137851" sldId="257"/>
            <ac:spMk id="2" creationId="{00000000-0000-0000-0000-000000000000}"/>
          </ac:spMkLst>
        </pc:spChg>
      </pc:sldChg>
      <pc:sldChg chg="modAnim">
        <pc:chgData name="Mesut Yakup" userId="51a4367ba02eb8e8" providerId="LiveId" clId="{BEF05AFD-9AE4-416E-A9C2-FAF4DEF933F6}" dt="2020-03-31T19:26:25.168" v="5"/>
        <pc:sldMkLst>
          <pc:docMk/>
          <pc:sldMk cId="494534409" sldId="264"/>
        </pc:sldMkLst>
      </pc:sldChg>
    </pc:docChg>
  </pc:docChgLst>
  <pc:docChgLst>
    <pc:chgData name="Mesut Yakup" userId="2a8d2809-051b-4e88-aaae-3cc88f98af08" providerId="ADAL" clId="{618340CC-374E-43F2-97A2-720A7BFCE41E}"/>
    <pc:docChg chg="undo redo custSel mod addSld modSld">
      <pc:chgData name="Mesut Yakup" userId="2a8d2809-051b-4e88-aaae-3cc88f98af08" providerId="ADAL" clId="{618340CC-374E-43F2-97A2-720A7BFCE41E}" dt="2020-04-08T07:54:50.921" v="549"/>
      <pc:docMkLst>
        <pc:docMk/>
      </pc:docMkLst>
      <pc:sldChg chg="modSp modAnim">
        <pc:chgData name="Mesut Yakup" userId="2a8d2809-051b-4e88-aaae-3cc88f98af08" providerId="ADAL" clId="{618340CC-374E-43F2-97A2-720A7BFCE41E}" dt="2020-04-07T12:06:17.810" v="144" actId="20577"/>
        <pc:sldMkLst>
          <pc:docMk/>
          <pc:sldMk cId="494534409" sldId="264"/>
        </pc:sldMkLst>
        <pc:spChg chg="mod">
          <ac:chgData name="Mesut Yakup" userId="2a8d2809-051b-4e88-aaae-3cc88f98af08" providerId="ADAL" clId="{618340CC-374E-43F2-97A2-720A7BFCE41E}" dt="2020-04-07T12:06:17.810" v="144" actId="20577"/>
          <ac:spMkLst>
            <pc:docMk/>
            <pc:sldMk cId="494534409" sldId="264"/>
            <ac:spMk id="2" creationId="{00000000-0000-0000-0000-000000000000}"/>
          </ac:spMkLst>
        </pc:spChg>
      </pc:sldChg>
      <pc:sldChg chg="addSp modSp modAnim">
        <pc:chgData name="Mesut Yakup" userId="2a8d2809-051b-4e88-aaae-3cc88f98af08" providerId="ADAL" clId="{618340CC-374E-43F2-97A2-720A7BFCE41E}" dt="2020-04-07T14:39:22.478" v="327"/>
        <pc:sldMkLst>
          <pc:docMk/>
          <pc:sldMk cId="492567031" sldId="265"/>
        </pc:sldMkLst>
        <pc:spChg chg="mod">
          <ac:chgData name="Mesut Yakup" userId="2a8d2809-051b-4e88-aaae-3cc88f98af08" providerId="ADAL" clId="{618340CC-374E-43F2-97A2-720A7BFCE41E}" dt="2020-04-07T14:36:48.517" v="318" actId="1076"/>
          <ac:spMkLst>
            <pc:docMk/>
            <pc:sldMk cId="492567031" sldId="265"/>
            <ac:spMk id="2" creationId="{00000000-0000-0000-0000-000000000000}"/>
          </ac:spMkLst>
        </pc:spChg>
        <pc:spChg chg="add mod">
          <ac:chgData name="Mesut Yakup" userId="2a8d2809-051b-4e88-aaae-3cc88f98af08" providerId="ADAL" clId="{618340CC-374E-43F2-97A2-720A7BFCE41E}" dt="2020-04-07T14:37:12.884" v="320" actId="571"/>
          <ac:spMkLst>
            <pc:docMk/>
            <pc:sldMk cId="492567031" sldId="265"/>
            <ac:spMk id="9" creationId="{2041E60D-30F4-4FC7-90FB-6127CC5F9981}"/>
          </ac:spMkLst>
        </pc:spChg>
        <pc:cxnChg chg="add mod">
          <ac:chgData name="Mesut Yakup" userId="2a8d2809-051b-4e88-aaae-3cc88f98af08" providerId="ADAL" clId="{618340CC-374E-43F2-97A2-720A7BFCE41E}" dt="2020-04-07T14:36:48.517" v="318" actId="1076"/>
          <ac:cxnSpMkLst>
            <pc:docMk/>
            <pc:sldMk cId="492567031" sldId="265"/>
            <ac:cxnSpMk id="5" creationId="{29380A4E-3B76-4B12-9E24-5EAC2975918E}"/>
          </ac:cxnSpMkLst>
        </pc:cxnChg>
        <pc:cxnChg chg="add mod">
          <ac:chgData name="Mesut Yakup" userId="2a8d2809-051b-4e88-aaae-3cc88f98af08" providerId="ADAL" clId="{618340CC-374E-43F2-97A2-720A7BFCE41E}" dt="2020-04-07T13:22:02.823" v="308" actId="1076"/>
          <ac:cxnSpMkLst>
            <pc:docMk/>
            <pc:sldMk cId="492567031" sldId="265"/>
            <ac:cxnSpMk id="7" creationId="{44F55979-2332-42E7-97CB-69A0552DEEAA}"/>
          </ac:cxnSpMkLst>
        </pc:cxnChg>
        <pc:cxnChg chg="add mod">
          <ac:chgData name="Mesut Yakup" userId="2a8d2809-051b-4e88-aaae-3cc88f98af08" providerId="ADAL" clId="{618340CC-374E-43F2-97A2-720A7BFCE41E}" dt="2020-04-07T14:36:32.171" v="317" actId="1076"/>
          <ac:cxnSpMkLst>
            <pc:docMk/>
            <pc:sldMk cId="492567031" sldId="265"/>
            <ac:cxnSpMk id="8" creationId="{A0259EBD-F450-40D3-8843-B2834B3828A6}"/>
          </ac:cxnSpMkLst>
        </pc:cxnChg>
        <pc:cxnChg chg="add mod">
          <ac:chgData name="Mesut Yakup" userId="2a8d2809-051b-4e88-aaae-3cc88f98af08" providerId="ADAL" clId="{618340CC-374E-43F2-97A2-720A7BFCE41E}" dt="2020-04-07T14:37:12.884" v="320" actId="571"/>
          <ac:cxnSpMkLst>
            <pc:docMk/>
            <pc:sldMk cId="492567031" sldId="265"/>
            <ac:cxnSpMk id="10" creationId="{80877073-7CB4-418C-AA92-F3150C00974A}"/>
          </ac:cxnSpMkLst>
        </pc:cxnChg>
      </pc:sldChg>
      <pc:sldChg chg="modAnim">
        <pc:chgData name="Mesut Yakup" userId="2a8d2809-051b-4e88-aaae-3cc88f98af08" providerId="ADAL" clId="{618340CC-374E-43F2-97A2-720A7BFCE41E}" dt="2020-04-07T14:40:52.555" v="331"/>
        <pc:sldMkLst>
          <pc:docMk/>
          <pc:sldMk cId="1073735472" sldId="266"/>
        </pc:sldMkLst>
      </pc:sldChg>
      <pc:sldChg chg="modAnim">
        <pc:chgData name="Mesut Yakup" userId="2a8d2809-051b-4e88-aaae-3cc88f98af08" providerId="ADAL" clId="{618340CC-374E-43F2-97A2-720A7BFCE41E}" dt="2020-04-07T14:41:54.591" v="335"/>
        <pc:sldMkLst>
          <pc:docMk/>
          <pc:sldMk cId="1895737064" sldId="267"/>
        </pc:sldMkLst>
      </pc:sldChg>
      <pc:sldChg chg="modSp modAnim">
        <pc:chgData name="Mesut Yakup" userId="2a8d2809-051b-4e88-aaae-3cc88f98af08" providerId="ADAL" clId="{618340CC-374E-43F2-97A2-720A7BFCE41E}" dt="2020-04-07T14:43:12.929" v="343"/>
        <pc:sldMkLst>
          <pc:docMk/>
          <pc:sldMk cId="3335045119" sldId="268"/>
        </pc:sldMkLst>
        <pc:spChg chg="mod">
          <ac:chgData name="Mesut Yakup" userId="2a8d2809-051b-4e88-aaae-3cc88f98af08" providerId="ADAL" clId="{618340CC-374E-43F2-97A2-720A7BFCE41E}" dt="2020-04-05T07:42:40.582" v="1" actId="20577"/>
          <ac:spMkLst>
            <pc:docMk/>
            <pc:sldMk cId="3335045119" sldId="268"/>
            <ac:spMk id="2" creationId="{00000000-0000-0000-0000-000000000000}"/>
          </ac:spMkLst>
        </pc:spChg>
      </pc:sldChg>
      <pc:sldChg chg="modAnim">
        <pc:chgData name="Mesut Yakup" userId="2a8d2809-051b-4e88-aaae-3cc88f98af08" providerId="ADAL" clId="{618340CC-374E-43F2-97A2-720A7BFCE41E}" dt="2020-04-07T14:44:09.402" v="344"/>
        <pc:sldMkLst>
          <pc:docMk/>
          <pc:sldMk cId="2862119715" sldId="269"/>
        </pc:sldMkLst>
      </pc:sldChg>
      <pc:sldChg chg="addSp delSp modSp addAnim delAnim modAnim">
        <pc:chgData name="Mesut Yakup" userId="2a8d2809-051b-4e88-aaae-3cc88f98af08" providerId="ADAL" clId="{618340CC-374E-43F2-97A2-720A7BFCE41E}" dt="2020-04-07T15:19:13.999" v="510"/>
        <pc:sldMkLst>
          <pc:docMk/>
          <pc:sldMk cId="2401211698" sldId="270"/>
        </pc:sldMkLst>
        <pc:spChg chg="mod">
          <ac:chgData name="Mesut Yakup" userId="2a8d2809-051b-4e88-aaae-3cc88f98af08" providerId="ADAL" clId="{618340CC-374E-43F2-97A2-720A7BFCE41E}" dt="2020-04-07T15:10:53.215" v="419" actId="20577"/>
          <ac:spMkLst>
            <pc:docMk/>
            <pc:sldMk cId="2401211698" sldId="270"/>
            <ac:spMk id="2" creationId="{00000000-0000-0000-0000-000000000000}"/>
          </ac:spMkLst>
        </pc:spChg>
        <pc:spChg chg="add del mod">
          <ac:chgData name="Mesut Yakup" userId="2a8d2809-051b-4e88-aaae-3cc88f98af08" providerId="ADAL" clId="{618340CC-374E-43F2-97A2-720A7BFCE41E}" dt="2020-04-07T15:18:53.333" v="507" actId="478"/>
          <ac:spMkLst>
            <pc:docMk/>
            <pc:sldMk cId="2401211698" sldId="270"/>
            <ac:spMk id="6" creationId="{3B81C97D-EB51-4EAC-BE54-2D7971601181}"/>
          </ac:spMkLst>
        </pc:spChg>
        <pc:cxnChg chg="add mod">
          <ac:chgData name="Mesut Yakup" userId="2a8d2809-051b-4e88-aaae-3cc88f98af08" providerId="ADAL" clId="{618340CC-374E-43F2-97A2-720A7BFCE41E}" dt="2020-04-07T15:19:08.522" v="509" actId="1076"/>
          <ac:cxnSpMkLst>
            <pc:docMk/>
            <pc:sldMk cId="2401211698" sldId="270"/>
            <ac:cxnSpMk id="5" creationId="{5229C2E8-98E4-4534-B40D-8E5EBD614E3B}"/>
          </ac:cxnSpMkLst>
        </pc:cxnChg>
        <pc:cxnChg chg="add del mod">
          <ac:chgData name="Mesut Yakup" userId="2a8d2809-051b-4e88-aaae-3cc88f98af08" providerId="ADAL" clId="{618340CC-374E-43F2-97A2-720A7BFCE41E}" dt="2020-04-07T15:13:04.662" v="427" actId="478"/>
          <ac:cxnSpMkLst>
            <pc:docMk/>
            <pc:sldMk cId="2401211698" sldId="270"/>
            <ac:cxnSpMk id="7" creationId="{0A65FC75-103B-4EAD-BC6C-C44CAE0517A8}"/>
          </ac:cxnSpMkLst>
        </pc:cxnChg>
      </pc:sldChg>
      <pc:sldChg chg="addSp modSp modAnim">
        <pc:chgData name="Mesut Yakup" userId="2a8d2809-051b-4e88-aaae-3cc88f98af08" providerId="ADAL" clId="{618340CC-374E-43F2-97A2-720A7BFCE41E}" dt="2020-04-07T18:37:29.154" v="544" actId="20577"/>
        <pc:sldMkLst>
          <pc:docMk/>
          <pc:sldMk cId="824232366" sldId="271"/>
        </pc:sldMkLst>
        <pc:spChg chg="mod">
          <ac:chgData name="Mesut Yakup" userId="2a8d2809-051b-4e88-aaae-3cc88f98af08" providerId="ADAL" clId="{618340CC-374E-43F2-97A2-720A7BFCE41E}" dt="2020-04-07T18:37:29.154" v="544" actId="20577"/>
          <ac:spMkLst>
            <pc:docMk/>
            <pc:sldMk cId="824232366" sldId="271"/>
            <ac:spMk id="2" creationId="{00000000-0000-0000-0000-000000000000}"/>
          </ac:spMkLst>
        </pc:spChg>
        <pc:cxnChg chg="add mod">
          <ac:chgData name="Mesut Yakup" userId="2a8d2809-051b-4e88-aaae-3cc88f98af08" providerId="ADAL" clId="{618340CC-374E-43F2-97A2-720A7BFCE41E}" dt="2020-04-07T15:16:06.597" v="490" actId="1582"/>
          <ac:cxnSpMkLst>
            <pc:docMk/>
            <pc:sldMk cId="824232366" sldId="271"/>
            <ac:cxnSpMk id="5" creationId="{5322E3FD-8D08-4BFE-B9C3-A555030101C7}"/>
          </ac:cxnSpMkLst>
        </pc:cxnChg>
      </pc:sldChg>
      <pc:sldChg chg="modAnim">
        <pc:chgData name="Mesut Yakup" userId="2a8d2809-051b-4e88-aaae-3cc88f98af08" providerId="ADAL" clId="{618340CC-374E-43F2-97A2-720A7BFCE41E}" dt="2020-04-07T15:08:23.214" v="397"/>
        <pc:sldMkLst>
          <pc:docMk/>
          <pc:sldMk cId="1704541889" sldId="272"/>
        </pc:sldMkLst>
      </pc:sldChg>
      <pc:sldChg chg="modAnim">
        <pc:chgData name="Mesut Yakup" userId="2a8d2809-051b-4e88-aaae-3cc88f98af08" providerId="ADAL" clId="{618340CC-374E-43F2-97A2-720A7BFCE41E}" dt="2020-04-07T15:16:39.737" v="493"/>
        <pc:sldMkLst>
          <pc:docMk/>
          <pc:sldMk cId="2069550182" sldId="273"/>
        </pc:sldMkLst>
      </pc:sldChg>
      <pc:sldChg chg="modAnim">
        <pc:chgData name="Mesut Yakup" userId="2a8d2809-051b-4e88-aaae-3cc88f98af08" providerId="ADAL" clId="{618340CC-374E-43F2-97A2-720A7BFCE41E}" dt="2020-04-07T15:09:12.056" v="406"/>
        <pc:sldMkLst>
          <pc:docMk/>
          <pc:sldMk cId="1318176524" sldId="274"/>
        </pc:sldMkLst>
      </pc:sldChg>
      <pc:sldChg chg="addSp delSp modSp add mod setBg modAnim">
        <pc:chgData name="Mesut Yakup" userId="2a8d2809-051b-4e88-aaae-3cc88f98af08" providerId="ADAL" clId="{618340CC-374E-43F2-97A2-720A7BFCE41E}" dt="2020-04-08T07:54:50.921" v="549"/>
        <pc:sldMkLst>
          <pc:docMk/>
          <pc:sldMk cId="4120357417" sldId="278"/>
        </pc:sldMkLst>
        <pc:spChg chg="mod ord">
          <ac:chgData name="Mesut Yakup" userId="2a8d2809-051b-4e88-aaae-3cc88f98af08" providerId="ADAL" clId="{618340CC-374E-43F2-97A2-720A7BFCE41E}" dt="2020-04-05T08:32:21.838" v="15" actId="26606"/>
          <ac:spMkLst>
            <pc:docMk/>
            <pc:sldMk cId="4120357417" sldId="278"/>
            <ac:spMk id="2" creationId="{A779537D-8A2F-4C19-8912-5372ED41D5DB}"/>
          </ac:spMkLst>
        </pc:spChg>
        <pc:spChg chg="add del">
          <ac:chgData name="Mesut Yakup" userId="2a8d2809-051b-4e88-aaae-3cc88f98af08" providerId="ADAL" clId="{618340CC-374E-43F2-97A2-720A7BFCE41E}" dt="2020-04-05T08:32:20.404" v="12" actId="26606"/>
          <ac:spMkLst>
            <pc:docMk/>
            <pc:sldMk cId="4120357417" sldId="278"/>
            <ac:spMk id="9" creationId="{41497DE5-0939-4D1D-9350-0C5E1B209C68}"/>
          </ac:spMkLst>
        </pc:spChg>
        <pc:spChg chg="add del">
          <ac:chgData name="Mesut Yakup" userId="2a8d2809-051b-4e88-aaae-3cc88f98af08" providerId="ADAL" clId="{618340CC-374E-43F2-97A2-720A7BFCE41E}" dt="2020-04-05T08:32:20.404" v="12" actId="26606"/>
          <ac:spMkLst>
            <pc:docMk/>
            <pc:sldMk cId="4120357417" sldId="278"/>
            <ac:spMk id="11" creationId="{5CCC70ED-6C63-4537-B7EB-51990D6C0A6F}"/>
          </ac:spMkLst>
        </pc:spChg>
        <pc:spChg chg="add del">
          <ac:chgData name="Mesut Yakup" userId="2a8d2809-051b-4e88-aaae-3cc88f98af08" providerId="ADAL" clId="{618340CC-374E-43F2-97A2-720A7BFCE41E}" dt="2020-04-05T08:32:20.404" v="12" actId="26606"/>
          <ac:spMkLst>
            <pc:docMk/>
            <pc:sldMk cId="4120357417" sldId="278"/>
            <ac:spMk id="13" creationId="{B76E24C1-2968-40DC-A36E-F6B85F0F0752}"/>
          </ac:spMkLst>
        </pc:spChg>
        <pc:spChg chg="add del">
          <ac:chgData name="Mesut Yakup" userId="2a8d2809-051b-4e88-aaae-3cc88f98af08" providerId="ADAL" clId="{618340CC-374E-43F2-97A2-720A7BFCE41E}" dt="2020-04-05T08:32:21.832" v="14" actId="26606"/>
          <ac:spMkLst>
            <pc:docMk/>
            <pc:sldMk cId="4120357417" sldId="278"/>
            <ac:spMk id="15" creationId="{BCD2D517-BC35-4439-AC31-06DF764F25FC}"/>
          </ac:spMkLst>
        </pc:spChg>
        <pc:spChg chg="add del">
          <ac:chgData name="Mesut Yakup" userId="2a8d2809-051b-4e88-aaae-3cc88f98af08" providerId="ADAL" clId="{618340CC-374E-43F2-97A2-720A7BFCE41E}" dt="2020-04-05T08:32:21.832" v="14" actId="26606"/>
          <ac:spMkLst>
            <pc:docMk/>
            <pc:sldMk cId="4120357417" sldId="278"/>
            <ac:spMk id="16" creationId="{2DD3F846-0483-40F5-A881-0C1AD2A0CAD7}"/>
          </ac:spMkLst>
        </pc:spChg>
        <pc:picChg chg="add del mod">
          <ac:chgData name="Mesut Yakup" userId="2a8d2809-051b-4e88-aaae-3cc88f98af08" providerId="ADAL" clId="{618340CC-374E-43F2-97A2-720A7BFCE41E}" dt="2020-04-08T07:54:16.449" v="545" actId="478"/>
          <ac:picMkLst>
            <pc:docMk/>
            <pc:sldMk cId="4120357417" sldId="278"/>
            <ac:picMk id="3" creationId="{99928896-4584-47A5-A387-7E144EF91FC6}"/>
          </ac:picMkLst>
        </pc:picChg>
        <pc:picChg chg="add mod">
          <ac:chgData name="Mesut Yakup" userId="2a8d2809-051b-4e88-aaae-3cc88f98af08" providerId="ADAL" clId="{618340CC-374E-43F2-97A2-720A7BFCE41E}" dt="2020-04-05T08:32:34.112" v="17" actId="1076"/>
          <ac:picMkLst>
            <pc:docMk/>
            <pc:sldMk cId="4120357417" sldId="278"/>
            <ac:picMk id="4" creationId="{36783FFC-CEE0-4B65-8171-10314564724F}"/>
          </ac:picMkLst>
        </pc:picChg>
        <pc:picChg chg="add del mod">
          <ac:chgData name="Mesut Yakup" userId="2a8d2809-051b-4e88-aaae-3cc88f98af08" providerId="ADAL" clId="{618340CC-374E-43F2-97A2-720A7BFCE41E}" dt="2020-04-07T14:52:39.499" v="358" actId="478"/>
          <ac:picMkLst>
            <pc:docMk/>
            <pc:sldMk cId="4120357417" sldId="278"/>
            <ac:picMk id="5" creationId="{90DBF718-FE25-434B-A2CC-F8079858A517}"/>
          </ac:picMkLst>
        </pc:picChg>
        <pc:picChg chg="add del mod">
          <ac:chgData name="Mesut Yakup" userId="2a8d2809-051b-4e88-aaae-3cc88f98af08" providerId="ADAL" clId="{618340CC-374E-43F2-97A2-720A7BFCE41E}" dt="2020-04-07T14:51:59.944" v="353" actId="478"/>
          <ac:picMkLst>
            <pc:docMk/>
            <pc:sldMk cId="4120357417" sldId="278"/>
            <ac:picMk id="6" creationId="{9BD9CCF8-E981-43B2-85B2-872FC530D310}"/>
          </ac:picMkLst>
        </pc:picChg>
        <pc:picChg chg="add mod">
          <ac:chgData name="Mesut Yakup" userId="2a8d2809-051b-4e88-aaae-3cc88f98af08" providerId="ADAL" clId="{618340CC-374E-43F2-97A2-720A7BFCE41E}" dt="2020-04-07T15:00:02.443" v="367" actId="1076"/>
          <ac:picMkLst>
            <pc:docMk/>
            <pc:sldMk cId="4120357417" sldId="278"/>
            <ac:picMk id="7" creationId="{96B2C6DA-2112-4BA2-BD3E-FFBB4E4CA388}"/>
          </ac:picMkLst>
        </pc:picChg>
        <pc:picChg chg="add mod">
          <ac:chgData name="Mesut Yakup" userId="2a8d2809-051b-4e88-aaae-3cc88f98af08" providerId="ADAL" clId="{618340CC-374E-43F2-97A2-720A7BFCE41E}" dt="2020-04-07T14:53:13.582" v="360" actId="1076"/>
          <ac:picMkLst>
            <pc:docMk/>
            <pc:sldMk cId="4120357417" sldId="278"/>
            <ac:picMk id="8" creationId="{380298EE-70AC-4FF3-A5BB-D414DC73C194}"/>
          </ac:picMkLst>
        </pc:picChg>
        <pc:picChg chg="add del mod">
          <ac:chgData name="Mesut Yakup" userId="2a8d2809-051b-4e88-aaae-3cc88f98af08" providerId="ADAL" clId="{618340CC-374E-43F2-97A2-720A7BFCE41E}" dt="2020-04-07T14:59:16.251" v="363" actId="478"/>
          <ac:picMkLst>
            <pc:docMk/>
            <pc:sldMk cId="4120357417" sldId="278"/>
            <ac:picMk id="9" creationId="{3D14354B-B9F6-412D-BB49-E54E0D65A34A}"/>
          </ac:picMkLst>
        </pc:picChg>
        <pc:picChg chg="add mod">
          <ac:chgData name="Mesut Yakup" userId="2a8d2809-051b-4e88-aaae-3cc88f98af08" providerId="ADAL" clId="{618340CC-374E-43F2-97A2-720A7BFCE41E}" dt="2020-04-07T15:00:05.853" v="368" actId="1076"/>
          <ac:picMkLst>
            <pc:docMk/>
            <pc:sldMk cId="4120357417" sldId="278"/>
            <ac:picMk id="10" creationId="{B2AF50CD-EBDB-40A6-B533-8B276147FBBC}"/>
          </ac:picMkLst>
        </pc:picChg>
      </pc:sldChg>
      <pc:sldChg chg="addSp delSp modSp add modAnim">
        <pc:chgData name="Mesut Yakup" userId="2a8d2809-051b-4e88-aaae-3cc88f98af08" providerId="ADAL" clId="{618340CC-374E-43F2-97A2-720A7BFCE41E}" dt="2020-04-07T18:29:50.547" v="540" actId="478"/>
        <pc:sldMkLst>
          <pc:docMk/>
          <pc:sldMk cId="263368809" sldId="279"/>
        </pc:sldMkLst>
        <pc:spChg chg="add mod">
          <ac:chgData name="Mesut Yakup" userId="2a8d2809-051b-4e88-aaae-3cc88f98af08" providerId="ADAL" clId="{618340CC-374E-43F2-97A2-720A7BFCE41E}" dt="2020-04-05T08:53:37.721" v="100" actId="14100"/>
          <ac:spMkLst>
            <pc:docMk/>
            <pc:sldMk cId="263368809" sldId="279"/>
            <ac:spMk id="5" creationId="{EC3055DF-BA8D-4730-8D15-0268F1A091F4}"/>
          </ac:spMkLst>
        </pc:spChg>
        <pc:picChg chg="add del mod">
          <ac:chgData name="Mesut Yakup" userId="2a8d2809-051b-4e88-aaae-3cc88f98af08" providerId="ADAL" clId="{618340CC-374E-43F2-97A2-720A7BFCE41E}" dt="2020-04-07T18:25:52.576" v="514" actId="478"/>
          <ac:picMkLst>
            <pc:docMk/>
            <pc:sldMk cId="263368809" sldId="279"/>
            <ac:picMk id="3" creationId="{5EC017D2-20DB-4FA3-8107-DDE891422011}"/>
          </ac:picMkLst>
        </pc:picChg>
        <pc:picChg chg="add mod">
          <ac:chgData name="Mesut Yakup" userId="2a8d2809-051b-4e88-aaae-3cc88f98af08" providerId="ADAL" clId="{618340CC-374E-43F2-97A2-720A7BFCE41E}" dt="2020-04-07T15:02:33.700" v="374" actId="14100"/>
          <ac:picMkLst>
            <pc:docMk/>
            <pc:sldMk cId="263368809" sldId="279"/>
            <ac:picMk id="4" creationId="{6E537663-600B-4CBE-BE2F-A88BB625BF9B}"/>
          </ac:picMkLst>
        </pc:picChg>
        <pc:picChg chg="add del mod">
          <ac:chgData name="Mesut Yakup" userId="2a8d2809-051b-4e88-aaae-3cc88f98af08" providerId="ADAL" clId="{618340CC-374E-43F2-97A2-720A7BFCE41E}" dt="2020-04-07T18:26:28.566" v="521" actId="478"/>
          <ac:picMkLst>
            <pc:docMk/>
            <pc:sldMk cId="263368809" sldId="279"/>
            <ac:picMk id="6" creationId="{EC0233D5-78CE-498D-9C33-B64F894BBD38}"/>
          </ac:picMkLst>
        </pc:picChg>
        <pc:picChg chg="add del mod">
          <ac:chgData name="Mesut Yakup" userId="2a8d2809-051b-4e88-aaae-3cc88f98af08" providerId="ADAL" clId="{618340CC-374E-43F2-97A2-720A7BFCE41E}" dt="2020-04-07T18:28:10.462" v="532" actId="478"/>
          <ac:picMkLst>
            <pc:docMk/>
            <pc:sldMk cId="263368809" sldId="279"/>
            <ac:picMk id="7" creationId="{A406DE06-D881-4E0E-AEDD-2DD087639D23}"/>
          </ac:picMkLst>
        </pc:picChg>
        <pc:picChg chg="add del mod">
          <ac:chgData name="Mesut Yakup" userId="2a8d2809-051b-4e88-aaae-3cc88f98af08" providerId="ADAL" clId="{618340CC-374E-43F2-97A2-720A7BFCE41E}" dt="2020-04-07T18:29:50.547" v="540" actId="478"/>
          <ac:picMkLst>
            <pc:docMk/>
            <pc:sldMk cId="263368809" sldId="279"/>
            <ac:picMk id="8" creationId="{EF34CE79-47B1-477A-884A-7051774AE7E4}"/>
          </ac:picMkLst>
        </pc:picChg>
      </pc:sldChg>
      <pc:sldChg chg="addSp modSp add modAnim">
        <pc:chgData name="Mesut Yakup" userId="2a8d2809-051b-4e88-aaae-3cc88f98af08" providerId="ADAL" clId="{618340CC-374E-43F2-97A2-720A7BFCE41E}" dt="2020-04-07T15:04:01.582" v="377"/>
        <pc:sldMkLst>
          <pc:docMk/>
          <pc:sldMk cId="1010310913" sldId="280"/>
        </pc:sldMkLst>
        <pc:picChg chg="add mod">
          <ac:chgData name="Mesut Yakup" userId="2a8d2809-051b-4e88-aaae-3cc88f98af08" providerId="ADAL" clId="{618340CC-374E-43F2-97A2-720A7BFCE41E}" dt="2020-04-05T08:54:16.654" v="106" actId="14100"/>
          <ac:picMkLst>
            <pc:docMk/>
            <pc:sldMk cId="1010310913" sldId="280"/>
            <ac:picMk id="4" creationId="{EB7424D3-914E-46DE-9242-B1B1C78A444D}"/>
          </ac:picMkLst>
        </pc:picChg>
      </pc:sldChg>
    </pc:docChg>
  </pc:docChgLst>
  <pc:docChgLst>
    <pc:chgData name="Mesut Yakup" userId="2a8d2809-051b-4e88-aaae-3cc88f98af08" providerId="ADAL" clId="{CD8E6655-2522-4FDA-9085-F1E7088BAB08}"/>
    <pc:docChg chg="modSld">
      <pc:chgData name="Mesut Yakup" userId="2a8d2809-051b-4e88-aaae-3cc88f98af08" providerId="ADAL" clId="{CD8E6655-2522-4FDA-9085-F1E7088BAB08}" dt="2021-03-31T05:58:56.289" v="1" actId="20577"/>
      <pc:docMkLst>
        <pc:docMk/>
      </pc:docMkLst>
      <pc:sldChg chg="modSp">
        <pc:chgData name="Mesut Yakup" userId="2a8d2809-051b-4e88-aaae-3cc88f98af08" providerId="ADAL" clId="{CD8E6655-2522-4FDA-9085-F1E7088BAB08}" dt="2021-03-31T05:58:56.289" v="1" actId="20577"/>
        <pc:sldMkLst>
          <pc:docMk/>
          <pc:sldMk cId="4186952748" sldId="277"/>
        </pc:sldMkLst>
        <pc:spChg chg="mod">
          <ac:chgData name="Mesut Yakup" userId="2a8d2809-051b-4e88-aaae-3cc88f98af08" providerId="ADAL" clId="{CD8E6655-2522-4FDA-9085-F1E7088BAB08}" dt="2021-03-31T05:58:56.289" v="1" actId="20577"/>
          <ac:spMkLst>
            <pc:docMk/>
            <pc:sldMk cId="4186952748" sldId="277"/>
            <ac:spMk id="4" creationId="{B9CF5BB8-C31D-4E12-AA03-1C4FB700A13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0F94D9-D3FA-402F-B62E-C34694BA8461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CA762-E912-4D16-9071-BF0FF1E12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7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5B8C7-7DE1-4BDD-8AE2-7E19C99D007F}" type="datetime1">
              <a:rPr lang="tr-TR" smtClean="0"/>
              <a:t>31.03.2021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2B24-C4C6-4304-AB05-8362BADBADE2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402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8C49E-61F4-44C8-8FAB-E5F6B8DCD08D}" type="datetime1">
              <a:rPr lang="tr-TR" smtClean="0"/>
              <a:t>31.03.2021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2B24-C4C6-4304-AB05-8362BADBAD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586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46EF5-65BB-4124-8AE8-8E0E9808FF09}" type="datetime1">
              <a:rPr lang="tr-TR" smtClean="0"/>
              <a:t>31.03.2021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2B24-C4C6-4304-AB05-8362BADBAD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2538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61C0E-A33A-48C6-8D93-8187C77CB31A}" type="datetime1">
              <a:rPr lang="tr-TR" smtClean="0"/>
              <a:t>31.03.2021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2B24-C4C6-4304-AB05-8362BADBAD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7895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D75EA-D9F9-4868-B03B-EA74C474DB43}" type="datetime1">
              <a:rPr lang="tr-TR" smtClean="0"/>
              <a:t>31.03.2021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2B24-C4C6-4304-AB05-8362BADBADE2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5111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F44BC-784F-4CB2-9ECE-48BAEBCEB3DD}" type="datetime1">
              <a:rPr lang="tr-TR" smtClean="0"/>
              <a:t>31.03.2021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2B24-C4C6-4304-AB05-8362BADBAD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2660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7E42E-8180-4193-A627-A11C997C4D15}" type="datetime1">
              <a:rPr lang="tr-TR" smtClean="0"/>
              <a:t>31.03.2021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2B24-C4C6-4304-AB05-8362BADBAD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0934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DC85C-2A15-4AA8-B0BD-D0030B3BB261}" type="datetime1">
              <a:rPr lang="tr-TR" smtClean="0"/>
              <a:t>31.03.2021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2B24-C4C6-4304-AB05-8362BADBAD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2264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4169-26AC-4AB4-B133-2EEFDA5CE92C}" type="datetime1">
              <a:rPr lang="tr-TR" smtClean="0"/>
              <a:t>31.03.2021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2B24-C4C6-4304-AB05-8362BADBAD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8995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A7A3E6F2-8599-46DA-9F4E-F892AB23D6D6}" type="datetime1">
              <a:rPr lang="tr-TR" smtClean="0"/>
              <a:t>31.03.2021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E62B24-C4C6-4304-AB05-8362BADBAD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0121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DC1E5-785D-4714-AF92-9333A89AA841}" type="datetime1">
              <a:rPr lang="tr-TR" smtClean="0"/>
              <a:t>31.03.2021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2B24-C4C6-4304-AB05-8362BADBAD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846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A0E122B-8194-4338-8327-AD21361E8687}" type="datetime1">
              <a:rPr lang="tr-TR" smtClean="0"/>
              <a:t>31.03.2021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1E62B24-C4C6-4304-AB05-8362BADBADE2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734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Sayısal Haberleşme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0C17A-9FB8-4151-881A-B726EEF7E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2B24-C4C6-4304-AB05-8362BADBADE2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3774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84249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b="1" dirty="0"/>
              <a:t>d) </a:t>
            </a:r>
            <a:r>
              <a:rPr lang="en-US" sz="2400" b="1" dirty="0"/>
              <a:t>Baud Rate (Oran)</a:t>
            </a:r>
            <a:endParaRPr lang="tr-TR" sz="2400" b="1" dirty="0"/>
          </a:p>
          <a:p>
            <a:pPr algn="just"/>
            <a:endParaRPr lang="tr-TR" sz="2400" b="1" dirty="0"/>
          </a:p>
          <a:p>
            <a:pPr algn="just"/>
            <a:r>
              <a:rPr lang="en-US" sz="2400" b="1" dirty="0" err="1"/>
              <a:t>Veri</a:t>
            </a:r>
            <a:r>
              <a:rPr lang="en-US" sz="2400" b="1" dirty="0"/>
              <a:t> (Data) </a:t>
            </a:r>
            <a:r>
              <a:rPr lang="en-US" sz="2400" b="1" dirty="0" err="1"/>
              <a:t>iletiminde</a:t>
            </a:r>
            <a:r>
              <a:rPr lang="en-US" sz="2400" b="1" dirty="0"/>
              <a:t> </a:t>
            </a:r>
            <a:r>
              <a:rPr lang="en-US" sz="2400" b="1" dirty="0" err="1"/>
              <a:t>modülatör</a:t>
            </a:r>
            <a:r>
              <a:rPr lang="en-US" sz="2400" b="1" dirty="0"/>
              <a:t> </a:t>
            </a:r>
            <a:r>
              <a:rPr lang="en-US" sz="2400" b="1" dirty="0" err="1"/>
              <a:t>çıkışında</a:t>
            </a:r>
            <a:r>
              <a:rPr lang="en-US" sz="2400" b="1" dirty="0"/>
              <a:t> </a:t>
            </a:r>
            <a:r>
              <a:rPr lang="en-US" sz="2400" b="1" dirty="0" err="1"/>
              <a:t>bir</a:t>
            </a:r>
            <a:r>
              <a:rPr lang="en-US" sz="2400" b="1" dirty="0"/>
              <a:t> </a:t>
            </a:r>
            <a:r>
              <a:rPr lang="en-US" sz="2400" b="1" dirty="0" err="1"/>
              <a:t>saniyede</a:t>
            </a:r>
            <a:r>
              <a:rPr lang="en-US" sz="2400" b="1" dirty="0"/>
              <a:t> </a:t>
            </a:r>
            <a:r>
              <a:rPr lang="en-US" sz="2400" b="1" dirty="0" err="1"/>
              <a:t>meydana</a:t>
            </a:r>
            <a:r>
              <a:rPr lang="en-US" sz="2400" b="1" dirty="0"/>
              <a:t> </a:t>
            </a:r>
            <a:r>
              <a:rPr lang="en-US" sz="2400" b="1" dirty="0" err="1"/>
              <a:t>gelen</a:t>
            </a:r>
            <a:r>
              <a:rPr lang="en-US" sz="2400" b="1" dirty="0"/>
              <a:t> </a:t>
            </a:r>
            <a:r>
              <a:rPr lang="en-US" sz="2400" b="1" dirty="0" err="1"/>
              <a:t>sembol</a:t>
            </a:r>
            <a:r>
              <a:rPr lang="en-US" sz="2400" b="1" dirty="0"/>
              <a:t> (baud) </a:t>
            </a:r>
            <a:r>
              <a:rPr lang="en-US" sz="2400" b="1" dirty="0" err="1"/>
              <a:t>değişikliğine</a:t>
            </a:r>
            <a:r>
              <a:rPr lang="en-US" sz="2400" b="1" dirty="0"/>
              <a:t> baud </a:t>
            </a:r>
            <a:r>
              <a:rPr lang="en-US" sz="2400" b="1" dirty="0" err="1"/>
              <a:t>hızı</a:t>
            </a:r>
            <a:r>
              <a:rPr lang="en-US" sz="2400" b="1" dirty="0"/>
              <a:t> </a:t>
            </a:r>
            <a:r>
              <a:rPr lang="en-US" sz="2400" b="1" dirty="0" err="1"/>
              <a:t>denir</a:t>
            </a:r>
            <a:r>
              <a:rPr lang="en-US" sz="2400" b="1" dirty="0"/>
              <a:t>. </a:t>
            </a:r>
            <a:endParaRPr lang="tr-TR" sz="2400" b="1" dirty="0"/>
          </a:p>
          <a:p>
            <a:pPr algn="just"/>
            <a:r>
              <a:rPr lang="en-US" sz="2400" b="1" dirty="0"/>
              <a:t>Baud </a:t>
            </a:r>
            <a:r>
              <a:rPr lang="en-US" sz="2400" b="1" dirty="0" err="1"/>
              <a:t>hızı</a:t>
            </a:r>
            <a:r>
              <a:rPr lang="en-US" sz="2400" b="1" dirty="0"/>
              <a:t> baud/</a:t>
            </a:r>
            <a:r>
              <a:rPr lang="en-US" sz="2400" b="1" dirty="0" err="1"/>
              <a:t>sn</a:t>
            </a:r>
            <a:r>
              <a:rPr lang="en-US" sz="2400" b="1" dirty="0"/>
              <a:t> </a:t>
            </a:r>
            <a:r>
              <a:rPr lang="en-US" sz="2400" b="1" dirty="0" err="1"/>
              <a:t>ile</a:t>
            </a:r>
            <a:r>
              <a:rPr lang="en-US" sz="2400" b="1" dirty="0"/>
              <a:t> </a:t>
            </a:r>
            <a:r>
              <a:rPr lang="en-US" sz="2400" b="1" dirty="0" err="1"/>
              <a:t>gösterilir</a:t>
            </a:r>
            <a:r>
              <a:rPr lang="en-US" sz="2400" b="1" dirty="0"/>
              <a:t>. Baud </a:t>
            </a:r>
            <a:r>
              <a:rPr lang="en-US" sz="2400" b="1" dirty="0" err="1"/>
              <a:t>hızı</a:t>
            </a:r>
            <a:r>
              <a:rPr lang="en-US" sz="2400" b="1" dirty="0"/>
              <a:t> </a:t>
            </a:r>
            <a:r>
              <a:rPr lang="en-US" sz="2400" b="1" dirty="0" err="1"/>
              <a:t>sinyalin</a:t>
            </a:r>
            <a:r>
              <a:rPr lang="en-US" sz="2400" b="1" dirty="0"/>
              <a:t> </a:t>
            </a:r>
            <a:r>
              <a:rPr lang="en-US" sz="2400" b="1" dirty="0" err="1"/>
              <a:t>anahtarlama</a:t>
            </a:r>
            <a:r>
              <a:rPr lang="en-US" sz="2400" b="1" dirty="0"/>
              <a:t> </a:t>
            </a:r>
            <a:r>
              <a:rPr lang="en-US" sz="2400" b="1" dirty="0" err="1"/>
              <a:t>hızını</a:t>
            </a:r>
            <a:r>
              <a:rPr lang="en-US" sz="2400" b="1" dirty="0"/>
              <a:t> </a:t>
            </a:r>
            <a:r>
              <a:rPr lang="en-US" sz="2400" b="1" dirty="0" err="1"/>
              <a:t>gösterir</a:t>
            </a:r>
            <a:r>
              <a:rPr lang="en-US" sz="2400" b="1" dirty="0"/>
              <a:t>. </a:t>
            </a:r>
            <a:endParaRPr lang="tr-TR" sz="2400" b="1" dirty="0"/>
          </a:p>
          <a:p>
            <a:pPr algn="just"/>
            <a:r>
              <a:rPr lang="en-US" sz="2400" b="1" dirty="0" err="1"/>
              <a:t>Örneği</a:t>
            </a:r>
            <a:r>
              <a:rPr lang="tr-TR" sz="2400" b="1" dirty="0"/>
              <a:t>n</a:t>
            </a:r>
            <a:r>
              <a:rPr lang="en-US" sz="2400" b="1" dirty="0"/>
              <a:t> </a:t>
            </a:r>
            <a:r>
              <a:rPr lang="en-US" sz="2400" b="1" dirty="0" err="1"/>
              <a:t>bir</a:t>
            </a:r>
            <a:r>
              <a:rPr lang="en-US" sz="2400" b="1" dirty="0"/>
              <a:t> </a:t>
            </a:r>
            <a:r>
              <a:rPr lang="en-US" sz="2400" b="1" dirty="0" err="1"/>
              <a:t>veri</a:t>
            </a:r>
            <a:r>
              <a:rPr lang="en-US" sz="2400" b="1" dirty="0"/>
              <a:t> </a:t>
            </a:r>
            <a:r>
              <a:rPr lang="en-US" sz="2400" b="1" dirty="0" err="1"/>
              <a:t>iletim</a:t>
            </a:r>
            <a:r>
              <a:rPr lang="en-US" sz="2400" b="1" dirty="0"/>
              <a:t> </a:t>
            </a:r>
            <a:r>
              <a:rPr lang="en-US" sz="2400" b="1" dirty="0" err="1"/>
              <a:t>hattının</a:t>
            </a:r>
            <a:r>
              <a:rPr lang="en-US" sz="2400" b="1" dirty="0"/>
              <a:t> </a:t>
            </a:r>
            <a:r>
              <a:rPr lang="en-US" sz="2400" b="1" dirty="0" err="1"/>
              <a:t>iletim</a:t>
            </a:r>
            <a:r>
              <a:rPr lang="en-US" sz="2400" b="1" dirty="0"/>
              <a:t> </a:t>
            </a:r>
            <a:r>
              <a:rPr lang="en-US" sz="2400" b="1" dirty="0" err="1"/>
              <a:t>hızı</a:t>
            </a:r>
            <a:r>
              <a:rPr lang="en-US" sz="2400" b="1" dirty="0"/>
              <a:t> 4800 baud/</a:t>
            </a:r>
            <a:r>
              <a:rPr lang="en-US" sz="2400" b="1" dirty="0" err="1"/>
              <a:t>sn</a:t>
            </a:r>
            <a:r>
              <a:rPr lang="en-US" sz="2400" b="1" dirty="0"/>
              <a:t> </a:t>
            </a:r>
            <a:r>
              <a:rPr lang="en-US" sz="2400" b="1" dirty="0" err="1"/>
              <a:t>olsun.Bu</a:t>
            </a:r>
            <a:r>
              <a:rPr lang="en-US" sz="2400" b="1" dirty="0"/>
              <a:t> </a:t>
            </a:r>
            <a:r>
              <a:rPr lang="en-US" sz="2400" b="1" dirty="0" err="1"/>
              <a:t>iletim</a:t>
            </a:r>
            <a:r>
              <a:rPr lang="en-US" sz="2400" b="1" dirty="0"/>
              <a:t> her baud 4 </a:t>
            </a:r>
            <a:r>
              <a:rPr lang="en-US" sz="2400" b="1" dirty="0" err="1"/>
              <a:t>bitle</a:t>
            </a:r>
            <a:r>
              <a:rPr lang="en-US" sz="2400" b="1" dirty="0"/>
              <a:t> </a:t>
            </a:r>
            <a:r>
              <a:rPr lang="en-US" sz="2400" b="1" dirty="0" err="1"/>
              <a:t>kodlanmış</a:t>
            </a:r>
            <a:r>
              <a:rPr lang="en-US" sz="2400" b="1" dirty="0"/>
              <a:t> </a:t>
            </a:r>
            <a:r>
              <a:rPr lang="en-US" sz="2400" b="1" dirty="0" err="1"/>
              <a:t>bilgi</a:t>
            </a:r>
            <a:r>
              <a:rPr lang="en-US" sz="2400" b="1" dirty="0"/>
              <a:t> </a:t>
            </a:r>
            <a:r>
              <a:rPr lang="en-US" sz="2400" b="1" dirty="0" err="1"/>
              <a:t>içeriyorsa</a:t>
            </a:r>
            <a:r>
              <a:rPr lang="en-US" sz="2400" b="1" dirty="0"/>
              <a:t> bps </a:t>
            </a:r>
            <a:r>
              <a:rPr lang="en-US" sz="2400" b="1" dirty="0" err="1"/>
              <a:t>olarak</a:t>
            </a:r>
            <a:r>
              <a:rPr lang="en-US" sz="2400" b="1" dirty="0"/>
              <a:t> </a:t>
            </a:r>
            <a:r>
              <a:rPr lang="en-US" sz="2400" b="1" dirty="0" err="1"/>
              <a:t>hızımız</a:t>
            </a:r>
            <a:r>
              <a:rPr lang="en-US" sz="2400" b="1" dirty="0"/>
              <a:t> 4800*4=19200 bps </a:t>
            </a:r>
            <a:r>
              <a:rPr lang="en-US" sz="2400" b="1" dirty="0" err="1"/>
              <a:t>olur</a:t>
            </a:r>
            <a:r>
              <a:rPr lang="en-US" sz="2400" b="1" dirty="0"/>
              <a:t>.</a:t>
            </a:r>
            <a:endParaRPr lang="tr-TR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3933056"/>
            <a:ext cx="78488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b="1" dirty="0"/>
              <a:t>e) </a:t>
            </a:r>
            <a:r>
              <a:rPr lang="en-US" sz="2400" b="1" dirty="0"/>
              <a:t>BER: Bit Error Rate (Bit </a:t>
            </a:r>
            <a:r>
              <a:rPr lang="en-US" sz="2400" b="1" dirty="0" err="1"/>
              <a:t>Hata</a:t>
            </a:r>
            <a:r>
              <a:rPr lang="en-US" sz="2400" b="1" dirty="0"/>
              <a:t> </a:t>
            </a:r>
            <a:r>
              <a:rPr lang="en-US" sz="2400" b="1" dirty="0" err="1"/>
              <a:t>Oranı</a:t>
            </a:r>
            <a:r>
              <a:rPr lang="en-US" sz="2400" b="1" dirty="0"/>
              <a:t>)</a:t>
            </a:r>
            <a:endParaRPr lang="tr-TR" sz="2400" b="1" dirty="0"/>
          </a:p>
          <a:p>
            <a:pPr algn="just"/>
            <a:r>
              <a:rPr lang="en-US" sz="2400" b="1" dirty="0" err="1"/>
              <a:t>Sayısal</a:t>
            </a:r>
            <a:r>
              <a:rPr lang="en-US" sz="2400" b="1" dirty="0"/>
              <a:t> </a:t>
            </a:r>
            <a:r>
              <a:rPr lang="en-US" sz="2400" b="1" dirty="0" err="1"/>
              <a:t>bilgi</a:t>
            </a:r>
            <a:r>
              <a:rPr lang="en-US" sz="2400" b="1" dirty="0"/>
              <a:t> </a:t>
            </a:r>
            <a:r>
              <a:rPr lang="en-US" sz="2400" b="1" dirty="0" err="1"/>
              <a:t>iletiminde</a:t>
            </a:r>
            <a:r>
              <a:rPr lang="en-US" sz="2400" b="1" dirty="0"/>
              <a:t> </a:t>
            </a:r>
            <a:r>
              <a:rPr lang="en-US" sz="2400" b="1" dirty="0" err="1"/>
              <a:t>gönderilen</a:t>
            </a:r>
            <a:r>
              <a:rPr lang="en-US" sz="2400" b="1" dirty="0"/>
              <a:t> </a:t>
            </a:r>
            <a:r>
              <a:rPr lang="en-US" sz="2400" b="1" dirty="0" err="1"/>
              <a:t>veri</a:t>
            </a:r>
            <a:r>
              <a:rPr lang="en-US" sz="2400" b="1" dirty="0"/>
              <a:t> </a:t>
            </a:r>
            <a:r>
              <a:rPr lang="en-US" sz="2400" b="1" dirty="0" err="1"/>
              <a:t>içindeki</a:t>
            </a:r>
            <a:r>
              <a:rPr lang="en-US" sz="2400" b="1" dirty="0"/>
              <a:t> </a:t>
            </a:r>
            <a:r>
              <a:rPr lang="en-US" sz="2400" b="1" dirty="0" err="1"/>
              <a:t>bozulan</a:t>
            </a:r>
            <a:r>
              <a:rPr lang="en-US" sz="2400" b="1" dirty="0"/>
              <a:t> </a:t>
            </a:r>
            <a:r>
              <a:rPr lang="en-US" sz="2400" b="1" dirty="0" err="1"/>
              <a:t>ya</a:t>
            </a:r>
            <a:r>
              <a:rPr lang="en-US" sz="2400" b="1" dirty="0"/>
              <a:t> da </a:t>
            </a:r>
            <a:r>
              <a:rPr lang="en-US" sz="2400" b="1" dirty="0" err="1"/>
              <a:t>yanlış</a:t>
            </a:r>
            <a:r>
              <a:rPr lang="en-US" sz="2400" b="1" dirty="0"/>
              <a:t> </a:t>
            </a:r>
            <a:r>
              <a:rPr lang="en-US" sz="2400" b="1" dirty="0" err="1"/>
              <a:t>algılanan</a:t>
            </a:r>
            <a:r>
              <a:rPr lang="en-US" sz="2400" b="1" dirty="0"/>
              <a:t> bit </a:t>
            </a:r>
            <a:r>
              <a:rPr lang="en-US" sz="2400" b="1" dirty="0" err="1"/>
              <a:t>oranını</a:t>
            </a:r>
            <a:r>
              <a:rPr lang="en-US" sz="2400" b="1" dirty="0"/>
              <a:t> </a:t>
            </a:r>
            <a:r>
              <a:rPr lang="en-US" sz="2400" b="1" dirty="0" err="1"/>
              <a:t>ifade</a:t>
            </a:r>
            <a:r>
              <a:rPr lang="en-US" sz="2400" b="1" dirty="0"/>
              <a:t> </a:t>
            </a:r>
            <a:r>
              <a:rPr lang="en-US" sz="2400" b="1" dirty="0" err="1"/>
              <a:t>eder</a:t>
            </a:r>
            <a:r>
              <a:rPr lang="en-US" sz="2400" b="1" dirty="0"/>
              <a:t>.</a:t>
            </a:r>
            <a:endParaRPr lang="tr-TR" sz="2400" b="1" dirty="0"/>
          </a:p>
          <a:p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699792" y="5229200"/>
                <a:ext cx="3888432" cy="5800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/>
                  <a:t>BER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latin typeface="Cambria Math"/>
                          </a:rPr>
                          <m:t>𝑮</m:t>
                        </m:r>
                        <m:r>
                          <a:rPr lang="en-US" sz="2000" b="1" i="1">
                            <a:latin typeface="Cambria Math"/>
                          </a:rPr>
                          <m:t>ö</m:t>
                        </m:r>
                        <m:r>
                          <a:rPr lang="en-US" sz="2000" b="1" i="1">
                            <a:latin typeface="Cambria Math"/>
                          </a:rPr>
                          <m:t>𝒏𝒅𝒆𝒓𝒊𝒍𝒆𝒏</m:t>
                        </m:r>
                        <m:r>
                          <a:rPr lang="en-US" sz="2000" b="1" i="1">
                            <a:latin typeface="Cambria Math"/>
                          </a:rPr>
                          <m:t> </m:t>
                        </m:r>
                        <m:r>
                          <a:rPr lang="en-US" sz="2000" b="1" i="1">
                            <a:latin typeface="Cambria Math"/>
                          </a:rPr>
                          <m:t>𝑯𝒂𝒕𝒂𝒍</m:t>
                        </m:r>
                        <m:r>
                          <a:rPr lang="en-US" sz="2000" b="1" i="1">
                            <a:latin typeface="Cambria Math"/>
                          </a:rPr>
                          <m:t>𝚤</m:t>
                        </m:r>
                        <m:r>
                          <a:rPr lang="en-US" sz="2000" b="1" i="1">
                            <a:latin typeface="Cambria Math"/>
                          </a:rPr>
                          <m:t> </m:t>
                        </m:r>
                        <m:r>
                          <a:rPr lang="en-US" sz="2000" b="1" i="1">
                            <a:latin typeface="Cambria Math"/>
                          </a:rPr>
                          <m:t>𝑩𝒊𝒕</m:t>
                        </m:r>
                        <m:r>
                          <a:rPr lang="en-US" sz="2000" b="1" i="1">
                            <a:latin typeface="Cambria Math"/>
                          </a:rPr>
                          <m:t> </m:t>
                        </m:r>
                        <m:r>
                          <a:rPr lang="en-US" sz="2000" b="1" i="1">
                            <a:latin typeface="Cambria Math"/>
                          </a:rPr>
                          <m:t>𝑺𝒂𝒚</m:t>
                        </m:r>
                        <m:r>
                          <a:rPr lang="en-US" sz="2000" b="1" i="1">
                            <a:latin typeface="Cambria Math"/>
                          </a:rPr>
                          <m:t>𝚤</m:t>
                        </m:r>
                        <m:r>
                          <a:rPr lang="en-US" sz="2000" b="1" i="1">
                            <a:latin typeface="Cambria Math"/>
                          </a:rPr>
                          <m:t>𝒔</m:t>
                        </m:r>
                        <m:r>
                          <a:rPr lang="en-US" sz="2000" b="1" i="1">
                            <a:latin typeface="Cambria Math"/>
                          </a:rPr>
                          <m:t>𝚤</m:t>
                        </m:r>
                      </m:num>
                      <m:den>
                        <m:r>
                          <a:rPr lang="en-US" sz="2000" b="1" i="1">
                            <a:latin typeface="Cambria Math"/>
                          </a:rPr>
                          <m:t>𝑮</m:t>
                        </m:r>
                        <m:r>
                          <a:rPr lang="en-US" sz="2000" b="1" i="1">
                            <a:latin typeface="Cambria Math"/>
                          </a:rPr>
                          <m:t>ö</m:t>
                        </m:r>
                        <m:r>
                          <a:rPr lang="en-US" sz="2000" b="1" i="1">
                            <a:latin typeface="Cambria Math"/>
                          </a:rPr>
                          <m:t>𝒏𝒅𝒆𝒓𝒊𝒍𝒊𝒏</m:t>
                        </m:r>
                        <m:r>
                          <a:rPr lang="en-US" sz="2000" b="1" i="1">
                            <a:latin typeface="Cambria Math"/>
                          </a:rPr>
                          <m:t> </m:t>
                        </m:r>
                        <m:r>
                          <a:rPr lang="en-US" sz="2000" b="1" i="1">
                            <a:latin typeface="Cambria Math"/>
                          </a:rPr>
                          <m:t>𝑻𝒐𝒑𝒍𝒂𝒎</m:t>
                        </m:r>
                        <m:r>
                          <a:rPr lang="en-US" sz="2000" b="1" i="1">
                            <a:latin typeface="Cambria Math"/>
                          </a:rPr>
                          <m:t> </m:t>
                        </m:r>
                        <m:r>
                          <a:rPr lang="en-US" sz="2000" b="1" i="1">
                            <a:latin typeface="Cambria Math"/>
                          </a:rPr>
                          <m:t>𝑩𝒊𝒕</m:t>
                        </m:r>
                        <m:r>
                          <a:rPr lang="en-US" sz="2000" b="1" i="1">
                            <a:latin typeface="Cambria Math"/>
                          </a:rPr>
                          <m:t> </m:t>
                        </m:r>
                        <m:r>
                          <a:rPr lang="en-US" sz="2000" b="1" i="1">
                            <a:latin typeface="Cambria Math"/>
                          </a:rPr>
                          <m:t>𝑺𝒂𝒚</m:t>
                        </m:r>
                        <m:r>
                          <a:rPr lang="en-US" sz="2000" b="1" i="1">
                            <a:latin typeface="Cambria Math"/>
                          </a:rPr>
                          <m:t>𝚤</m:t>
                        </m:r>
                        <m:r>
                          <a:rPr lang="en-US" sz="2000" b="1" i="1">
                            <a:latin typeface="Cambria Math"/>
                          </a:rPr>
                          <m:t>𝒔</m:t>
                        </m:r>
                        <m:r>
                          <a:rPr lang="en-US" sz="2000" b="1" i="1">
                            <a:latin typeface="Cambria Math"/>
                          </a:rPr>
                          <m:t>𝚤</m:t>
                        </m:r>
                      </m:den>
                    </m:f>
                  </m:oMath>
                </a14:m>
                <a:endParaRPr lang="tr-TR" sz="2000" b="1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5229200"/>
                <a:ext cx="3888432" cy="580095"/>
              </a:xfrm>
              <a:prstGeom prst="rect">
                <a:avLst/>
              </a:prstGeom>
              <a:blipFill rotWithShape="1">
                <a:blip r:embed="rId2"/>
                <a:stretch>
                  <a:fillRect l="-1724" b="-105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3DC851-06DB-4C35-A21D-03913F815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2B24-C4C6-4304-AB05-8362BADBADE2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658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11560" y="404664"/>
                <a:ext cx="7992888" cy="5602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/>
                  <a:t>Örnek</a:t>
                </a:r>
                <a:r>
                  <a:rPr lang="en-US" sz="2400" b="1" dirty="0"/>
                  <a:t> </a:t>
                </a:r>
                <a:endParaRPr lang="tr-TR" sz="2400" b="1" dirty="0"/>
              </a:p>
              <a:p>
                <a:endParaRPr lang="tr-TR" sz="2400" b="1" dirty="0"/>
              </a:p>
              <a:p>
                <a:r>
                  <a:rPr lang="en-US" sz="2400" b="1" dirty="0"/>
                  <a:t>a) BER = 10</a:t>
                </a:r>
                <a:r>
                  <a:rPr lang="en-US" sz="2400" b="1" baseline="30000" dirty="0"/>
                  <a:t>-7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olduğuna</a:t>
                </a:r>
                <a:r>
                  <a:rPr lang="en-US" sz="2400" b="1" dirty="0"/>
                  <a:t> gore 20 </a:t>
                </a:r>
                <a:r>
                  <a:rPr lang="en-US" sz="2400" b="1" dirty="0" err="1"/>
                  <a:t>milyon</a:t>
                </a:r>
                <a:r>
                  <a:rPr lang="en-US" sz="2400" b="1" dirty="0"/>
                  <a:t> bit </a:t>
                </a:r>
                <a:r>
                  <a:rPr lang="en-US" sz="2400" b="1" dirty="0" err="1"/>
                  <a:t>gönderildiğinde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kaç</a:t>
                </a:r>
                <a:r>
                  <a:rPr lang="en-US" sz="2400" b="1" dirty="0"/>
                  <a:t> bit </a:t>
                </a:r>
                <a:r>
                  <a:rPr lang="en-US" sz="2400" b="1" dirty="0" err="1"/>
                  <a:t>hatalı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gitmiş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olur</a:t>
                </a:r>
                <a:r>
                  <a:rPr lang="en-US" sz="2400" b="1" dirty="0"/>
                  <a:t>?</a:t>
                </a:r>
                <a:endParaRPr lang="tr-TR" sz="2400" b="1" dirty="0"/>
              </a:p>
              <a:p>
                <a:pPr algn="just"/>
                <a:r>
                  <a:rPr lang="en-US" sz="2400" b="1" dirty="0"/>
                  <a:t> </a:t>
                </a:r>
                <a:endParaRPr lang="tr-TR" sz="2400" b="1" dirty="0"/>
              </a:p>
              <a:p>
                <a:pPr algn="ctr"/>
                <a:r>
                  <a:rPr lang="en-US" sz="2400" b="1" dirty="0"/>
                  <a:t>10</a:t>
                </a:r>
                <a:r>
                  <a:rPr lang="en-US" sz="2400" b="1" baseline="30000" dirty="0"/>
                  <a:t>-7</a:t>
                </a:r>
                <a:r>
                  <a:rPr lang="en-US" sz="24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/>
                          </a:rPr>
                          <m:t>𝑮</m:t>
                        </m:r>
                        <m:r>
                          <a:rPr lang="en-US" sz="2400" b="1" i="1">
                            <a:latin typeface="Cambria Math"/>
                          </a:rPr>
                          <m:t>ö</m:t>
                        </m:r>
                        <m:r>
                          <a:rPr lang="en-US" sz="2400" b="1" i="1">
                            <a:latin typeface="Cambria Math"/>
                          </a:rPr>
                          <m:t>𝒏𝒅𝒆𝒓𝒊𝒍𝒆𝒏</m:t>
                        </m:r>
                        <m:r>
                          <a:rPr lang="en-US" sz="2400" b="1" i="1">
                            <a:latin typeface="Cambria Math"/>
                          </a:rPr>
                          <m:t> </m:t>
                        </m:r>
                        <m:r>
                          <a:rPr lang="en-US" sz="2400" b="1" i="1">
                            <a:latin typeface="Cambria Math"/>
                          </a:rPr>
                          <m:t>𝑯𝒂𝒕𝒂𝒍</m:t>
                        </m:r>
                        <m:r>
                          <a:rPr lang="en-US" sz="2400" b="1" i="1">
                            <a:latin typeface="Cambria Math"/>
                          </a:rPr>
                          <m:t>𝚤</m:t>
                        </m:r>
                        <m:r>
                          <a:rPr lang="en-US" sz="2400" b="1" i="1">
                            <a:latin typeface="Cambria Math"/>
                          </a:rPr>
                          <m:t> </m:t>
                        </m:r>
                        <m:r>
                          <a:rPr lang="en-US" sz="2400" b="1" i="1">
                            <a:latin typeface="Cambria Math"/>
                          </a:rPr>
                          <m:t>𝑩𝒊𝒕</m:t>
                        </m:r>
                        <m:r>
                          <a:rPr lang="en-US" sz="2400" b="1" i="1">
                            <a:latin typeface="Cambria Math"/>
                          </a:rPr>
                          <m:t> </m:t>
                        </m:r>
                        <m:r>
                          <a:rPr lang="en-US" sz="2400" b="1" i="1">
                            <a:latin typeface="Cambria Math"/>
                          </a:rPr>
                          <m:t>𝑺𝒂𝒚</m:t>
                        </m:r>
                        <m:r>
                          <a:rPr lang="en-US" sz="2400" b="1" i="1">
                            <a:latin typeface="Cambria Math"/>
                          </a:rPr>
                          <m:t>𝚤</m:t>
                        </m:r>
                        <m:r>
                          <a:rPr lang="en-US" sz="2400" b="1" i="1">
                            <a:latin typeface="Cambria Math"/>
                          </a:rPr>
                          <m:t>𝒔</m:t>
                        </m:r>
                        <m:r>
                          <a:rPr lang="en-US" sz="2400" b="1" i="1">
                            <a:latin typeface="Cambria Math"/>
                          </a:rPr>
                          <m:t>𝚤</m:t>
                        </m:r>
                      </m:num>
                      <m:den>
                        <m:r>
                          <a:rPr lang="en-US" sz="2400" b="1" i="1">
                            <a:latin typeface="Cambria Math"/>
                          </a:rPr>
                          <m:t>𝟐𝟎</m:t>
                        </m:r>
                        <m:r>
                          <a:rPr lang="en-US" sz="2400" b="1" i="1">
                            <a:latin typeface="Cambria Math"/>
                          </a:rPr>
                          <m:t> </m:t>
                        </m:r>
                        <m:r>
                          <a:rPr lang="en-US" sz="2400" b="1" i="1">
                            <a:latin typeface="Cambria Math"/>
                          </a:rPr>
                          <m:t>𝟎𝟎𝟎</m:t>
                        </m:r>
                        <m:r>
                          <a:rPr lang="en-US" sz="2400" b="1" i="1">
                            <a:latin typeface="Cambria Math"/>
                          </a:rPr>
                          <m:t> </m:t>
                        </m:r>
                        <m:r>
                          <a:rPr lang="en-US" sz="2400" b="1" i="1">
                            <a:latin typeface="Cambria Math"/>
                          </a:rPr>
                          <m:t>𝟎𝟎𝟎</m:t>
                        </m:r>
                      </m:den>
                    </m:f>
                  </m:oMath>
                </a14:m>
                <a:endParaRPr lang="tr-TR" sz="2400" b="1" dirty="0"/>
              </a:p>
              <a:p>
                <a:pPr algn="ctr"/>
                <a:endParaRPr lang="tr-TR" sz="2400" b="1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𝐆</m:t>
                    </m:r>
                    <m:r>
                      <a:rPr lang="en-US" sz="2400" b="1">
                        <a:latin typeface="Cambria Math"/>
                      </a:rPr>
                      <m:t>ö</m:t>
                    </m:r>
                    <m:r>
                      <a:rPr lang="en-US" sz="2400" b="1" i="1">
                        <a:latin typeface="Cambria Math"/>
                      </a:rPr>
                      <m:t>𝐧𝐝𝐞𝐫𝐢𝐥𝐞𝐧</m:t>
                    </m:r>
                    <m:r>
                      <a:rPr lang="en-US" sz="2400" b="1">
                        <a:latin typeface="Cambria Math"/>
                      </a:rPr>
                      <m:t> </m:t>
                    </m:r>
                    <m:r>
                      <a:rPr lang="en-US" sz="2400" b="1" i="1">
                        <a:latin typeface="Cambria Math"/>
                      </a:rPr>
                      <m:t>𝐇𝐚𝐭𝐚𝐥</m:t>
                    </m:r>
                    <m:r>
                      <a:rPr lang="en-US" sz="2400" b="1">
                        <a:latin typeface="Cambria Math"/>
                      </a:rPr>
                      <m:t>ı </m:t>
                    </m:r>
                    <m:r>
                      <a:rPr lang="en-US" sz="2400" b="1" i="1">
                        <a:latin typeface="Cambria Math"/>
                      </a:rPr>
                      <m:t>𝐁𝐢𝐭</m:t>
                    </m:r>
                    <m:r>
                      <a:rPr lang="en-US" sz="2400" b="1">
                        <a:latin typeface="Cambria Math"/>
                      </a:rPr>
                      <m:t> </m:t>
                    </m:r>
                    <m:r>
                      <a:rPr lang="en-US" sz="2400" b="1" i="1">
                        <a:latin typeface="Cambria Math"/>
                      </a:rPr>
                      <m:t>𝐒𝐚𝐲</m:t>
                    </m:r>
                    <m:r>
                      <a:rPr lang="en-US" sz="2400" b="1">
                        <a:latin typeface="Cambria Math"/>
                      </a:rPr>
                      <m:t>ı</m:t>
                    </m:r>
                    <m:r>
                      <a:rPr lang="en-US" sz="2400" b="1" i="1">
                        <a:latin typeface="Cambria Math"/>
                      </a:rPr>
                      <m:t>𝐬</m:t>
                    </m:r>
                    <m:r>
                      <a:rPr lang="en-US" sz="2400" b="1">
                        <a:latin typeface="Cambria Math"/>
                      </a:rPr>
                      <m:t>ı</m:t>
                    </m:r>
                  </m:oMath>
                </a14:m>
                <a:r>
                  <a:rPr lang="en-US" sz="2400" b="1" dirty="0"/>
                  <a:t> = 10</a:t>
                </a:r>
                <a:r>
                  <a:rPr lang="en-US" sz="2400" b="1" baseline="30000" dirty="0"/>
                  <a:t>-7</a:t>
                </a:r>
                <a:r>
                  <a:rPr lang="en-US" sz="2400" b="1" dirty="0"/>
                  <a:t> x 20 000 000 = 2 bit</a:t>
                </a:r>
                <a:endParaRPr lang="tr-TR" sz="2400" b="1" dirty="0"/>
              </a:p>
              <a:p>
                <a:pPr algn="ctr"/>
                <a:endParaRPr lang="tr-TR" b="1" dirty="0"/>
              </a:p>
              <a:p>
                <a:pPr algn="just"/>
                <a:endParaRPr lang="tr-TR" b="1" dirty="0"/>
              </a:p>
              <a:p>
                <a:pPr algn="just"/>
                <a:r>
                  <a:rPr lang="en-US" sz="2400" b="1" dirty="0"/>
                  <a:t>b) 512 000 000 bit </a:t>
                </a:r>
                <a:r>
                  <a:rPr lang="en-US" sz="2400" b="1" dirty="0" err="1"/>
                  <a:t>gönderildiğinde</a:t>
                </a:r>
                <a:r>
                  <a:rPr lang="en-US" sz="2400" b="1" dirty="0"/>
                  <a:t> 16 bit </a:t>
                </a:r>
                <a:r>
                  <a:rPr lang="en-US" sz="2400" b="1" dirty="0" err="1"/>
                  <a:t>hata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meydana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geliyorsa</a:t>
                </a:r>
                <a:r>
                  <a:rPr lang="en-US" sz="2400" b="1" dirty="0"/>
                  <a:t> BER </a:t>
                </a:r>
                <a:r>
                  <a:rPr lang="en-US" sz="2400" b="1" dirty="0" err="1"/>
                  <a:t>değeri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kaçdır</a:t>
                </a:r>
                <a:r>
                  <a:rPr lang="en-US" b="1" dirty="0"/>
                  <a:t>?</a:t>
                </a:r>
                <a:endParaRPr lang="tr-TR" b="1" dirty="0"/>
              </a:p>
              <a:p>
                <a:r>
                  <a:rPr lang="en-US" dirty="0"/>
                  <a:t> </a:t>
                </a:r>
                <a:endParaRPr lang="tr-TR" dirty="0"/>
              </a:p>
              <a:p>
                <a:pPr algn="ctr"/>
                <a:r>
                  <a:rPr lang="en-US" sz="2400" b="1" dirty="0"/>
                  <a:t>BER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/>
                          </a:rPr>
                          <m:t>𝟏𝟔</m:t>
                        </m:r>
                        <m:r>
                          <a:rPr lang="en-US" sz="2400" b="1" i="1">
                            <a:latin typeface="Cambria Math"/>
                          </a:rPr>
                          <m:t> </m:t>
                        </m:r>
                        <m:r>
                          <a:rPr lang="en-US" sz="2400" b="1" i="1">
                            <a:latin typeface="Cambria Math"/>
                          </a:rPr>
                          <m:t>𝒃𝒊𝒕</m:t>
                        </m:r>
                      </m:num>
                      <m:den>
                        <m:r>
                          <a:rPr lang="en-US" sz="2400" b="1" i="1">
                            <a:latin typeface="Cambria Math"/>
                          </a:rPr>
                          <m:t>𝟓𝟏𝟐</m:t>
                        </m:r>
                        <m:r>
                          <a:rPr lang="en-US" sz="2400" b="1" i="1">
                            <a:latin typeface="Cambria Math"/>
                          </a:rPr>
                          <m:t> </m:t>
                        </m:r>
                        <m:r>
                          <a:rPr lang="en-US" sz="2400" b="1" i="1">
                            <a:latin typeface="Cambria Math"/>
                          </a:rPr>
                          <m:t>𝟎𝟎𝟎</m:t>
                        </m:r>
                        <m:r>
                          <a:rPr lang="en-US" sz="2400" b="1" i="1">
                            <a:latin typeface="Cambria Math"/>
                          </a:rPr>
                          <m:t> </m:t>
                        </m:r>
                        <m:r>
                          <a:rPr lang="en-US" sz="2400" b="1" i="1">
                            <a:latin typeface="Cambria Math"/>
                          </a:rPr>
                          <m:t>𝟎𝟎𝟎</m:t>
                        </m:r>
                      </m:den>
                    </m:f>
                  </m:oMath>
                </a14:m>
                <a:r>
                  <a:rPr lang="en-US" sz="2400" b="1" dirty="0"/>
                  <a:t> = 3.125 x 10</a:t>
                </a:r>
                <a:r>
                  <a:rPr lang="en-US" sz="2400" b="1" baseline="30000" dirty="0"/>
                  <a:t>-8</a:t>
                </a:r>
                <a:endParaRPr lang="tr-TR" sz="2400" b="1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04664"/>
                <a:ext cx="7992888" cy="5602496"/>
              </a:xfrm>
              <a:prstGeom prst="rect">
                <a:avLst/>
              </a:prstGeom>
              <a:blipFill>
                <a:blip r:embed="rId2"/>
                <a:stretch>
                  <a:fillRect l="-1144" t="-871" r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3DAD92-BC9B-48C2-B88C-3EF3DB093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2B24-C4C6-4304-AB05-8362BADBADE2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162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95536" y="548680"/>
                <a:ext cx="8352928" cy="5495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tr-TR" sz="2400" b="1" dirty="0"/>
                  <a:t>e) </a:t>
                </a:r>
                <a:r>
                  <a:rPr lang="en-US" sz="2400" b="1" dirty="0" err="1"/>
                  <a:t>Kanal</a:t>
                </a:r>
                <a:r>
                  <a:rPr lang="en-US" sz="2400" b="1" dirty="0"/>
                  <a:t> ve </a:t>
                </a:r>
                <a:r>
                  <a:rPr lang="en-US" sz="2400" b="1" dirty="0" err="1"/>
                  <a:t>Kanal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Kapasitesi</a:t>
                </a:r>
                <a:r>
                  <a:rPr lang="en-US" dirty="0"/>
                  <a:t> </a:t>
                </a:r>
                <a:endParaRPr lang="tr-TR" dirty="0"/>
              </a:p>
              <a:p>
                <a:pPr algn="just"/>
                <a:r>
                  <a:rPr lang="en-US" sz="2400" b="1" dirty="0" err="1"/>
                  <a:t>Elektrik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sinyallerinin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geçtiği</a:t>
                </a:r>
                <a:r>
                  <a:rPr lang="en-US" sz="2400" b="1" dirty="0"/>
                  <a:t>, </a:t>
                </a:r>
                <a:r>
                  <a:rPr lang="en-US" sz="2400" b="1" dirty="0" err="1"/>
                  <a:t>frekanslardan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oluşan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bant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ya</a:t>
                </a:r>
                <a:r>
                  <a:rPr lang="en-US" sz="2400" b="1" dirty="0"/>
                  <a:t> da </a:t>
                </a:r>
                <a:r>
                  <a:rPr lang="en-US" sz="2400" b="1" dirty="0" err="1"/>
                  <a:t>yola</a:t>
                </a:r>
                <a:r>
                  <a:rPr lang="en-US" sz="2400" b="1" dirty="0"/>
                  <a:t> </a:t>
                </a:r>
                <a:r>
                  <a:rPr lang="en-US" sz="2400" b="1" i="1" u="sng" dirty="0" err="1"/>
                  <a:t>kanal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denir</a:t>
                </a:r>
                <a:r>
                  <a:rPr lang="en-US" sz="2400" b="1" dirty="0"/>
                  <a:t>. </a:t>
                </a:r>
                <a:r>
                  <a:rPr lang="en-US" sz="2400" b="1" dirty="0" err="1"/>
                  <a:t>Bir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kanalda</a:t>
                </a:r>
                <a:r>
                  <a:rPr lang="en-US" sz="2400" b="1" dirty="0"/>
                  <a:t> 1 </a:t>
                </a:r>
                <a:r>
                  <a:rPr lang="en-US" sz="2400" b="1" dirty="0" err="1"/>
                  <a:t>saniyede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iletilebilecek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maksimum</a:t>
                </a:r>
                <a:r>
                  <a:rPr lang="en-US" sz="2400" b="1" dirty="0"/>
                  <a:t> bit </a:t>
                </a:r>
                <a:r>
                  <a:rPr lang="en-US" sz="2400" b="1" dirty="0" err="1"/>
                  <a:t>miktarına</a:t>
                </a:r>
                <a:r>
                  <a:rPr lang="en-US" sz="2400" b="1" dirty="0"/>
                  <a:t> </a:t>
                </a:r>
                <a:r>
                  <a:rPr lang="en-US" sz="2400" b="1" i="1" u="sng" dirty="0" err="1"/>
                  <a:t>kanal</a:t>
                </a:r>
                <a:r>
                  <a:rPr lang="en-US" sz="2400" b="1" i="1" u="sng" dirty="0"/>
                  <a:t> </a:t>
                </a:r>
                <a:r>
                  <a:rPr lang="en-US" sz="2400" b="1" i="1" u="sng" dirty="0" err="1"/>
                  <a:t>kapasitesi</a:t>
                </a:r>
                <a:r>
                  <a:rPr lang="en-US" sz="2400" b="1" i="1" u="sng" dirty="0"/>
                  <a:t> </a:t>
                </a:r>
                <a:r>
                  <a:rPr lang="en-US" sz="2400" b="1" dirty="0" err="1"/>
                  <a:t>denir</a:t>
                </a:r>
                <a:r>
                  <a:rPr lang="en-US" sz="2400" b="1" dirty="0"/>
                  <a:t>. </a:t>
                </a:r>
                <a:r>
                  <a:rPr lang="en-US" sz="2400" b="1" dirty="0" err="1"/>
                  <a:t>Bir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kanalın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kapasitesi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aşağıda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verilen</a:t>
                </a:r>
                <a:r>
                  <a:rPr lang="en-US" sz="2400" b="1" dirty="0"/>
                  <a:t> </a:t>
                </a:r>
                <a:r>
                  <a:rPr lang="en-US" sz="2400" b="1" i="1" dirty="0"/>
                  <a:t>Shannon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eşitliği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ile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ifade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edilir</a:t>
                </a:r>
                <a:r>
                  <a:rPr lang="en-US" sz="2400" b="1" dirty="0"/>
                  <a:t>.</a:t>
                </a:r>
                <a:endParaRPr lang="tr-TR" sz="2400" b="1" dirty="0"/>
              </a:p>
              <a:p>
                <a:endParaRPr lang="tr-TR" dirty="0"/>
              </a:p>
              <a:p>
                <a:pPr algn="ctr"/>
                <a:r>
                  <a:rPr lang="en-US" sz="2400" b="1" dirty="0"/>
                  <a:t>C = B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tr-TR" sz="2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tr-TR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𝟏</m:t>
                            </m:r>
                            <m:r>
                              <a:rPr lang="en-US" sz="2400" b="1" i="1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tr-TR" sz="2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>
                                    <a:latin typeface="Cambria Math"/>
                                  </a:rPr>
                                  <m:t>𝑺</m:t>
                                </m:r>
                              </m:num>
                              <m:den>
                                <m:r>
                                  <a:rPr lang="en-US" sz="2400" b="1" i="1">
                                    <a:latin typeface="Cambria Math"/>
                                  </a:rPr>
                                  <m:t>𝑵</m:t>
                                </m:r>
                              </m:den>
                            </m:f>
                          </m:e>
                        </m:d>
                        <m:r>
                          <a:rPr lang="tr-TR" sz="2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tr-TR" sz="24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tr-TR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tr-TR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tr-TR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𝒍𝒐𝒈</m:t>
                                </m:r>
                              </m:e>
                              <m:sub>
                                <m:r>
                                  <a:rPr lang="tr-TR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𝟏𝟎</m:t>
                                </m:r>
                              </m:sub>
                            </m:sSub>
                            <m:r>
                              <a:rPr lang="tr-TR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tr-TR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tr-TR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tr-TR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tr-TR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𝑺</m:t>
                                </m:r>
                              </m:num>
                              <m:den>
                                <m:r>
                                  <a:rPr lang="tr-TR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𝑵</m:t>
                                </m:r>
                              </m:den>
                            </m:f>
                            <m:r>
                              <a:rPr lang="tr-TR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sSub>
                              <m:sSubPr>
                                <m:ctrlPr>
                                  <a:rPr lang="tr-TR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𝑳𝒐𝒈</m:t>
                                </m:r>
                              </m:e>
                              <m:sub>
                                <m:r>
                                  <a:rPr lang="tr-TR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𝟏𝟎</m:t>
                                </m:r>
                              </m:sub>
                            </m:sSub>
                            <m:r>
                              <a:rPr lang="tr-TR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tr-TR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tr-TR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func>
                  </m:oMath>
                </a14:m>
                <a:endParaRPr lang="tr-TR" sz="2400" b="1" dirty="0"/>
              </a:p>
              <a:p>
                <a:endParaRPr lang="tr-TR" dirty="0"/>
              </a:p>
              <a:p>
                <a:r>
                  <a:rPr lang="en-US" sz="2400" b="1" dirty="0" err="1"/>
                  <a:t>Burada</a:t>
                </a:r>
                <a:r>
                  <a:rPr lang="en-US" sz="2400" b="1" dirty="0"/>
                  <a:t>;</a:t>
                </a:r>
                <a:endParaRPr lang="tr-TR" sz="2400" b="1" dirty="0"/>
              </a:p>
              <a:p>
                <a:endParaRPr lang="tr-TR" sz="2400" b="1" dirty="0"/>
              </a:p>
              <a:p>
                <a:r>
                  <a:rPr lang="en-US" sz="2400" b="1" dirty="0"/>
                  <a:t>C = bps (</a:t>
                </a:r>
                <a:r>
                  <a:rPr lang="en-US" sz="2400" b="1" dirty="0" err="1"/>
                  <a:t>Kanal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Kapasitesi</a:t>
                </a:r>
                <a:r>
                  <a:rPr lang="en-US" sz="2400" b="1" dirty="0"/>
                  <a:t>)</a:t>
                </a:r>
                <a:endParaRPr lang="tr-TR" sz="2400" b="1" dirty="0"/>
              </a:p>
              <a:p>
                <a:r>
                  <a:rPr lang="en-US" sz="2400" b="1" dirty="0"/>
                  <a:t>B = </a:t>
                </a:r>
                <a:r>
                  <a:rPr lang="en-US" sz="2400" b="1" dirty="0" err="1"/>
                  <a:t>Bant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Genişliği</a:t>
                </a:r>
                <a:r>
                  <a:rPr lang="en-US" sz="2400" b="1" dirty="0"/>
                  <a:t> (Hertz)</a:t>
                </a:r>
                <a:endParaRPr lang="tr-TR" sz="2400" b="1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tr-TR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/>
                          </a:rPr>
                          <m:t>𝑺</m:t>
                        </m:r>
                      </m:num>
                      <m:den>
                        <m:r>
                          <a:rPr lang="en-US" sz="2400" b="1" i="1">
                            <a:latin typeface="Cambria Math"/>
                          </a:rPr>
                          <m:t>𝑵</m:t>
                        </m:r>
                      </m:den>
                    </m:f>
                  </m:oMath>
                </a14:m>
                <a:r>
                  <a:rPr lang="en-US" sz="2400" b="1" dirty="0"/>
                  <a:t> = </a:t>
                </a:r>
                <a:r>
                  <a:rPr lang="en-US" sz="2400" b="1" dirty="0" err="1"/>
                  <a:t>Sinyal</a:t>
                </a:r>
                <a:r>
                  <a:rPr lang="en-US" sz="2400" b="1" dirty="0"/>
                  <a:t>\ </a:t>
                </a:r>
                <a:r>
                  <a:rPr lang="en-US" sz="2400" b="1" dirty="0" err="1"/>
                  <a:t>Gürültü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güç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oranını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ifade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etmektedir</a:t>
                </a:r>
                <a:r>
                  <a:rPr lang="en-US" sz="2400" b="1" dirty="0"/>
                  <a:t>.</a:t>
                </a:r>
                <a:endParaRPr lang="tr-TR" sz="2400" b="1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48680"/>
                <a:ext cx="8352928" cy="5495992"/>
              </a:xfrm>
              <a:prstGeom prst="rect">
                <a:avLst/>
              </a:prstGeom>
              <a:blipFill>
                <a:blip r:embed="rId2"/>
                <a:stretch>
                  <a:fillRect l="-1168" t="-887" r="-109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64D0DB-F973-4B8F-8A55-C107D91D0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2B24-C4C6-4304-AB05-8362BADBADE2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453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67544" y="469055"/>
                <a:ext cx="8352928" cy="59198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b="1" dirty="0"/>
                  <a:t>Örnek </a:t>
                </a:r>
                <a:endParaRPr lang="tr-TR" sz="2400" b="1" dirty="0"/>
              </a:p>
              <a:p>
                <a:pPr algn="just"/>
                <a:r>
                  <a:rPr lang="en-US" sz="2400" b="1" dirty="0"/>
                  <a:t>a) </a:t>
                </a:r>
                <a:r>
                  <a:rPr lang="en-US" sz="2400" b="1" dirty="0" err="1"/>
                  <a:t>Bir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iletim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hattında</a:t>
                </a:r>
                <a:r>
                  <a:rPr lang="en-US" sz="2400" b="1" dirty="0"/>
                  <a:t> (B = 5,6 KHz) </a:t>
                </a:r>
                <a:r>
                  <a:rPr lang="en-US" sz="2400" b="1" dirty="0" err="1"/>
                  <a:t>ve</a:t>
                </a:r>
                <a:r>
                  <a:rPr lang="en-US" sz="2400" b="1" dirty="0"/>
                  <a:t>  S/N </a:t>
                </a:r>
                <a:r>
                  <a:rPr lang="en-US" sz="2400" b="1" dirty="0" err="1"/>
                  <a:t>oranı</a:t>
                </a:r>
                <a:r>
                  <a:rPr lang="en-US" sz="2400" b="1" dirty="0"/>
                  <a:t> 1023 </a:t>
                </a:r>
                <a:r>
                  <a:rPr lang="en-US" sz="2400" b="1" dirty="0" err="1"/>
                  <a:t>ise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kanal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kapasitesini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hesaplayınız</a:t>
                </a:r>
                <a:r>
                  <a:rPr lang="en-US" sz="2400" b="1" dirty="0"/>
                  <a:t>.</a:t>
                </a:r>
                <a:endParaRPr lang="tr-TR" sz="2400" b="1" dirty="0"/>
              </a:p>
              <a:p>
                <a:pPr algn="ctr"/>
                <a:r>
                  <a:rPr lang="en-US" sz="2400" dirty="0"/>
                  <a:t>C = B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2400" i="1">
                            <a:latin typeface="Cambria Math"/>
                          </a:rPr>
                          <m:t>(1+</m:t>
                        </m:r>
                        <m:f>
                          <m:f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𝑆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𝑁</m:t>
                            </m:r>
                          </m:den>
                        </m:f>
                        <m:r>
                          <a:rPr lang="en-US" sz="2400" i="1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/>
                  <a:t> </a:t>
                </a:r>
                <a:endParaRPr lang="tr-TR" sz="2400" dirty="0"/>
              </a:p>
              <a:p>
                <a:pPr algn="ctr"/>
                <a:r>
                  <a:rPr lang="tr-TR" sz="2400" dirty="0"/>
                  <a:t>C= </a:t>
                </a:r>
                <a:r>
                  <a:rPr lang="en-US" sz="2400" dirty="0"/>
                  <a:t>5600 x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2400" i="1">
                            <a:latin typeface="Cambria Math"/>
                          </a:rPr>
                          <m:t>(1+1023)</m:t>
                        </m:r>
                      </m:e>
                    </m:func>
                  </m:oMath>
                </a14:m>
                <a:r>
                  <a:rPr lang="en-US" sz="2400" dirty="0"/>
                  <a:t> = 5600 x 10 = 56000 bps</a:t>
                </a:r>
                <a:r>
                  <a:rPr lang="tr-TR" sz="2400" dirty="0"/>
                  <a:t> =56kbps</a:t>
                </a:r>
              </a:p>
              <a:p>
                <a:pPr algn="just"/>
                <a:endParaRPr lang="tr-TR" sz="2400" b="1" dirty="0"/>
              </a:p>
              <a:p>
                <a:pPr algn="just"/>
                <a:r>
                  <a:rPr lang="en-US" sz="2400" b="1" dirty="0"/>
                  <a:t>b) </a:t>
                </a:r>
                <a:r>
                  <a:rPr lang="en-US" sz="2400" b="1" dirty="0" err="1"/>
                  <a:t>Standart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bir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telefon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hattında</a:t>
                </a:r>
                <a:r>
                  <a:rPr lang="en-US" sz="2400" b="1" dirty="0"/>
                  <a:t> (B=3 KHz) </a:t>
                </a:r>
                <a:r>
                  <a:rPr lang="en-US" sz="2400" b="1" dirty="0" err="1"/>
                  <a:t>ve</a:t>
                </a:r>
                <a:r>
                  <a:rPr lang="en-US" sz="2400" b="1" dirty="0"/>
                  <a:t> S/N </a:t>
                </a:r>
                <a:r>
                  <a:rPr lang="en-US" sz="2400" b="1" dirty="0" err="1"/>
                  <a:t>güç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oranı</a:t>
                </a:r>
                <a:r>
                  <a:rPr lang="en-US" sz="2400" b="1" dirty="0"/>
                  <a:t> 30 dB </a:t>
                </a:r>
                <a:r>
                  <a:rPr lang="en-US" sz="2400" b="1" dirty="0" err="1"/>
                  <a:t>ise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kanal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kapasitesini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hesaplayınız</a:t>
                </a:r>
                <a:r>
                  <a:rPr lang="en-US" sz="2400" b="1" dirty="0"/>
                  <a:t>.</a:t>
                </a:r>
                <a:endParaRPr lang="tr-TR" sz="2400" b="1" dirty="0"/>
              </a:p>
              <a:p>
                <a:pPr algn="just"/>
                <a:endParaRPr lang="tr-TR" sz="2400" b="1" dirty="0"/>
              </a:p>
              <a:p>
                <a:r>
                  <a:rPr lang="en-US" sz="2400" dirty="0"/>
                  <a:t>Bu </a:t>
                </a:r>
                <a:r>
                  <a:rPr lang="en-US" sz="2400" dirty="0" err="1"/>
                  <a:t>soruda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verilen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𝑆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oranının</a:t>
                </a:r>
                <a:r>
                  <a:rPr lang="en-US" sz="2400" dirty="0"/>
                  <a:t> dB </a:t>
                </a:r>
                <a:r>
                  <a:rPr lang="en-US" sz="2400" dirty="0" err="1"/>
                  <a:t>olduğuna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dikkat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edelim</a:t>
                </a:r>
                <a:r>
                  <a:rPr lang="en-US" sz="2400" dirty="0"/>
                  <a:t>. </a:t>
                </a:r>
                <a:r>
                  <a:rPr lang="tr-TR" sz="2400" dirty="0"/>
                  <a:t>                    </a:t>
                </a:r>
                <a:r>
                  <a:rPr lang="en-US" sz="2400" dirty="0"/>
                  <a:t>30 dB = 10 log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𝑆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𝑁</m:t>
                        </m:r>
                      </m:den>
                    </m:f>
                  </m:oMath>
                </a14:m>
                <a:r>
                  <a:rPr lang="tr-TR" sz="2400" dirty="0"/>
                  <a:t>      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ifadesinden</a:t>
                </a:r>
                <a:r>
                  <a:rPr lang="tr-TR" sz="2400" dirty="0"/>
                  <a:t>         </a:t>
                </a:r>
                <a:r>
                  <a:rPr lang="en-US" sz="2400" dirty="0"/>
                  <a:t> </a:t>
                </a:r>
                <a:r>
                  <a:rPr lang="tr-TR" sz="2400" dirty="0"/>
                  <a:t>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𝑑𝐵</m:t>
                        </m:r>
                      </m:num>
                      <m:den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𝐿𝑜𝑔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𝑆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𝑁</m:t>
                        </m:r>
                      </m:den>
                    </m:f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:r>
                  <a:rPr lang="tr-TR" sz="2400" dirty="0"/>
                  <a:t> </a:t>
                </a:r>
                <a:r>
                  <a:rPr lang="en-US" sz="2400" dirty="0"/>
                  <a:t> </a:t>
                </a:r>
                <a:r>
                  <a:rPr lang="tr-TR" sz="2400" dirty="0"/>
                  <a:t>                      </a:t>
                </a:r>
                <a14:m>
                  <m:oMath xmlns:m="http://schemas.openxmlformats.org/officeDocument/2006/math">
                    <m:r>
                      <a:rPr lang="tr-TR" sz="2400" b="0" i="1" dirty="0" smtClean="0">
                        <a:latin typeface="Cambria Math" panose="02040503050406030204" pitchFamily="18" charset="0"/>
                      </a:rPr>
                      <m:t>3=</m:t>
                    </m:r>
                    <m:r>
                      <a:rPr lang="tr-TR" sz="2400" b="0" i="1" dirty="0" smtClean="0">
                        <a:latin typeface="Cambria Math" panose="02040503050406030204" pitchFamily="18" charset="0"/>
                      </a:rPr>
                      <m:t>𝐿𝑜𝑔</m:t>
                    </m:r>
                    <m:d>
                      <m:dPr>
                        <m:ctrlPr>
                          <a:rPr lang="tr-TR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tr-TR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2400" b="0" i="1" dirty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num>
                          <m:den>
                            <m:r>
                              <a:rPr lang="tr-TR" sz="2400" b="0" i="1" dirty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d>
                    <m:r>
                      <a:rPr lang="tr-TR" sz="2400" b="0" i="1" dirty="0" smtClean="0">
                        <a:latin typeface="Cambria Math" panose="02040503050406030204" pitchFamily="18" charset="0"/>
                      </a:rPr>
                      <m:t>                </m:t>
                    </m:r>
                  </m:oMath>
                </a14:m>
                <a:r>
                  <a:rPr lang="en-US" sz="2400" dirty="0"/>
                  <a:t>10</a:t>
                </a:r>
                <a:r>
                  <a:rPr lang="en-US" sz="2400" baseline="30000" dirty="0"/>
                  <a:t>3</a:t>
                </a:r>
                <a:r>
                  <a:rPr lang="en-US" sz="2400" dirty="0"/>
                  <a:t> = 1000</a:t>
                </a:r>
                <a:r>
                  <a:rPr lang="tr-TR" sz="2400" dirty="0"/>
                  <a:t>                   </a:t>
                </a:r>
                <a:r>
                  <a:rPr lang="en-US" sz="2400" dirty="0"/>
                  <a:t>C = B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2400" i="1">
                            <a:latin typeface="Cambria Math"/>
                          </a:rPr>
                          <m:t>(1+</m:t>
                        </m:r>
                        <m:f>
                          <m:f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𝑆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𝑁</m:t>
                            </m:r>
                          </m:den>
                        </m:f>
                        <m:r>
                          <a:rPr lang="en-US" sz="2400" i="1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/>
                  <a:t>= </a:t>
                </a:r>
                <a:endParaRPr lang="tr-TR" sz="2400" dirty="0"/>
              </a:p>
              <a:p>
                <a:pPr algn="ctr"/>
                <a:r>
                  <a:rPr lang="tr-TR" sz="2400" dirty="0"/>
                  <a:t>C= </a:t>
                </a:r>
                <a:r>
                  <a:rPr lang="en-US" sz="2400" dirty="0"/>
                  <a:t>3000 x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2400" i="1">
                            <a:latin typeface="Cambria Math"/>
                          </a:rPr>
                          <m:t>(1+1000)</m:t>
                        </m:r>
                      </m:e>
                    </m:func>
                  </m:oMath>
                </a14:m>
                <a:r>
                  <a:rPr lang="en-US" sz="2400" dirty="0"/>
                  <a:t> = 3000x 9.96 = 29,902 bps</a:t>
                </a:r>
                <a:r>
                  <a:rPr lang="tr-TR" sz="2400" dirty="0"/>
                  <a:t> </a:t>
                </a:r>
              </a:p>
              <a:p>
                <a:pPr algn="ctr"/>
                <a:r>
                  <a:rPr lang="tr-TR" sz="2400" dirty="0"/>
                  <a:t>C = 29.902kbps</a:t>
                </a:r>
                <a:endParaRPr lang="tr-TR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69055"/>
                <a:ext cx="8352928" cy="5919890"/>
              </a:xfrm>
              <a:prstGeom prst="rect">
                <a:avLst/>
              </a:prstGeom>
              <a:blipFill>
                <a:blip r:embed="rId2"/>
                <a:stretch>
                  <a:fillRect l="-1168" t="-824" r="-1095" b="-144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497886-60AB-44DE-9963-C0746C924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2B24-C4C6-4304-AB05-8362BADBADE2}" type="slidenum">
              <a:rPr lang="tr-TR" smtClean="0"/>
              <a:t>13</a:t>
            </a:fld>
            <a:endParaRPr lang="tr-TR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9380A4E-3B76-4B12-9E24-5EAC2975918E}"/>
              </a:ext>
            </a:extLst>
          </p:cNvPr>
          <p:cNvCxnSpPr>
            <a:cxnSpLocks/>
          </p:cNvCxnSpPr>
          <p:nvPr/>
        </p:nvCxnSpPr>
        <p:spPr>
          <a:xfrm>
            <a:off x="4860032" y="4725144"/>
            <a:ext cx="72008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4F55979-2332-42E7-97CB-69A0552DEEAA}"/>
              </a:ext>
            </a:extLst>
          </p:cNvPr>
          <p:cNvCxnSpPr>
            <a:cxnSpLocks/>
          </p:cNvCxnSpPr>
          <p:nvPr/>
        </p:nvCxnSpPr>
        <p:spPr>
          <a:xfrm>
            <a:off x="4788024" y="5229200"/>
            <a:ext cx="72008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0259EBD-F450-40D3-8843-B2834B3828A6}"/>
              </a:ext>
            </a:extLst>
          </p:cNvPr>
          <p:cNvCxnSpPr>
            <a:cxnSpLocks/>
          </p:cNvCxnSpPr>
          <p:nvPr/>
        </p:nvCxnSpPr>
        <p:spPr>
          <a:xfrm>
            <a:off x="2483768" y="5301208"/>
            <a:ext cx="72008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56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32656"/>
            <a:ext cx="8208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/>
              <a:t>2.3 </a:t>
            </a:r>
            <a:r>
              <a:rPr lang="en-US" sz="2400" b="1" dirty="0" err="1"/>
              <a:t>Örnekleme</a:t>
            </a:r>
            <a:r>
              <a:rPr lang="en-US" sz="2400" b="1" dirty="0"/>
              <a:t> </a:t>
            </a:r>
            <a:r>
              <a:rPr lang="en-US" sz="2400" b="1" dirty="0" err="1"/>
              <a:t>Teoremi</a:t>
            </a:r>
            <a:endParaRPr lang="tr-TR" sz="2400" b="1" dirty="0"/>
          </a:p>
          <a:p>
            <a:pPr algn="just"/>
            <a:endParaRPr lang="tr-TR" sz="2400" b="1" dirty="0"/>
          </a:p>
          <a:p>
            <a:pPr algn="just"/>
            <a:r>
              <a:rPr lang="en-US" sz="2400" dirty="0" err="1"/>
              <a:t>Bir</a:t>
            </a:r>
            <a:r>
              <a:rPr lang="en-US" sz="2400" dirty="0"/>
              <a:t> analog </a:t>
            </a:r>
            <a:r>
              <a:rPr lang="en-US" sz="2400" dirty="0" err="1"/>
              <a:t>işaretin</a:t>
            </a:r>
            <a:r>
              <a:rPr lang="en-US" sz="2400" dirty="0"/>
              <a:t> </a:t>
            </a:r>
            <a:r>
              <a:rPr lang="en-US" sz="2400" dirty="0" err="1"/>
              <a:t>sayısal</a:t>
            </a:r>
            <a:r>
              <a:rPr lang="en-US" sz="2400" dirty="0"/>
              <a:t> </a:t>
            </a:r>
            <a:r>
              <a:rPr lang="en-US" sz="2400" dirty="0" err="1"/>
              <a:t>işarete</a:t>
            </a:r>
            <a:r>
              <a:rPr lang="en-US" sz="2400" dirty="0"/>
              <a:t> </a:t>
            </a:r>
            <a:r>
              <a:rPr lang="en-US" sz="2400" dirty="0" err="1"/>
              <a:t>dönüştürülmesinde</a:t>
            </a:r>
            <a:r>
              <a:rPr lang="en-US" sz="2400" dirty="0"/>
              <a:t> en </a:t>
            </a:r>
            <a:r>
              <a:rPr lang="en-US" sz="2400" dirty="0" err="1"/>
              <a:t>önemli</a:t>
            </a:r>
            <a:r>
              <a:rPr lang="en-US" sz="2400" dirty="0"/>
              <a:t> </a:t>
            </a:r>
            <a:r>
              <a:rPr lang="en-US" sz="2400" dirty="0" err="1"/>
              <a:t>nokta</a:t>
            </a:r>
            <a:r>
              <a:rPr lang="en-US" sz="2400" dirty="0"/>
              <a:t>, analog </a:t>
            </a:r>
            <a:r>
              <a:rPr lang="en-US" sz="2400" dirty="0" err="1"/>
              <a:t>işaretin</a:t>
            </a:r>
            <a:r>
              <a:rPr lang="en-US" sz="2400" dirty="0"/>
              <a:t> </a:t>
            </a:r>
            <a:r>
              <a:rPr lang="en-US" sz="2400" dirty="0" err="1"/>
              <a:t>uygun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örnekleme</a:t>
            </a:r>
            <a:r>
              <a:rPr lang="en-US" sz="2400" dirty="0"/>
              <a:t> </a:t>
            </a:r>
            <a:r>
              <a:rPr lang="en-US" sz="2400" dirty="0" err="1"/>
              <a:t>frekansı</a:t>
            </a:r>
            <a:r>
              <a:rPr lang="tr-TR" sz="2400" dirty="0"/>
              <a:t> (fs)</a:t>
            </a:r>
            <a:r>
              <a:rPr lang="en-US" sz="2400" dirty="0"/>
              <a:t> </a:t>
            </a:r>
            <a:r>
              <a:rPr lang="en-US" sz="2400" dirty="0" err="1"/>
              <a:t>ile</a:t>
            </a:r>
            <a:r>
              <a:rPr lang="en-US" sz="2400" dirty="0"/>
              <a:t> </a:t>
            </a:r>
            <a:r>
              <a:rPr lang="en-US" sz="2400" dirty="0" err="1"/>
              <a:t>örneklenmesidir</a:t>
            </a:r>
            <a:r>
              <a:rPr lang="en-US" sz="2400" dirty="0"/>
              <a:t>. </a:t>
            </a:r>
            <a:endParaRPr lang="tr-TR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2271648"/>
            <a:ext cx="7725794" cy="231470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11560" y="4509120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/>
              <a:t>Anahtarlama</a:t>
            </a:r>
            <a:r>
              <a:rPr lang="en-US" sz="2400" dirty="0"/>
              <a:t> </a:t>
            </a:r>
            <a:r>
              <a:rPr lang="en-US" sz="2400" dirty="0" err="1"/>
              <a:t>hızı</a:t>
            </a:r>
            <a:r>
              <a:rPr lang="en-US" sz="2400" dirty="0"/>
              <a:t> ne </a:t>
            </a:r>
            <a:r>
              <a:rPr lang="en-US" sz="2400" dirty="0" err="1"/>
              <a:t>kadar</a:t>
            </a:r>
            <a:r>
              <a:rPr lang="en-US" sz="2400" dirty="0"/>
              <a:t> </a:t>
            </a:r>
            <a:r>
              <a:rPr lang="en-US" sz="2400" dirty="0" err="1"/>
              <a:t>yüksek</a:t>
            </a:r>
            <a:r>
              <a:rPr lang="en-US" sz="2400" dirty="0"/>
              <a:t> </a:t>
            </a:r>
            <a:r>
              <a:rPr lang="en-US" sz="2400" dirty="0" err="1"/>
              <a:t>olursa</a:t>
            </a:r>
            <a:r>
              <a:rPr lang="en-US" sz="2400" dirty="0"/>
              <a:t> </a:t>
            </a:r>
            <a:r>
              <a:rPr lang="en-US" sz="2400" dirty="0" err="1"/>
              <a:t>örneklenen</a:t>
            </a:r>
            <a:r>
              <a:rPr lang="en-US" sz="2400" dirty="0"/>
              <a:t> </a:t>
            </a:r>
            <a:r>
              <a:rPr lang="en-US" sz="2400" dirty="0" err="1"/>
              <a:t>işaret</a:t>
            </a:r>
            <a:r>
              <a:rPr lang="en-US" sz="2400" dirty="0"/>
              <a:t>, </a:t>
            </a:r>
            <a:r>
              <a:rPr lang="en-US" sz="2400" dirty="0" err="1"/>
              <a:t>orijinal</a:t>
            </a:r>
            <a:r>
              <a:rPr lang="en-US" sz="2400" dirty="0"/>
              <a:t> </a:t>
            </a:r>
            <a:r>
              <a:rPr lang="en-US" sz="2400" dirty="0" err="1"/>
              <a:t>işarete</a:t>
            </a:r>
            <a:r>
              <a:rPr lang="en-US" sz="2400" dirty="0"/>
              <a:t> o </a:t>
            </a:r>
            <a:r>
              <a:rPr lang="en-US" sz="2400" dirty="0" err="1"/>
              <a:t>kadar</a:t>
            </a:r>
            <a:r>
              <a:rPr lang="en-US" sz="2400" dirty="0"/>
              <a:t> </a:t>
            </a:r>
            <a:r>
              <a:rPr lang="en-US" sz="2400" dirty="0" err="1"/>
              <a:t>daha</a:t>
            </a:r>
            <a:r>
              <a:rPr lang="en-US" sz="2400" dirty="0"/>
              <a:t> </a:t>
            </a:r>
            <a:r>
              <a:rPr lang="en-US" sz="2400" dirty="0" err="1"/>
              <a:t>çok</a:t>
            </a:r>
            <a:r>
              <a:rPr lang="en-US" sz="2400" dirty="0"/>
              <a:t> </a:t>
            </a:r>
            <a:r>
              <a:rPr lang="en-US" sz="2400" dirty="0" err="1"/>
              <a:t>benzer</a:t>
            </a:r>
            <a:r>
              <a:rPr lang="en-US" sz="2400" dirty="0"/>
              <a:t>. </a:t>
            </a:r>
            <a:r>
              <a:rPr lang="en-US" sz="2400" dirty="0" err="1"/>
              <a:t>f</a:t>
            </a:r>
            <a:r>
              <a:rPr lang="en-US" sz="2400" baseline="-25000" dirty="0" err="1"/>
              <a:t>m</a:t>
            </a:r>
            <a:r>
              <a:rPr lang="en-US" sz="2400" dirty="0"/>
              <a:t> (</a:t>
            </a:r>
            <a:r>
              <a:rPr lang="en-US" sz="2400" dirty="0" err="1"/>
              <a:t>fm</a:t>
            </a:r>
            <a:r>
              <a:rPr lang="en-US" sz="2400" dirty="0"/>
              <a:t> = 1/Tm) band </a:t>
            </a:r>
            <a:r>
              <a:rPr lang="en-US" sz="2400" dirty="0" err="1"/>
              <a:t>genişlikli</a:t>
            </a:r>
            <a:r>
              <a:rPr lang="en-US" sz="2400" dirty="0"/>
              <a:t> </a:t>
            </a:r>
            <a:r>
              <a:rPr lang="en-US" sz="2400" dirty="0" err="1"/>
              <a:t>bilgi</a:t>
            </a:r>
            <a:r>
              <a:rPr lang="en-US" sz="2400" dirty="0"/>
              <a:t> </a:t>
            </a:r>
            <a:r>
              <a:rPr lang="en-US" sz="2400" dirty="0" err="1"/>
              <a:t>işaretinin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temel</a:t>
            </a:r>
            <a:r>
              <a:rPr lang="en-US" sz="2400" dirty="0"/>
              <a:t> </a:t>
            </a:r>
            <a:r>
              <a:rPr lang="en-US" sz="2400" dirty="0" err="1"/>
              <a:t>bant</a:t>
            </a:r>
            <a:r>
              <a:rPr lang="en-US" sz="2400" dirty="0"/>
              <a:t> </a:t>
            </a:r>
            <a:r>
              <a:rPr lang="en-US" sz="2400" dirty="0" err="1"/>
              <a:t>bilgi</a:t>
            </a:r>
            <a:r>
              <a:rPr lang="en-US" sz="2400" dirty="0"/>
              <a:t> </a:t>
            </a:r>
            <a:r>
              <a:rPr lang="en-US" sz="2400" dirty="0" err="1"/>
              <a:t>işareti</a:t>
            </a:r>
            <a:r>
              <a:rPr lang="en-US" sz="2400" dirty="0"/>
              <a:t> </a:t>
            </a:r>
            <a:r>
              <a:rPr lang="en-US" sz="2400" dirty="0" err="1"/>
              <a:t>olması</a:t>
            </a:r>
            <a:r>
              <a:rPr lang="en-US" sz="2400" dirty="0"/>
              <a:t> </a:t>
            </a:r>
            <a:r>
              <a:rPr lang="en-US" sz="2400" dirty="0" err="1"/>
              <a:t>durumunda</a:t>
            </a:r>
            <a:r>
              <a:rPr lang="en-US" sz="2400" dirty="0"/>
              <a:t>, </a:t>
            </a:r>
            <a:r>
              <a:rPr lang="en-US" sz="2400" dirty="0" err="1"/>
              <a:t>örnekleme</a:t>
            </a:r>
            <a:r>
              <a:rPr lang="en-US" sz="2400" dirty="0"/>
              <a:t> </a:t>
            </a:r>
            <a:r>
              <a:rPr lang="en-US" sz="2400" dirty="0" err="1"/>
              <a:t>frekansı</a:t>
            </a:r>
            <a:r>
              <a:rPr lang="en-US" sz="2400" dirty="0"/>
              <a:t> (</a:t>
            </a:r>
            <a:r>
              <a:rPr lang="en-US" sz="2400" dirty="0" err="1"/>
              <a:t>fs</a:t>
            </a:r>
            <a:r>
              <a:rPr lang="en-US" sz="2400" dirty="0"/>
              <a:t> = 1/</a:t>
            </a:r>
            <a:r>
              <a:rPr lang="en-US" sz="2400" dirty="0" err="1"/>
              <a:t>Ts</a:t>
            </a:r>
            <a:r>
              <a:rPr lang="en-US" sz="2400" dirty="0"/>
              <a:t>)</a:t>
            </a:r>
            <a:endParaRPr lang="tr-TR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39BC28-3A80-415F-A1F9-A682C59B6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2B24-C4C6-4304-AB05-8362BADBADE2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373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32656"/>
            <a:ext cx="82809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/>
              <a:t>Nyquist</a:t>
            </a:r>
            <a:r>
              <a:rPr lang="en-US" sz="2400" b="1" dirty="0"/>
              <a:t> </a:t>
            </a:r>
            <a:r>
              <a:rPr lang="en-US" sz="2400" b="1" dirty="0" err="1"/>
              <a:t>tarafından</a:t>
            </a:r>
            <a:r>
              <a:rPr lang="en-US" sz="2400" b="1" dirty="0"/>
              <a:t> </a:t>
            </a:r>
            <a:r>
              <a:rPr lang="en-US" sz="2400" b="1" dirty="0" err="1"/>
              <a:t>verilen</a:t>
            </a:r>
            <a:r>
              <a:rPr lang="en-US" sz="2400" b="1" dirty="0"/>
              <a:t> </a:t>
            </a:r>
            <a:r>
              <a:rPr lang="en-US" sz="2400" b="1" dirty="0" err="1"/>
              <a:t>aşağıdaki</a:t>
            </a:r>
            <a:r>
              <a:rPr lang="en-US" sz="2400" b="1" dirty="0"/>
              <a:t> </a:t>
            </a:r>
            <a:r>
              <a:rPr lang="en-US" sz="2400" b="1" dirty="0" err="1"/>
              <a:t>koşulu</a:t>
            </a:r>
            <a:r>
              <a:rPr lang="en-US" sz="2400" b="1" dirty="0"/>
              <a:t> </a:t>
            </a:r>
            <a:r>
              <a:rPr lang="en-US" sz="2400" b="1" dirty="0" err="1"/>
              <a:t>sağlamalıdır</a:t>
            </a:r>
            <a:r>
              <a:rPr lang="en-US" sz="2400" b="1" dirty="0"/>
              <a:t>.</a:t>
            </a:r>
            <a:endParaRPr lang="tr-TR" sz="2400" b="1" dirty="0"/>
          </a:p>
          <a:p>
            <a:pPr algn="just"/>
            <a:endParaRPr lang="tr-TR" sz="2400" b="1" dirty="0"/>
          </a:p>
          <a:p>
            <a:pPr algn="ctr"/>
            <a:r>
              <a:rPr lang="en-US" sz="2400" b="1" dirty="0" err="1"/>
              <a:t>fs</a:t>
            </a:r>
            <a:r>
              <a:rPr lang="en-US" sz="2400" b="1" dirty="0"/>
              <a:t> ≥ 2fm</a:t>
            </a:r>
            <a:endParaRPr lang="tr-TR" sz="2400" b="1" dirty="0"/>
          </a:p>
          <a:p>
            <a:pPr algn="just"/>
            <a:endParaRPr lang="tr-TR" sz="2400" b="1" i="1" dirty="0"/>
          </a:p>
          <a:p>
            <a:pPr algn="just"/>
            <a:r>
              <a:rPr lang="en-US" sz="2400" b="1" i="1" dirty="0" err="1"/>
              <a:t>f</a:t>
            </a:r>
            <a:r>
              <a:rPr lang="en-US" sz="2400" b="1" i="1" baseline="-25000" dirty="0" err="1"/>
              <a:t>s</a:t>
            </a:r>
            <a:r>
              <a:rPr lang="en-US" sz="2400" b="1" i="1" dirty="0"/>
              <a:t> </a:t>
            </a:r>
            <a:r>
              <a:rPr lang="en-US" sz="2400" b="1" dirty="0" err="1"/>
              <a:t>frekansına</a:t>
            </a:r>
            <a:r>
              <a:rPr lang="en-US" sz="2400" b="1" dirty="0"/>
              <a:t> </a:t>
            </a:r>
            <a:r>
              <a:rPr lang="en-US" sz="2400" b="1" i="1" dirty="0" err="1"/>
              <a:t>Nyquist</a:t>
            </a:r>
            <a:r>
              <a:rPr lang="en-US" sz="2400" b="1" i="1" dirty="0"/>
              <a:t> </a:t>
            </a:r>
            <a:r>
              <a:rPr lang="en-US" sz="2400" b="1" i="1" dirty="0" err="1"/>
              <a:t>frekansı</a:t>
            </a:r>
            <a:r>
              <a:rPr lang="en-US" sz="2400" b="1" dirty="0"/>
              <a:t> </a:t>
            </a:r>
            <a:r>
              <a:rPr lang="tr-TR" sz="2400" b="1" dirty="0"/>
              <a:t>veya örnekleme frekansı </a:t>
            </a:r>
            <a:r>
              <a:rPr lang="en-US" sz="2400" b="1" dirty="0" err="1"/>
              <a:t>denir</a:t>
            </a:r>
            <a:r>
              <a:rPr lang="en-US" sz="2400" b="1" dirty="0"/>
              <a:t>. </a:t>
            </a:r>
            <a:endParaRPr lang="tr-TR" sz="2400" b="1" dirty="0"/>
          </a:p>
          <a:p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11560" y="2708920"/>
                <a:ext cx="7704856" cy="3049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b="1" dirty="0"/>
                  <a:t>T</a:t>
                </a:r>
                <a:r>
                  <a:rPr lang="en-US" sz="2400" b="1" baseline="-25000" dirty="0"/>
                  <a:t>m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periyotlu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bilgi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işareti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T</a:t>
                </a:r>
                <a:r>
                  <a:rPr lang="en-US" sz="2400" b="1" baseline="-25000" dirty="0" err="1"/>
                  <a:t>s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periyotlu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saat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darbeleri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ile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örneklendiği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zaman</a:t>
                </a:r>
                <a:r>
                  <a:rPr lang="en-US" sz="2400" b="1" dirty="0"/>
                  <a:t>, T</a:t>
                </a:r>
                <a:r>
                  <a:rPr lang="en-US" sz="2400" b="1" baseline="-25000" dirty="0"/>
                  <a:t>m</a:t>
                </a:r>
                <a:r>
                  <a:rPr lang="en-US" sz="2400" b="1" dirty="0"/>
                  <a:t>  </a:t>
                </a:r>
                <a:r>
                  <a:rPr lang="en-US" sz="2400" b="1" dirty="0" err="1"/>
                  <a:t>periyodu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içerisinde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bilgi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işaretinden</a:t>
                </a:r>
                <a:r>
                  <a:rPr lang="en-US" sz="2400" b="1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𝑻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/>
                              </a:rPr>
                              <m:t>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𝑻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/>
                              </a:rPr>
                              <m:t>𝒔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b="1" dirty="0"/>
                  <a:t> </a:t>
                </a:r>
                <a:r>
                  <a:rPr lang="en-US" sz="2400" b="1" dirty="0" err="1"/>
                  <a:t>kadar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örnek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alınır</a:t>
                </a:r>
                <a:r>
                  <a:rPr lang="en-US" sz="2400" b="1" dirty="0"/>
                  <a:t>. </a:t>
                </a:r>
                <a:r>
                  <a:rPr lang="en-US" sz="2400" b="1" dirty="0" err="1"/>
                  <a:t>Örneğin</a:t>
                </a:r>
                <a:r>
                  <a:rPr lang="en-US" sz="2400" b="1" dirty="0"/>
                  <a:t> 1kHz </a:t>
                </a:r>
                <a:r>
                  <a:rPr lang="en-US" sz="2400" b="1" dirty="0" err="1"/>
                  <a:t>değerindeki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bir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bilgi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işareti</a:t>
                </a:r>
                <a:r>
                  <a:rPr lang="en-US" sz="2400" b="1" dirty="0"/>
                  <a:t> 8kHz </a:t>
                </a:r>
                <a:r>
                  <a:rPr lang="en-US" sz="2400" b="1" dirty="0" err="1"/>
                  <a:t>değerindeki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bir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saat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darbesi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ile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örneklendiği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zaman</a:t>
                </a:r>
                <a:r>
                  <a:rPr lang="en-US" sz="2400" b="1" dirty="0"/>
                  <a:t>, </a:t>
                </a:r>
                <a:r>
                  <a:rPr lang="en-US" sz="2400" b="1" dirty="0" err="1"/>
                  <a:t>bilgi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işaretinden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bir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periyot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içerisinde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/>
                          </a:rPr>
                          <m:t>𝟏</m:t>
                        </m:r>
                        <m:r>
                          <a:rPr lang="en-US" sz="2400" b="1" i="1">
                            <a:latin typeface="Cambria Math"/>
                          </a:rPr>
                          <m:t>𝒎𝒔𝒂𝒏</m:t>
                        </m:r>
                      </m:num>
                      <m:den>
                        <m:r>
                          <a:rPr lang="en-US" sz="2400" b="1" i="1">
                            <a:latin typeface="Cambria Math"/>
                          </a:rPr>
                          <m:t>𝟎</m:t>
                        </m:r>
                        <m:r>
                          <a:rPr lang="en-US" sz="2400" b="1" i="1">
                            <a:latin typeface="Cambria Math"/>
                          </a:rPr>
                          <m:t>.</m:t>
                        </m:r>
                        <m:r>
                          <a:rPr lang="en-US" sz="2400" b="1" i="1">
                            <a:latin typeface="Cambria Math"/>
                          </a:rPr>
                          <m:t>𝟏𝟐𝟓</m:t>
                        </m:r>
                        <m:r>
                          <a:rPr lang="en-US" sz="2400" b="1" i="1">
                            <a:latin typeface="Cambria Math"/>
                          </a:rPr>
                          <m:t>𝒎𝒔𝒂𝒏</m:t>
                        </m:r>
                      </m:den>
                    </m:f>
                  </m:oMath>
                </a14:m>
                <a:r>
                  <a:rPr lang="en-US" sz="2400" b="1" dirty="0"/>
                  <a:t> = 8 </a:t>
                </a:r>
                <a:r>
                  <a:rPr lang="en-US" sz="2400" b="1" dirty="0" err="1"/>
                  <a:t>tane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örnek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alınır</a:t>
                </a:r>
                <a:r>
                  <a:rPr lang="en-US" sz="2400" b="1" dirty="0"/>
                  <a:t>.</a:t>
                </a:r>
                <a:endParaRPr lang="tr-TR" sz="2400" b="1" dirty="0"/>
              </a:p>
              <a:p>
                <a:pPr algn="just"/>
                <a:endParaRPr lang="tr-TR" sz="24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708920"/>
                <a:ext cx="7704856" cy="3049874"/>
              </a:xfrm>
              <a:prstGeom prst="rect">
                <a:avLst/>
              </a:prstGeom>
              <a:blipFill rotWithShape="1">
                <a:blip r:embed="rId2"/>
                <a:stretch>
                  <a:fillRect l="-1187" t="-1597" r="-126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F583EF-0AF1-4FCC-B4F3-A2AE41E48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2B24-C4C6-4304-AB05-8362BADBADE2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573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67544" y="404664"/>
                <a:ext cx="8424936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/>
                  <a:t>Örnek</a:t>
                </a:r>
                <a:r>
                  <a:rPr lang="en-US" sz="2400" b="1" dirty="0"/>
                  <a:t> </a:t>
                </a:r>
                <a:endParaRPr lang="tr-TR" sz="2400" b="1" dirty="0"/>
              </a:p>
              <a:p>
                <a:endParaRPr lang="tr-TR" sz="2400" b="1" dirty="0"/>
              </a:p>
              <a:p>
                <a:pPr algn="just"/>
                <a:r>
                  <a:rPr lang="en-US" sz="2400" b="1" dirty="0" err="1"/>
                  <a:t>Bir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bilgi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işareti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V</a:t>
                </a:r>
                <a:r>
                  <a:rPr lang="en-US" sz="2400" b="1" baseline="-25000" dirty="0" err="1"/>
                  <a:t>m</a:t>
                </a:r>
                <a:r>
                  <a:rPr lang="en-US" sz="2400" b="1" dirty="0"/>
                  <a:t> = 10 Sin 2000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𝛑</m:t>
                    </m:r>
                  </m:oMath>
                </a14:m>
                <a:r>
                  <a:rPr lang="en-US" sz="2400" b="1" dirty="0"/>
                  <a:t>t (Volt), 8kHz </a:t>
                </a:r>
                <a:r>
                  <a:rPr lang="en-US" sz="2400" b="1" dirty="0" err="1"/>
                  <a:t>değerindeki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saat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darbeleri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ile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örneklenmektedir</a:t>
                </a:r>
                <a:r>
                  <a:rPr lang="en-US" sz="2400" b="1" dirty="0"/>
                  <a:t>. </a:t>
                </a:r>
                <a:r>
                  <a:rPr lang="en-US" sz="2400" b="1" dirty="0" err="1"/>
                  <a:t>Bilgi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işaretini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ve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örneklenmiş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işareti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ölçekli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olarak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bilgi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işaretinin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bir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periyodu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içerisinde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çiziniz</a:t>
                </a:r>
                <a:r>
                  <a:rPr lang="en-US" sz="2400" b="1" dirty="0"/>
                  <a:t>. </a:t>
                </a:r>
                <a:endParaRPr lang="tr-TR" sz="2400" b="1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04664"/>
                <a:ext cx="8424936" cy="2215991"/>
              </a:xfrm>
              <a:prstGeom prst="rect">
                <a:avLst/>
              </a:prstGeom>
              <a:blipFill>
                <a:blip r:embed="rId2"/>
                <a:stretch>
                  <a:fillRect l="-1158" t="-2198" r="-108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67544" y="2564904"/>
                <a:ext cx="8424936" cy="3211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tr-TR" sz="2400" b="1" dirty="0"/>
                  <a:t>Çözüm</a:t>
                </a:r>
              </a:p>
              <a:p>
                <a:pPr algn="just"/>
                <a:r>
                  <a:rPr lang="en-US" sz="2400" b="1" dirty="0" err="1"/>
                  <a:t>Bilgi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işaretinin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frekansı</a:t>
                </a:r>
                <a:r>
                  <a:rPr lang="en-US" sz="2400" b="1" dirty="0"/>
                  <a:t> 2f</a:t>
                </a:r>
                <a:r>
                  <a:rPr lang="en-US" sz="2400" b="1" baseline="-25000" dirty="0"/>
                  <a:t>m</a:t>
                </a:r>
                <a:r>
                  <a:rPr lang="en-US" sz="2400" b="1" dirty="0"/>
                  <a:t> = 2000 Hz </a:t>
                </a:r>
                <a:r>
                  <a:rPr lang="en-US" sz="2400" b="1" dirty="0" err="1"/>
                  <a:t>ifadesinden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f</a:t>
                </a:r>
                <a:r>
                  <a:rPr lang="en-US" sz="2400" b="1" baseline="-25000" dirty="0" err="1"/>
                  <a:t>m</a:t>
                </a:r>
                <a:r>
                  <a:rPr lang="en-US" sz="2400" b="1" dirty="0"/>
                  <a:t> = 1000Hz dir. </a:t>
                </a:r>
                <a:endParaRPr lang="tr-TR" sz="2400" b="1" dirty="0"/>
              </a:p>
              <a:p>
                <a:pPr algn="just"/>
                <a:endParaRPr lang="tr-TR" sz="2400" b="1" dirty="0"/>
              </a:p>
              <a:p>
                <a:pPr algn="just"/>
                <a:r>
                  <a:rPr lang="en-US" sz="2400" b="1" dirty="0" err="1"/>
                  <a:t>Bilgi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işaretinin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periyodu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ise</a:t>
                </a:r>
                <a:r>
                  <a:rPr lang="en-US" sz="2400" b="1" dirty="0"/>
                  <a:t> T</a:t>
                </a:r>
                <a:r>
                  <a:rPr lang="en-US" sz="2400" b="1" baseline="-25000" dirty="0"/>
                  <a:t>m </a:t>
                </a:r>
                <a:r>
                  <a:rPr lang="en-US" sz="2400" b="1" dirty="0"/>
                  <a:t>= 1\1000Hz = 1msan. </a:t>
                </a:r>
                <a:endParaRPr lang="tr-TR" sz="2400" b="1" dirty="0"/>
              </a:p>
              <a:p>
                <a:pPr algn="just"/>
                <a:endParaRPr lang="tr-TR" sz="2400" b="1" dirty="0"/>
              </a:p>
              <a:p>
                <a:pPr algn="just"/>
                <a:r>
                  <a:rPr lang="en-US" sz="2400" b="1" dirty="0" err="1"/>
                  <a:t>Saat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darbelerinin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periyodu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ise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T</a:t>
                </a:r>
                <a:r>
                  <a:rPr lang="en-US" sz="2400" b="1" baseline="-25000" dirty="0" err="1"/>
                  <a:t>s</a:t>
                </a:r>
                <a:r>
                  <a:rPr lang="en-US" sz="2400" b="1" dirty="0"/>
                  <a:t> = 1\8000Hz = 0.125 </a:t>
                </a:r>
                <a:r>
                  <a:rPr lang="en-US" sz="2400" b="1" dirty="0" err="1"/>
                  <a:t>msan</a:t>
                </a:r>
                <a:r>
                  <a:rPr lang="en-US" sz="2400" b="1" dirty="0"/>
                  <a:t> dir. </a:t>
                </a:r>
                <a:endParaRPr lang="tr-TR" sz="2400" b="1" dirty="0"/>
              </a:p>
              <a:p>
                <a:pPr algn="just"/>
                <a:endParaRPr lang="tr-TR" sz="2400" b="1" dirty="0"/>
              </a:p>
              <a:p>
                <a:pPr algn="just"/>
                <a:r>
                  <a:rPr lang="tr-TR" sz="2400" b="1" dirty="0"/>
                  <a:t>B</a:t>
                </a:r>
                <a:r>
                  <a:rPr lang="en-US" sz="2400" b="1" dirty="0" err="1"/>
                  <a:t>ilgi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işaretinden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bir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periyot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içerisinde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/>
                          </a:rPr>
                          <m:t>𝟏</m:t>
                        </m:r>
                        <m:r>
                          <a:rPr lang="en-US" sz="2400" b="1" i="1">
                            <a:latin typeface="Cambria Math"/>
                          </a:rPr>
                          <m:t>𝒎𝒔𝒂𝒏</m:t>
                        </m:r>
                      </m:num>
                      <m:den>
                        <m:r>
                          <a:rPr lang="en-US" sz="2400" b="1" i="1">
                            <a:latin typeface="Cambria Math"/>
                          </a:rPr>
                          <m:t>𝟎</m:t>
                        </m:r>
                        <m:r>
                          <a:rPr lang="en-US" sz="2400" b="1" i="1">
                            <a:latin typeface="Cambria Math"/>
                          </a:rPr>
                          <m:t>.</m:t>
                        </m:r>
                        <m:r>
                          <a:rPr lang="en-US" sz="2400" b="1" i="1">
                            <a:latin typeface="Cambria Math"/>
                          </a:rPr>
                          <m:t>𝟏𝟐𝟓</m:t>
                        </m:r>
                        <m:r>
                          <a:rPr lang="en-US" sz="2400" b="1" i="1">
                            <a:latin typeface="Cambria Math"/>
                          </a:rPr>
                          <m:t>𝒎𝒔𝒂𝒏</m:t>
                        </m:r>
                      </m:den>
                    </m:f>
                  </m:oMath>
                </a14:m>
                <a:r>
                  <a:rPr lang="en-US" sz="2400" b="1" dirty="0"/>
                  <a:t> = 8 </a:t>
                </a:r>
                <a:r>
                  <a:rPr lang="en-US" sz="2400" b="1" dirty="0" err="1"/>
                  <a:t>tane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örnek</a:t>
                </a:r>
                <a:r>
                  <a:rPr lang="en-US" sz="2400" b="1" dirty="0"/>
                  <a:t> </a:t>
                </a:r>
                <a:endParaRPr lang="tr-TR" sz="24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564904"/>
                <a:ext cx="8424936" cy="3211200"/>
              </a:xfrm>
              <a:prstGeom prst="rect">
                <a:avLst/>
              </a:prstGeom>
              <a:blipFill rotWithShape="1">
                <a:blip r:embed="rId3"/>
                <a:stretch>
                  <a:fillRect l="-1158" t="-1518" r="-651" b="-94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11102B-EF13-4D86-BD0B-02B08FF96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2B24-C4C6-4304-AB05-8362BADBADE2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504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683568" y="920750"/>
            <a:ext cx="7992888" cy="5316562"/>
            <a:chOff x="683568" y="920750"/>
            <a:chExt cx="7992888" cy="5316562"/>
          </a:xfrm>
        </p:grpSpPr>
        <p:grpSp>
          <p:nvGrpSpPr>
            <p:cNvPr id="2" name="Group 1"/>
            <p:cNvGrpSpPr/>
            <p:nvPr/>
          </p:nvGrpSpPr>
          <p:grpSpPr>
            <a:xfrm>
              <a:off x="683568" y="920750"/>
              <a:ext cx="7992888" cy="5316562"/>
              <a:chOff x="0" y="0"/>
              <a:chExt cx="5958186" cy="5017116"/>
            </a:xfrm>
          </p:grpSpPr>
          <p:sp>
            <p:nvSpPr>
              <p:cNvPr id="3" name="Text Box 314"/>
              <p:cNvSpPr txBox="1"/>
              <p:nvPr/>
            </p:nvSpPr>
            <p:spPr>
              <a:xfrm>
                <a:off x="0" y="0"/>
                <a:ext cx="468630" cy="1819275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tr-TR" sz="1100">
                    <a:effectLst/>
                    <a:latin typeface="Times New Roman"/>
                    <a:ea typeface="Calibri"/>
                    <a:cs typeface="Times New Roman"/>
                  </a:rPr>
                  <a:t>10V</a:t>
                </a:r>
                <a:endParaRPr lang="tr-TR" sz="1100">
                  <a:effectLst/>
                  <a:ea typeface="Calibri"/>
                  <a:cs typeface="Times New Roman"/>
                </a:endParaRPr>
              </a:p>
              <a:p>
                <a:pPr algn="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tr-TR" sz="1100">
                    <a:effectLst/>
                    <a:latin typeface="Times New Roman"/>
                    <a:ea typeface="Calibri"/>
                    <a:cs typeface="Times New Roman"/>
                  </a:rPr>
                  <a:t> </a:t>
                </a:r>
                <a:endParaRPr lang="tr-TR" sz="1100">
                  <a:effectLst/>
                  <a:ea typeface="Calibri"/>
                  <a:cs typeface="Times New Roman"/>
                </a:endParaRPr>
              </a:p>
              <a:p>
                <a:pPr algn="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tr-TR" sz="1100">
                    <a:effectLst/>
                    <a:latin typeface="Times New Roman"/>
                    <a:ea typeface="Calibri"/>
                    <a:cs typeface="Times New Roman"/>
                  </a:rPr>
                  <a:t>0V</a:t>
                </a:r>
                <a:endParaRPr lang="tr-TR" sz="1100">
                  <a:effectLst/>
                  <a:ea typeface="Calibri"/>
                  <a:cs typeface="Times New Roman"/>
                </a:endParaRPr>
              </a:p>
              <a:p>
                <a:pPr algn="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tr-TR" sz="1100">
                    <a:effectLst/>
                    <a:latin typeface="Times New Roman"/>
                    <a:ea typeface="Calibri"/>
                    <a:cs typeface="Times New Roman"/>
                  </a:rPr>
                  <a:t> </a:t>
                </a:r>
                <a:endParaRPr lang="tr-TR" sz="1100">
                  <a:effectLst/>
                  <a:ea typeface="Calibri"/>
                  <a:cs typeface="Times New Roman"/>
                </a:endParaRPr>
              </a:p>
              <a:p>
                <a:pPr algn="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tr-TR" sz="1100">
                    <a:effectLst/>
                    <a:latin typeface="Times New Roman"/>
                    <a:ea typeface="Calibri"/>
                    <a:cs typeface="Times New Roman"/>
                  </a:rPr>
                  <a:t>-10</a:t>
                </a:r>
                <a:r>
                  <a:rPr lang="tr-TR" sz="1000">
                    <a:effectLst/>
                    <a:latin typeface="Times New Roman"/>
                    <a:ea typeface="Calibri"/>
                    <a:cs typeface="Times New Roman"/>
                  </a:rPr>
                  <a:t>V</a:t>
                </a:r>
                <a:endParaRPr lang="tr-TR" sz="1100">
                  <a:effectLst/>
                  <a:ea typeface="Calibri"/>
                  <a:cs typeface="Times New Roman"/>
                </a:endParaRPr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409575" y="114300"/>
                <a:ext cx="5548611" cy="4902816"/>
                <a:chOff x="0" y="0"/>
                <a:chExt cx="5548611" cy="4902816"/>
              </a:xfrm>
            </p:grpSpPr>
            <p:grpSp>
              <p:nvGrpSpPr>
                <p:cNvPr id="5" name="Group 4"/>
                <p:cNvGrpSpPr/>
                <p:nvPr/>
              </p:nvGrpSpPr>
              <p:grpSpPr>
                <a:xfrm>
                  <a:off x="54591" y="0"/>
                  <a:ext cx="4865370" cy="1407160"/>
                  <a:chOff x="0" y="0"/>
                  <a:chExt cx="4865866" cy="1407381"/>
                </a:xfrm>
              </p:grpSpPr>
              <p:sp>
                <p:nvSpPr>
                  <p:cNvPr id="35" name="Freeform 34"/>
                  <p:cNvSpPr/>
                  <p:nvPr/>
                </p:nvSpPr>
                <p:spPr>
                  <a:xfrm>
                    <a:off x="0" y="0"/>
                    <a:ext cx="2560320" cy="675640"/>
                  </a:xfrm>
                  <a:custGeom>
                    <a:avLst/>
                    <a:gdLst>
                      <a:gd name="connsiteX0" fmla="*/ 0 w 3236181"/>
                      <a:gd name="connsiteY0" fmla="*/ 1097301 h 1097301"/>
                      <a:gd name="connsiteX1" fmla="*/ 1614115 w 3236181"/>
                      <a:gd name="connsiteY1" fmla="*/ 21 h 1097301"/>
                      <a:gd name="connsiteX2" fmla="*/ 3236181 w 3236181"/>
                      <a:gd name="connsiteY2" fmla="*/ 1073447 h 10973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236181" h="1097301">
                        <a:moveTo>
                          <a:pt x="0" y="1097301"/>
                        </a:moveTo>
                        <a:cubicBezTo>
                          <a:pt x="537376" y="550649"/>
                          <a:pt x="1074752" y="3997"/>
                          <a:pt x="1614115" y="21"/>
                        </a:cubicBezTo>
                        <a:cubicBezTo>
                          <a:pt x="2153478" y="-3955"/>
                          <a:pt x="2694829" y="534746"/>
                          <a:pt x="3236181" y="1073447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tr-TR"/>
                  </a:p>
                </p:txBody>
              </p:sp>
              <p:sp>
                <p:nvSpPr>
                  <p:cNvPr id="36" name="Freeform 35"/>
                  <p:cNvSpPr/>
                  <p:nvPr/>
                </p:nvSpPr>
                <p:spPr>
                  <a:xfrm rot="10800000">
                    <a:off x="2560320" y="628153"/>
                    <a:ext cx="2305546" cy="779228"/>
                  </a:xfrm>
                  <a:custGeom>
                    <a:avLst/>
                    <a:gdLst>
                      <a:gd name="connsiteX0" fmla="*/ 0 w 3236181"/>
                      <a:gd name="connsiteY0" fmla="*/ 1097301 h 1097301"/>
                      <a:gd name="connsiteX1" fmla="*/ 1614115 w 3236181"/>
                      <a:gd name="connsiteY1" fmla="*/ 21 h 1097301"/>
                      <a:gd name="connsiteX2" fmla="*/ 3236181 w 3236181"/>
                      <a:gd name="connsiteY2" fmla="*/ 1073447 h 10973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236181" h="1097301">
                        <a:moveTo>
                          <a:pt x="0" y="1097301"/>
                        </a:moveTo>
                        <a:cubicBezTo>
                          <a:pt x="537376" y="550649"/>
                          <a:pt x="1074752" y="3997"/>
                          <a:pt x="1614115" y="21"/>
                        </a:cubicBezTo>
                        <a:cubicBezTo>
                          <a:pt x="2153478" y="-3955"/>
                          <a:pt x="2694829" y="534746"/>
                          <a:pt x="3236181" y="1073447"/>
                        </a:cubicBezTo>
                      </a:path>
                    </a:pathLst>
                  </a:custGeom>
                  <a:noFill/>
                  <a:ln w="254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tr-TR"/>
                  </a:p>
                </p:txBody>
              </p:sp>
            </p:grpSp>
            <p:cxnSp>
              <p:nvCxnSpPr>
                <p:cNvPr id="6" name="Straight Arrow Connector 5"/>
                <p:cNvCxnSpPr/>
                <p:nvPr/>
              </p:nvCxnSpPr>
              <p:spPr>
                <a:xfrm flipV="1">
                  <a:off x="54591" y="2210938"/>
                  <a:ext cx="5494020" cy="47625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Arrow Connector 6"/>
                <p:cNvCxnSpPr/>
                <p:nvPr/>
              </p:nvCxnSpPr>
              <p:spPr>
                <a:xfrm flipV="1">
                  <a:off x="54591" y="3753135"/>
                  <a:ext cx="5494020" cy="47625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>
                  <a:off x="1828800" y="150126"/>
                  <a:ext cx="19050" cy="3648075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>
                  <a:off x="614149" y="245660"/>
                  <a:ext cx="19050" cy="354330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8064A2">
                      <a:shade val="95000"/>
                      <a:satMod val="105000"/>
                    </a:srgbClr>
                  </a:solidFill>
                  <a:prstDash val="dash"/>
                </a:ln>
                <a:effectLst/>
              </p:spPr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1269242" y="0"/>
                  <a:ext cx="9525" cy="380047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8064A2">
                      <a:shade val="95000"/>
                      <a:satMod val="105000"/>
                    </a:srgbClr>
                  </a:solidFill>
                  <a:prstDash val="dash"/>
                </a:ln>
                <a:effectLst/>
              </p:spPr>
            </p:cxn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2606722" y="627797"/>
                  <a:ext cx="9525" cy="316230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8064A2">
                      <a:shade val="95000"/>
                      <a:satMod val="105000"/>
                    </a:srgbClr>
                  </a:solidFill>
                  <a:prstDash val="dash"/>
                </a:ln>
                <a:effectLst/>
              </p:spPr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3179928" y="682388"/>
                  <a:ext cx="19050" cy="3114675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3780430" y="668741"/>
                  <a:ext cx="0" cy="312420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4258101" y="627797"/>
                  <a:ext cx="0" cy="3114675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4913194" y="682388"/>
                  <a:ext cx="0" cy="306705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sp>
              <p:nvSpPr>
                <p:cNvPr id="16" name="Rectangle 15"/>
                <p:cNvSpPr/>
                <p:nvPr/>
              </p:nvSpPr>
              <p:spPr>
                <a:xfrm>
                  <a:off x="614149" y="1760561"/>
                  <a:ext cx="66675" cy="4953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tr-TR"/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1282889" y="1760561"/>
                  <a:ext cx="66675" cy="4953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tr-TR"/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1856095" y="1733266"/>
                  <a:ext cx="66675" cy="4953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tr-TR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2620370" y="1719618"/>
                  <a:ext cx="66675" cy="4953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tr-TR"/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3179928" y="1705970"/>
                  <a:ext cx="66675" cy="4953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tr-TR"/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3780430" y="1705970"/>
                  <a:ext cx="66675" cy="4953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tr-TR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4258101" y="1705970"/>
                  <a:ext cx="66675" cy="4953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tr-TR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4858603" y="1705970"/>
                  <a:ext cx="66675" cy="4953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tr-TR"/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627797" y="3248167"/>
                  <a:ext cx="47625" cy="54292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tr-TR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1310185" y="2906973"/>
                  <a:ext cx="45085" cy="85725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tr-TR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1869743" y="3220872"/>
                  <a:ext cx="47625" cy="54292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tr-TR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 flipV="1">
                  <a:off x="3179928" y="3766782"/>
                  <a:ext cx="47625" cy="52387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tr-TR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 flipV="1">
                  <a:off x="3780430" y="3766782"/>
                  <a:ext cx="47625" cy="85725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tr-TR"/>
                </a:p>
              </p:txBody>
            </p:sp>
            <p:sp>
              <p:nvSpPr>
                <p:cNvPr id="29" name="Text Box 403"/>
                <p:cNvSpPr txBox="1"/>
                <p:nvPr/>
              </p:nvSpPr>
              <p:spPr>
                <a:xfrm>
                  <a:off x="0" y="3043451"/>
                  <a:ext cx="590550" cy="276225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tr-TR" sz="900">
                      <a:effectLst/>
                      <a:ea typeface="Calibri"/>
                      <a:cs typeface="Times New Roman"/>
                    </a:rPr>
                    <a:t>7.06V</a:t>
                  </a:r>
                  <a:endParaRPr lang="tr-TR" sz="110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30" name="Text Box 404"/>
                <p:cNvSpPr txBox="1"/>
                <p:nvPr/>
              </p:nvSpPr>
              <p:spPr>
                <a:xfrm>
                  <a:off x="1050877" y="2634018"/>
                  <a:ext cx="590550" cy="276225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tr-TR" sz="900">
                      <a:effectLst/>
                      <a:ea typeface="Calibri"/>
                      <a:cs typeface="Times New Roman"/>
                    </a:rPr>
                    <a:t>10V</a:t>
                  </a:r>
                  <a:endParaRPr lang="tr-TR" sz="110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31" name="Text Box 405"/>
                <p:cNvSpPr txBox="1"/>
                <p:nvPr/>
              </p:nvSpPr>
              <p:spPr>
                <a:xfrm>
                  <a:off x="2019868" y="3057099"/>
                  <a:ext cx="590550" cy="276225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tr-TR" sz="900">
                      <a:effectLst/>
                      <a:ea typeface="Calibri"/>
                      <a:cs typeface="Times New Roman"/>
                    </a:rPr>
                    <a:t>7.06V</a:t>
                  </a:r>
                  <a:endParaRPr lang="tr-TR" sz="110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32" name="Text Box 406"/>
                <p:cNvSpPr txBox="1"/>
                <p:nvPr/>
              </p:nvSpPr>
              <p:spPr>
                <a:xfrm>
                  <a:off x="2893325" y="4353636"/>
                  <a:ext cx="590550" cy="276225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tr-TR" sz="900">
                      <a:effectLst/>
                      <a:ea typeface="Calibri"/>
                      <a:cs typeface="Times New Roman"/>
                    </a:rPr>
                    <a:t>-7.06V</a:t>
                  </a:r>
                  <a:endParaRPr lang="tr-TR" sz="110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33" name="Text Box 407"/>
                <p:cNvSpPr txBox="1"/>
                <p:nvPr/>
              </p:nvSpPr>
              <p:spPr>
                <a:xfrm>
                  <a:off x="3848668" y="4626591"/>
                  <a:ext cx="476250" cy="276225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tr-TR" sz="900">
                      <a:effectLst/>
                      <a:ea typeface="Calibri"/>
                      <a:cs typeface="Times New Roman"/>
                    </a:rPr>
                    <a:t>-10V</a:t>
                  </a:r>
                  <a:endParaRPr lang="tr-TR" sz="110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34" name="Text Box 408"/>
                <p:cNvSpPr txBox="1"/>
                <p:nvPr/>
              </p:nvSpPr>
              <p:spPr>
                <a:xfrm>
                  <a:off x="4271749" y="4285397"/>
                  <a:ext cx="590550" cy="276225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tr-TR" sz="900">
                      <a:effectLst/>
                      <a:ea typeface="Calibri"/>
                      <a:cs typeface="Times New Roman"/>
                    </a:rPr>
                    <a:t>-7.06V</a:t>
                  </a:r>
                  <a:endParaRPr lang="tr-TR" sz="1100">
                    <a:effectLst/>
                    <a:ea typeface="Calibri"/>
                    <a:cs typeface="Times New Roman"/>
                  </a:endParaRPr>
                </a:p>
              </p:txBody>
            </p:sp>
          </p:grpSp>
        </p:grpSp>
        <p:sp>
          <p:nvSpPr>
            <p:cNvPr id="37" name="Text Box 313"/>
            <p:cNvSpPr txBox="1"/>
            <p:nvPr/>
          </p:nvSpPr>
          <p:spPr>
            <a:xfrm>
              <a:off x="1300758" y="1697903"/>
              <a:ext cx="6494776" cy="2540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tr-TR" sz="1000" dirty="0">
                  <a:effectLst/>
                  <a:ea typeface="Calibri"/>
                  <a:cs typeface="Times New Roman"/>
                </a:rPr>
                <a:t>0                     0.125                      0.25                  0.375                   0.5              0.625                     0.75        0.875                1 msan</a:t>
              </a:r>
              <a:endParaRPr lang="tr-TR" sz="1100" dirty="0">
                <a:effectLst/>
                <a:ea typeface="Calibri"/>
                <a:cs typeface="Times New Roman"/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 flipV="1">
            <a:off x="6913296" y="5069479"/>
            <a:ext cx="63889" cy="546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r-TR"/>
          </a:p>
        </p:txBody>
      </p:sp>
      <p:sp>
        <p:nvSpPr>
          <p:cNvPr id="40" name="Slide Number Placeholder 39">
            <a:extLst>
              <a:ext uri="{FF2B5EF4-FFF2-40B4-BE49-F238E27FC236}">
                <a16:creationId xmlns:a16="http://schemas.microsoft.com/office/drawing/2014/main" id="{415B00D4-6F45-4B20-A04F-2BFEC7237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2B24-C4C6-4304-AB05-8362BADBADE2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211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6783FFC-CEE0-4B65-8171-1031456472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6672"/>
            <a:ext cx="6993726" cy="531714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79537D-8A2F-4C19-8912-5372ED41D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3" y="6459785"/>
            <a:ext cx="98401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1E62B24-C4C6-4304-AB05-8362BADBADE2}" type="slidenum">
              <a:rPr lang="tr-TR" smtClean="0"/>
              <a:pPr>
                <a:spcAft>
                  <a:spcPts val="600"/>
                </a:spcAft>
              </a:pPr>
              <a:t>18</a:t>
            </a:fld>
            <a:endParaRPr lang="tr-T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B2C6DA-2112-4BA2-BD3E-FFBB4E4CA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563" y="905210"/>
            <a:ext cx="1577464" cy="3819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0298EE-70AC-4FF3-A5BB-D414DC73C1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816" y="404664"/>
            <a:ext cx="1577464" cy="3819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AF50CD-EBDB-40A6-B533-8B276147FB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563" y="1556792"/>
            <a:ext cx="1468674" cy="59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35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481075-507E-433E-85D9-49716E650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2B24-C4C6-4304-AB05-8362BADBADE2}" type="slidenum">
              <a:rPr lang="tr-TR" smtClean="0"/>
              <a:t>19</a:t>
            </a:fld>
            <a:endParaRPr lang="tr-TR"/>
          </a:p>
        </p:txBody>
      </p:sp>
      <p:pic>
        <p:nvPicPr>
          <p:cNvPr id="4" name="Picture 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6E537663-600B-4CBE-BE2F-A88BB625B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6" y="1268476"/>
            <a:ext cx="9112743" cy="50560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3055DF-BA8D-4730-8D15-0268F1A091F4}"/>
              </a:ext>
            </a:extLst>
          </p:cNvPr>
          <p:cNvSpPr txBox="1"/>
          <p:nvPr/>
        </p:nvSpPr>
        <p:spPr>
          <a:xfrm>
            <a:off x="395537" y="775950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Modülasyon Çeşitlerinin Sinyallere Göre Karşılaştırılması</a:t>
            </a:r>
          </a:p>
        </p:txBody>
      </p:sp>
    </p:spTree>
    <p:extLst>
      <p:ext uri="{BB962C8B-B14F-4D97-AF65-F5344CB8AC3E}">
        <p14:creationId xmlns:p14="http://schemas.microsoft.com/office/powerpoint/2010/main" val="26336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8896" y="548680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altLang="tr-TR" sz="2400" b="1" dirty="0"/>
              <a:t>2.1</a:t>
            </a:r>
            <a:r>
              <a:rPr lang="en-US" altLang="tr-TR" sz="2400" b="1" dirty="0"/>
              <a:t> </a:t>
            </a:r>
            <a:r>
              <a:rPr lang="tr-TR" altLang="tr-TR" sz="2400" b="1" dirty="0"/>
              <a:t>Sayısal işaret nedir?</a:t>
            </a:r>
          </a:p>
          <a:p>
            <a:pPr algn="just"/>
            <a:r>
              <a:rPr lang="tr-TR" altLang="tr-TR" sz="2400" b="1" dirty="0"/>
              <a:t>Belirli bir zaman aralığının</a:t>
            </a:r>
            <a:r>
              <a:rPr lang="en-US" altLang="tr-TR" sz="2400" b="1" dirty="0"/>
              <a:t> </a:t>
            </a:r>
            <a:r>
              <a:rPr lang="tr-TR" altLang="tr-TR" sz="2400" b="1"/>
              <a:t> </a:t>
            </a:r>
            <a:r>
              <a:rPr lang="tr-TR" altLang="tr-TR" sz="2400" b="1" dirty="0"/>
              <a:t>bütününde değil de sadece belirli zaman anlarında tanımlanmış ve sadece belirli değerleri alabilen işaretlerdir.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0514" y="5229200"/>
            <a:ext cx="78488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Sayısal</a:t>
            </a:r>
            <a:r>
              <a:rPr lang="en-US" sz="2400" dirty="0"/>
              <a:t> </a:t>
            </a:r>
            <a:r>
              <a:rPr lang="en-US" sz="2400" dirty="0" err="1"/>
              <a:t>işaretler</a:t>
            </a:r>
            <a:r>
              <a:rPr lang="en-US" sz="2400" dirty="0"/>
              <a:t> </a:t>
            </a:r>
            <a:r>
              <a:rPr lang="en-US" sz="2400" dirty="0" err="1"/>
              <a:t>kullanılarak</a:t>
            </a:r>
            <a:r>
              <a:rPr lang="en-US" sz="2400" dirty="0"/>
              <a:t> </a:t>
            </a:r>
            <a:r>
              <a:rPr lang="en-US" sz="2400" dirty="0" err="1"/>
              <a:t>yapılan</a:t>
            </a:r>
            <a:r>
              <a:rPr lang="en-US" sz="2400" dirty="0"/>
              <a:t> </a:t>
            </a:r>
            <a:r>
              <a:rPr lang="en-US" sz="2400" dirty="0" err="1"/>
              <a:t>haberleşmeye</a:t>
            </a:r>
            <a:r>
              <a:rPr lang="en-US" sz="2400" dirty="0"/>
              <a:t> </a:t>
            </a:r>
            <a:r>
              <a:rPr lang="en-US" sz="2400" b="1" dirty="0"/>
              <a:t>“</a:t>
            </a:r>
            <a:r>
              <a:rPr lang="en-US" sz="2400" b="1" dirty="0" err="1"/>
              <a:t>Sayısall</a:t>
            </a:r>
            <a:r>
              <a:rPr lang="en-US" sz="2400" b="1" dirty="0"/>
              <a:t> </a:t>
            </a:r>
            <a:r>
              <a:rPr lang="en-US" sz="2400" b="1" dirty="0" err="1"/>
              <a:t>Haberleşme</a:t>
            </a:r>
            <a:r>
              <a:rPr lang="en-US" sz="2400" b="1" dirty="0"/>
              <a:t>” </a:t>
            </a:r>
            <a:r>
              <a:rPr lang="en-US" sz="2400" dirty="0" err="1"/>
              <a:t>adı</a:t>
            </a:r>
            <a:r>
              <a:rPr lang="en-US" sz="2400" dirty="0"/>
              <a:t> </a:t>
            </a:r>
            <a:r>
              <a:rPr lang="en-US" sz="2400" dirty="0" err="1"/>
              <a:t>verilir</a:t>
            </a:r>
            <a:r>
              <a:rPr lang="en-US" sz="2400" dirty="0"/>
              <a:t>.</a:t>
            </a:r>
            <a:endParaRPr lang="tr-TR" sz="2400" dirty="0"/>
          </a:p>
          <a:p>
            <a:endParaRPr lang="tr-TR" dirty="0"/>
          </a:p>
        </p:txBody>
      </p:sp>
      <p:pic>
        <p:nvPicPr>
          <p:cNvPr id="1026" name="Picture 2" descr="sayısal  işaret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87672"/>
            <a:ext cx="5760640" cy="284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7E6EF-FA2C-405A-AE06-1BEBDDE56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2B24-C4C6-4304-AB05-8362BADBADE2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713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8BDA4B-4F3E-4F60-BD50-BF8D496C3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2B24-C4C6-4304-AB05-8362BADBADE2}" type="slidenum">
              <a:rPr lang="tr-TR" smtClean="0"/>
              <a:t>20</a:t>
            </a:fld>
            <a:endParaRPr lang="tr-TR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EB7424D3-914E-46DE-9242-B1B1C78A44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260" y="1844825"/>
            <a:ext cx="5285019" cy="302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31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67544" y="260648"/>
                <a:ext cx="8496944" cy="6380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b="1" dirty="0"/>
                  <a:t>2.4. </a:t>
                </a:r>
                <a:r>
                  <a:rPr lang="en-US" sz="3200" b="1" dirty="0" err="1"/>
                  <a:t>Kodlama</a:t>
                </a:r>
                <a:endParaRPr lang="tr-TR" sz="3200" b="1" dirty="0"/>
              </a:p>
              <a:p>
                <a:pPr algn="just"/>
                <a:endParaRPr lang="tr-TR" sz="2400" b="1" dirty="0"/>
              </a:p>
              <a:p>
                <a:pPr algn="just"/>
                <a:r>
                  <a:rPr lang="en-US" sz="2400" b="1" dirty="0" err="1"/>
                  <a:t>Baştan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belirlenmiş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bir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takım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kurallara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göre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sinyalin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değiştirilmesi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işlemine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kodlama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denir</a:t>
                </a:r>
                <a:r>
                  <a:rPr lang="en-US" sz="2400" b="1" dirty="0"/>
                  <a:t>. K </a:t>
                </a:r>
                <a:r>
                  <a:rPr lang="en-US" sz="2400" b="1" dirty="0" err="1"/>
                  <a:t>sayıda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karakter</a:t>
                </a:r>
                <a:r>
                  <a:rPr lang="en-US" sz="2400" b="1" dirty="0"/>
                  <a:t>, bit </a:t>
                </a:r>
                <a:r>
                  <a:rPr lang="en-US" sz="2400" b="1" dirty="0" err="1"/>
                  <a:t>olarak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kodlanmak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istendiğinde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gerekli</a:t>
                </a:r>
                <a:r>
                  <a:rPr lang="en-US" sz="2400" b="1" dirty="0"/>
                  <a:t> bit </a:t>
                </a:r>
                <a:r>
                  <a:rPr lang="en-US" sz="2400" b="1" dirty="0" err="1"/>
                  <a:t>sayısı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aşağıdaki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formülden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bulunur</a:t>
                </a:r>
                <a:r>
                  <a:rPr lang="en-US" sz="2400" b="1" dirty="0"/>
                  <a:t>.</a:t>
                </a:r>
                <a:endParaRPr lang="tr-TR" sz="2400" b="1" dirty="0"/>
              </a:p>
              <a:p>
                <a:pPr algn="just"/>
                <a:endParaRPr lang="tr-TR" sz="2400" b="1" dirty="0"/>
              </a:p>
              <a:p>
                <a:pPr algn="ctr"/>
                <a:r>
                  <a:rPr lang="en-US" sz="2400" b="1" dirty="0"/>
                  <a:t>n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tr-TR" sz="2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tr-TR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r>
                          <a:rPr lang="en-US" sz="2400" b="1" i="1">
                            <a:latin typeface="Cambria Math"/>
                          </a:rPr>
                          <m:t>𝑲</m:t>
                        </m:r>
                      </m:e>
                    </m:func>
                  </m:oMath>
                </a14:m>
                <a:endParaRPr lang="tr-TR" sz="2400" b="1" dirty="0"/>
              </a:p>
              <a:p>
                <a:pPr algn="just"/>
                <a:endParaRPr lang="tr-TR" sz="2400" b="1" dirty="0"/>
              </a:p>
              <a:p>
                <a:pPr algn="just"/>
                <a:r>
                  <a:rPr lang="en-US" sz="2400" b="1" dirty="0" err="1"/>
                  <a:t>Burada</a:t>
                </a:r>
                <a:r>
                  <a:rPr lang="en-US" sz="2400" b="1" dirty="0"/>
                  <a:t>: n = </a:t>
                </a:r>
                <a:r>
                  <a:rPr lang="en-US" sz="2400" b="1" dirty="0" err="1"/>
                  <a:t>Kodlamak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için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gerekli</a:t>
                </a:r>
                <a:r>
                  <a:rPr lang="en-US" sz="2400" b="1" dirty="0"/>
                  <a:t> 2 li bit </a:t>
                </a:r>
                <a:r>
                  <a:rPr lang="en-US" sz="2400" b="1" dirty="0" err="1"/>
                  <a:t>sayısı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ve</a:t>
                </a:r>
                <a:r>
                  <a:rPr lang="en-US" sz="2400" b="1" dirty="0"/>
                  <a:t> K= </a:t>
                </a:r>
                <a:r>
                  <a:rPr lang="en-US" sz="2400" b="1" dirty="0" err="1"/>
                  <a:t>Karakter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sayısı</a:t>
                </a:r>
                <a:r>
                  <a:rPr lang="en-US" sz="2400" b="1" dirty="0"/>
                  <a:t> dır. </a:t>
                </a:r>
                <a:endParaRPr lang="tr-TR" sz="2400" b="1" dirty="0"/>
              </a:p>
              <a:p>
                <a:pPr algn="just"/>
                <a:r>
                  <a:rPr lang="en-US" sz="2400" b="1" dirty="0" err="1"/>
                  <a:t>Örnek</a:t>
                </a:r>
                <a:r>
                  <a:rPr lang="en-US" sz="2400" b="1" dirty="0"/>
                  <a:t> </a:t>
                </a:r>
                <a:endParaRPr lang="tr-TR" sz="2400" b="1" dirty="0"/>
              </a:p>
              <a:p>
                <a:pPr algn="ctr"/>
                <a:r>
                  <a:rPr lang="en-US" sz="2400" b="1" dirty="0"/>
                  <a:t>64 </a:t>
                </a:r>
                <a:r>
                  <a:rPr lang="en-US" sz="2400" b="1" dirty="0" err="1"/>
                  <a:t>adet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karakteri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kodlamak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için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gerekli</a:t>
                </a:r>
                <a:r>
                  <a:rPr lang="en-US" sz="2400" b="1" dirty="0"/>
                  <a:t> bit </a:t>
                </a:r>
                <a:r>
                  <a:rPr lang="en-US" sz="2400" b="1" dirty="0" err="1"/>
                  <a:t>sayısını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bulunuz</a:t>
                </a:r>
                <a:r>
                  <a:rPr lang="en-US" sz="2400" b="1" dirty="0"/>
                  <a:t>.</a:t>
                </a:r>
                <a:endParaRPr lang="tr-TR" sz="2400" b="1" dirty="0"/>
              </a:p>
              <a:p>
                <a:pPr algn="just"/>
                <a:r>
                  <a:rPr lang="en-US" sz="2400" b="1" dirty="0"/>
                  <a:t> </a:t>
                </a:r>
                <a:endParaRPr lang="tr-TR" sz="2400" b="1" dirty="0"/>
              </a:p>
              <a:p>
                <a:pPr algn="just"/>
                <a:r>
                  <a:rPr lang="en-US" sz="2400" b="1" dirty="0" err="1"/>
                  <a:t>Çözüm</a:t>
                </a:r>
                <a:r>
                  <a:rPr lang="en-US" sz="2400" b="1" dirty="0"/>
                  <a:t> </a:t>
                </a:r>
                <a:endParaRPr lang="tr-TR" sz="2400" b="1" dirty="0"/>
              </a:p>
              <a:p>
                <a:pPr algn="ctr"/>
                <a:r>
                  <a:rPr lang="en-US" sz="2400" b="1" dirty="0"/>
                  <a:t>n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tr-TR" sz="2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tr-TR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r>
                          <a:rPr lang="en-US" sz="2400" b="1" i="1">
                            <a:latin typeface="Cambria Math"/>
                          </a:rPr>
                          <m:t>𝑲</m:t>
                        </m:r>
                      </m:e>
                    </m:func>
                    <m:r>
                      <a:rPr lang="tr-TR" sz="2400" b="1" i="0" smtClean="0">
                        <a:latin typeface="Cambria Math" panose="02040503050406030204" pitchFamily="18" charset="0"/>
                      </a:rPr>
                      <m:t>            </m:t>
                    </m:r>
                  </m:oMath>
                </a14:m>
                <a:r>
                  <a:rPr lang="en-US" sz="2400" b="1" dirty="0"/>
                  <a:t> n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tr-TR" sz="2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tr-TR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r>
                          <a:rPr lang="en-US" sz="2400" b="1" i="1">
                            <a:latin typeface="Cambria Math"/>
                          </a:rPr>
                          <m:t>𝟔𝟒</m:t>
                        </m:r>
                      </m:e>
                    </m:func>
                  </m:oMath>
                </a14:m>
                <a:r>
                  <a:rPr lang="en-US" sz="24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/>
                          </a:rPr>
                          <m:t>𝒍𝒐𝒈</m:t>
                        </m:r>
                        <m:r>
                          <a:rPr lang="en-US" sz="2400" b="1" i="1">
                            <a:latin typeface="Cambria Math"/>
                          </a:rPr>
                          <m:t>𝟔𝟒</m:t>
                        </m:r>
                      </m:num>
                      <m:den>
                        <m:r>
                          <a:rPr lang="en-US" sz="2400" b="1" i="1">
                            <a:latin typeface="Cambria Math"/>
                          </a:rPr>
                          <m:t>𝒍𝒐𝒈</m:t>
                        </m:r>
                        <m:r>
                          <a:rPr lang="en-US" sz="2400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/>
                  <a:t> =  6 bit</a:t>
                </a:r>
                <a:endParaRPr lang="tr-TR" sz="2400" b="1" dirty="0"/>
              </a:p>
              <a:p>
                <a:pPr algn="just"/>
                <a:endParaRPr lang="tr-TR" sz="24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60648"/>
                <a:ext cx="8496944" cy="6380080"/>
              </a:xfrm>
              <a:prstGeom prst="rect">
                <a:avLst/>
              </a:prstGeom>
              <a:blipFill>
                <a:blip r:embed="rId2"/>
                <a:stretch>
                  <a:fillRect l="-1865" t="-1243" r="-107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4AF27D-1645-445A-905B-28818D6E9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2B24-C4C6-4304-AB05-8362BADBADE2}" type="slidenum">
              <a:rPr lang="tr-TR" smtClean="0"/>
              <a:t>21</a:t>
            </a:fld>
            <a:endParaRPr lang="tr-TR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229C2E8-98E4-4534-B40D-8E5EBD614E3B}"/>
              </a:ext>
            </a:extLst>
          </p:cNvPr>
          <p:cNvCxnSpPr/>
          <p:nvPr/>
        </p:nvCxnSpPr>
        <p:spPr>
          <a:xfrm>
            <a:off x="3491880" y="5877272"/>
            <a:ext cx="50405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121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39552" y="476672"/>
                <a:ext cx="8280920" cy="59266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en-US" sz="2800" dirty="0"/>
                  <a:t>Kod </a:t>
                </a:r>
                <a:r>
                  <a:rPr lang="en-US" sz="2800" dirty="0" err="1"/>
                  <a:t>Etkinliği</a:t>
                </a:r>
                <a:endParaRPr lang="tr-TR" sz="2800" dirty="0"/>
              </a:p>
              <a:p>
                <a:r>
                  <a:rPr lang="en-US" b="1" dirty="0"/>
                  <a:t> </a:t>
                </a:r>
                <a:endParaRPr lang="tr-TR" dirty="0"/>
              </a:p>
              <a:p>
                <a:r>
                  <a:rPr lang="en-US" sz="2400" dirty="0" err="1"/>
                  <a:t>Kodlama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sonunda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gerekli</a:t>
                </a:r>
                <a:r>
                  <a:rPr lang="en-US" sz="2400" dirty="0"/>
                  <a:t> bit </a:t>
                </a:r>
                <a:r>
                  <a:rPr lang="en-US" sz="2400" dirty="0" err="1"/>
                  <a:t>ve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kullanılan</a:t>
                </a:r>
                <a:r>
                  <a:rPr lang="en-US" sz="2400" dirty="0"/>
                  <a:t> bit </a:t>
                </a:r>
                <a:r>
                  <a:rPr lang="en-US" sz="2400" dirty="0" err="1"/>
                  <a:t>arasındaki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orandır</a:t>
                </a:r>
                <a:r>
                  <a:rPr lang="en-US" sz="2400" dirty="0"/>
                  <a:t>. Oran ne </a:t>
                </a:r>
                <a:r>
                  <a:rPr lang="en-US" sz="2400" dirty="0" err="1"/>
                  <a:t>kadar</a:t>
                </a:r>
                <a:r>
                  <a:rPr lang="en-US" sz="2400" dirty="0"/>
                  <a:t> </a:t>
                </a:r>
                <a:r>
                  <a:rPr lang="en-US" sz="2400" dirty="0" err="1"/>
                  <a:t>yüksek</a:t>
                </a:r>
                <a:r>
                  <a:rPr lang="en-US" sz="2400" dirty="0"/>
                  <a:t>  </a:t>
                </a:r>
                <a:r>
                  <a:rPr lang="en-US" sz="2400" dirty="0" err="1"/>
                  <a:t>olursa</a:t>
                </a:r>
                <a:r>
                  <a:rPr lang="en-US" sz="2400" dirty="0"/>
                  <a:t>  </a:t>
                </a:r>
                <a:r>
                  <a:rPr lang="en-US" sz="2400" dirty="0" err="1"/>
                  <a:t>kodlama</a:t>
                </a:r>
                <a:r>
                  <a:rPr lang="en-US" sz="2400" dirty="0"/>
                  <a:t> o </a:t>
                </a:r>
                <a:r>
                  <a:rPr lang="en-US" sz="2400" dirty="0" err="1"/>
                  <a:t>kadar</a:t>
                </a:r>
                <a:r>
                  <a:rPr lang="en-US" sz="2400" dirty="0"/>
                  <a:t> </a:t>
                </a:r>
                <a:r>
                  <a:rPr lang="en-US" sz="2400" dirty="0" err="1"/>
                  <a:t>etkin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yapılmış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demektir</a:t>
                </a:r>
                <a:r>
                  <a:rPr lang="en-US" sz="2400" dirty="0"/>
                  <a:t>. </a:t>
                </a:r>
                <a:r>
                  <a:rPr lang="en-US" sz="2400" dirty="0" err="1"/>
                  <a:t>Kod</a:t>
                </a:r>
                <a:r>
                  <a:rPr lang="en-US" sz="2400" dirty="0"/>
                  <a:t> </a:t>
                </a:r>
                <a:r>
                  <a:rPr lang="en-US" sz="2400" dirty="0" err="1"/>
                  <a:t>etkinliğini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</a:t>
                </a:r>
                <a:r>
                  <a:rPr lang="en-US" sz="2400" baseline="-25000" dirty="0" err="1"/>
                  <a:t>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ile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ifade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edersek</a:t>
                </a:r>
                <a:endParaRPr lang="tr-TR" sz="2400" dirty="0"/>
              </a:p>
              <a:p>
                <a:r>
                  <a:rPr lang="en-US" sz="2400" dirty="0"/>
                  <a:t> </a:t>
                </a:r>
                <a:endParaRPr lang="tr-TR" sz="2400" dirty="0"/>
              </a:p>
              <a:p>
                <a:pPr algn="ctr"/>
                <a:r>
                  <a:rPr lang="en-US" sz="2800" b="1" dirty="0" err="1"/>
                  <a:t>k</a:t>
                </a:r>
                <a:r>
                  <a:rPr lang="en-US" sz="2800" b="1" baseline="-25000" dirty="0" err="1"/>
                  <a:t>e</a:t>
                </a:r>
                <a:r>
                  <a:rPr lang="en-US" sz="28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/>
                          </a:rPr>
                          <m:t>𝑮𝒆𝒓𝒆𝒌𝒍𝒊𝑩𝒊𝒕𝑺𝒂𝒚</m:t>
                        </m:r>
                        <m:r>
                          <a:rPr lang="en-US" sz="2800" b="1" i="1">
                            <a:latin typeface="Cambria Math"/>
                          </a:rPr>
                          <m:t>𝚤</m:t>
                        </m:r>
                        <m:r>
                          <a:rPr lang="en-US" sz="2800" b="1" i="1">
                            <a:latin typeface="Cambria Math"/>
                          </a:rPr>
                          <m:t>𝒔</m:t>
                        </m:r>
                        <m:r>
                          <a:rPr lang="en-US" sz="2800" b="1" i="1">
                            <a:latin typeface="Cambria Math"/>
                          </a:rPr>
                          <m:t>𝚤</m:t>
                        </m:r>
                      </m:num>
                      <m:den>
                        <m:r>
                          <a:rPr lang="en-US" sz="2800" b="1" i="1">
                            <a:latin typeface="Cambria Math"/>
                          </a:rPr>
                          <m:t>𝑲𝒖𝒍𝒍𝒂𝒏</m:t>
                        </m:r>
                        <m:r>
                          <a:rPr lang="en-US" sz="2800" b="1" i="1">
                            <a:latin typeface="Cambria Math"/>
                          </a:rPr>
                          <m:t>𝚤</m:t>
                        </m:r>
                        <m:r>
                          <a:rPr lang="en-US" sz="2800" b="1" i="1">
                            <a:latin typeface="Cambria Math"/>
                          </a:rPr>
                          <m:t>𝒍𝒂𝒏𝑩𝒊𝒕𝑺𝒂𝒚</m:t>
                        </m:r>
                        <m:r>
                          <a:rPr lang="en-US" sz="2800" b="1" i="1">
                            <a:latin typeface="Cambria Math"/>
                          </a:rPr>
                          <m:t>𝚤</m:t>
                        </m:r>
                        <m:r>
                          <a:rPr lang="en-US" sz="2800" b="1" i="1">
                            <a:latin typeface="Cambria Math"/>
                          </a:rPr>
                          <m:t>𝒔</m:t>
                        </m:r>
                        <m:r>
                          <a:rPr lang="en-US" sz="2800" b="1" i="1">
                            <a:latin typeface="Cambria Math"/>
                          </a:rPr>
                          <m:t>𝚤</m:t>
                        </m:r>
                      </m:den>
                    </m:f>
                  </m:oMath>
                </a14:m>
                <a:endParaRPr lang="tr-TR" sz="2800" b="1" dirty="0"/>
              </a:p>
              <a:p>
                <a:pPr algn="just"/>
                <a:r>
                  <a:rPr lang="en-US" sz="2400" dirty="0" err="1"/>
                  <a:t>Örnek</a:t>
                </a:r>
                <a:r>
                  <a:rPr lang="en-US" sz="2400" dirty="0"/>
                  <a:t> </a:t>
                </a:r>
                <a:endParaRPr lang="tr-TR" sz="2400" dirty="0"/>
              </a:p>
              <a:p>
                <a:pPr marL="457200" indent="-457200" algn="just">
                  <a:buAutoNum type="alphaLcParenR"/>
                </a:pPr>
                <a:r>
                  <a:rPr lang="en-US" sz="2400" dirty="0"/>
                  <a:t>29 </a:t>
                </a:r>
                <a:r>
                  <a:rPr lang="en-US" sz="2400" dirty="0" err="1"/>
                  <a:t>harfi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kodlamak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için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gerekli</a:t>
                </a:r>
                <a:r>
                  <a:rPr lang="en-US" sz="2400" dirty="0"/>
                  <a:t> bit </a:t>
                </a:r>
                <a:r>
                  <a:rPr lang="en-US" sz="2400" dirty="0" err="1"/>
                  <a:t>sayısını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kod</a:t>
                </a:r>
                <a:r>
                  <a:rPr lang="en-US" sz="2400" dirty="0"/>
                  <a:t> </a:t>
                </a:r>
                <a:r>
                  <a:rPr lang="en-US" sz="2400" dirty="0" err="1"/>
                  <a:t>etkinliğini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bulunuz</a:t>
                </a:r>
                <a:r>
                  <a:rPr lang="en-US" sz="2400" dirty="0"/>
                  <a:t>. </a:t>
                </a:r>
                <a:r>
                  <a:rPr lang="en-US" sz="2400" dirty="0" err="1"/>
                  <a:t>Kullanılan</a:t>
                </a:r>
                <a:r>
                  <a:rPr lang="en-US" sz="2400" dirty="0"/>
                  <a:t> bit </a:t>
                </a:r>
                <a:r>
                  <a:rPr lang="en-US" sz="2400" dirty="0" err="1"/>
                  <a:t>sayısı</a:t>
                </a:r>
                <a:r>
                  <a:rPr lang="en-US" sz="2400" dirty="0"/>
                  <a:t> 5 dir.</a:t>
                </a:r>
                <a:endParaRPr lang="tr-TR" sz="2400" dirty="0"/>
              </a:p>
              <a:p>
                <a:pPr marL="457200" indent="-457200" algn="just">
                  <a:buAutoNum type="alphaLcParenR"/>
                </a:pPr>
                <a:endParaRPr lang="tr-TR" sz="2400" dirty="0"/>
              </a:p>
              <a:p>
                <a:pPr algn="ctr"/>
                <a:r>
                  <a:rPr lang="en-US" sz="2400" b="1" dirty="0"/>
                  <a:t>n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tr-TR" sz="2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tr-TR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r>
                          <a:rPr lang="en-US" sz="2400" b="1" i="1">
                            <a:latin typeface="Cambria Math"/>
                          </a:rPr>
                          <m:t>𝑲</m:t>
                        </m:r>
                      </m:e>
                    </m:func>
                    <m:r>
                      <a:rPr lang="tr-TR" sz="24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sz="2400" b="1" dirty="0"/>
                  <a:t>             </a:t>
                </a:r>
                <a:r>
                  <a:rPr lang="en-US" sz="2400" b="1" dirty="0"/>
                  <a:t>n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tr-TR" sz="2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tr-TR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r>
                          <a:rPr lang="en-US" sz="2400" b="1" i="1">
                            <a:latin typeface="Cambria Math"/>
                          </a:rPr>
                          <m:t>𝟐𝟗</m:t>
                        </m:r>
                      </m:e>
                    </m:func>
                  </m:oMath>
                </a14:m>
                <a:r>
                  <a:rPr lang="en-US" sz="24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/>
                          </a:rPr>
                          <m:t>𝒍𝒐𝒈</m:t>
                        </m:r>
                        <m:r>
                          <a:rPr lang="en-US" sz="2400" b="1" i="1">
                            <a:latin typeface="Cambria Math"/>
                          </a:rPr>
                          <m:t>𝟐𝟗</m:t>
                        </m:r>
                      </m:num>
                      <m:den>
                        <m:r>
                          <a:rPr lang="en-US" sz="2400" b="1" i="1">
                            <a:latin typeface="Cambria Math"/>
                          </a:rPr>
                          <m:t>𝒍𝒐𝒈</m:t>
                        </m:r>
                        <m:r>
                          <a:rPr lang="en-US" sz="2400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/>
                  <a:t> =  4.8</a:t>
                </a:r>
                <a:r>
                  <a:rPr lang="tr-TR" sz="2400" b="1" dirty="0"/>
                  <a:t>6</a:t>
                </a:r>
                <a:r>
                  <a:rPr lang="en-US" sz="2400" b="1" dirty="0"/>
                  <a:t> bit</a:t>
                </a:r>
                <a:endParaRPr lang="tr-TR" sz="2400" b="1" dirty="0"/>
              </a:p>
              <a:p>
                <a:pPr algn="ctr"/>
                <a:r>
                  <a:rPr lang="en-US" sz="2400" b="1" dirty="0" err="1"/>
                  <a:t>k</a:t>
                </a:r>
                <a:r>
                  <a:rPr lang="en-US" sz="2400" b="1" baseline="-25000" dirty="0" err="1"/>
                  <a:t>e</a:t>
                </a:r>
                <a:r>
                  <a:rPr lang="en-US" sz="2400" b="1" dirty="0"/>
                  <a:t> =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tr-TR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/>
                          </a:rPr>
                          <m:t>𝟒</m:t>
                        </m:r>
                        <m:r>
                          <a:rPr lang="en-US" sz="2400" b="1" i="1">
                            <a:latin typeface="Cambria Math"/>
                          </a:rPr>
                          <m:t>.</m:t>
                        </m:r>
                        <m:r>
                          <a:rPr lang="en-US" sz="2400" b="1" i="1">
                            <a:latin typeface="Cambria Math"/>
                          </a:rPr>
                          <m:t>𝟖𝟔</m:t>
                        </m:r>
                      </m:num>
                      <m:den>
                        <m:r>
                          <a:rPr lang="en-US" sz="2400" b="1" i="1"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400" b="1" dirty="0"/>
                  <a:t> =  0.97</a:t>
                </a:r>
                <a:endParaRPr lang="tr-TR" sz="2400" b="1" dirty="0"/>
              </a:p>
              <a:p>
                <a:pPr algn="just"/>
                <a:endParaRPr lang="tr-TR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76672"/>
                <a:ext cx="8280920" cy="5926622"/>
              </a:xfrm>
              <a:prstGeom prst="rect">
                <a:avLst/>
              </a:prstGeom>
              <a:blipFill>
                <a:blip r:embed="rId2"/>
                <a:stretch>
                  <a:fillRect l="-1546" t="-926" r="-110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C51939-FF74-450E-B13F-FDAD2EEFF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2B24-C4C6-4304-AB05-8362BADBADE2}" type="slidenum">
              <a:rPr lang="tr-TR" smtClean="0"/>
              <a:t>22</a:t>
            </a:fld>
            <a:endParaRPr lang="tr-TR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322E3FD-8D08-4BFE-B9C3-A555030101C7}"/>
              </a:ext>
            </a:extLst>
          </p:cNvPr>
          <p:cNvCxnSpPr/>
          <p:nvPr/>
        </p:nvCxnSpPr>
        <p:spPr>
          <a:xfrm>
            <a:off x="3131840" y="5085184"/>
            <a:ext cx="64807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423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67544" y="404664"/>
                <a:ext cx="8208912" cy="41713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buAutoNum type="alphaLcParenR" startAt="2"/>
                </a:pPr>
                <a:r>
                  <a:rPr lang="en-US" sz="2400" dirty="0" err="1"/>
                  <a:t>Kullanılan</a:t>
                </a:r>
                <a:r>
                  <a:rPr lang="en-US" sz="2400" dirty="0"/>
                  <a:t>  bit </a:t>
                </a:r>
                <a:r>
                  <a:rPr lang="en-US" sz="2400" dirty="0" err="1"/>
                  <a:t>sayısı</a:t>
                </a:r>
                <a:r>
                  <a:rPr lang="en-US" sz="2400" dirty="0"/>
                  <a:t> 5 </a:t>
                </a:r>
                <a:r>
                  <a:rPr lang="en-US" sz="2400" dirty="0" err="1"/>
                  <a:t>iken</a:t>
                </a:r>
                <a:r>
                  <a:rPr lang="en-US" sz="2400" dirty="0"/>
                  <a:t> %</a:t>
                </a:r>
                <a:r>
                  <a:rPr lang="tr-TR" sz="2400" dirty="0"/>
                  <a:t>80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kod</a:t>
                </a:r>
                <a:r>
                  <a:rPr lang="en-US" sz="2400" dirty="0"/>
                  <a:t> </a:t>
                </a:r>
                <a:r>
                  <a:rPr lang="en-US" sz="2400" dirty="0" err="1"/>
                  <a:t>etkinliği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elde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edilmektedir</a:t>
                </a:r>
                <a:r>
                  <a:rPr lang="en-US" sz="2400" dirty="0"/>
                  <a:t>. </a:t>
                </a:r>
                <a:r>
                  <a:rPr lang="en-US" sz="2400" dirty="0" err="1"/>
                  <a:t>Kodlanması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istenen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karakter</a:t>
                </a:r>
                <a:r>
                  <a:rPr lang="en-US" sz="2400" dirty="0"/>
                  <a:t>   </a:t>
                </a:r>
                <a:r>
                  <a:rPr lang="en-US" sz="2400" dirty="0" err="1"/>
                  <a:t>sayısı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için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gerekli</a:t>
                </a:r>
                <a:r>
                  <a:rPr lang="en-US" sz="2400" dirty="0"/>
                  <a:t> bit </a:t>
                </a:r>
                <a:r>
                  <a:rPr lang="en-US" sz="2400" dirty="0" err="1"/>
                  <a:t>sayısı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nedir</a:t>
                </a:r>
                <a:r>
                  <a:rPr lang="en-US" sz="2400" dirty="0"/>
                  <a:t> ?</a:t>
                </a:r>
                <a:endParaRPr lang="tr-TR" sz="2400" dirty="0"/>
              </a:p>
              <a:p>
                <a:pPr algn="just"/>
                <a:endParaRPr lang="tr-TR" sz="2400" dirty="0"/>
              </a:p>
              <a:p>
                <a:pPr algn="ctr"/>
                <a:r>
                  <a:rPr lang="en-US" sz="2400" b="1" dirty="0" err="1"/>
                  <a:t>k</a:t>
                </a:r>
                <a:r>
                  <a:rPr lang="en-US" sz="2400" b="1" baseline="-25000" dirty="0" err="1"/>
                  <a:t>e</a:t>
                </a:r>
                <a:r>
                  <a:rPr lang="en-US" sz="24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/>
                          </a:rPr>
                          <m:t>𝑮𝒆𝒓𝒆𝒌𝒍𝒊𝑩𝒊𝒕𝑺𝒂𝒚</m:t>
                        </m:r>
                        <m:r>
                          <a:rPr lang="en-US" sz="2400" b="1" i="1">
                            <a:latin typeface="Cambria Math"/>
                          </a:rPr>
                          <m:t>𝚤</m:t>
                        </m:r>
                        <m:r>
                          <a:rPr lang="en-US" sz="2400" b="1" i="1">
                            <a:latin typeface="Cambria Math"/>
                          </a:rPr>
                          <m:t>𝒔</m:t>
                        </m:r>
                        <m:r>
                          <a:rPr lang="en-US" sz="2400" b="1" i="1">
                            <a:latin typeface="Cambria Math"/>
                          </a:rPr>
                          <m:t>𝚤</m:t>
                        </m:r>
                      </m:num>
                      <m:den>
                        <m:r>
                          <a:rPr lang="en-US" sz="2400" b="1" i="1">
                            <a:latin typeface="Cambria Math"/>
                          </a:rPr>
                          <m:t>𝑲𝒖𝒍𝒍𝒂𝒏</m:t>
                        </m:r>
                        <m:r>
                          <a:rPr lang="en-US" sz="2400" b="1" i="1">
                            <a:latin typeface="Cambria Math"/>
                          </a:rPr>
                          <m:t>𝚤</m:t>
                        </m:r>
                        <m:r>
                          <a:rPr lang="en-US" sz="2400" b="1" i="1">
                            <a:latin typeface="Cambria Math"/>
                          </a:rPr>
                          <m:t>𝒍𝒂𝒏𝑩𝒊𝒕𝑺𝒂𝒚</m:t>
                        </m:r>
                        <m:r>
                          <a:rPr lang="en-US" sz="2400" b="1" i="1">
                            <a:latin typeface="Cambria Math"/>
                          </a:rPr>
                          <m:t>𝚤</m:t>
                        </m:r>
                        <m:r>
                          <a:rPr lang="en-US" sz="2400" b="1" i="1">
                            <a:latin typeface="Cambria Math"/>
                          </a:rPr>
                          <m:t>𝒔</m:t>
                        </m:r>
                        <m:r>
                          <a:rPr lang="en-US" sz="2400" b="1" i="1">
                            <a:latin typeface="Cambria Math"/>
                          </a:rPr>
                          <m:t>𝚤</m:t>
                        </m:r>
                      </m:den>
                    </m:f>
                  </m:oMath>
                </a14:m>
                <a:endParaRPr lang="tr-TR" sz="2400" b="1" dirty="0"/>
              </a:p>
              <a:p>
                <a:endParaRPr lang="tr-TR" sz="2400" b="1" dirty="0"/>
              </a:p>
              <a:p>
                <a:pPr algn="ctr"/>
                <a:r>
                  <a:rPr lang="en-US" sz="2400" b="1" dirty="0"/>
                  <a:t>0.</a:t>
                </a:r>
                <a:r>
                  <a:rPr lang="tr-TR" sz="2400" b="1" dirty="0"/>
                  <a:t>8</a:t>
                </a:r>
                <a:r>
                  <a:rPr lang="en-US" sz="24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/>
                          </a:rPr>
                          <m:t>𝑮𝒆𝒓𝒆𝒌𝒍𝒊𝑩𝒊𝒕𝑺𝒂𝒚</m:t>
                        </m:r>
                        <m:r>
                          <a:rPr lang="en-US" sz="2400" b="1" i="1">
                            <a:latin typeface="Cambria Math"/>
                          </a:rPr>
                          <m:t>𝚤</m:t>
                        </m:r>
                        <m:r>
                          <a:rPr lang="en-US" sz="2400" b="1" i="1">
                            <a:latin typeface="Cambria Math"/>
                          </a:rPr>
                          <m:t>𝒔</m:t>
                        </m:r>
                        <m:r>
                          <a:rPr lang="en-US" sz="2400" b="1" i="1">
                            <a:latin typeface="Cambria Math"/>
                          </a:rPr>
                          <m:t>𝚤</m:t>
                        </m:r>
                      </m:num>
                      <m:den>
                        <m:r>
                          <a:rPr lang="en-US" sz="2400" b="1" i="1"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endParaRPr lang="tr-TR" sz="2400" b="1" dirty="0"/>
              </a:p>
              <a:p>
                <a:endParaRPr lang="tr-TR" sz="2400" b="1" i="1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𝑮𝒆𝒓𝒆𝒌𝒍𝒊𝑩𝒊𝒕𝑺𝒂𝒚</m:t>
                    </m:r>
                    <m:r>
                      <a:rPr lang="en-US" sz="2400" b="1" i="1">
                        <a:latin typeface="Cambria Math"/>
                      </a:rPr>
                      <m:t>𝚤</m:t>
                    </m:r>
                    <m:r>
                      <a:rPr lang="en-US" sz="2400" b="1" i="1">
                        <a:latin typeface="Cambria Math"/>
                      </a:rPr>
                      <m:t>𝒔</m:t>
                    </m:r>
                    <m:r>
                      <a:rPr lang="en-US" sz="2400" b="1" i="1">
                        <a:latin typeface="Cambria Math"/>
                      </a:rPr>
                      <m:t>𝚤</m:t>
                    </m:r>
                  </m:oMath>
                </a14:m>
                <a:r>
                  <a:rPr lang="en-US" sz="2400" b="1" dirty="0"/>
                  <a:t> = 0.</a:t>
                </a:r>
                <a:r>
                  <a:rPr lang="tr-TR" sz="2400" b="1" dirty="0"/>
                  <a:t>8</a:t>
                </a:r>
                <a:r>
                  <a:rPr lang="en-US" sz="2400" b="1" dirty="0"/>
                  <a:t> x 5 = 4</a:t>
                </a:r>
                <a:endParaRPr lang="tr-TR" sz="2400" b="1" dirty="0"/>
              </a:p>
              <a:p>
                <a:pPr algn="just"/>
                <a:endParaRPr lang="tr-TR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04664"/>
                <a:ext cx="8208912" cy="4171335"/>
              </a:xfrm>
              <a:prstGeom prst="rect">
                <a:avLst/>
              </a:prstGeom>
              <a:blipFill rotWithShape="1">
                <a:blip r:embed="rId2"/>
                <a:stretch>
                  <a:fillRect l="-1189" t="-1314" r="-111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53B0BC-19CD-4702-B44C-059B9A8E7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2B24-C4C6-4304-AB05-8362BADBADE2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454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32656"/>
            <a:ext cx="820891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400" b="1" dirty="0" err="1"/>
              <a:t>Parite</a:t>
            </a:r>
            <a:r>
              <a:rPr lang="en-US" sz="2400" b="1" dirty="0"/>
              <a:t> Bit</a:t>
            </a:r>
            <a:endParaRPr lang="tr-TR" sz="2400" dirty="0"/>
          </a:p>
          <a:p>
            <a:pPr algn="just"/>
            <a:r>
              <a:rPr lang="en-US" sz="2400" b="1" dirty="0"/>
              <a:t> </a:t>
            </a:r>
            <a:endParaRPr lang="tr-TR" sz="2400" dirty="0"/>
          </a:p>
          <a:p>
            <a:pPr algn="just"/>
            <a:r>
              <a:rPr lang="en-US" sz="2400" dirty="0" err="1"/>
              <a:t>Parite</a:t>
            </a:r>
            <a:r>
              <a:rPr lang="en-US" sz="2400" dirty="0"/>
              <a:t> </a:t>
            </a:r>
            <a:r>
              <a:rPr lang="en-US" sz="2400" dirty="0" err="1"/>
              <a:t>kodu</a:t>
            </a:r>
            <a:r>
              <a:rPr lang="en-US" sz="2400" dirty="0"/>
              <a:t>, </a:t>
            </a:r>
            <a:r>
              <a:rPr lang="en-US" sz="2400" dirty="0" err="1"/>
              <a:t>ikili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bilginin</a:t>
            </a:r>
            <a:r>
              <a:rPr lang="en-US" sz="2400" dirty="0"/>
              <a:t> </a:t>
            </a:r>
            <a:r>
              <a:rPr lang="en-US" sz="2400" dirty="0" err="1"/>
              <a:t>tek</a:t>
            </a:r>
            <a:r>
              <a:rPr lang="en-US" sz="2400" dirty="0"/>
              <a:t> </a:t>
            </a:r>
            <a:r>
              <a:rPr lang="en-US" sz="2400" dirty="0" err="1"/>
              <a:t>veya</a:t>
            </a:r>
            <a:r>
              <a:rPr lang="en-US" sz="2400" dirty="0"/>
              <a:t> </a:t>
            </a:r>
            <a:r>
              <a:rPr lang="en-US" sz="2400" dirty="0" err="1"/>
              <a:t>çift</a:t>
            </a:r>
            <a:r>
              <a:rPr lang="en-US" sz="2400" dirty="0"/>
              <a:t> </a:t>
            </a:r>
            <a:r>
              <a:rPr lang="en-US" sz="2400" dirty="0" err="1"/>
              <a:t>sayıda</a:t>
            </a:r>
            <a:r>
              <a:rPr lang="en-US" sz="2400" dirty="0"/>
              <a:t> 1’e </a:t>
            </a:r>
            <a:r>
              <a:rPr lang="en-US" sz="2400" dirty="0" err="1"/>
              <a:t>sahip</a:t>
            </a:r>
            <a:r>
              <a:rPr lang="en-US" sz="2400" dirty="0"/>
              <a:t> </a:t>
            </a:r>
            <a:r>
              <a:rPr lang="en-US" sz="2400" dirty="0" err="1"/>
              <a:t>olduğunu</a:t>
            </a:r>
            <a:r>
              <a:rPr lang="en-US" sz="2400" dirty="0"/>
              <a:t> </a:t>
            </a:r>
            <a:r>
              <a:rPr lang="en-US" sz="2400" dirty="0" err="1"/>
              <a:t>belirleyen</a:t>
            </a:r>
            <a:r>
              <a:rPr lang="en-US" sz="2400" dirty="0"/>
              <a:t> </a:t>
            </a:r>
            <a:r>
              <a:rPr lang="en-US" sz="2400" dirty="0" err="1"/>
              <a:t>koddur</a:t>
            </a:r>
            <a:r>
              <a:rPr lang="en-US" sz="2400" dirty="0"/>
              <a:t>.</a:t>
            </a:r>
            <a:endParaRPr lang="tr-TR" sz="2400" dirty="0"/>
          </a:p>
          <a:p>
            <a:pPr algn="just"/>
            <a:endParaRPr lang="tr-TR" sz="2400" dirty="0"/>
          </a:p>
          <a:p>
            <a:pPr algn="just"/>
            <a:r>
              <a:rPr lang="en-US" sz="2400" dirty="0" err="1"/>
              <a:t>Gönderilen</a:t>
            </a:r>
            <a:r>
              <a:rPr lang="en-US" sz="2400" dirty="0"/>
              <a:t> </a:t>
            </a:r>
            <a:r>
              <a:rPr lang="en-US" sz="2400" dirty="0" err="1"/>
              <a:t>veride</a:t>
            </a:r>
            <a:r>
              <a:rPr lang="en-US" sz="2400" dirty="0"/>
              <a:t> </a:t>
            </a:r>
            <a:r>
              <a:rPr lang="en-US" sz="2400" dirty="0" err="1"/>
              <a:t>hata</a:t>
            </a:r>
            <a:r>
              <a:rPr lang="en-US" sz="2400" dirty="0"/>
              <a:t> </a:t>
            </a:r>
            <a:r>
              <a:rPr lang="en-US" sz="2400" dirty="0" err="1"/>
              <a:t>olup</a:t>
            </a:r>
            <a:r>
              <a:rPr lang="en-US" sz="2400" dirty="0"/>
              <a:t> </a:t>
            </a:r>
            <a:r>
              <a:rPr lang="en-US" sz="2400" dirty="0" err="1"/>
              <a:t>olmadığı</a:t>
            </a:r>
            <a:r>
              <a:rPr lang="en-US" sz="2400" dirty="0"/>
              <a:t> </a:t>
            </a:r>
            <a:r>
              <a:rPr lang="en-US" sz="2400" dirty="0" err="1"/>
              <a:t>çoğu</a:t>
            </a:r>
            <a:r>
              <a:rPr lang="en-US" sz="2400" dirty="0"/>
              <a:t> </a:t>
            </a:r>
            <a:r>
              <a:rPr lang="en-US" sz="2400" dirty="0" err="1"/>
              <a:t>sistemde</a:t>
            </a:r>
            <a:r>
              <a:rPr lang="en-US" sz="2400" dirty="0"/>
              <a:t> </a:t>
            </a:r>
            <a:r>
              <a:rPr lang="en-US" sz="2400" dirty="0" err="1"/>
              <a:t>parite</a:t>
            </a:r>
            <a:r>
              <a:rPr lang="en-US" sz="2400" dirty="0"/>
              <a:t> (</a:t>
            </a:r>
            <a:r>
              <a:rPr lang="en-US" sz="2400" dirty="0" err="1"/>
              <a:t>değer</a:t>
            </a:r>
            <a:r>
              <a:rPr lang="en-US" sz="2400" dirty="0"/>
              <a:t> </a:t>
            </a:r>
            <a:r>
              <a:rPr lang="en-US" sz="2400" dirty="0" err="1"/>
              <a:t>eşitliği</a:t>
            </a:r>
            <a:r>
              <a:rPr lang="en-US" sz="2400" dirty="0"/>
              <a:t>) </a:t>
            </a:r>
            <a:r>
              <a:rPr lang="en-US" sz="2400" dirty="0" err="1"/>
              <a:t>biti</a:t>
            </a:r>
            <a:r>
              <a:rPr lang="en-US" sz="2400" dirty="0"/>
              <a:t> </a:t>
            </a:r>
            <a:r>
              <a:rPr lang="en-US" sz="2400" dirty="0" err="1"/>
              <a:t>tarafından</a:t>
            </a:r>
            <a:r>
              <a:rPr lang="en-US" sz="2400" dirty="0"/>
              <a:t> </a:t>
            </a:r>
            <a:r>
              <a:rPr lang="en-US" sz="2400" dirty="0" err="1"/>
              <a:t>kontrol</a:t>
            </a:r>
            <a:r>
              <a:rPr lang="en-US" sz="2400" dirty="0"/>
              <a:t> </a:t>
            </a:r>
            <a:r>
              <a:rPr lang="en-US" sz="2400" dirty="0" err="1"/>
              <a:t>edilir</a:t>
            </a:r>
            <a:r>
              <a:rPr lang="en-US" sz="2400" dirty="0"/>
              <a:t>. </a:t>
            </a:r>
            <a:r>
              <a:rPr lang="en-US" sz="2400" dirty="0" err="1"/>
              <a:t>Parite</a:t>
            </a:r>
            <a:r>
              <a:rPr lang="en-US" sz="2400" dirty="0"/>
              <a:t> </a:t>
            </a:r>
            <a:r>
              <a:rPr lang="en-US" sz="2400" dirty="0" err="1"/>
              <a:t>biti</a:t>
            </a:r>
            <a:r>
              <a:rPr lang="en-US" sz="2400" dirty="0"/>
              <a:t> </a:t>
            </a:r>
            <a:r>
              <a:rPr lang="en-US" sz="2400" dirty="0" err="1"/>
              <a:t>kullanan</a:t>
            </a:r>
            <a:r>
              <a:rPr lang="en-US" sz="2400" dirty="0"/>
              <a:t> </a:t>
            </a:r>
            <a:r>
              <a:rPr lang="en-US" sz="2400" dirty="0" err="1"/>
              <a:t>sistemlerde</a:t>
            </a:r>
            <a:r>
              <a:rPr lang="en-US" sz="2400" dirty="0"/>
              <a:t> </a:t>
            </a:r>
            <a:r>
              <a:rPr lang="en-US" sz="2400" dirty="0" err="1"/>
              <a:t>gönderilen</a:t>
            </a:r>
            <a:r>
              <a:rPr lang="en-US" sz="2400" dirty="0"/>
              <a:t> her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karakterin</a:t>
            </a:r>
            <a:r>
              <a:rPr lang="en-US" sz="2400" dirty="0"/>
              <a:t> </a:t>
            </a:r>
            <a:r>
              <a:rPr lang="en-US" sz="2400" dirty="0" err="1"/>
              <a:t>sonunda</a:t>
            </a:r>
            <a:r>
              <a:rPr lang="en-US" sz="2400" dirty="0"/>
              <a:t> </a:t>
            </a:r>
            <a:r>
              <a:rPr lang="en-US" sz="2400" dirty="0" err="1"/>
              <a:t>ilave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bit </a:t>
            </a:r>
            <a:r>
              <a:rPr lang="en-US" sz="2400" dirty="0" err="1"/>
              <a:t>bulunur</a:t>
            </a:r>
            <a:r>
              <a:rPr lang="en-US" sz="2400" dirty="0"/>
              <a:t>. Bu bite </a:t>
            </a:r>
            <a:r>
              <a:rPr lang="en-US" sz="2400" dirty="0" err="1"/>
              <a:t>parite</a:t>
            </a:r>
            <a:r>
              <a:rPr lang="en-US" sz="2400" dirty="0"/>
              <a:t> </a:t>
            </a:r>
            <a:r>
              <a:rPr lang="en-US" sz="2400" dirty="0" err="1"/>
              <a:t>biti</a:t>
            </a:r>
            <a:r>
              <a:rPr lang="en-US" sz="2400" dirty="0"/>
              <a:t> </a:t>
            </a:r>
            <a:r>
              <a:rPr lang="en-US" sz="2400" dirty="0" err="1"/>
              <a:t>denir</a:t>
            </a:r>
            <a:r>
              <a:rPr lang="en-US" sz="2400" dirty="0"/>
              <a:t>. </a:t>
            </a:r>
            <a:endParaRPr lang="tr-TR" sz="2400" dirty="0"/>
          </a:p>
          <a:p>
            <a:pPr algn="just"/>
            <a:endParaRPr lang="tr-TR" sz="2400" dirty="0"/>
          </a:p>
          <a:p>
            <a:pPr algn="just"/>
            <a:r>
              <a:rPr lang="en-US" sz="2400" dirty="0" err="1"/>
              <a:t>Parite</a:t>
            </a:r>
            <a:r>
              <a:rPr lang="en-US" sz="2400" dirty="0"/>
              <a:t> </a:t>
            </a:r>
            <a:r>
              <a:rPr lang="en-US" sz="2400" dirty="0" err="1"/>
              <a:t>biti</a:t>
            </a:r>
            <a:r>
              <a:rPr lang="en-US" sz="2400" dirty="0"/>
              <a:t> </a:t>
            </a:r>
            <a:r>
              <a:rPr lang="en-US" sz="2400" dirty="0" err="1"/>
              <a:t>parite</a:t>
            </a:r>
            <a:r>
              <a:rPr lang="en-US" sz="2400" dirty="0"/>
              <a:t> </a:t>
            </a:r>
            <a:r>
              <a:rPr lang="en-US" sz="2400" dirty="0" err="1"/>
              <a:t>jeneratörü</a:t>
            </a:r>
            <a:r>
              <a:rPr lang="en-US" sz="2400" dirty="0"/>
              <a:t> </a:t>
            </a:r>
            <a:r>
              <a:rPr lang="en-US" sz="2400" dirty="0" err="1"/>
              <a:t>tarafından</a:t>
            </a:r>
            <a:r>
              <a:rPr lang="en-US" sz="2400" dirty="0"/>
              <a:t> </a:t>
            </a:r>
            <a:r>
              <a:rPr lang="en-US" sz="2400" dirty="0" err="1"/>
              <a:t>üretilir</a:t>
            </a:r>
            <a:r>
              <a:rPr lang="en-US" sz="2400" dirty="0"/>
              <a:t>. </a:t>
            </a:r>
            <a:r>
              <a:rPr lang="en-US" sz="2400" dirty="0" err="1"/>
              <a:t>Parite</a:t>
            </a:r>
            <a:r>
              <a:rPr lang="en-US" sz="2400" dirty="0"/>
              <a:t> </a:t>
            </a:r>
            <a:r>
              <a:rPr lang="en-US" sz="2400" dirty="0" err="1"/>
              <a:t>jeneratörü</a:t>
            </a:r>
            <a:r>
              <a:rPr lang="en-US" sz="2400" dirty="0"/>
              <a:t> </a:t>
            </a:r>
            <a:r>
              <a:rPr lang="en-US" sz="2400" dirty="0" err="1"/>
              <a:t>özel</a:t>
            </a:r>
            <a:r>
              <a:rPr lang="en-US" sz="2400" dirty="0"/>
              <a:t> </a:t>
            </a:r>
            <a:r>
              <a:rPr lang="en-US" sz="2400" dirty="0" err="1"/>
              <a:t>veya</a:t>
            </a:r>
            <a:r>
              <a:rPr lang="en-US" sz="2400" dirty="0"/>
              <a:t> (XOR) </a:t>
            </a:r>
            <a:r>
              <a:rPr lang="en-US" sz="2400" dirty="0" err="1"/>
              <a:t>kapıları</a:t>
            </a:r>
            <a:r>
              <a:rPr lang="en-US" sz="2400" dirty="0"/>
              <a:t> </a:t>
            </a:r>
            <a:r>
              <a:rPr lang="en-US" sz="2400" dirty="0" err="1"/>
              <a:t>ile</a:t>
            </a:r>
            <a:r>
              <a:rPr lang="en-US" sz="2400" dirty="0"/>
              <a:t> </a:t>
            </a:r>
            <a:r>
              <a:rPr lang="en-US" sz="2400" dirty="0" err="1"/>
              <a:t>üretilir.Parite</a:t>
            </a:r>
            <a:r>
              <a:rPr lang="en-US" sz="2400" dirty="0"/>
              <a:t> </a:t>
            </a:r>
            <a:r>
              <a:rPr lang="en-US" sz="2400" dirty="0" err="1"/>
              <a:t>bitinde</a:t>
            </a:r>
            <a:r>
              <a:rPr lang="en-US" sz="2400" dirty="0"/>
              <a:t> </a:t>
            </a:r>
            <a:r>
              <a:rPr lang="en-US" sz="2400" dirty="0" err="1"/>
              <a:t>hatanın</a:t>
            </a:r>
            <a:r>
              <a:rPr lang="en-US" sz="2400" dirty="0"/>
              <a:t> </a:t>
            </a:r>
            <a:r>
              <a:rPr lang="en-US" sz="2400" dirty="0" err="1"/>
              <a:t>olması</a:t>
            </a:r>
            <a:r>
              <a:rPr lang="en-US" sz="2400" dirty="0"/>
              <a:t> </a:t>
            </a:r>
            <a:r>
              <a:rPr lang="en-US" sz="2400" dirty="0" err="1"/>
              <a:t>durumunda</a:t>
            </a:r>
            <a:r>
              <a:rPr lang="en-US" sz="2400" dirty="0"/>
              <a:t> </a:t>
            </a:r>
            <a:r>
              <a:rPr lang="en-US" sz="2400" dirty="0" err="1"/>
              <a:t>göndericiye</a:t>
            </a:r>
            <a:r>
              <a:rPr lang="en-US" sz="2400" dirty="0"/>
              <a:t> </a:t>
            </a:r>
            <a:r>
              <a:rPr lang="en-US" sz="2400" dirty="0" err="1"/>
              <a:t>bildirilir</a:t>
            </a:r>
            <a:r>
              <a:rPr lang="en-US" sz="2400" dirty="0"/>
              <a:t>. </a:t>
            </a:r>
            <a:endParaRPr lang="tr-TR" sz="2400" dirty="0"/>
          </a:p>
          <a:p>
            <a:pPr algn="just"/>
            <a:endParaRPr lang="tr-TR" sz="2400" dirty="0"/>
          </a:p>
          <a:p>
            <a:pPr algn="just"/>
            <a:r>
              <a:rPr lang="en-US" sz="2400" dirty="0" err="1"/>
              <a:t>Gönderici</a:t>
            </a:r>
            <a:r>
              <a:rPr lang="en-US" sz="2400" dirty="0"/>
              <a:t> </a:t>
            </a:r>
            <a:r>
              <a:rPr lang="en-US" sz="2400" dirty="0" err="1"/>
              <a:t>aynı</a:t>
            </a:r>
            <a:r>
              <a:rPr lang="en-US" sz="2400" dirty="0"/>
              <a:t> </a:t>
            </a:r>
            <a:r>
              <a:rPr lang="en-US" sz="2400" dirty="0" err="1"/>
              <a:t>veri</a:t>
            </a:r>
            <a:r>
              <a:rPr lang="en-US" sz="2400" dirty="0"/>
              <a:t> </a:t>
            </a:r>
            <a:r>
              <a:rPr lang="en-US" sz="2400" dirty="0" err="1"/>
              <a:t>bloğunu</a:t>
            </a:r>
            <a:r>
              <a:rPr lang="en-US" sz="2400" dirty="0"/>
              <a:t> </a:t>
            </a:r>
            <a:r>
              <a:rPr lang="en-US" sz="2400" dirty="0" err="1"/>
              <a:t>parite</a:t>
            </a:r>
            <a:r>
              <a:rPr lang="en-US" sz="2400" dirty="0"/>
              <a:t> </a:t>
            </a:r>
            <a:r>
              <a:rPr lang="en-US" sz="2400" dirty="0" err="1"/>
              <a:t>hatası</a:t>
            </a:r>
            <a:r>
              <a:rPr lang="en-US" sz="2400" dirty="0"/>
              <a:t> </a:t>
            </a:r>
            <a:r>
              <a:rPr lang="en-US" sz="2400" dirty="0" err="1"/>
              <a:t>olmayana</a:t>
            </a:r>
            <a:r>
              <a:rPr lang="en-US" sz="2400" dirty="0"/>
              <a:t> </a:t>
            </a:r>
            <a:r>
              <a:rPr lang="en-US" sz="2400" dirty="0" err="1"/>
              <a:t>kadar</a:t>
            </a:r>
            <a:r>
              <a:rPr lang="en-US" sz="2400" dirty="0"/>
              <a:t> </a:t>
            </a:r>
            <a:r>
              <a:rPr lang="en-US" sz="2400" dirty="0" err="1"/>
              <a:t>tekrar</a:t>
            </a:r>
            <a:r>
              <a:rPr lang="en-US" sz="2400" dirty="0"/>
              <a:t> </a:t>
            </a:r>
            <a:r>
              <a:rPr lang="en-US" sz="2400" dirty="0" err="1"/>
              <a:t>gönderir</a:t>
            </a:r>
            <a:r>
              <a:rPr lang="en-US" sz="2400" dirty="0"/>
              <a:t>.</a:t>
            </a:r>
            <a:endParaRPr lang="tr-TR" sz="2400" dirty="0"/>
          </a:p>
          <a:p>
            <a:pPr algn="just"/>
            <a:endParaRPr lang="tr-TR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3BA047-68B5-4604-8BEB-8454BE1C3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2B24-C4C6-4304-AB05-8362BADBADE2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955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Tek</a:t>
            </a:r>
            <a:r>
              <a:rPr lang="en-US" b="1" dirty="0"/>
              <a:t> </a:t>
            </a:r>
            <a:r>
              <a:rPr lang="en-US" b="1" dirty="0" err="1"/>
              <a:t>parite</a:t>
            </a:r>
            <a:r>
              <a:rPr lang="en-US" dirty="0"/>
              <a:t> </a:t>
            </a:r>
            <a:endParaRPr lang="tr-TR" dirty="0"/>
          </a:p>
          <a:p>
            <a:r>
              <a:rPr lang="en-US" dirty="0" err="1"/>
              <a:t>Veriler</a:t>
            </a:r>
            <a:r>
              <a:rPr lang="en-US" dirty="0"/>
              <a:t> </a:t>
            </a:r>
            <a:r>
              <a:rPr lang="en-US" dirty="0" err="1"/>
              <a:t>gönderilmeden</a:t>
            </a:r>
            <a:r>
              <a:rPr lang="en-US" dirty="0"/>
              <a:t> </a:t>
            </a:r>
            <a:r>
              <a:rPr lang="en-US" dirty="0" err="1"/>
              <a:t>önce</a:t>
            </a:r>
            <a:r>
              <a:rPr lang="en-US" dirty="0"/>
              <a:t> </a:t>
            </a:r>
            <a:r>
              <a:rPr lang="en-US" dirty="0" err="1"/>
              <a:t>bilginin</a:t>
            </a:r>
            <a:r>
              <a:rPr lang="en-US" dirty="0"/>
              <a:t> </a:t>
            </a:r>
            <a:r>
              <a:rPr lang="en-US" dirty="0" err="1"/>
              <a:t>içerdiği</a:t>
            </a:r>
            <a:r>
              <a:rPr lang="en-US" dirty="0"/>
              <a:t> </a:t>
            </a:r>
            <a:r>
              <a:rPr lang="en-US" dirty="0" err="1"/>
              <a:t>bitlerdeki</a:t>
            </a:r>
            <a:r>
              <a:rPr lang="en-US" dirty="0"/>
              <a:t> 1' </a:t>
            </a:r>
            <a:r>
              <a:rPr lang="en-US" dirty="0" err="1"/>
              <a:t>ler</a:t>
            </a:r>
            <a:r>
              <a:rPr lang="en-US" dirty="0"/>
              <a:t> </a:t>
            </a:r>
            <a:r>
              <a:rPr lang="en-US" dirty="0" err="1"/>
              <a:t>toplanır</a:t>
            </a:r>
            <a:r>
              <a:rPr lang="en-US" dirty="0"/>
              <a:t>. </a:t>
            </a:r>
            <a:r>
              <a:rPr lang="en-US" dirty="0" err="1"/>
              <a:t>Eğer</a:t>
            </a:r>
            <a:r>
              <a:rPr lang="en-US" dirty="0"/>
              <a:t> </a:t>
            </a:r>
            <a:r>
              <a:rPr lang="en-US" dirty="0" err="1"/>
              <a:t>toplam</a:t>
            </a:r>
            <a:r>
              <a:rPr lang="en-US" dirty="0"/>
              <a:t> </a:t>
            </a:r>
            <a:r>
              <a:rPr lang="en-US" dirty="0" err="1"/>
              <a:t>tek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 </a:t>
            </a:r>
            <a:r>
              <a:rPr lang="en-US" dirty="0" err="1"/>
              <a:t>parite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0 </a:t>
            </a:r>
            <a:r>
              <a:rPr lang="en-US" dirty="0" err="1"/>
              <a:t>olur</a:t>
            </a:r>
            <a:r>
              <a:rPr lang="tr-TR" dirty="0"/>
              <a:t>, çift ise 1 olur</a:t>
            </a:r>
            <a:r>
              <a:rPr lang="en-US" dirty="0"/>
              <a:t>.</a:t>
            </a:r>
            <a:endParaRPr lang="tr-TR" dirty="0"/>
          </a:p>
          <a:p>
            <a:r>
              <a:rPr lang="en-US" dirty="0"/>
              <a:t> </a:t>
            </a:r>
            <a:endParaRPr lang="tr-TR" dirty="0"/>
          </a:p>
          <a:p>
            <a:r>
              <a:rPr lang="en-US" b="1" dirty="0" err="1"/>
              <a:t>Çift</a:t>
            </a:r>
            <a:r>
              <a:rPr lang="en-US" b="1" dirty="0"/>
              <a:t> </a:t>
            </a:r>
            <a:r>
              <a:rPr lang="en-US" b="1" dirty="0" err="1"/>
              <a:t>parite</a:t>
            </a:r>
            <a:r>
              <a:rPr lang="en-US" b="1" dirty="0"/>
              <a:t> </a:t>
            </a:r>
            <a:endParaRPr lang="tr-TR" dirty="0"/>
          </a:p>
          <a:p>
            <a:r>
              <a:rPr lang="en-US" b="1" dirty="0"/>
              <a:t> </a:t>
            </a:r>
            <a:r>
              <a:rPr lang="en-US" dirty="0" err="1"/>
              <a:t>Gönderilen</a:t>
            </a:r>
            <a:r>
              <a:rPr lang="en-US" dirty="0"/>
              <a:t> </a:t>
            </a:r>
            <a:r>
              <a:rPr lang="en-US" dirty="0" err="1"/>
              <a:t>bilginin</a:t>
            </a:r>
            <a:r>
              <a:rPr lang="en-US" dirty="0"/>
              <a:t> </a:t>
            </a:r>
            <a:r>
              <a:rPr lang="en-US" dirty="0" err="1"/>
              <a:t>içerdiği</a:t>
            </a:r>
            <a:r>
              <a:rPr lang="en-US" dirty="0"/>
              <a:t> </a:t>
            </a:r>
            <a:r>
              <a:rPr lang="en-US" dirty="0" err="1"/>
              <a:t>bitlerdeki</a:t>
            </a:r>
            <a:r>
              <a:rPr lang="en-US" dirty="0"/>
              <a:t> 1' </a:t>
            </a:r>
            <a:r>
              <a:rPr lang="en-US" dirty="0" err="1"/>
              <a:t>ler</a:t>
            </a:r>
            <a:r>
              <a:rPr lang="en-US" dirty="0"/>
              <a:t> </a:t>
            </a:r>
            <a:r>
              <a:rPr lang="en-US" dirty="0" err="1"/>
              <a:t>toplamı</a:t>
            </a:r>
            <a:r>
              <a:rPr lang="en-US" dirty="0"/>
              <a:t> </a:t>
            </a:r>
            <a:r>
              <a:rPr lang="en-US" dirty="0" err="1"/>
              <a:t>tek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,  </a:t>
            </a:r>
            <a:r>
              <a:rPr lang="en-US" dirty="0" err="1"/>
              <a:t>parite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“1” </a:t>
            </a:r>
            <a:r>
              <a:rPr lang="en-US" dirty="0" err="1"/>
              <a:t>olur</a:t>
            </a:r>
            <a:r>
              <a:rPr lang="en-US" dirty="0"/>
              <a:t> </a:t>
            </a:r>
            <a:r>
              <a:rPr lang="en-US" dirty="0" err="1"/>
              <a:t>çift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 0 </a:t>
            </a:r>
            <a:r>
              <a:rPr lang="en-US" dirty="0" err="1"/>
              <a:t>olur</a:t>
            </a:r>
            <a:r>
              <a:rPr lang="en-US" dirty="0"/>
              <a:t>.</a:t>
            </a:r>
            <a:r>
              <a:rPr lang="en-US" b="1" dirty="0"/>
              <a:t> </a:t>
            </a:r>
            <a:endParaRPr lang="tr-TR" dirty="0"/>
          </a:p>
          <a:p>
            <a:endParaRPr lang="tr-TR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072809"/>
              </p:ext>
            </p:extLst>
          </p:nvPr>
        </p:nvGraphicFramePr>
        <p:xfrm>
          <a:off x="1403648" y="2132857"/>
          <a:ext cx="6021696" cy="41044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5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5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5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54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14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Bilgi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Parity(Tek)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Bilgi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Parity(Çift)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4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0000 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0000 1 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0000 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0000 0 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4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0001 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0001 0 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0001 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0001 1 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4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0010 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0010 0 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0010 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0010 1 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4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0011 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0011 1 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0011 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0011 0 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14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0100 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0100 0 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0100 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0100 1 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14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0101 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0101 1 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0101 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0101 0 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14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0110 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0110 1 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0110 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0110 0 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14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0111 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0111 0 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0111 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0111 1 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14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1000 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1000 0 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1000 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1000 1 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14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1001 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1001 1 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1001 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1001 0 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14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1010 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1010 1 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1010 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1010 0 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14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1011 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1011 0 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1011 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1011 1 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14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1100 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1100 1 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1100 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1100 0 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14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1101 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1101 0 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1101 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1101 1 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14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1110 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1110 0 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1110 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1110 1 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14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1111 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1111 1 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1111 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1111 0 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A66593-1AF3-4D8C-BF67-3ACA9FADB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2B24-C4C6-4304-AB05-8362BADBADE2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817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157B22-62CA-4C08-8D35-5546634DCE87}"/>
              </a:ext>
            </a:extLst>
          </p:cNvPr>
          <p:cNvSpPr/>
          <p:nvPr/>
        </p:nvSpPr>
        <p:spPr>
          <a:xfrm>
            <a:off x="539552" y="212735"/>
            <a:ext cx="8064896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Graphik"/>
              </a:rPr>
              <a:t>Neden Sayısal </a:t>
            </a:r>
            <a:r>
              <a:rPr lang="en-US" sz="2800" b="1" dirty="0" err="1">
                <a:latin typeface="Graphik"/>
              </a:rPr>
              <a:t>Modülasyon</a:t>
            </a:r>
            <a:r>
              <a:rPr lang="en-US" sz="2800" b="1" dirty="0">
                <a:latin typeface="Graphik"/>
              </a:rPr>
              <a:t>?</a:t>
            </a:r>
          </a:p>
          <a:p>
            <a:pPr algn="just"/>
            <a:r>
              <a:rPr lang="en-US" sz="2800" dirty="0">
                <a:latin typeface="Graphik"/>
              </a:rPr>
              <a:t>Analog </a:t>
            </a:r>
            <a:r>
              <a:rPr lang="en-US" sz="2800" dirty="0" err="1">
                <a:latin typeface="Graphik"/>
              </a:rPr>
              <a:t>taşıyıcılar</a:t>
            </a:r>
            <a:r>
              <a:rPr lang="en-US" sz="2800" dirty="0">
                <a:latin typeface="Graphik"/>
              </a:rPr>
              <a:t> </a:t>
            </a:r>
            <a:r>
              <a:rPr lang="en-US" sz="2800" dirty="0" err="1">
                <a:latin typeface="Graphik"/>
              </a:rPr>
              <a:t>ile</a:t>
            </a:r>
            <a:r>
              <a:rPr lang="en-US" sz="2800" dirty="0">
                <a:latin typeface="Graphik"/>
              </a:rPr>
              <a:t> </a:t>
            </a:r>
            <a:r>
              <a:rPr lang="en-US" sz="2800" dirty="0" err="1">
                <a:latin typeface="Graphik"/>
              </a:rPr>
              <a:t>dijital</a:t>
            </a:r>
            <a:r>
              <a:rPr lang="en-US" sz="2800" dirty="0">
                <a:latin typeface="Graphik"/>
              </a:rPr>
              <a:t> </a:t>
            </a:r>
            <a:r>
              <a:rPr lang="en-US" sz="2800" dirty="0" err="1">
                <a:latin typeface="Graphik"/>
              </a:rPr>
              <a:t>sinyallerin</a:t>
            </a:r>
            <a:r>
              <a:rPr lang="en-US" sz="2800" dirty="0">
                <a:latin typeface="Graphik"/>
              </a:rPr>
              <a:t> </a:t>
            </a:r>
            <a:r>
              <a:rPr lang="en-US" sz="2800" dirty="0" err="1">
                <a:latin typeface="Graphik"/>
              </a:rPr>
              <a:t>modülasyonu</a:t>
            </a:r>
            <a:r>
              <a:rPr lang="en-US" sz="2800" dirty="0">
                <a:latin typeface="Graphik"/>
              </a:rPr>
              <a:t>, analog </a:t>
            </a:r>
            <a:r>
              <a:rPr lang="en-US" sz="2800" dirty="0" err="1">
                <a:latin typeface="Graphik"/>
              </a:rPr>
              <a:t>modülasyon</a:t>
            </a:r>
            <a:r>
              <a:rPr lang="en-US" sz="2800" dirty="0">
                <a:latin typeface="Graphik"/>
              </a:rPr>
              <a:t> </a:t>
            </a:r>
            <a:r>
              <a:rPr lang="en-US" sz="2800" dirty="0" err="1">
                <a:latin typeface="Graphik"/>
              </a:rPr>
              <a:t>sistemlerine</a:t>
            </a:r>
            <a:r>
              <a:rPr lang="en-US" sz="2800" dirty="0">
                <a:latin typeface="Graphik"/>
              </a:rPr>
              <a:t> </a:t>
            </a:r>
            <a:r>
              <a:rPr lang="en-US" sz="2800" dirty="0" err="1">
                <a:latin typeface="Graphik"/>
              </a:rPr>
              <a:t>göre</a:t>
            </a:r>
            <a:r>
              <a:rPr lang="en-US" sz="2800" dirty="0">
                <a:latin typeface="Graphik"/>
              </a:rPr>
              <a:t> </a:t>
            </a:r>
            <a:r>
              <a:rPr lang="en-US" sz="2800" dirty="0" err="1">
                <a:latin typeface="Graphik"/>
              </a:rPr>
              <a:t>sinyal</a:t>
            </a:r>
            <a:r>
              <a:rPr lang="en-US" sz="2800" dirty="0">
                <a:latin typeface="Graphik"/>
              </a:rPr>
              <a:t> </a:t>
            </a:r>
            <a:r>
              <a:rPr lang="en-US" sz="2800" dirty="0" err="1">
                <a:latin typeface="Graphik"/>
              </a:rPr>
              <a:t>gürültü</a:t>
            </a:r>
            <a:r>
              <a:rPr lang="en-US" sz="2800" dirty="0">
                <a:latin typeface="Graphik"/>
              </a:rPr>
              <a:t> </a:t>
            </a:r>
            <a:r>
              <a:rPr lang="en-US" sz="2800" dirty="0" err="1">
                <a:latin typeface="Graphik"/>
              </a:rPr>
              <a:t>oranında</a:t>
            </a:r>
            <a:r>
              <a:rPr lang="en-US" sz="2800" dirty="0">
                <a:latin typeface="Graphik"/>
              </a:rPr>
              <a:t> (</a:t>
            </a:r>
            <a:r>
              <a:rPr lang="en-US" sz="2800" dirty="0" err="1">
                <a:latin typeface="Graphik"/>
              </a:rPr>
              <a:t>SNR</a:t>
            </a:r>
            <a:r>
              <a:rPr lang="en-US" dirty="0" err="1">
                <a:latin typeface="Graphik"/>
              </a:rPr>
              <a:t>dB</a:t>
            </a:r>
            <a:r>
              <a:rPr lang="en-US" sz="2800" dirty="0">
                <a:latin typeface="Graphik"/>
              </a:rPr>
              <a:t>) </a:t>
            </a:r>
            <a:r>
              <a:rPr lang="en-US" sz="2800" dirty="0" err="1">
                <a:latin typeface="Graphik"/>
              </a:rPr>
              <a:t>bir</a:t>
            </a:r>
            <a:r>
              <a:rPr lang="en-US" sz="2800" dirty="0">
                <a:latin typeface="Graphik"/>
              </a:rPr>
              <a:t> </a:t>
            </a:r>
            <a:r>
              <a:rPr lang="en-US" sz="2800" dirty="0" err="1">
                <a:latin typeface="Graphik"/>
              </a:rPr>
              <a:t>iyileşme</a:t>
            </a:r>
            <a:r>
              <a:rPr lang="en-US" sz="2800" dirty="0">
                <a:latin typeface="Graphik"/>
              </a:rPr>
              <a:t> </a:t>
            </a:r>
            <a:r>
              <a:rPr lang="en-US" sz="2800" dirty="0" err="1">
                <a:latin typeface="Graphik"/>
              </a:rPr>
              <a:t>sağlar</a:t>
            </a:r>
            <a:r>
              <a:rPr lang="en-US" sz="2800" dirty="0">
                <a:latin typeface="Graphik"/>
              </a:rPr>
              <a:t>.</a:t>
            </a:r>
          </a:p>
          <a:p>
            <a:pPr algn="just"/>
            <a:endParaRPr lang="en-US" sz="2800" dirty="0">
              <a:latin typeface="Graphik"/>
            </a:endParaRPr>
          </a:p>
          <a:p>
            <a:pPr algn="just"/>
            <a:r>
              <a:rPr lang="en-US" sz="2800" dirty="0" err="1">
                <a:latin typeface="Graphik"/>
              </a:rPr>
              <a:t>Basit</a:t>
            </a:r>
            <a:r>
              <a:rPr lang="en-US" sz="2800" dirty="0">
                <a:latin typeface="Graphik"/>
              </a:rPr>
              <a:t> </a:t>
            </a:r>
            <a:r>
              <a:rPr lang="en-US" sz="2800" dirty="0" err="1">
                <a:latin typeface="Graphik"/>
              </a:rPr>
              <a:t>dijital</a:t>
            </a:r>
            <a:r>
              <a:rPr lang="en-US" sz="2800" dirty="0">
                <a:latin typeface="Graphik"/>
              </a:rPr>
              <a:t> </a:t>
            </a:r>
            <a:r>
              <a:rPr lang="en-US" sz="2800" dirty="0" err="1">
                <a:latin typeface="Graphik"/>
              </a:rPr>
              <a:t>sinyaller</a:t>
            </a:r>
            <a:r>
              <a:rPr lang="en-US" sz="2800" dirty="0">
                <a:latin typeface="Graphik"/>
              </a:rPr>
              <a:t>, analog </a:t>
            </a:r>
            <a:r>
              <a:rPr lang="en-US" sz="2800" dirty="0" err="1">
                <a:latin typeface="Graphik"/>
              </a:rPr>
              <a:t>seviyelerin</a:t>
            </a:r>
            <a:r>
              <a:rPr lang="en-US" sz="2800" dirty="0">
                <a:latin typeface="Graphik"/>
              </a:rPr>
              <a:t> </a:t>
            </a:r>
            <a:r>
              <a:rPr lang="en-US" sz="2800" dirty="0" err="1">
                <a:latin typeface="Graphik"/>
              </a:rPr>
              <a:t>ayrık</a:t>
            </a:r>
            <a:r>
              <a:rPr lang="en-US" sz="2800" dirty="0">
                <a:latin typeface="Graphik"/>
              </a:rPr>
              <a:t> </a:t>
            </a:r>
            <a:r>
              <a:rPr lang="en-US" sz="2800" dirty="0" err="1">
                <a:latin typeface="Graphik"/>
              </a:rPr>
              <a:t>bantlarındaki</a:t>
            </a:r>
            <a:r>
              <a:rPr lang="en-US" sz="2800" dirty="0">
                <a:latin typeface="Graphik"/>
              </a:rPr>
              <a:t> </a:t>
            </a:r>
            <a:r>
              <a:rPr lang="en-US" sz="2800" dirty="0" err="1">
                <a:latin typeface="Graphik"/>
              </a:rPr>
              <a:t>bilgileri</a:t>
            </a:r>
            <a:r>
              <a:rPr lang="en-US" sz="2800" dirty="0">
                <a:latin typeface="Graphik"/>
              </a:rPr>
              <a:t> </a:t>
            </a:r>
            <a:r>
              <a:rPr lang="en-US" sz="2800" dirty="0" err="1">
                <a:latin typeface="Graphik"/>
              </a:rPr>
              <a:t>temsil</a:t>
            </a:r>
            <a:r>
              <a:rPr lang="en-US" sz="2800" dirty="0">
                <a:latin typeface="Graphik"/>
              </a:rPr>
              <a:t> </a:t>
            </a:r>
            <a:r>
              <a:rPr lang="en-US" sz="2800" dirty="0" err="1">
                <a:latin typeface="Graphik"/>
              </a:rPr>
              <a:t>eder</a:t>
            </a:r>
            <a:r>
              <a:rPr lang="en-US" sz="2800" dirty="0">
                <a:latin typeface="Graphik"/>
              </a:rPr>
              <a:t>. Bir </a:t>
            </a:r>
            <a:r>
              <a:rPr lang="en-US" sz="2800" dirty="0" err="1">
                <a:latin typeface="Graphik"/>
              </a:rPr>
              <a:t>değerler</a:t>
            </a:r>
            <a:r>
              <a:rPr lang="en-US" sz="2800" dirty="0">
                <a:latin typeface="Graphik"/>
              </a:rPr>
              <a:t> </a:t>
            </a:r>
            <a:r>
              <a:rPr lang="en-US" sz="2800" dirty="0" err="1">
                <a:latin typeface="Graphik"/>
              </a:rPr>
              <a:t>grubundaki</a:t>
            </a:r>
            <a:r>
              <a:rPr lang="en-US" sz="2800" dirty="0">
                <a:latin typeface="Graphik"/>
              </a:rPr>
              <a:t> </a:t>
            </a:r>
            <a:r>
              <a:rPr lang="en-US" sz="2800" dirty="0" err="1">
                <a:latin typeface="Graphik"/>
              </a:rPr>
              <a:t>tüm</a:t>
            </a:r>
            <a:r>
              <a:rPr lang="en-US" sz="2800" dirty="0">
                <a:latin typeface="Graphik"/>
              </a:rPr>
              <a:t> </a:t>
            </a:r>
            <a:r>
              <a:rPr lang="en-US" sz="2800" dirty="0" err="1">
                <a:latin typeface="Graphik"/>
              </a:rPr>
              <a:t>düzeyler</a:t>
            </a:r>
            <a:r>
              <a:rPr lang="en-US" sz="2800" dirty="0">
                <a:latin typeface="Graphik"/>
              </a:rPr>
              <a:t>, </a:t>
            </a:r>
            <a:r>
              <a:rPr lang="en-US" sz="2800" dirty="0" err="1">
                <a:latin typeface="Graphik"/>
              </a:rPr>
              <a:t>aynı</a:t>
            </a:r>
            <a:r>
              <a:rPr lang="en-US" sz="2800" dirty="0">
                <a:latin typeface="Graphik"/>
              </a:rPr>
              <a:t> </a:t>
            </a:r>
            <a:r>
              <a:rPr lang="en-US" sz="2800" dirty="0" err="1">
                <a:latin typeface="Graphik"/>
              </a:rPr>
              <a:t>bilgi</a:t>
            </a:r>
            <a:r>
              <a:rPr lang="en-US" sz="2800" dirty="0">
                <a:latin typeface="Graphik"/>
              </a:rPr>
              <a:t> </a:t>
            </a:r>
            <a:r>
              <a:rPr lang="en-US" sz="2800" dirty="0" err="1">
                <a:latin typeface="Graphik"/>
              </a:rPr>
              <a:t>durumunu</a:t>
            </a:r>
            <a:r>
              <a:rPr lang="en-US" sz="2800" dirty="0">
                <a:latin typeface="Graphik"/>
              </a:rPr>
              <a:t> </a:t>
            </a:r>
            <a:r>
              <a:rPr lang="en-US" sz="2800" dirty="0" err="1">
                <a:latin typeface="Graphik"/>
              </a:rPr>
              <a:t>temsil</a:t>
            </a:r>
            <a:r>
              <a:rPr lang="en-US" sz="2800" dirty="0">
                <a:latin typeface="Graphik"/>
              </a:rPr>
              <a:t> </a:t>
            </a:r>
            <a:r>
              <a:rPr lang="en-US" sz="2800" dirty="0" err="1">
                <a:latin typeface="Graphik"/>
              </a:rPr>
              <a:t>eder</a:t>
            </a:r>
            <a:r>
              <a:rPr lang="en-US" sz="2800" dirty="0">
                <a:latin typeface="Graphik"/>
              </a:rPr>
              <a:t>. </a:t>
            </a:r>
            <a:r>
              <a:rPr lang="en-US" sz="2800" dirty="0" err="1">
                <a:latin typeface="Graphik"/>
              </a:rPr>
              <a:t>Çoğu</a:t>
            </a:r>
            <a:r>
              <a:rPr lang="en-US" sz="2800" dirty="0">
                <a:latin typeface="Graphik"/>
              </a:rPr>
              <a:t> </a:t>
            </a:r>
            <a:r>
              <a:rPr lang="en-US" sz="2800" dirty="0" err="1">
                <a:latin typeface="Graphik"/>
              </a:rPr>
              <a:t>durumda</a:t>
            </a:r>
            <a:r>
              <a:rPr lang="en-US" sz="2800" dirty="0">
                <a:latin typeface="Graphik"/>
              </a:rPr>
              <a:t>, </a:t>
            </a:r>
            <a:r>
              <a:rPr lang="en-US" sz="2800" dirty="0" err="1">
                <a:latin typeface="Graphik"/>
              </a:rPr>
              <a:t>bu</a:t>
            </a:r>
            <a:r>
              <a:rPr lang="en-US" sz="2800" dirty="0">
                <a:latin typeface="Graphik"/>
              </a:rPr>
              <a:t> </a:t>
            </a:r>
            <a:r>
              <a:rPr lang="en-US" sz="2800" dirty="0" err="1">
                <a:latin typeface="Graphik"/>
              </a:rPr>
              <a:t>durumların</a:t>
            </a:r>
            <a:r>
              <a:rPr lang="en-US" sz="2800" dirty="0">
                <a:latin typeface="Graphik"/>
              </a:rPr>
              <a:t> </a:t>
            </a:r>
            <a:r>
              <a:rPr lang="en-US" sz="2800" dirty="0" err="1">
                <a:latin typeface="Graphik"/>
              </a:rPr>
              <a:t>sayısı</a:t>
            </a:r>
            <a:r>
              <a:rPr lang="en-US" sz="2800" dirty="0">
                <a:latin typeface="Graphik"/>
              </a:rPr>
              <a:t> </a:t>
            </a:r>
            <a:r>
              <a:rPr lang="en-US" sz="2800" dirty="0" err="1">
                <a:latin typeface="Graphik"/>
              </a:rPr>
              <a:t>ikidir</a:t>
            </a:r>
            <a:r>
              <a:rPr lang="en-US" sz="2800" dirty="0">
                <a:latin typeface="Graphik"/>
              </a:rPr>
              <a:t> ve </a:t>
            </a:r>
            <a:r>
              <a:rPr lang="en-US" sz="2800" dirty="0" err="1">
                <a:latin typeface="Graphik"/>
              </a:rPr>
              <a:t>bunlar</a:t>
            </a:r>
            <a:r>
              <a:rPr lang="en-US" sz="2800" dirty="0">
                <a:latin typeface="Graphik"/>
              </a:rPr>
              <a:t> </a:t>
            </a:r>
            <a:r>
              <a:rPr lang="en-US" sz="2800" dirty="0" err="1">
                <a:latin typeface="Graphik"/>
              </a:rPr>
              <a:t>bir</a:t>
            </a:r>
            <a:r>
              <a:rPr lang="en-US" sz="2800" dirty="0">
                <a:latin typeface="Graphik"/>
              </a:rPr>
              <a:t> </a:t>
            </a:r>
            <a:r>
              <a:rPr lang="en-US" sz="2800" dirty="0" err="1">
                <a:latin typeface="Graphik"/>
              </a:rPr>
              <a:t>referans</a:t>
            </a:r>
            <a:r>
              <a:rPr lang="en-US" sz="2800" dirty="0">
                <a:latin typeface="Graphik"/>
              </a:rPr>
              <a:t> </a:t>
            </a:r>
            <a:r>
              <a:rPr lang="en-US" sz="2800" dirty="0" err="1">
                <a:latin typeface="Graphik"/>
              </a:rPr>
              <a:t>değerinin</a:t>
            </a:r>
            <a:r>
              <a:rPr lang="en-US" sz="2800" dirty="0">
                <a:latin typeface="Graphik"/>
              </a:rPr>
              <a:t> (</a:t>
            </a:r>
            <a:r>
              <a:rPr lang="en-US" sz="2800" dirty="0" err="1">
                <a:latin typeface="Graphik"/>
              </a:rPr>
              <a:t>genellikle</a:t>
            </a:r>
            <a:r>
              <a:rPr lang="en-US" sz="2800" dirty="0">
                <a:latin typeface="Graphik"/>
              </a:rPr>
              <a:t> “</a:t>
            </a:r>
            <a:r>
              <a:rPr lang="en-US" sz="2800" dirty="0" err="1">
                <a:latin typeface="Graphik"/>
              </a:rPr>
              <a:t>toprak</a:t>
            </a:r>
            <a:r>
              <a:rPr lang="en-US" sz="2800" dirty="0">
                <a:latin typeface="Graphik"/>
              </a:rPr>
              <a:t>” </a:t>
            </a:r>
            <a:r>
              <a:rPr lang="en-US" sz="2800" dirty="0" err="1">
                <a:latin typeface="Graphik"/>
              </a:rPr>
              <a:t>ya</a:t>
            </a:r>
            <a:r>
              <a:rPr lang="en-US" sz="2800" dirty="0">
                <a:latin typeface="Graphik"/>
              </a:rPr>
              <a:t> da </a:t>
            </a:r>
            <a:r>
              <a:rPr lang="en-US" sz="2800" dirty="0" err="1">
                <a:latin typeface="Graphik"/>
              </a:rPr>
              <a:t>sıfır</a:t>
            </a:r>
            <a:r>
              <a:rPr lang="en-US" sz="2800" dirty="0">
                <a:latin typeface="Graphik"/>
              </a:rPr>
              <a:t> volt </a:t>
            </a:r>
            <a:r>
              <a:rPr lang="en-US" sz="2800" dirty="0" err="1">
                <a:latin typeface="Graphik"/>
              </a:rPr>
              <a:t>olarak</a:t>
            </a:r>
            <a:r>
              <a:rPr lang="en-US" sz="2800" dirty="0">
                <a:latin typeface="Graphik"/>
              </a:rPr>
              <a:t> </a:t>
            </a:r>
            <a:r>
              <a:rPr lang="en-US" sz="2800" dirty="0" err="1">
                <a:latin typeface="Graphik"/>
              </a:rPr>
              <a:t>adlandırılır</a:t>
            </a:r>
            <a:r>
              <a:rPr lang="en-US" sz="2800" dirty="0">
                <a:latin typeface="Graphik"/>
              </a:rPr>
              <a:t>) ve </a:t>
            </a:r>
            <a:r>
              <a:rPr lang="en-US" sz="2800" dirty="0" err="1">
                <a:latin typeface="Graphik"/>
              </a:rPr>
              <a:t>diğeri</a:t>
            </a:r>
            <a:r>
              <a:rPr lang="en-US" sz="2800" dirty="0">
                <a:latin typeface="Graphik"/>
              </a:rPr>
              <a:t> </a:t>
            </a:r>
            <a:r>
              <a:rPr lang="en-US" sz="2800" dirty="0" err="1">
                <a:latin typeface="Graphik"/>
              </a:rPr>
              <a:t>besleme</a:t>
            </a:r>
            <a:r>
              <a:rPr lang="en-US" sz="2800" dirty="0">
                <a:latin typeface="Graphik"/>
              </a:rPr>
              <a:t> </a:t>
            </a:r>
            <a:r>
              <a:rPr lang="en-US" sz="2800" dirty="0" err="1">
                <a:latin typeface="Graphik"/>
              </a:rPr>
              <a:t>gerilimine</a:t>
            </a:r>
            <a:r>
              <a:rPr lang="en-US" sz="2800" dirty="0">
                <a:latin typeface="Graphik"/>
              </a:rPr>
              <a:t> </a:t>
            </a:r>
            <a:r>
              <a:rPr lang="en-US" sz="2800" dirty="0" err="1">
                <a:latin typeface="Graphik"/>
              </a:rPr>
              <a:t>yakın</a:t>
            </a:r>
            <a:r>
              <a:rPr lang="en-US" sz="2800" dirty="0">
                <a:latin typeface="Graphik"/>
              </a:rPr>
              <a:t> </a:t>
            </a:r>
            <a:r>
              <a:rPr lang="en-US" sz="2800" dirty="0" err="1">
                <a:latin typeface="Graphik"/>
              </a:rPr>
              <a:t>bir</a:t>
            </a:r>
            <a:r>
              <a:rPr lang="en-US" sz="2800" dirty="0">
                <a:latin typeface="Graphik"/>
              </a:rPr>
              <a:t> </a:t>
            </a:r>
            <a:r>
              <a:rPr lang="en-US" sz="2800" dirty="0" err="1">
                <a:latin typeface="Graphik"/>
              </a:rPr>
              <a:t>değere</a:t>
            </a:r>
            <a:r>
              <a:rPr lang="en-US" sz="2800" dirty="0">
                <a:latin typeface="Graphik"/>
              </a:rPr>
              <a:t> </a:t>
            </a:r>
            <a:r>
              <a:rPr lang="en-US" sz="2800" dirty="0" err="1">
                <a:latin typeface="Graphik"/>
              </a:rPr>
              <a:t>yakın</a:t>
            </a:r>
            <a:r>
              <a:rPr lang="en-US" sz="2800" dirty="0">
                <a:latin typeface="Graphik"/>
              </a:rPr>
              <a:t> </a:t>
            </a:r>
            <a:r>
              <a:rPr lang="en-US" sz="2800" dirty="0" err="1">
                <a:latin typeface="Graphik"/>
              </a:rPr>
              <a:t>iki</a:t>
            </a:r>
            <a:r>
              <a:rPr lang="en-US" sz="2800" dirty="0">
                <a:latin typeface="Graphik"/>
              </a:rPr>
              <a:t> </a:t>
            </a:r>
            <a:r>
              <a:rPr lang="en-US" sz="2800" dirty="0" err="1">
                <a:latin typeface="Graphik"/>
              </a:rPr>
              <a:t>gerilim</a:t>
            </a:r>
            <a:r>
              <a:rPr lang="en-US" sz="2800" dirty="0">
                <a:latin typeface="Graphik"/>
              </a:rPr>
              <a:t> </a:t>
            </a:r>
            <a:r>
              <a:rPr lang="en-US" sz="2800" dirty="0" err="1">
                <a:latin typeface="Graphik"/>
              </a:rPr>
              <a:t>bandı</a:t>
            </a:r>
            <a:r>
              <a:rPr lang="en-US" sz="2800" dirty="0">
                <a:latin typeface="Graphik"/>
              </a:rPr>
              <a:t> </a:t>
            </a:r>
            <a:r>
              <a:rPr lang="en-US" sz="2800" dirty="0" err="1">
                <a:latin typeface="Graphik"/>
              </a:rPr>
              <a:t>ile</a:t>
            </a:r>
            <a:r>
              <a:rPr lang="en-US" sz="2800" dirty="0">
                <a:latin typeface="Graphik"/>
              </a:rPr>
              <a:t> </a:t>
            </a:r>
            <a:r>
              <a:rPr lang="en-US" sz="2800" dirty="0" err="1">
                <a:latin typeface="Graphik"/>
              </a:rPr>
              <a:t>temsil</a:t>
            </a:r>
            <a:r>
              <a:rPr lang="en-US" sz="2800" dirty="0">
                <a:latin typeface="Graphik"/>
              </a:rPr>
              <a:t> </a:t>
            </a:r>
            <a:r>
              <a:rPr lang="en-US" sz="2800" dirty="0" err="1">
                <a:latin typeface="Graphik"/>
              </a:rPr>
              <a:t>edilir</a:t>
            </a:r>
            <a:r>
              <a:rPr lang="en-US" sz="2800" dirty="0">
                <a:latin typeface="Graphik"/>
              </a:rPr>
              <a:t>.</a:t>
            </a:r>
          </a:p>
          <a:p>
            <a:pPr algn="just"/>
            <a:endParaRPr lang="en-US" dirty="0">
              <a:solidFill>
                <a:srgbClr val="404248"/>
              </a:solidFill>
              <a:latin typeface="Graphik"/>
            </a:endParaRPr>
          </a:p>
          <a:p>
            <a:pPr algn="just"/>
            <a:endParaRPr lang="en-US" dirty="0">
              <a:solidFill>
                <a:srgbClr val="404248"/>
              </a:solidFill>
              <a:latin typeface="Graphik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206540-06FF-413B-9F8B-7601C88E5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2B24-C4C6-4304-AB05-8362BADBADE2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495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DDA07D8-CDF4-4DB2-B3E8-97D00F0231A8}"/>
              </a:ext>
            </a:extLst>
          </p:cNvPr>
          <p:cNvSpPr/>
          <p:nvPr/>
        </p:nvSpPr>
        <p:spPr>
          <a:xfrm>
            <a:off x="612711" y="532053"/>
            <a:ext cx="7776864" cy="5793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Graphik"/>
              </a:rPr>
              <a:t>Bunlar</a:t>
            </a:r>
            <a:r>
              <a:rPr lang="en-US" sz="2400" dirty="0">
                <a:latin typeface="Graphik"/>
              </a:rPr>
              <a:t> </a:t>
            </a:r>
            <a:r>
              <a:rPr lang="en-US" sz="2400" dirty="0" err="1">
                <a:latin typeface="Graphik"/>
              </a:rPr>
              <a:t>sırasıyla</a:t>
            </a:r>
            <a:r>
              <a:rPr lang="en-US" sz="2400" dirty="0">
                <a:latin typeface="Graphik"/>
              </a:rPr>
              <a:t> Boolean </a:t>
            </a:r>
            <a:r>
              <a:rPr lang="en-US" sz="2400" dirty="0" err="1">
                <a:latin typeface="Graphik"/>
              </a:rPr>
              <a:t>alanının</a:t>
            </a:r>
            <a:r>
              <a:rPr lang="en-US" sz="2400" dirty="0">
                <a:latin typeface="Graphik"/>
              </a:rPr>
              <a:t> </a:t>
            </a:r>
            <a:r>
              <a:rPr lang="en-US" sz="2400" dirty="0" err="1">
                <a:latin typeface="Graphik"/>
              </a:rPr>
              <a:t>yanlış</a:t>
            </a:r>
            <a:r>
              <a:rPr lang="en-US" sz="2400" dirty="0">
                <a:latin typeface="Graphik"/>
              </a:rPr>
              <a:t> ve </a:t>
            </a:r>
            <a:r>
              <a:rPr lang="en-US" sz="2400" dirty="0" err="1">
                <a:latin typeface="Graphik"/>
              </a:rPr>
              <a:t>doğru</a:t>
            </a:r>
            <a:r>
              <a:rPr lang="en-US" sz="2400" dirty="0">
                <a:latin typeface="Graphik"/>
              </a:rPr>
              <a:t> </a:t>
            </a:r>
            <a:r>
              <a:rPr lang="en-US" sz="2400" dirty="0" err="1">
                <a:latin typeface="Graphik"/>
              </a:rPr>
              <a:t>değerlerine</a:t>
            </a:r>
            <a:r>
              <a:rPr lang="en-US" sz="2400" dirty="0">
                <a:latin typeface="Graphik"/>
              </a:rPr>
              <a:t> </a:t>
            </a:r>
            <a:r>
              <a:rPr lang="en-US" sz="2400" dirty="0" err="1">
                <a:latin typeface="Graphik"/>
              </a:rPr>
              <a:t>karşılık</a:t>
            </a:r>
            <a:r>
              <a:rPr lang="en-US" sz="2400" dirty="0">
                <a:latin typeface="Graphik"/>
              </a:rPr>
              <a:t> </a:t>
            </a:r>
            <a:r>
              <a:rPr lang="en-US" sz="2400" dirty="0" err="1">
                <a:latin typeface="Graphik"/>
              </a:rPr>
              <a:t>gelir</a:t>
            </a:r>
            <a:r>
              <a:rPr lang="en-US" sz="2400" dirty="0">
                <a:latin typeface="Graphik"/>
              </a:rPr>
              <a:t>. Bu </a:t>
            </a:r>
            <a:r>
              <a:rPr lang="en-US" sz="2400" dirty="0" err="1">
                <a:latin typeface="Graphik"/>
              </a:rPr>
              <a:t>ayrıklık</a:t>
            </a:r>
            <a:r>
              <a:rPr lang="en-US" sz="2400" dirty="0">
                <a:latin typeface="Graphik"/>
              </a:rPr>
              <a:t> </a:t>
            </a:r>
            <a:r>
              <a:rPr lang="en-US" sz="2400" dirty="0" err="1">
                <a:latin typeface="Graphik"/>
              </a:rPr>
              <a:t>yüzünden</a:t>
            </a:r>
            <a:r>
              <a:rPr lang="en-US" sz="2400" dirty="0">
                <a:latin typeface="Graphik"/>
              </a:rPr>
              <a:t>, analog </a:t>
            </a:r>
            <a:r>
              <a:rPr lang="en-US" sz="2400" dirty="0" err="1">
                <a:latin typeface="Graphik"/>
              </a:rPr>
              <a:t>sinyal</a:t>
            </a:r>
            <a:r>
              <a:rPr lang="en-US" sz="2400" dirty="0">
                <a:latin typeface="Graphik"/>
              </a:rPr>
              <a:t> </a:t>
            </a:r>
            <a:r>
              <a:rPr lang="en-US" sz="2400" dirty="0" err="1">
                <a:latin typeface="Graphik"/>
              </a:rPr>
              <a:t>seviyelerinde</a:t>
            </a:r>
            <a:r>
              <a:rPr lang="en-US" sz="2400" dirty="0">
                <a:latin typeface="Graphik"/>
              </a:rPr>
              <a:t> </a:t>
            </a:r>
            <a:r>
              <a:rPr lang="en-US" sz="2400" dirty="0" err="1">
                <a:latin typeface="Graphik"/>
              </a:rPr>
              <a:t>nispeten</a:t>
            </a:r>
            <a:r>
              <a:rPr lang="en-US" sz="2400" dirty="0">
                <a:latin typeface="Graphik"/>
              </a:rPr>
              <a:t> </a:t>
            </a:r>
            <a:r>
              <a:rPr lang="en-US" sz="2400" dirty="0" err="1">
                <a:latin typeface="Graphik"/>
              </a:rPr>
              <a:t>küçük</a:t>
            </a:r>
            <a:r>
              <a:rPr lang="en-US" sz="2400" dirty="0">
                <a:latin typeface="Graphik"/>
              </a:rPr>
              <a:t> </a:t>
            </a:r>
            <a:r>
              <a:rPr lang="en-US" sz="2400" dirty="0" err="1">
                <a:latin typeface="Graphik"/>
              </a:rPr>
              <a:t>değişiklikler</a:t>
            </a:r>
            <a:r>
              <a:rPr lang="en-US" sz="2400" dirty="0">
                <a:latin typeface="Graphik"/>
              </a:rPr>
              <a:t> </a:t>
            </a:r>
            <a:r>
              <a:rPr lang="en-US" sz="2400" dirty="0" err="1">
                <a:latin typeface="Graphik"/>
              </a:rPr>
              <a:t>ayrı</a:t>
            </a:r>
            <a:r>
              <a:rPr lang="en-US" sz="2400" dirty="0">
                <a:latin typeface="Graphik"/>
              </a:rPr>
              <a:t> </a:t>
            </a:r>
            <a:r>
              <a:rPr lang="en-US" sz="2400" dirty="0" err="1">
                <a:latin typeface="Graphik"/>
              </a:rPr>
              <a:t>zarfı</a:t>
            </a:r>
            <a:r>
              <a:rPr lang="en-US" sz="2400" dirty="0">
                <a:latin typeface="Graphik"/>
              </a:rPr>
              <a:t> </a:t>
            </a:r>
            <a:r>
              <a:rPr lang="en-US" sz="2400" dirty="0" err="1">
                <a:latin typeface="Graphik"/>
              </a:rPr>
              <a:t>bırakmaz</a:t>
            </a:r>
            <a:r>
              <a:rPr lang="en-US" sz="2400" dirty="0">
                <a:latin typeface="Graphik"/>
              </a:rPr>
              <a:t> ve </a:t>
            </a:r>
            <a:r>
              <a:rPr lang="en-US" sz="2400" dirty="0" err="1">
                <a:latin typeface="Graphik"/>
              </a:rPr>
              <a:t>sonuç</a:t>
            </a:r>
            <a:r>
              <a:rPr lang="en-US" sz="2400" dirty="0">
                <a:latin typeface="Graphik"/>
              </a:rPr>
              <a:t> </a:t>
            </a:r>
            <a:r>
              <a:rPr lang="en-US" sz="2400" dirty="0" err="1">
                <a:latin typeface="Graphik"/>
              </a:rPr>
              <a:t>olarak</a:t>
            </a:r>
            <a:r>
              <a:rPr lang="en-US" sz="2400" dirty="0">
                <a:latin typeface="Graphik"/>
              </a:rPr>
              <a:t> </a:t>
            </a:r>
            <a:r>
              <a:rPr lang="en-US" sz="2400" dirty="0" err="1">
                <a:latin typeface="Graphik"/>
              </a:rPr>
              <a:t>sinyal</a:t>
            </a:r>
            <a:r>
              <a:rPr lang="en-US" sz="2400" dirty="0">
                <a:latin typeface="Graphik"/>
              </a:rPr>
              <a:t> </a:t>
            </a:r>
            <a:r>
              <a:rPr lang="en-US" sz="2400" dirty="0" err="1">
                <a:latin typeface="Graphik"/>
              </a:rPr>
              <a:t>durumu</a:t>
            </a:r>
            <a:r>
              <a:rPr lang="en-US" sz="2400" dirty="0">
                <a:latin typeface="Graphik"/>
              </a:rPr>
              <a:t> </a:t>
            </a:r>
            <a:r>
              <a:rPr lang="en-US" sz="2400" dirty="0" err="1">
                <a:latin typeface="Graphik"/>
              </a:rPr>
              <a:t>algılama</a:t>
            </a:r>
            <a:r>
              <a:rPr lang="en-US" sz="2400" dirty="0">
                <a:latin typeface="Graphik"/>
              </a:rPr>
              <a:t> </a:t>
            </a:r>
            <a:r>
              <a:rPr lang="en-US" sz="2400" dirty="0" err="1">
                <a:latin typeface="Graphik"/>
              </a:rPr>
              <a:t>devresi</a:t>
            </a:r>
            <a:r>
              <a:rPr lang="en-US" sz="2400" dirty="0">
                <a:latin typeface="Graphik"/>
              </a:rPr>
              <a:t> </a:t>
            </a:r>
            <a:r>
              <a:rPr lang="en-US" sz="2400" dirty="0" err="1">
                <a:latin typeface="Graphik"/>
              </a:rPr>
              <a:t>tarafından</a:t>
            </a:r>
            <a:r>
              <a:rPr lang="en-US" sz="2400" dirty="0">
                <a:latin typeface="Graphik"/>
              </a:rPr>
              <a:t> </a:t>
            </a:r>
            <a:r>
              <a:rPr lang="en-US" sz="2400" dirty="0" err="1">
                <a:latin typeface="Graphik"/>
              </a:rPr>
              <a:t>göz</a:t>
            </a:r>
            <a:r>
              <a:rPr lang="en-US" sz="2400" dirty="0">
                <a:latin typeface="Graphik"/>
              </a:rPr>
              <a:t> </a:t>
            </a:r>
            <a:r>
              <a:rPr lang="en-US" sz="2400" dirty="0" err="1">
                <a:latin typeface="Graphik"/>
              </a:rPr>
              <a:t>ardı</a:t>
            </a:r>
            <a:r>
              <a:rPr lang="en-US" sz="2400" dirty="0">
                <a:latin typeface="Graphik"/>
              </a:rPr>
              <a:t> </a:t>
            </a:r>
            <a:r>
              <a:rPr lang="en-US" sz="2400" dirty="0" err="1">
                <a:latin typeface="Graphik"/>
              </a:rPr>
              <a:t>edilir</a:t>
            </a:r>
            <a:r>
              <a:rPr lang="en-US" sz="2400" dirty="0">
                <a:latin typeface="Graphik"/>
              </a:rPr>
              <a:t>. </a:t>
            </a:r>
            <a:r>
              <a:rPr lang="en-US" sz="2400" dirty="0" err="1">
                <a:latin typeface="Graphik"/>
              </a:rPr>
              <a:t>Dijital</a:t>
            </a:r>
            <a:r>
              <a:rPr lang="en-US" sz="2400" dirty="0">
                <a:latin typeface="Graphik"/>
              </a:rPr>
              <a:t> </a:t>
            </a:r>
            <a:r>
              <a:rPr lang="en-US" sz="2400" dirty="0" err="1">
                <a:latin typeface="Graphik"/>
              </a:rPr>
              <a:t>sinyallerle</a:t>
            </a:r>
            <a:r>
              <a:rPr lang="en-US" sz="2400" dirty="0">
                <a:latin typeface="Graphik"/>
              </a:rPr>
              <a:t>, </a:t>
            </a:r>
            <a:r>
              <a:rPr lang="en-US" sz="2400" dirty="0" err="1">
                <a:latin typeface="Graphik"/>
              </a:rPr>
              <a:t>sistem</a:t>
            </a:r>
            <a:r>
              <a:rPr lang="en-US" sz="2400" dirty="0">
                <a:latin typeface="Graphik"/>
              </a:rPr>
              <a:t> </a:t>
            </a:r>
            <a:r>
              <a:rPr lang="en-US" sz="2400" dirty="0" err="1">
                <a:latin typeface="Graphik"/>
              </a:rPr>
              <a:t>gürültüsü</a:t>
            </a:r>
            <a:r>
              <a:rPr lang="en-US" sz="2400" dirty="0">
                <a:latin typeface="Graphik"/>
              </a:rPr>
              <a:t> </a:t>
            </a:r>
            <a:r>
              <a:rPr lang="en-US" sz="2400" dirty="0" err="1">
                <a:latin typeface="Graphik"/>
              </a:rPr>
              <a:t>çok</a:t>
            </a:r>
            <a:r>
              <a:rPr lang="en-US" sz="2400" dirty="0">
                <a:latin typeface="Graphik"/>
              </a:rPr>
              <a:t> </a:t>
            </a:r>
            <a:r>
              <a:rPr lang="en-US" sz="2400" dirty="0" err="1">
                <a:latin typeface="Graphik"/>
              </a:rPr>
              <a:t>büyük</a:t>
            </a:r>
            <a:r>
              <a:rPr lang="en-US" sz="2400" dirty="0">
                <a:latin typeface="Graphik"/>
              </a:rPr>
              <a:t> </a:t>
            </a:r>
            <a:r>
              <a:rPr lang="en-US" sz="2400" dirty="0" err="1">
                <a:latin typeface="Graphik"/>
              </a:rPr>
              <a:t>olmamışsa</a:t>
            </a:r>
            <a:r>
              <a:rPr lang="en-US" sz="2400" dirty="0">
                <a:latin typeface="Graphik"/>
              </a:rPr>
              <a:t> </a:t>
            </a:r>
            <a:r>
              <a:rPr lang="en-US" sz="2400" dirty="0" err="1">
                <a:latin typeface="Graphik"/>
              </a:rPr>
              <a:t>sistem</a:t>
            </a:r>
            <a:r>
              <a:rPr lang="en-US" sz="2400" dirty="0">
                <a:latin typeface="Graphik"/>
              </a:rPr>
              <a:t> </a:t>
            </a:r>
            <a:r>
              <a:rPr lang="en-US" sz="2400" dirty="0" err="1">
                <a:latin typeface="Graphik"/>
              </a:rPr>
              <a:t>çalışmasını</a:t>
            </a:r>
            <a:r>
              <a:rPr lang="en-US" sz="2400" dirty="0">
                <a:latin typeface="Graphik"/>
              </a:rPr>
              <a:t> </a:t>
            </a:r>
            <a:r>
              <a:rPr lang="en-US" sz="2400" dirty="0" err="1">
                <a:latin typeface="Graphik"/>
              </a:rPr>
              <a:t>etkilemeyecek</a:t>
            </a:r>
            <a:r>
              <a:rPr lang="en-US" sz="2400" dirty="0">
                <a:latin typeface="Graphik"/>
              </a:rPr>
              <a:t>, </a:t>
            </a:r>
            <a:r>
              <a:rPr lang="en-US" sz="2400" dirty="0" err="1">
                <a:latin typeface="Graphik"/>
              </a:rPr>
              <a:t>oysa</a:t>
            </a:r>
            <a:r>
              <a:rPr lang="en-US" sz="2400" dirty="0">
                <a:latin typeface="Graphik"/>
              </a:rPr>
              <a:t> </a:t>
            </a:r>
            <a:r>
              <a:rPr lang="en-US" sz="2400" dirty="0" err="1">
                <a:latin typeface="Graphik"/>
              </a:rPr>
              <a:t>gürültü</a:t>
            </a:r>
            <a:r>
              <a:rPr lang="en-US" sz="2400" dirty="0">
                <a:latin typeface="Graphik"/>
              </a:rPr>
              <a:t> </a:t>
            </a:r>
            <a:r>
              <a:rPr lang="en-US" sz="2400" dirty="0" err="1">
                <a:latin typeface="Graphik"/>
              </a:rPr>
              <a:t>daima</a:t>
            </a:r>
            <a:r>
              <a:rPr lang="en-US" sz="2400" dirty="0">
                <a:latin typeface="Graphik"/>
              </a:rPr>
              <a:t> analog </a:t>
            </a:r>
            <a:r>
              <a:rPr lang="en-US" sz="2400" dirty="0" err="1">
                <a:latin typeface="Graphik"/>
              </a:rPr>
              <a:t>sinyallerin</a:t>
            </a:r>
            <a:r>
              <a:rPr lang="en-US" sz="2400" dirty="0">
                <a:latin typeface="Graphik"/>
              </a:rPr>
              <a:t> </a:t>
            </a:r>
            <a:r>
              <a:rPr lang="en-US" sz="2400" dirty="0" err="1">
                <a:latin typeface="Graphik"/>
              </a:rPr>
              <a:t>çalışmasını</a:t>
            </a:r>
            <a:r>
              <a:rPr lang="en-US" sz="2400" dirty="0">
                <a:latin typeface="Graphik"/>
              </a:rPr>
              <a:t> </a:t>
            </a:r>
            <a:r>
              <a:rPr lang="en-US" sz="2400" dirty="0" err="1">
                <a:latin typeface="Graphik"/>
              </a:rPr>
              <a:t>bir</a:t>
            </a:r>
            <a:r>
              <a:rPr lang="en-US" sz="2400" dirty="0">
                <a:latin typeface="Graphik"/>
              </a:rPr>
              <a:t> </a:t>
            </a:r>
            <a:r>
              <a:rPr lang="en-US" sz="2400" dirty="0" err="1">
                <a:latin typeface="Graphik"/>
              </a:rPr>
              <a:t>dereceye</a:t>
            </a:r>
            <a:r>
              <a:rPr lang="en-US" sz="2400" dirty="0">
                <a:latin typeface="Graphik"/>
              </a:rPr>
              <a:t> </a:t>
            </a:r>
            <a:r>
              <a:rPr lang="en-US" sz="2400" dirty="0" err="1">
                <a:latin typeface="Graphik"/>
              </a:rPr>
              <a:t>kadar</a:t>
            </a:r>
            <a:r>
              <a:rPr lang="en-US" sz="2400" dirty="0">
                <a:latin typeface="Graphik"/>
              </a:rPr>
              <a:t> </a:t>
            </a:r>
            <a:r>
              <a:rPr lang="en-US" sz="2400" dirty="0" err="1">
                <a:latin typeface="Graphik"/>
              </a:rPr>
              <a:t>bozmaktadır</a:t>
            </a:r>
            <a:r>
              <a:rPr lang="en-US" sz="2400" dirty="0">
                <a:latin typeface="Graphik"/>
              </a:rPr>
              <a:t>.</a:t>
            </a:r>
          </a:p>
          <a:p>
            <a:endParaRPr lang="en-US" sz="2400" dirty="0">
              <a:solidFill>
                <a:srgbClr val="404248"/>
              </a:solidFill>
              <a:latin typeface="Graphik"/>
            </a:endParaRPr>
          </a:p>
          <a:p>
            <a:pPr algn="just"/>
            <a:r>
              <a:rPr lang="en-US" sz="2400" dirty="0">
                <a:latin typeface="Graphik"/>
              </a:rPr>
              <a:t>Bir </a:t>
            </a:r>
            <a:r>
              <a:rPr lang="en-US" sz="2400" dirty="0" err="1">
                <a:latin typeface="Graphik"/>
              </a:rPr>
              <a:t>lojik</a:t>
            </a:r>
            <a:r>
              <a:rPr lang="en-US" sz="2400" dirty="0">
                <a:latin typeface="Graphik"/>
              </a:rPr>
              <a:t> </a:t>
            </a:r>
            <a:r>
              <a:rPr lang="en-US" sz="2400" dirty="0" err="1">
                <a:latin typeface="Graphik"/>
              </a:rPr>
              <a:t>sinyal</a:t>
            </a:r>
            <a:r>
              <a:rPr lang="en-US" sz="2400" dirty="0">
                <a:latin typeface="Graphik"/>
              </a:rPr>
              <a:t>, </a:t>
            </a:r>
            <a:r>
              <a:rPr lang="en-US" sz="2400" dirty="0" err="1">
                <a:latin typeface="Graphik"/>
              </a:rPr>
              <a:t>olası</a:t>
            </a:r>
            <a:r>
              <a:rPr lang="en-US" sz="2400" dirty="0">
                <a:latin typeface="Graphik"/>
              </a:rPr>
              <a:t> </a:t>
            </a:r>
            <a:r>
              <a:rPr lang="en-US" sz="2400" dirty="0" err="1">
                <a:latin typeface="Graphik"/>
              </a:rPr>
              <a:t>iki</a:t>
            </a:r>
            <a:r>
              <a:rPr lang="en-US" sz="2400" dirty="0">
                <a:latin typeface="Graphik"/>
              </a:rPr>
              <a:t> </a:t>
            </a:r>
            <a:r>
              <a:rPr lang="en-US" sz="2400" dirty="0" err="1">
                <a:latin typeface="Graphik"/>
              </a:rPr>
              <a:t>değerli</a:t>
            </a:r>
            <a:r>
              <a:rPr lang="en-US" sz="2400" dirty="0">
                <a:latin typeface="Graphik"/>
              </a:rPr>
              <a:t> </a:t>
            </a:r>
            <a:r>
              <a:rPr lang="en-US" sz="2400" dirty="0" err="1">
                <a:latin typeface="Graphik"/>
              </a:rPr>
              <a:t>dijital</a:t>
            </a:r>
            <a:r>
              <a:rPr lang="en-US" sz="2400" dirty="0">
                <a:latin typeface="Graphik"/>
              </a:rPr>
              <a:t> </a:t>
            </a:r>
            <a:r>
              <a:rPr lang="en-US" sz="2400" dirty="0" err="1">
                <a:latin typeface="Graphik"/>
              </a:rPr>
              <a:t>bir</a:t>
            </a:r>
            <a:r>
              <a:rPr lang="en-US" sz="2400" dirty="0">
                <a:latin typeface="Graphik"/>
              </a:rPr>
              <a:t> </a:t>
            </a:r>
            <a:r>
              <a:rPr lang="en-US" sz="2400" dirty="0" err="1">
                <a:latin typeface="Graphik"/>
              </a:rPr>
              <a:t>sinyaldir</a:t>
            </a:r>
            <a:r>
              <a:rPr lang="en-US" sz="2400" dirty="0">
                <a:latin typeface="Graphik"/>
              </a:rPr>
              <a:t> ve </a:t>
            </a:r>
            <a:r>
              <a:rPr lang="en-US" sz="2400" dirty="0" err="1">
                <a:latin typeface="Graphik"/>
              </a:rPr>
              <a:t>isteğe</a:t>
            </a:r>
            <a:r>
              <a:rPr lang="en-US" sz="2400" dirty="0">
                <a:latin typeface="Graphik"/>
              </a:rPr>
              <a:t> </a:t>
            </a:r>
            <a:r>
              <a:rPr lang="en-US" sz="2400" dirty="0" err="1">
                <a:latin typeface="Graphik"/>
              </a:rPr>
              <a:t>bağlı</a:t>
            </a:r>
            <a:r>
              <a:rPr lang="en-US" sz="2400" dirty="0">
                <a:latin typeface="Graphik"/>
              </a:rPr>
              <a:t> </a:t>
            </a:r>
            <a:r>
              <a:rPr lang="en-US" sz="2400" dirty="0" err="1">
                <a:latin typeface="Graphik"/>
              </a:rPr>
              <a:t>bir</a:t>
            </a:r>
            <a:r>
              <a:rPr lang="en-US" sz="2400" dirty="0">
                <a:latin typeface="Graphik"/>
              </a:rPr>
              <a:t> bit </a:t>
            </a:r>
            <a:r>
              <a:rPr lang="en-US" sz="2400" dirty="0" err="1">
                <a:latin typeface="Graphik"/>
              </a:rPr>
              <a:t>akışını</a:t>
            </a:r>
            <a:r>
              <a:rPr lang="en-US" sz="2400" dirty="0">
                <a:latin typeface="Graphik"/>
              </a:rPr>
              <a:t> </a:t>
            </a:r>
            <a:r>
              <a:rPr lang="en-US" sz="2400" dirty="0" err="1">
                <a:latin typeface="Graphik"/>
              </a:rPr>
              <a:t>tanımlar</a:t>
            </a:r>
            <a:r>
              <a:rPr lang="en-US" sz="2400" dirty="0">
                <a:latin typeface="Graphik"/>
              </a:rPr>
              <a:t>. </a:t>
            </a:r>
            <a:r>
              <a:rPr lang="en-US" sz="2400" dirty="0" err="1">
                <a:latin typeface="Graphik"/>
              </a:rPr>
              <a:t>Diğer</a:t>
            </a:r>
            <a:r>
              <a:rPr lang="en-US" sz="2400" dirty="0">
                <a:latin typeface="Graphik"/>
              </a:rPr>
              <a:t> </a:t>
            </a:r>
            <a:r>
              <a:rPr lang="en-US" sz="2400" dirty="0" err="1">
                <a:latin typeface="Graphik"/>
              </a:rPr>
              <a:t>dijital</a:t>
            </a:r>
            <a:r>
              <a:rPr lang="en-US" sz="2400" dirty="0">
                <a:latin typeface="Graphik"/>
              </a:rPr>
              <a:t> </a:t>
            </a:r>
            <a:r>
              <a:rPr lang="en-US" sz="2400" dirty="0" err="1">
                <a:latin typeface="Graphik"/>
              </a:rPr>
              <a:t>sinyaller</a:t>
            </a:r>
            <a:r>
              <a:rPr lang="en-US" sz="2400" dirty="0">
                <a:latin typeface="Graphik"/>
              </a:rPr>
              <a:t>, </a:t>
            </a:r>
            <a:r>
              <a:rPr lang="en-US" sz="2400" dirty="0" err="1">
                <a:latin typeface="Graphik"/>
              </a:rPr>
              <a:t>üç</a:t>
            </a:r>
            <a:r>
              <a:rPr lang="en-US" sz="2400" dirty="0">
                <a:latin typeface="Graphik"/>
              </a:rPr>
              <a:t> </a:t>
            </a:r>
            <a:r>
              <a:rPr lang="en-US" sz="2400" dirty="0" err="1">
                <a:latin typeface="Graphik"/>
              </a:rPr>
              <a:t>değerli</a:t>
            </a:r>
            <a:r>
              <a:rPr lang="en-US" sz="2400" dirty="0">
                <a:latin typeface="Graphik"/>
              </a:rPr>
              <a:t> </a:t>
            </a:r>
            <a:r>
              <a:rPr lang="en-US" sz="2400" dirty="0" err="1">
                <a:latin typeface="Graphik"/>
              </a:rPr>
              <a:t>mantık</a:t>
            </a:r>
            <a:r>
              <a:rPr lang="en-US" sz="2400" dirty="0">
                <a:latin typeface="Graphik"/>
              </a:rPr>
              <a:t> </a:t>
            </a:r>
            <a:r>
              <a:rPr lang="en-US" sz="2400" dirty="0" err="1">
                <a:latin typeface="Graphik"/>
              </a:rPr>
              <a:t>veya</a:t>
            </a:r>
            <a:r>
              <a:rPr lang="en-US" sz="2400" dirty="0">
                <a:latin typeface="Graphik"/>
              </a:rPr>
              <a:t> </a:t>
            </a:r>
            <a:r>
              <a:rPr lang="en-US" sz="2400" dirty="0" err="1">
                <a:latin typeface="Graphik"/>
              </a:rPr>
              <a:t>daha</a:t>
            </a:r>
            <a:r>
              <a:rPr lang="en-US" sz="2400" dirty="0">
                <a:latin typeface="Graphik"/>
              </a:rPr>
              <a:t> </a:t>
            </a:r>
            <a:r>
              <a:rPr lang="en-US" sz="2400" dirty="0" err="1">
                <a:latin typeface="Graphik"/>
              </a:rPr>
              <a:t>yüksek</a:t>
            </a:r>
            <a:r>
              <a:rPr lang="en-US" sz="2400" dirty="0">
                <a:latin typeface="Graphik"/>
              </a:rPr>
              <a:t> </a:t>
            </a:r>
            <a:r>
              <a:rPr lang="en-US" sz="2400" dirty="0" err="1">
                <a:latin typeface="Graphik"/>
              </a:rPr>
              <a:t>değerli</a:t>
            </a:r>
            <a:r>
              <a:rPr lang="en-US" sz="2400" dirty="0">
                <a:latin typeface="Graphik"/>
              </a:rPr>
              <a:t> </a:t>
            </a:r>
            <a:r>
              <a:rPr lang="en-US" sz="2400" dirty="0" err="1">
                <a:latin typeface="Graphik"/>
              </a:rPr>
              <a:t>mantıkları</a:t>
            </a:r>
            <a:r>
              <a:rPr lang="en-US" sz="2400" dirty="0">
                <a:latin typeface="Graphik"/>
              </a:rPr>
              <a:t> </a:t>
            </a:r>
            <a:r>
              <a:rPr lang="en-US" sz="2400" dirty="0" err="1">
                <a:latin typeface="Graphik"/>
              </a:rPr>
              <a:t>temsil</a:t>
            </a:r>
            <a:r>
              <a:rPr lang="en-US" sz="2400" dirty="0">
                <a:latin typeface="Graphik"/>
              </a:rPr>
              <a:t> </a:t>
            </a:r>
            <a:r>
              <a:rPr lang="en-US" sz="2400" dirty="0" err="1">
                <a:latin typeface="Graphik"/>
              </a:rPr>
              <a:t>edebilir</a:t>
            </a:r>
            <a:r>
              <a:rPr lang="en-US" sz="2400" dirty="0">
                <a:latin typeface="Graphik"/>
              </a:rPr>
              <a:t>. </a:t>
            </a:r>
            <a:r>
              <a:rPr lang="en-US" sz="2400" dirty="0" err="1">
                <a:latin typeface="Graphik"/>
              </a:rPr>
              <a:t>Alternatif</a:t>
            </a:r>
            <a:r>
              <a:rPr lang="en-US" sz="2400" dirty="0">
                <a:latin typeface="Graphik"/>
              </a:rPr>
              <a:t> </a:t>
            </a:r>
            <a:r>
              <a:rPr lang="en-US" sz="2400" dirty="0" err="1">
                <a:latin typeface="Graphik"/>
              </a:rPr>
              <a:t>olarak</a:t>
            </a:r>
            <a:r>
              <a:rPr lang="en-US" sz="2400" dirty="0">
                <a:latin typeface="Graphik"/>
              </a:rPr>
              <a:t>, </a:t>
            </a:r>
            <a:r>
              <a:rPr lang="en-US" sz="2400" dirty="0" err="1">
                <a:latin typeface="Graphik"/>
              </a:rPr>
              <a:t>dijital</a:t>
            </a:r>
            <a:r>
              <a:rPr lang="en-US" sz="2400" dirty="0">
                <a:latin typeface="Graphik"/>
              </a:rPr>
              <a:t> </a:t>
            </a:r>
            <a:r>
              <a:rPr lang="en-US" sz="2400" dirty="0" err="1">
                <a:latin typeface="Graphik"/>
              </a:rPr>
              <a:t>sinyal</a:t>
            </a:r>
            <a:r>
              <a:rPr lang="en-US" sz="2400" dirty="0">
                <a:latin typeface="Graphik"/>
              </a:rPr>
              <a:t>, </a:t>
            </a:r>
            <a:r>
              <a:rPr lang="en-US" sz="2400" dirty="0" err="1">
                <a:latin typeface="Graphik"/>
              </a:rPr>
              <a:t>bir</a:t>
            </a:r>
            <a:r>
              <a:rPr lang="en-US" sz="2400" dirty="0">
                <a:latin typeface="Graphik"/>
              </a:rPr>
              <a:t> </a:t>
            </a:r>
            <a:r>
              <a:rPr lang="en-US" sz="2400" dirty="0" err="1">
                <a:latin typeface="Graphik"/>
              </a:rPr>
              <a:t>fiziksel</a:t>
            </a:r>
            <a:r>
              <a:rPr lang="en-US" sz="2400" dirty="0">
                <a:latin typeface="Graphik"/>
              </a:rPr>
              <a:t> </a:t>
            </a:r>
            <a:r>
              <a:rPr lang="en-US" sz="2400" dirty="0" err="1">
                <a:latin typeface="Graphik"/>
              </a:rPr>
              <a:t>miktar</a:t>
            </a:r>
            <a:r>
              <a:rPr lang="en-US" sz="2400" dirty="0">
                <a:latin typeface="Graphik"/>
              </a:rPr>
              <a:t> </a:t>
            </a:r>
            <a:r>
              <a:rPr lang="en-US" sz="2400" dirty="0" err="1">
                <a:latin typeface="Graphik"/>
              </a:rPr>
              <a:t>ile</a:t>
            </a:r>
            <a:r>
              <a:rPr lang="en-US" sz="2400" dirty="0">
                <a:latin typeface="Graphik"/>
              </a:rPr>
              <a:t> </a:t>
            </a:r>
            <a:r>
              <a:rPr lang="en-US" sz="2400" dirty="0" err="1">
                <a:latin typeface="Graphik"/>
              </a:rPr>
              <a:t>temsil</a:t>
            </a:r>
            <a:r>
              <a:rPr lang="en-US" sz="2400" dirty="0">
                <a:latin typeface="Graphik"/>
              </a:rPr>
              <a:t> </a:t>
            </a:r>
            <a:r>
              <a:rPr lang="en-US" sz="2400" dirty="0" err="1">
                <a:latin typeface="Graphik"/>
              </a:rPr>
              <a:t>edilen</a:t>
            </a:r>
            <a:r>
              <a:rPr lang="en-US" sz="2400" dirty="0">
                <a:latin typeface="Graphik"/>
              </a:rPr>
              <a:t> </a:t>
            </a:r>
            <a:r>
              <a:rPr lang="en-US" sz="2400" dirty="0" err="1">
                <a:latin typeface="Graphik"/>
              </a:rPr>
              <a:t>ayrı</a:t>
            </a:r>
            <a:r>
              <a:rPr lang="en-US" sz="2400" dirty="0">
                <a:latin typeface="Graphik"/>
              </a:rPr>
              <a:t> </a:t>
            </a:r>
            <a:r>
              <a:rPr lang="en-US" sz="2400" dirty="0" err="1">
                <a:latin typeface="Graphik"/>
              </a:rPr>
              <a:t>ayrı</a:t>
            </a:r>
            <a:r>
              <a:rPr lang="en-US" sz="2400" dirty="0">
                <a:latin typeface="Graphik"/>
              </a:rPr>
              <a:t> </a:t>
            </a:r>
            <a:r>
              <a:rPr lang="en-US" sz="2400" dirty="0" err="1">
                <a:latin typeface="Graphik"/>
              </a:rPr>
              <a:t>değerler</a:t>
            </a:r>
            <a:r>
              <a:rPr lang="en-US" sz="2400" dirty="0">
                <a:latin typeface="Graphik"/>
              </a:rPr>
              <a:t> </a:t>
            </a:r>
            <a:r>
              <a:rPr lang="en-US" sz="2400" dirty="0" err="1">
                <a:latin typeface="Graphik"/>
              </a:rPr>
              <a:t>dizisi</a:t>
            </a:r>
            <a:r>
              <a:rPr lang="en-US" sz="2400" dirty="0">
                <a:latin typeface="Graphik"/>
              </a:rPr>
              <a:t> </a:t>
            </a:r>
            <a:r>
              <a:rPr lang="en-US" sz="2400" dirty="0" err="1">
                <a:latin typeface="Graphik"/>
              </a:rPr>
              <a:t>olarak</a:t>
            </a:r>
            <a:r>
              <a:rPr lang="en-US" sz="2400" dirty="0">
                <a:latin typeface="Graphik"/>
              </a:rPr>
              <a:t> </a:t>
            </a:r>
            <a:r>
              <a:rPr lang="en-US" sz="2400" dirty="0" err="1">
                <a:latin typeface="Graphik"/>
              </a:rPr>
              <a:t>kabul</a:t>
            </a:r>
            <a:r>
              <a:rPr lang="en-US" sz="2400" dirty="0">
                <a:latin typeface="Graphik"/>
              </a:rPr>
              <a:t> </a:t>
            </a:r>
            <a:r>
              <a:rPr lang="en-US" sz="2400" dirty="0" err="1">
                <a:latin typeface="Graphik"/>
              </a:rPr>
              <a:t>edilebilir</a:t>
            </a:r>
            <a:r>
              <a:rPr lang="en-US" sz="2400" dirty="0">
                <a:latin typeface="Graphik"/>
              </a:rPr>
              <a:t>.</a:t>
            </a:r>
          </a:p>
          <a:p>
            <a:pPr algn="just"/>
            <a:endParaRPr lang="en-US" sz="2400" dirty="0">
              <a:latin typeface="Graphik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FEA3C6-ABCF-49C0-9DF2-F52293123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2B24-C4C6-4304-AB05-8362BADBADE2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142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12788" y="404664"/>
            <a:ext cx="8226425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sz="4000" dirty="0"/>
              <a:t>Sayısal Haberleşmenin Üstünlükleri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815894" y="1595866"/>
            <a:ext cx="7543800" cy="413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algn="just"/>
            <a:r>
              <a:rPr lang="tr-TR" altLang="tr-TR" sz="2400" b="1" dirty="0">
                <a:effectLst/>
                <a:latin typeface="+mn-lt"/>
              </a:rPr>
              <a:t>Gürültüye Karşı Daha Dayanıklı</a:t>
            </a:r>
          </a:p>
          <a:p>
            <a:pPr algn="just"/>
            <a:r>
              <a:rPr lang="tr-TR" altLang="tr-TR" sz="2400" b="1" dirty="0">
                <a:effectLst/>
                <a:latin typeface="+mn-lt"/>
              </a:rPr>
              <a:t>Yineleyicilerle uzun mesafeli iletim daha kolay</a:t>
            </a:r>
          </a:p>
          <a:p>
            <a:pPr algn="just"/>
            <a:r>
              <a:rPr lang="tr-TR" altLang="tr-TR" sz="2400" b="1" dirty="0">
                <a:effectLst/>
                <a:latin typeface="+mn-lt"/>
              </a:rPr>
              <a:t>Sayısal donanım esnekliği (DSP…)</a:t>
            </a:r>
          </a:p>
          <a:p>
            <a:pPr algn="just"/>
            <a:r>
              <a:rPr lang="tr-TR" altLang="tr-TR" sz="2400" b="1" dirty="0">
                <a:effectLst/>
                <a:latin typeface="+mn-lt"/>
              </a:rPr>
              <a:t>Hata kontrol kodlaması mümkün</a:t>
            </a:r>
          </a:p>
          <a:p>
            <a:pPr algn="just"/>
            <a:r>
              <a:rPr lang="tr-TR" altLang="tr-TR" sz="2400" b="1" dirty="0">
                <a:effectLst/>
                <a:latin typeface="+mn-lt"/>
              </a:rPr>
              <a:t>Şifreleme</a:t>
            </a:r>
          </a:p>
          <a:p>
            <a:pPr algn="just"/>
            <a:r>
              <a:rPr lang="tr-TR" altLang="tr-TR" sz="2400" b="1" dirty="0">
                <a:effectLst/>
                <a:latin typeface="+mn-lt"/>
              </a:rPr>
              <a:t>Çoğullama daha kolay ve verimli</a:t>
            </a:r>
          </a:p>
          <a:p>
            <a:pPr algn="just"/>
            <a:r>
              <a:rPr lang="tr-TR" altLang="tr-TR" sz="2400" b="1" dirty="0">
                <a:effectLst/>
                <a:latin typeface="+mn-lt"/>
              </a:rPr>
              <a:t>Depolaması kolay ve ucuz</a:t>
            </a:r>
          </a:p>
          <a:p>
            <a:pPr algn="just"/>
            <a:r>
              <a:rPr lang="tr-TR" altLang="tr-TR" sz="2400" b="1" dirty="0">
                <a:effectLst/>
                <a:latin typeface="+mn-lt"/>
              </a:rPr>
              <a:t>Saklama esnasında bilgi kaybı olmaz</a:t>
            </a:r>
          </a:p>
          <a:p>
            <a:pPr algn="just"/>
            <a:r>
              <a:rPr lang="tr-TR" altLang="tr-TR" sz="2400" b="1" dirty="0">
                <a:effectLst/>
                <a:latin typeface="+mn-lt"/>
              </a:rPr>
              <a:t>Sayısal donanım fiyatları ucuz &amp; ucuzlamakta</a:t>
            </a:r>
            <a:endParaRPr lang="tr-TR" altLang="tr-TR" b="1" dirty="0">
              <a:effectLst/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2D87D4-7D24-4609-921A-5D0F0FCD2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2B24-C4C6-4304-AB05-8362BADBADE2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280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B497E9-36DB-4C3A-9244-5668311D1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2B24-C4C6-4304-AB05-8362BADBADE2}" type="slidenum">
              <a:rPr lang="tr-TR" smtClean="0"/>
              <a:t>6</a:t>
            </a:fld>
            <a:endParaRPr lang="tr-T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CB2DD0-358A-4B39-A4C9-C53887C8B1BF}"/>
              </a:ext>
            </a:extLst>
          </p:cNvPr>
          <p:cNvSpPr/>
          <p:nvPr/>
        </p:nvSpPr>
        <p:spPr>
          <a:xfrm>
            <a:off x="539552" y="908720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0" u="none" strike="noStrike" dirty="0" err="1">
                <a:effectLst/>
                <a:latin typeface="Arial" panose="020B0604020202020204" pitchFamily="34" charset="0"/>
              </a:rPr>
              <a:t>Çoğullama</a:t>
            </a:r>
            <a:r>
              <a:rPr lang="en-US" b="1" i="0" u="none" strike="noStrike" dirty="0">
                <a:effectLst/>
                <a:latin typeface="Arial" panose="020B0604020202020204" pitchFamily="34" charset="0"/>
              </a:rPr>
              <a:t> Nedir?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CF5BB8-C31D-4E12-AA03-1C4FB700A13D}"/>
              </a:ext>
            </a:extLst>
          </p:cNvPr>
          <p:cNvSpPr/>
          <p:nvPr/>
        </p:nvSpPr>
        <p:spPr>
          <a:xfrm>
            <a:off x="526196" y="1484784"/>
            <a:ext cx="8064896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Haberleşme </a:t>
            </a:r>
            <a:r>
              <a:rPr lang="en-US" dirty="0" err="1">
                <a:latin typeface="Arial" panose="020B0604020202020204" pitchFamily="34" charset="0"/>
              </a:rPr>
              <a:t>sistemlerinde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çoğullama</a:t>
            </a:r>
            <a:r>
              <a:rPr lang="en-US" dirty="0">
                <a:latin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</a:rPr>
              <a:t>iki</a:t>
            </a:r>
            <a:r>
              <a:rPr lang="en-US" dirty="0">
                <a:latin typeface="Arial" panose="020B0604020202020204" pitchFamily="34" charset="0"/>
              </a:rPr>
              <a:t> yada </a:t>
            </a:r>
            <a:r>
              <a:rPr lang="en-US" dirty="0" err="1">
                <a:latin typeface="Arial" panose="020B0604020202020204" pitchFamily="34" charset="0"/>
              </a:rPr>
              <a:t>daha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fazla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sayıda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kanalı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birle</a:t>
            </a:r>
            <a:r>
              <a:rPr lang="tr-TR">
                <a:latin typeface="Arial" panose="020B0604020202020204" pitchFamily="34" charset="0"/>
              </a:rPr>
              <a:t>ş</a:t>
            </a:r>
            <a:r>
              <a:rPr lang="en-US">
                <a:latin typeface="Arial" panose="020B0604020202020204" pitchFamily="34" charset="0"/>
              </a:rPr>
              <a:t>tirerek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tek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bir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telefon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kanalı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üzerinden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iletme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işlemi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olarak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yorumlanabilir</a:t>
            </a:r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Üç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temel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çoğullama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şekli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vardır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Uzay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Bölmeli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Çoğullama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Fiziksel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olarak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ayrı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işaretleri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çoklu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kablo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üzerinde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taşıma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işlemidir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Frekans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Bölmeli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çoğullama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Frekans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spektrumunu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kullanarak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mevcut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kanal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band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genişliği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üzerinde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aynı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çok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işareti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iletmektir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3. Zaman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Bölmeli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Çoğullama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Zaman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domeninde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işaretleri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ayrıştırarak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kanal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üzerinde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iletmektir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Bunu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gerçekleştirebilmek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için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işaretlerin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örneklenmi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ş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olması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gereklidir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b="0" i="0" u="none" strike="noStrike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95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5613" y="455613"/>
            <a:ext cx="8226425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sz="3600" dirty="0"/>
              <a:t>Sayısal Haberleşmenin Dezavantajları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80230" y="1484784"/>
            <a:ext cx="8226425" cy="11096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altLang="tr-TR" sz="2800" dirty="0"/>
              <a:t>Bant genişliği fazla</a:t>
            </a:r>
          </a:p>
          <a:p>
            <a:r>
              <a:rPr lang="tr-TR" altLang="tr-TR" sz="2800" dirty="0"/>
              <a:t>Senkronizasyon gerektirmektedir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6FED52-368C-4E8E-8CAF-31261DE98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2B24-C4C6-4304-AB05-8362BADBADE2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515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60806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2.2 Sayısal Haberleşmede </a:t>
            </a:r>
            <a:r>
              <a:rPr lang="en-US" sz="2800" b="1" dirty="0" err="1"/>
              <a:t>Temel</a:t>
            </a:r>
            <a:r>
              <a:rPr lang="en-US" sz="2800" b="1" dirty="0"/>
              <a:t> </a:t>
            </a:r>
            <a:r>
              <a:rPr lang="en-US" sz="2800" b="1" dirty="0" err="1"/>
              <a:t>Kavramlar</a:t>
            </a:r>
            <a:endParaRPr lang="tr-TR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892022"/>
            <a:ext cx="777686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000" b="1" dirty="0"/>
              <a:t>a) </a:t>
            </a:r>
            <a:r>
              <a:rPr lang="en-US" sz="2000" b="1" dirty="0"/>
              <a:t>Bit</a:t>
            </a:r>
            <a:endParaRPr lang="tr-TR" sz="2000" dirty="0"/>
          </a:p>
          <a:p>
            <a:pPr algn="just"/>
            <a:r>
              <a:rPr lang="tr-TR" sz="2000" dirty="0"/>
              <a:t>Sayıs</a:t>
            </a:r>
            <a:r>
              <a:rPr lang="en-US" sz="2000" dirty="0"/>
              <a:t>al </a:t>
            </a:r>
            <a:r>
              <a:rPr lang="en-US" sz="2000" dirty="0" err="1"/>
              <a:t>elektronikte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tr-TR" sz="2000" dirty="0"/>
              <a:t>ya</a:t>
            </a:r>
            <a:r>
              <a:rPr lang="en-US" sz="2000" dirty="0"/>
              <a:t> </a:t>
            </a:r>
            <a:r>
              <a:rPr lang="tr-TR" sz="2000" dirty="0"/>
              <a:t>iki tabanlı</a:t>
            </a:r>
            <a:r>
              <a:rPr lang="en-US" sz="2000" dirty="0"/>
              <a:t> </a:t>
            </a:r>
            <a:r>
              <a:rPr lang="en-US" sz="2000" dirty="0" err="1"/>
              <a:t>sayı</a:t>
            </a:r>
            <a:r>
              <a:rPr lang="en-US" sz="2000" dirty="0"/>
              <a:t> </a:t>
            </a:r>
            <a:r>
              <a:rPr lang="en-US" sz="2000" dirty="0" err="1"/>
              <a:t>sisteminde</a:t>
            </a:r>
            <a:r>
              <a:rPr lang="en-US" sz="2000" dirty="0"/>
              <a:t> </a:t>
            </a:r>
            <a:r>
              <a:rPr lang="en-US" sz="2000" dirty="0" err="1"/>
              <a:t>sadece</a:t>
            </a:r>
            <a:r>
              <a:rPr lang="en-US" sz="2000" dirty="0"/>
              <a:t> 0 </a:t>
            </a:r>
            <a:r>
              <a:rPr lang="en-US" sz="2000" dirty="0" err="1"/>
              <a:t>ve</a:t>
            </a:r>
            <a:r>
              <a:rPr lang="en-US" sz="2000" dirty="0"/>
              <a:t> 1 </a:t>
            </a:r>
            <a:r>
              <a:rPr lang="en-US" sz="2000" dirty="0" err="1"/>
              <a:t>değerleri</a:t>
            </a:r>
            <a:r>
              <a:rPr lang="en-US" sz="2000" dirty="0"/>
              <a:t> </a:t>
            </a:r>
            <a:r>
              <a:rPr lang="en-US" sz="2000" dirty="0" err="1"/>
              <a:t>vardır</a:t>
            </a:r>
            <a:r>
              <a:rPr lang="en-US" sz="2000" dirty="0"/>
              <a:t>. </a:t>
            </a:r>
            <a:r>
              <a:rPr lang="en-US" sz="2000" dirty="0" err="1"/>
              <a:t>Tüm</a:t>
            </a:r>
            <a:r>
              <a:rPr lang="en-US" sz="2000" dirty="0"/>
              <a:t> </a:t>
            </a:r>
            <a:r>
              <a:rPr lang="en-US" sz="2000" dirty="0" err="1"/>
              <a:t>işlemler</a:t>
            </a:r>
            <a:r>
              <a:rPr lang="en-US" sz="2000" dirty="0"/>
              <a:t> </a:t>
            </a:r>
            <a:r>
              <a:rPr lang="en-US" sz="2000" dirty="0" err="1"/>
              <a:t>bu</a:t>
            </a:r>
            <a:r>
              <a:rPr lang="en-US" sz="2000" dirty="0"/>
              <a:t> </a:t>
            </a:r>
            <a:r>
              <a:rPr lang="en-US" sz="2000" dirty="0" err="1"/>
              <a:t>iki</a:t>
            </a:r>
            <a:r>
              <a:rPr lang="en-US" sz="2000" dirty="0"/>
              <a:t> </a:t>
            </a:r>
            <a:r>
              <a:rPr lang="en-US" sz="2000" dirty="0" err="1"/>
              <a:t>değer</a:t>
            </a:r>
            <a:r>
              <a:rPr lang="en-US" sz="2000" dirty="0"/>
              <a:t> </a:t>
            </a:r>
            <a:r>
              <a:rPr lang="en-US" sz="2000" dirty="0" err="1"/>
              <a:t>üzerinden</a:t>
            </a:r>
            <a:r>
              <a:rPr lang="en-US" sz="2000" dirty="0"/>
              <a:t> </a:t>
            </a:r>
            <a:r>
              <a:rPr lang="en-US" sz="2000" dirty="0" err="1"/>
              <a:t>yapılır</a:t>
            </a:r>
            <a:r>
              <a:rPr lang="en-US" sz="2000" dirty="0"/>
              <a:t>. 0 </a:t>
            </a:r>
            <a:r>
              <a:rPr lang="en-US" sz="2000" dirty="0" err="1"/>
              <a:t>ya</a:t>
            </a:r>
            <a:r>
              <a:rPr lang="en-US" sz="2000" dirty="0"/>
              <a:t> da 1 </a:t>
            </a:r>
            <a:r>
              <a:rPr lang="en-US" sz="2000" dirty="0" err="1"/>
              <a:t>bilgisinin</a:t>
            </a:r>
            <a:r>
              <a:rPr lang="en-US" sz="2000" dirty="0"/>
              <a:t> her </a:t>
            </a:r>
            <a:r>
              <a:rPr lang="en-US" sz="2000" dirty="0" err="1"/>
              <a:t>birine</a:t>
            </a:r>
            <a:r>
              <a:rPr lang="en-US" sz="2000" dirty="0"/>
              <a:t> </a:t>
            </a:r>
            <a:r>
              <a:rPr lang="en-US" sz="2000" b="1" i="1" dirty="0"/>
              <a:t>bit</a:t>
            </a:r>
            <a:r>
              <a:rPr lang="en-US" sz="2000" dirty="0"/>
              <a:t> </a:t>
            </a:r>
            <a:r>
              <a:rPr lang="en-US" sz="2000" dirty="0" err="1"/>
              <a:t>denir</a:t>
            </a:r>
            <a:r>
              <a:rPr lang="en-US" sz="2000" dirty="0"/>
              <a:t>.</a:t>
            </a:r>
            <a:endParaRPr lang="tr-TR" sz="2000" dirty="0"/>
          </a:p>
          <a:p>
            <a:pPr algn="just"/>
            <a:r>
              <a:rPr lang="en-US" sz="2000" b="1" dirty="0"/>
              <a:t> </a:t>
            </a:r>
            <a:endParaRPr lang="tr-TR" sz="2000" dirty="0"/>
          </a:p>
          <a:p>
            <a:pPr algn="just"/>
            <a:r>
              <a:rPr lang="tr-TR" sz="2000" b="1" dirty="0"/>
              <a:t>b) </a:t>
            </a:r>
            <a:r>
              <a:rPr lang="en-US" sz="2000" b="1" dirty="0"/>
              <a:t>BPS (Bit Per Second)</a:t>
            </a:r>
            <a:endParaRPr lang="tr-TR" sz="2000" dirty="0"/>
          </a:p>
          <a:p>
            <a:pPr algn="just"/>
            <a:r>
              <a:rPr lang="en-US" sz="2000" dirty="0" err="1"/>
              <a:t>Sayısal</a:t>
            </a:r>
            <a:r>
              <a:rPr lang="en-US" sz="2000" dirty="0"/>
              <a:t> </a:t>
            </a:r>
            <a:r>
              <a:rPr lang="en-US" sz="2000" dirty="0" err="1"/>
              <a:t>veri</a:t>
            </a:r>
            <a:r>
              <a:rPr lang="en-US" sz="2000" dirty="0"/>
              <a:t> </a:t>
            </a:r>
            <a:r>
              <a:rPr lang="en-US" sz="2000" dirty="0" err="1"/>
              <a:t>iletişimi</a:t>
            </a:r>
            <a:r>
              <a:rPr lang="en-US" sz="2000" dirty="0"/>
              <a:t> </a:t>
            </a:r>
            <a:r>
              <a:rPr lang="en-US" sz="2000" dirty="0" err="1"/>
              <a:t>sırasında</a:t>
            </a:r>
            <a:r>
              <a:rPr lang="en-US" sz="2000" dirty="0"/>
              <a:t> </a:t>
            </a:r>
            <a:r>
              <a:rPr lang="en-US" sz="2000" dirty="0" err="1"/>
              <a:t>saniyede</a:t>
            </a:r>
            <a:r>
              <a:rPr lang="en-US" sz="2000" dirty="0"/>
              <a:t> </a:t>
            </a:r>
            <a:r>
              <a:rPr lang="en-US" sz="2000" dirty="0" err="1"/>
              <a:t>iletilen</a:t>
            </a:r>
            <a:r>
              <a:rPr lang="en-US" sz="2000" dirty="0"/>
              <a:t> bit </a:t>
            </a:r>
            <a:r>
              <a:rPr lang="en-US" sz="2000" dirty="0" err="1"/>
              <a:t>sayısı</a:t>
            </a:r>
            <a:r>
              <a:rPr lang="en-US" sz="2000" dirty="0"/>
              <a:t> BPS </a:t>
            </a:r>
            <a:r>
              <a:rPr lang="en-US" sz="2000" dirty="0" err="1"/>
              <a:t>ile</a:t>
            </a:r>
            <a:r>
              <a:rPr lang="en-US" sz="2000" dirty="0"/>
              <a:t> </a:t>
            </a:r>
            <a:r>
              <a:rPr lang="en-US" sz="2000" dirty="0" err="1"/>
              <a:t>ifade</a:t>
            </a:r>
            <a:r>
              <a:rPr lang="en-US" sz="2000" dirty="0"/>
              <a:t> </a:t>
            </a:r>
            <a:r>
              <a:rPr lang="en-US" sz="2000" dirty="0" err="1"/>
              <a:t>edilir</a:t>
            </a:r>
            <a:r>
              <a:rPr lang="en-US" sz="2000" dirty="0"/>
              <a:t>.</a:t>
            </a:r>
            <a:endParaRPr lang="tr-TR" sz="2000" dirty="0"/>
          </a:p>
          <a:p>
            <a:endParaRPr lang="tr-TR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243" y="3415790"/>
            <a:ext cx="6267465" cy="119253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67544" y="4941168"/>
            <a:ext cx="777686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/>
              <a:t>8 </a:t>
            </a:r>
            <a:r>
              <a:rPr lang="en-US" sz="2000" b="1" dirty="0" err="1"/>
              <a:t>bit`lik</a:t>
            </a:r>
            <a:r>
              <a:rPr lang="en-US" sz="2000" b="1" dirty="0"/>
              <a:t> </a:t>
            </a:r>
            <a:r>
              <a:rPr lang="en-US" sz="2000" b="1" dirty="0" err="1"/>
              <a:t>bir</a:t>
            </a:r>
            <a:r>
              <a:rPr lang="en-US" sz="2000" b="1" dirty="0"/>
              <a:t> </a:t>
            </a:r>
            <a:r>
              <a:rPr lang="en-US" sz="2000" b="1" dirty="0" err="1"/>
              <a:t>verinin</a:t>
            </a:r>
            <a:r>
              <a:rPr lang="en-US" sz="2000" b="1" dirty="0"/>
              <a:t> </a:t>
            </a:r>
            <a:r>
              <a:rPr lang="en-US" sz="2000" b="1" dirty="0" err="1"/>
              <a:t>osiloskopta</a:t>
            </a:r>
            <a:r>
              <a:rPr lang="en-US" sz="2000" b="1" dirty="0"/>
              <a:t> </a:t>
            </a:r>
            <a:r>
              <a:rPr lang="en-US" sz="2000" b="1" dirty="0" err="1"/>
              <a:t>elde</a:t>
            </a:r>
            <a:r>
              <a:rPr lang="en-US" sz="2000" b="1" dirty="0"/>
              <a:t> </a:t>
            </a:r>
            <a:r>
              <a:rPr lang="en-US" sz="2000" b="1" dirty="0" err="1"/>
              <a:t>edilen</a:t>
            </a:r>
            <a:r>
              <a:rPr lang="en-US" sz="2000" b="1" dirty="0"/>
              <a:t> </a:t>
            </a:r>
            <a:r>
              <a:rPr lang="en-US" sz="2000" b="1" dirty="0" err="1"/>
              <a:t>şekli</a:t>
            </a:r>
            <a:r>
              <a:rPr lang="en-US" sz="2000" b="1" dirty="0"/>
              <a:t> </a:t>
            </a:r>
            <a:r>
              <a:rPr lang="en-US" sz="2000" b="1" dirty="0" err="1"/>
              <a:t>verildiğine</a:t>
            </a:r>
            <a:r>
              <a:rPr lang="en-US" sz="2000" b="1" dirty="0"/>
              <a:t> </a:t>
            </a:r>
            <a:r>
              <a:rPr lang="en-US" sz="2000" b="1" dirty="0" err="1"/>
              <a:t>göre</a:t>
            </a:r>
            <a:r>
              <a:rPr lang="en-US" sz="2000" b="1" dirty="0"/>
              <a:t> </a:t>
            </a:r>
            <a:r>
              <a:rPr lang="en-US" sz="2000" b="1" dirty="0" err="1"/>
              <a:t>saniyede</a:t>
            </a:r>
            <a:r>
              <a:rPr lang="en-US" sz="2000" b="1" dirty="0"/>
              <a:t> </a:t>
            </a:r>
            <a:r>
              <a:rPr lang="en-US" sz="2000" b="1" dirty="0" err="1"/>
              <a:t>iletilen</a:t>
            </a:r>
            <a:r>
              <a:rPr lang="en-US" sz="2000" b="1" dirty="0"/>
              <a:t> bit </a:t>
            </a:r>
            <a:r>
              <a:rPr lang="en-US" sz="2000" b="1" dirty="0" err="1"/>
              <a:t>hızını</a:t>
            </a:r>
            <a:r>
              <a:rPr lang="en-US" sz="2000" b="1" dirty="0"/>
              <a:t> </a:t>
            </a:r>
            <a:r>
              <a:rPr lang="en-US" sz="2000" b="1" dirty="0" err="1"/>
              <a:t>bulunuz</a:t>
            </a:r>
            <a:r>
              <a:rPr lang="en-US" sz="2000" b="1" dirty="0"/>
              <a:t>.</a:t>
            </a:r>
            <a:endParaRPr lang="tr-TR" sz="2000" b="1" dirty="0"/>
          </a:p>
          <a:p>
            <a:r>
              <a:rPr lang="en-US" b="1" dirty="0"/>
              <a:t> </a:t>
            </a:r>
            <a:endParaRPr lang="tr-TR" dirty="0"/>
          </a:p>
          <a:p>
            <a:endParaRPr lang="tr-T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26AEB-CDCD-401F-8144-1B508828C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2B24-C4C6-4304-AB05-8362BADBADE2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329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39552" y="332656"/>
                <a:ext cx="8208912" cy="2280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b="1" dirty="0"/>
                  <a:t>833</a:t>
                </a:r>
                <a:r>
                  <a:rPr lang="el-GR" sz="2400" b="1" dirty="0"/>
                  <a:t>μ</a:t>
                </a:r>
                <a:r>
                  <a:rPr lang="en-US" sz="2400" b="1" dirty="0"/>
                  <a:t>san </a:t>
                </a:r>
                <a:r>
                  <a:rPr lang="en-US" sz="2400" b="1" dirty="0" err="1"/>
                  <a:t>dikkat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edileceği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gibi</a:t>
                </a:r>
                <a:r>
                  <a:rPr lang="en-US" sz="2400" b="1" dirty="0"/>
                  <a:t> 8 bit very </a:t>
                </a:r>
                <a:r>
                  <a:rPr lang="en-US" sz="2400" b="1" dirty="0" err="1"/>
                  <a:t>içindir</a:t>
                </a:r>
                <a:r>
                  <a:rPr lang="en-US" sz="2400" b="1" dirty="0"/>
                  <a:t>. </a:t>
                </a:r>
                <a:r>
                  <a:rPr lang="en-US" sz="2400" b="1" dirty="0" err="1"/>
                  <a:t>Dolayısı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ile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bir</a:t>
                </a:r>
                <a:r>
                  <a:rPr lang="en-US" sz="2400" b="1" dirty="0"/>
                  <a:t> bit </a:t>
                </a:r>
                <a:r>
                  <a:rPr lang="en-US" sz="2400" b="1" dirty="0" err="1"/>
                  <a:t>için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geçen</a:t>
                </a:r>
                <a:r>
                  <a:rPr lang="en-US" sz="2400" b="1" dirty="0"/>
                  <a:t> sure </a:t>
                </a:r>
                <a:endParaRPr lang="tr-TR" sz="2400" b="1" dirty="0"/>
              </a:p>
              <a:p>
                <a:pPr algn="just"/>
                <a:r>
                  <a:rPr lang="en-US" sz="2400" b="1" dirty="0" err="1"/>
                  <a:t>Bir</a:t>
                </a:r>
                <a:r>
                  <a:rPr lang="en-US" sz="2400" b="1" dirty="0"/>
                  <a:t> bit </a:t>
                </a:r>
                <a:r>
                  <a:rPr lang="en-US" sz="2400" b="1" dirty="0" err="1"/>
                  <a:t>için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geçen</a:t>
                </a:r>
                <a:r>
                  <a:rPr lang="en-US" sz="2400" b="1" dirty="0"/>
                  <a:t> sure  =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/>
                          </a:rPr>
                          <m:t>𝟖𝟑𝟑</m:t>
                        </m:r>
                        <m:r>
                          <a:rPr lang="el-GR" sz="2400" b="1" i="1" smtClean="0">
                            <a:latin typeface="Cambria Math"/>
                          </a:rPr>
                          <m:t>𝝁</m:t>
                        </m:r>
                        <m:r>
                          <a:rPr lang="en-US" sz="2400" b="1" i="1">
                            <a:latin typeface="Cambria Math"/>
                          </a:rPr>
                          <m:t>𝒔𝒂𝒏</m:t>
                        </m:r>
                      </m:num>
                      <m:den>
                        <m:r>
                          <a:rPr lang="en-US" sz="2400" b="1" i="1">
                            <a:latin typeface="Cambria Math"/>
                          </a:rPr>
                          <m:t>𝟖</m:t>
                        </m:r>
                      </m:den>
                    </m:f>
                    <m:r>
                      <a:rPr lang="en-US" sz="2400" b="1" i="1">
                        <a:latin typeface="Cambria Math"/>
                      </a:rPr>
                      <m:t> = </m:t>
                    </m:r>
                  </m:oMath>
                </a14:m>
                <a:r>
                  <a:rPr lang="en-US" sz="2400" b="1" dirty="0"/>
                  <a:t>104.125 </a:t>
                </a:r>
                <a:r>
                  <a:rPr lang="el-GR" sz="2400" b="1" dirty="0"/>
                  <a:t>μ</a:t>
                </a:r>
                <a:r>
                  <a:rPr lang="en-US" sz="2400" b="1" dirty="0"/>
                  <a:t>san dir.</a:t>
                </a:r>
                <a:endParaRPr lang="tr-TR" sz="2400" b="1" dirty="0"/>
              </a:p>
              <a:p>
                <a:pPr algn="just"/>
                <a:endParaRPr lang="tr-TR" sz="2400" dirty="0"/>
              </a:p>
              <a:p>
                <a:pPr algn="ctr"/>
                <a:r>
                  <a:rPr lang="en-US" sz="2400" b="1" dirty="0"/>
                  <a:t>f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latin typeface="Cambria Math"/>
                          </a:rPr>
                          <m:t>𝑻</m:t>
                        </m:r>
                      </m:den>
                    </m:f>
                  </m:oMath>
                </a14:m>
                <a:r>
                  <a:rPr lang="en-US" sz="24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latin typeface="Cambria Math"/>
                          </a:rPr>
                          <m:t>𝟏𝟎𝟒</m:t>
                        </m:r>
                        <m:r>
                          <a:rPr lang="en-US" sz="2400" b="1" i="1">
                            <a:latin typeface="Cambria Math"/>
                          </a:rPr>
                          <m:t>.</m:t>
                        </m:r>
                        <m:r>
                          <a:rPr lang="en-US" sz="2400" b="1" i="1">
                            <a:latin typeface="Cambria Math"/>
                          </a:rPr>
                          <m:t>𝟏𝟐𝟓</m:t>
                        </m:r>
                        <m:r>
                          <a:rPr lang="en-US" sz="2400" b="1" i="1">
                            <a:latin typeface="Cambria Math"/>
                          </a:rPr>
                          <m:t>𝒙</m:t>
                        </m:r>
                        <m:sSup>
                          <m:sSupPr>
                            <m:ctrlPr>
                              <a:rPr lang="tr-TR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𝟏𝟎</m:t>
                            </m:r>
                          </m:e>
                          <m:sup>
                            <m:r>
                              <a:rPr lang="en-US" sz="2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1" i="1">
                                <a:latin typeface="Cambria Math"/>
                              </a:rPr>
                              <m:t>𝟔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b="1" dirty="0"/>
                  <a:t> = 9604 Hz = 9604 bps</a:t>
                </a:r>
                <a:endParaRPr lang="tr-TR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32656"/>
                <a:ext cx="8208912" cy="2280432"/>
              </a:xfrm>
              <a:prstGeom prst="rect">
                <a:avLst/>
              </a:prstGeom>
              <a:blipFill>
                <a:blip r:embed="rId2"/>
                <a:stretch>
                  <a:fillRect l="-1189" t="-2139" r="-1114" b="-1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11560" y="3284984"/>
            <a:ext cx="81369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b="1" dirty="0"/>
              <a:t>c) </a:t>
            </a:r>
            <a:r>
              <a:rPr lang="en-US" sz="2400" b="1" dirty="0"/>
              <a:t>Baud</a:t>
            </a:r>
            <a:endParaRPr lang="tr-TR" sz="2400" b="1" dirty="0"/>
          </a:p>
          <a:p>
            <a:pPr algn="just"/>
            <a:r>
              <a:rPr lang="en-US" sz="2400" b="1" dirty="0" err="1"/>
              <a:t>Genelde</a:t>
            </a:r>
            <a:r>
              <a:rPr lang="en-US" sz="2400" b="1" dirty="0"/>
              <a:t> modem </a:t>
            </a:r>
            <a:r>
              <a:rPr lang="en-US" sz="2400" b="1" dirty="0" err="1"/>
              <a:t>benzeri</a:t>
            </a:r>
            <a:r>
              <a:rPr lang="en-US" sz="2400" b="1" dirty="0"/>
              <a:t> </a:t>
            </a:r>
            <a:r>
              <a:rPr lang="en-US" sz="2400" b="1" dirty="0" err="1"/>
              <a:t>cihazların</a:t>
            </a:r>
            <a:r>
              <a:rPr lang="en-US" sz="2400" b="1" dirty="0"/>
              <a:t> </a:t>
            </a:r>
            <a:r>
              <a:rPr lang="en-US" sz="2400" b="1" dirty="0" err="1"/>
              <a:t>sinyalleşme</a:t>
            </a:r>
            <a:r>
              <a:rPr lang="en-US" sz="2400" b="1" dirty="0"/>
              <a:t> (</a:t>
            </a:r>
            <a:r>
              <a:rPr lang="en-US" sz="2400" b="1" dirty="0" err="1"/>
              <a:t>sinyal</a:t>
            </a:r>
            <a:r>
              <a:rPr lang="en-US" sz="2400" b="1" dirty="0"/>
              <a:t> </a:t>
            </a:r>
            <a:r>
              <a:rPr lang="en-US" sz="2400" b="1" dirty="0" err="1"/>
              <a:t>iletme</a:t>
            </a:r>
            <a:r>
              <a:rPr lang="en-US" sz="2400" b="1" dirty="0"/>
              <a:t>) </a:t>
            </a:r>
            <a:r>
              <a:rPr lang="en-US" sz="2400" b="1" dirty="0" err="1"/>
              <a:t>hızlarını</a:t>
            </a:r>
            <a:r>
              <a:rPr lang="en-US" sz="2400" b="1" dirty="0"/>
              <a:t> </a:t>
            </a:r>
            <a:r>
              <a:rPr lang="en-US" sz="2400" b="1" dirty="0" err="1"/>
              <a:t>ifade</a:t>
            </a:r>
            <a:r>
              <a:rPr lang="en-US" sz="2400" b="1" dirty="0"/>
              <a:t> </a:t>
            </a:r>
            <a:r>
              <a:rPr lang="en-US" sz="2400" b="1" dirty="0" err="1"/>
              <a:t>etmekte</a:t>
            </a:r>
            <a:r>
              <a:rPr lang="en-US" sz="2400" b="1" dirty="0"/>
              <a:t> </a:t>
            </a:r>
            <a:r>
              <a:rPr lang="en-US" sz="2400" b="1" dirty="0" err="1"/>
              <a:t>kullanılır</a:t>
            </a:r>
            <a:r>
              <a:rPr lang="en-US" sz="2400" b="1" dirty="0"/>
              <a:t>. </a:t>
            </a:r>
            <a:r>
              <a:rPr lang="en-US" sz="2400" b="1" dirty="0" err="1"/>
              <a:t>Bir</a:t>
            </a:r>
            <a:r>
              <a:rPr lang="en-US" sz="2400" b="1" dirty="0"/>
              <a:t> </a:t>
            </a:r>
            <a:r>
              <a:rPr lang="en-US" sz="2400" b="1" dirty="0" err="1"/>
              <a:t>başka</a:t>
            </a:r>
            <a:r>
              <a:rPr lang="en-US" sz="2400" b="1" dirty="0"/>
              <a:t> </a:t>
            </a:r>
            <a:r>
              <a:rPr lang="en-US" sz="2400" b="1" dirty="0" err="1"/>
              <a:t>deyişle</a:t>
            </a:r>
            <a:r>
              <a:rPr lang="en-US" sz="2400" b="1" dirty="0"/>
              <a:t> </a:t>
            </a:r>
            <a:r>
              <a:rPr lang="en-US" sz="2400" b="1" dirty="0" err="1"/>
              <a:t>modemin</a:t>
            </a:r>
            <a:r>
              <a:rPr lang="en-US" sz="2400" b="1" dirty="0"/>
              <a:t> </a:t>
            </a:r>
            <a:r>
              <a:rPr lang="en-US" sz="2400" b="1" dirty="0" err="1"/>
              <a:t>bir</a:t>
            </a:r>
            <a:r>
              <a:rPr lang="en-US" sz="2400" b="1" dirty="0"/>
              <a:t> </a:t>
            </a:r>
            <a:r>
              <a:rPr lang="en-US" sz="2400" b="1" dirty="0" err="1"/>
              <a:t>sinyalleşme</a:t>
            </a:r>
            <a:r>
              <a:rPr lang="en-US" sz="2400" b="1" dirty="0"/>
              <a:t> </a:t>
            </a:r>
            <a:r>
              <a:rPr lang="en-US" sz="2400" b="1" dirty="0" err="1"/>
              <a:t>sırasında</a:t>
            </a:r>
            <a:r>
              <a:rPr lang="en-US" sz="2400" b="1" dirty="0"/>
              <a:t> </a:t>
            </a:r>
            <a:r>
              <a:rPr lang="en-US" sz="2400" b="1" dirty="0" err="1"/>
              <a:t>gönderdiği</a:t>
            </a:r>
            <a:r>
              <a:rPr lang="en-US" sz="2400" b="1" dirty="0"/>
              <a:t> </a:t>
            </a:r>
            <a:r>
              <a:rPr lang="en-US" sz="2400" b="1" dirty="0" err="1"/>
              <a:t>bilginin</a:t>
            </a:r>
            <a:r>
              <a:rPr lang="en-US" sz="2400" b="1" dirty="0"/>
              <a:t> </a:t>
            </a:r>
            <a:r>
              <a:rPr lang="en-US" sz="2400" b="1" dirty="0" err="1"/>
              <a:t>ölçüsüdür</a:t>
            </a:r>
            <a:r>
              <a:rPr lang="en-US" sz="2400" b="1" dirty="0"/>
              <a:t>. </a:t>
            </a:r>
            <a:r>
              <a:rPr lang="en-US" sz="2400" b="1" dirty="0" err="1"/>
              <a:t>Örneğin</a:t>
            </a:r>
            <a:r>
              <a:rPr lang="en-US" sz="2400" b="1" dirty="0"/>
              <a:t> </a:t>
            </a:r>
            <a:r>
              <a:rPr lang="en-US" sz="2400" b="1" dirty="0" err="1"/>
              <a:t>bir</a:t>
            </a:r>
            <a:r>
              <a:rPr lang="en-US" sz="2400" b="1" dirty="0"/>
              <a:t> </a:t>
            </a:r>
            <a:r>
              <a:rPr lang="en-US" sz="2400" b="1" dirty="0" err="1"/>
              <a:t>cihaz</a:t>
            </a:r>
            <a:r>
              <a:rPr lang="en-US" sz="2400" b="1" dirty="0"/>
              <a:t> her </a:t>
            </a:r>
            <a:r>
              <a:rPr lang="en-US" sz="2400" b="1" dirty="0" err="1"/>
              <a:t>bir</a:t>
            </a:r>
            <a:r>
              <a:rPr lang="en-US" sz="2400" b="1" dirty="0"/>
              <a:t> </a:t>
            </a:r>
            <a:r>
              <a:rPr lang="en-US" sz="2400" b="1" dirty="0" err="1"/>
              <a:t>sinyalleşme</a:t>
            </a:r>
            <a:r>
              <a:rPr lang="en-US" sz="2400" b="1" dirty="0"/>
              <a:t> </a:t>
            </a:r>
            <a:r>
              <a:rPr lang="en-US" sz="2400" b="1" dirty="0" err="1"/>
              <a:t>esnasında</a:t>
            </a:r>
            <a:r>
              <a:rPr lang="en-US" sz="2400" b="1" dirty="0"/>
              <a:t> 2 </a:t>
            </a:r>
            <a:r>
              <a:rPr lang="en-US" sz="2400" b="1" dirty="0" err="1"/>
              <a:t>bitle</a:t>
            </a:r>
            <a:r>
              <a:rPr lang="en-US" sz="2400" b="1" dirty="0"/>
              <a:t> </a:t>
            </a:r>
            <a:r>
              <a:rPr lang="en-US" sz="2400" b="1" dirty="0" err="1"/>
              <a:t>kodlanmış</a:t>
            </a:r>
            <a:r>
              <a:rPr lang="en-US" sz="2400" b="1" dirty="0"/>
              <a:t> </a:t>
            </a:r>
            <a:r>
              <a:rPr lang="en-US" sz="2400" b="1" dirty="0" err="1"/>
              <a:t>bir</a:t>
            </a:r>
            <a:r>
              <a:rPr lang="en-US" sz="2400" b="1" dirty="0"/>
              <a:t> </a:t>
            </a:r>
            <a:r>
              <a:rPr lang="en-US" sz="2400" b="1" dirty="0" err="1"/>
              <a:t>bilgi</a:t>
            </a:r>
            <a:r>
              <a:rPr lang="en-US" sz="2400" b="1" dirty="0"/>
              <a:t> </a:t>
            </a:r>
            <a:r>
              <a:rPr lang="en-US" sz="2400" b="1" dirty="0" err="1"/>
              <a:t>gönderiyorsa</a:t>
            </a:r>
            <a:r>
              <a:rPr lang="en-US" sz="2400" b="1" dirty="0"/>
              <a:t> 1 baud </a:t>
            </a:r>
            <a:r>
              <a:rPr lang="en-US" sz="2400" b="1" dirty="0" err="1"/>
              <a:t>değeri</a:t>
            </a:r>
            <a:r>
              <a:rPr lang="en-US" sz="2400" b="1" dirty="0"/>
              <a:t> 2 </a:t>
            </a:r>
            <a:r>
              <a:rPr lang="en-US" sz="2400" b="1" dirty="0" err="1"/>
              <a:t>bitdir</a:t>
            </a:r>
            <a:r>
              <a:rPr lang="en-US" sz="2400" b="1" dirty="0"/>
              <a:t>.</a:t>
            </a:r>
            <a:endParaRPr lang="tr-TR" sz="2400" b="1" dirty="0"/>
          </a:p>
          <a:p>
            <a:endParaRPr lang="tr-T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F0ED0E-7ED9-460A-A20A-B339FA356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2B24-C4C6-4304-AB05-8362BADBADE2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956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BFD0A0BFE8DA4EB6C6340021039F3B" ma:contentTypeVersion="" ma:contentTypeDescription="Create a new document." ma:contentTypeScope="" ma:versionID="96325dc7c963cc412a590389aa28864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7c0fbca0dc77f7d578302ec0c7f244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7A492A-26A9-41E7-9A0A-538ED83DA119}"/>
</file>

<file path=customXml/itemProps2.xml><?xml version="1.0" encoding="utf-8"?>
<ds:datastoreItem xmlns:ds="http://schemas.openxmlformats.org/officeDocument/2006/customXml" ds:itemID="{B2D8E518-B314-4F69-9985-3E5280506550}"/>
</file>

<file path=customXml/itemProps3.xml><?xml version="1.0" encoding="utf-8"?>
<ds:datastoreItem xmlns:ds="http://schemas.openxmlformats.org/officeDocument/2006/customXml" ds:itemID="{A3388295-BB98-46F4-BF64-BEA3A104CB62}"/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1622</Words>
  <Application>Microsoft Office PowerPoint</Application>
  <PresentationFormat>On-screen Show (4:3)</PresentationFormat>
  <Paragraphs>258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Graphik</vt:lpstr>
      <vt:lpstr>Times New Roman</vt:lpstr>
      <vt:lpstr>Wingdings</vt:lpstr>
      <vt:lpstr>Retrospect</vt:lpstr>
      <vt:lpstr>Sayısal Haberleşme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Sayısal Haberleşme</dc:title>
  <dc:creator>Mesut Yakup</dc:creator>
  <cp:lastModifiedBy>Mesut Yakup</cp:lastModifiedBy>
  <cp:revision>5</cp:revision>
  <dcterms:created xsi:type="dcterms:W3CDTF">2020-04-05T08:32:21Z</dcterms:created>
  <dcterms:modified xsi:type="dcterms:W3CDTF">2021-03-31T05:58:59Z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0x010100B6BFD0A0BFE8DA4EB6C6340021039F3B</vt:lpwstr>
  </property>
</Properties>
</file>