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2"/>
  </p:notesMasterIdLst>
  <p:handoutMasterIdLst>
    <p:handoutMasterId r:id="rId123"/>
  </p:handoutMasterIdLst>
  <p:sldIdLst>
    <p:sldId id="315" r:id="rId5"/>
    <p:sldId id="316" r:id="rId6"/>
    <p:sldId id="380" r:id="rId7"/>
    <p:sldId id="381" r:id="rId8"/>
    <p:sldId id="382"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14" r:id="rId33"/>
    <p:sldId id="257" r:id="rId34"/>
    <p:sldId id="358" r:id="rId35"/>
    <p:sldId id="258" r:id="rId36"/>
    <p:sldId id="260" r:id="rId37"/>
    <p:sldId id="261" r:id="rId38"/>
    <p:sldId id="262" r:id="rId39"/>
    <p:sldId id="263" r:id="rId40"/>
    <p:sldId id="264" r:id="rId41"/>
    <p:sldId id="265" r:id="rId42"/>
    <p:sldId id="352" r:id="rId43"/>
    <p:sldId id="266" r:id="rId44"/>
    <p:sldId id="353" r:id="rId45"/>
    <p:sldId id="267" r:id="rId46"/>
    <p:sldId id="359" r:id="rId47"/>
    <p:sldId id="268" r:id="rId48"/>
    <p:sldId id="354" r:id="rId49"/>
    <p:sldId id="360" r:id="rId50"/>
    <p:sldId id="269" r:id="rId51"/>
    <p:sldId id="355" r:id="rId52"/>
    <p:sldId id="361" r:id="rId53"/>
    <p:sldId id="362" r:id="rId54"/>
    <p:sldId id="363" r:id="rId55"/>
    <p:sldId id="364" r:id="rId56"/>
    <p:sldId id="271" r:id="rId57"/>
    <p:sldId id="272" r:id="rId58"/>
    <p:sldId id="273" r:id="rId59"/>
    <p:sldId id="274" r:id="rId60"/>
    <p:sldId id="366" r:id="rId61"/>
    <p:sldId id="368" r:id="rId62"/>
    <p:sldId id="370" r:id="rId63"/>
    <p:sldId id="369" r:id="rId64"/>
    <p:sldId id="371" r:id="rId65"/>
    <p:sldId id="374" r:id="rId66"/>
    <p:sldId id="373" r:id="rId67"/>
    <p:sldId id="372" r:id="rId68"/>
    <p:sldId id="291" r:id="rId69"/>
    <p:sldId id="292" r:id="rId70"/>
    <p:sldId id="365" r:id="rId71"/>
    <p:sldId id="293" r:id="rId72"/>
    <p:sldId id="294" r:id="rId73"/>
    <p:sldId id="296" r:id="rId74"/>
    <p:sldId id="297" r:id="rId75"/>
    <p:sldId id="298" r:id="rId76"/>
    <p:sldId id="299" r:id="rId77"/>
    <p:sldId id="356" r:id="rId78"/>
    <p:sldId id="300" r:id="rId79"/>
    <p:sldId id="301" r:id="rId80"/>
    <p:sldId id="302" r:id="rId81"/>
    <p:sldId id="377" r:id="rId82"/>
    <p:sldId id="379" r:id="rId83"/>
    <p:sldId id="303" r:id="rId84"/>
    <p:sldId id="304" r:id="rId85"/>
    <p:sldId id="305" r:id="rId86"/>
    <p:sldId id="306" r:id="rId87"/>
    <p:sldId id="307" r:id="rId88"/>
    <p:sldId id="308" r:id="rId89"/>
    <p:sldId id="309" r:id="rId90"/>
    <p:sldId id="295" r:id="rId91"/>
    <p:sldId id="310" r:id="rId92"/>
    <p:sldId id="312" r:id="rId93"/>
    <p:sldId id="313" r:id="rId94"/>
    <p:sldId id="275" r:id="rId95"/>
    <p:sldId id="276" r:id="rId96"/>
    <p:sldId id="277" r:id="rId97"/>
    <p:sldId id="278" r:id="rId98"/>
    <p:sldId id="279" r:id="rId99"/>
    <p:sldId id="280" r:id="rId100"/>
    <p:sldId id="281" r:id="rId101"/>
    <p:sldId id="282" r:id="rId102"/>
    <p:sldId id="283" r:id="rId103"/>
    <p:sldId id="284" r:id="rId104"/>
    <p:sldId id="285" r:id="rId105"/>
    <p:sldId id="286" r:id="rId106"/>
    <p:sldId id="287" r:id="rId107"/>
    <p:sldId id="288" r:id="rId108"/>
    <p:sldId id="289" r:id="rId109"/>
    <p:sldId id="290" r:id="rId110"/>
    <p:sldId id="340" r:id="rId111"/>
    <p:sldId id="341" r:id="rId112"/>
    <p:sldId id="342" r:id="rId113"/>
    <p:sldId id="349" r:id="rId114"/>
    <p:sldId id="350" r:id="rId115"/>
    <p:sldId id="343" r:id="rId116"/>
    <p:sldId id="344" r:id="rId117"/>
    <p:sldId id="345" r:id="rId118"/>
    <p:sldId id="346" r:id="rId119"/>
    <p:sldId id="351" r:id="rId120"/>
    <p:sldId id="347" r:id="rId121"/>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26" autoAdjust="0"/>
  </p:normalViewPr>
  <p:slideViewPr>
    <p:cSldViewPr>
      <p:cViewPr varScale="1">
        <p:scale>
          <a:sx n="61" d="100"/>
          <a:sy n="61" d="100"/>
        </p:scale>
        <p:origin x="15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handoutMaster" Target="handoutMasters/handoutMaster1.xml"/><Relationship Id="rId128"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sut Yakup" userId="2a8d2809-051b-4e88-aaae-3cc88f98af08" providerId="ADAL" clId="{22862A42-3F1F-45CF-A888-5E9E2F472405}"/>
    <pc:docChg chg="modSld">
      <pc:chgData name="Mesut Yakup" userId="2a8d2809-051b-4e88-aaae-3cc88f98af08" providerId="ADAL" clId="{22862A42-3F1F-45CF-A888-5E9E2F472405}" dt="2021-05-24T11:17:17.883" v="0" actId="20577"/>
      <pc:docMkLst>
        <pc:docMk/>
      </pc:docMkLst>
      <pc:sldChg chg="modSp mod">
        <pc:chgData name="Mesut Yakup" userId="2a8d2809-051b-4e88-aaae-3cc88f98af08" providerId="ADAL" clId="{22862A42-3F1F-45CF-A888-5E9E2F472405}" dt="2021-05-24T11:17:17.883" v="0" actId="20577"/>
        <pc:sldMkLst>
          <pc:docMk/>
          <pc:sldMk cId="1347088041" sldId="327"/>
        </pc:sldMkLst>
        <pc:spChg chg="mod">
          <ac:chgData name="Mesut Yakup" userId="2a8d2809-051b-4e88-aaae-3cc88f98af08" providerId="ADAL" clId="{22862A42-3F1F-45CF-A888-5E9E2F472405}" dt="2021-05-24T11:17:17.883" v="0" actId="20577"/>
          <ac:spMkLst>
            <pc:docMk/>
            <pc:sldMk cId="1347088041" sldId="327"/>
            <ac:spMk id="3" creationId="{00000000-0000-0000-0000-000000000000}"/>
          </ac:spMkLst>
        </pc:spChg>
      </pc:sldChg>
    </pc:docChg>
  </pc:docChgLst>
  <pc:docChgLst>
    <pc:chgData name="Mesut Yakup" userId="2a8d2809-051b-4e88-aaae-3cc88f98af08" providerId="ADAL" clId="{946CAEAA-C617-44C3-B79A-0816C59C8F79}"/>
    <pc:docChg chg="addSld modSld">
      <pc:chgData name="Mesut Yakup" userId="2a8d2809-051b-4e88-aaae-3cc88f98af08" providerId="ADAL" clId="{946CAEAA-C617-44C3-B79A-0816C59C8F79}" dt="2020-05-12T18:23:50.538" v="106" actId="1076"/>
      <pc:docMkLst>
        <pc:docMk/>
      </pc:docMkLst>
      <pc:sldChg chg="modSp">
        <pc:chgData name="Mesut Yakup" userId="2a8d2809-051b-4e88-aaae-3cc88f98af08" providerId="ADAL" clId="{946CAEAA-C617-44C3-B79A-0816C59C8F79}" dt="2020-05-12T18:23:50.538" v="106" actId="1076"/>
        <pc:sldMkLst>
          <pc:docMk/>
          <pc:sldMk cId="1624376239" sldId="257"/>
        </pc:sldMkLst>
        <pc:spChg chg="mod">
          <ac:chgData name="Mesut Yakup" userId="2a8d2809-051b-4e88-aaae-3cc88f98af08" providerId="ADAL" clId="{946CAEAA-C617-44C3-B79A-0816C59C8F79}" dt="2020-05-12T18:23:35.071" v="102" actId="1076"/>
          <ac:spMkLst>
            <pc:docMk/>
            <pc:sldMk cId="1624376239" sldId="257"/>
            <ac:spMk id="2" creationId="{00000000-0000-0000-0000-000000000000}"/>
          </ac:spMkLst>
        </pc:spChg>
        <pc:spChg chg="mod">
          <ac:chgData name="Mesut Yakup" userId="2a8d2809-051b-4e88-aaae-3cc88f98af08" providerId="ADAL" clId="{946CAEAA-C617-44C3-B79A-0816C59C8F79}" dt="2020-05-12T18:23:43.147" v="105" actId="20577"/>
          <ac:spMkLst>
            <pc:docMk/>
            <pc:sldMk cId="1624376239" sldId="257"/>
            <ac:spMk id="3" creationId="{00000000-0000-0000-0000-000000000000}"/>
          </ac:spMkLst>
        </pc:spChg>
        <pc:spChg chg="mod">
          <ac:chgData name="Mesut Yakup" userId="2a8d2809-051b-4e88-aaae-3cc88f98af08" providerId="ADAL" clId="{946CAEAA-C617-44C3-B79A-0816C59C8F79}" dt="2020-05-12T18:23:50.538" v="106" actId="1076"/>
          <ac:spMkLst>
            <pc:docMk/>
            <pc:sldMk cId="1624376239" sldId="257"/>
            <ac:spMk id="5" creationId="{00000000-0000-0000-0000-000000000000}"/>
          </ac:spMkLst>
        </pc:spChg>
      </pc:sldChg>
      <pc:sldChg chg="modSp">
        <pc:chgData name="Mesut Yakup" userId="2a8d2809-051b-4e88-aaae-3cc88f98af08" providerId="ADAL" clId="{946CAEAA-C617-44C3-B79A-0816C59C8F79}" dt="2020-04-06T13:01:51.450" v="1" actId="14100"/>
        <pc:sldMkLst>
          <pc:docMk/>
          <pc:sldMk cId="999263945" sldId="292"/>
        </pc:sldMkLst>
        <pc:picChg chg="mod">
          <ac:chgData name="Mesut Yakup" userId="2a8d2809-051b-4e88-aaae-3cc88f98af08" providerId="ADAL" clId="{946CAEAA-C617-44C3-B79A-0816C59C8F79}" dt="2020-04-06T13:01:51.450" v="1" actId="14100"/>
          <ac:picMkLst>
            <pc:docMk/>
            <pc:sldMk cId="999263945" sldId="292"/>
            <ac:picMk id="2050" creationId="{00000000-0000-0000-0000-000000000000}"/>
          </ac:picMkLst>
        </pc:picChg>
      </pc:sldChg>
      <pc:sldChg chg="modSp">
        <pc:chgData name="Mesut Yakup" userId="2a8d2809-051b-4e88-aaae-3cc88f98af08" providerId="ADAL" clId="{946CAEAA-C617-44C3-B79A-0816C59C8F79}" dt="2020-04-14T16:28:55.661" v="27" actId="20577"/>
        <pc:sldMkLst>
          <pc:docMk/>
          <pc:sldMk cId="744033229" sldId="316"/>
        </pc:sldMkLst>
        <pc:spChg chg="mod">
          <ac:chgData name="Mesut Yakup" userId="2a8d2809-051b-4e88-aaae-3cc88f98af08" providerId="ADAL" clId="{946CAEAA-C617-44C3-B79A-0816C59C8F79}" dt="2020-04-14T16:28:55.661" v="27" actId="20577"/>
          <ac:spMkLst>
            <pc:docMk/>
            <pc:sldMk cId="744033229" sldId="316"/>
            <ac:spMk id="2" creationId="{00000000-0000-0000-0000-000000000000}"/>
          </ac:spMkLst>
        </pc:spChg>
      </pc:sldChg>
      <pc:sldChg chg="modSp">
        <pc:chgData name="Mesut Yakup" userId="2a8d2809-051b-4e88-aaae-3cc88f98af08" providerId="ADAL" clId="{946CAEAA-C617-44C3-B79A-0816C59C8F79}" dt="2020-04-14T16:31:46.842" v="28" actId="20577"/>
        <pc:sldMkLst>
          <pc:docMk/>
          <pc:sldMk cId="27670895" sldId="317"/>
        </pc:sldMkLst>
        <pc:spChg chg="mod">
          <ac:chgData name="Mesut Yakup" userId="2a8d2809-051b-4e88-aaae-3cc88f98af08" providerId="ADAL" clId="{946CAEAA-C617-44C3-B79A-0816C59C8F79}" dt="2020-04-14T16:31:46.842" v="28" actId="20577"/>
          <ac:spMkLst>
            <pc:docMk/>
            <pc:sldMk cId="27670895" sldId="317"/>
            <ac:spMk id="3" creationId="{00000000-0000-0000-0000-000000000000}"/>
          </ac:spMkLst>
        </pc:spChg>
      </pc:sldChg>
      <pc:sldChg chg="modSp">
        <pc:chgData name="Mesut Yakup" userId="2a8d2809-051b-4e88-aaae-3cc88f98af08" providerId="ADAL" clId="{946CAEAA-C617-44C3-B79A-0816C59C8F79}" dt="2020-04-14T15:57:26.507" v="5" actId="20577"/>
        <pc:sldMkLst>
          <pc:docMk/>
          <pc:sldMk cId="14357400" sldId="319"/>
        </pc:sldMkLst>
        <pc:spChg chg="mod">
          <ac:chgData name="Mesut Yakup" userId="2a8d2809-051b-4e88-aaae-3cc88f98af08" providerId="ADAL" clId="{946CAEAA-C617-44C3-B79A-0816C59C8F79}" dt="2020-04-14T15:57:26.507" v="5" actId="20577"/>
          <ac:spMkLst>
            <pc:docMk/>
            <pc:sldMk cId="14357400" sldId="319"/>
            <ac:spMk id="2" creationId="{00000000-0000-0000-0000-000000000000}"/>
          </ac:spMkLst>
        </pc:spChg>
      </pc:sldChg>
      <pc:sldChg chg="modSp">
        <pc:chgData name="Mesut Yakup" userId="2a8d2809-051b-4e88-aaae-3cc88f98af08" providerId="ADAL" clId="{946CAEAA-C617-44C3-B79A-0816C59C8F79}" dt="2020-05-12T17:57:07.269" v="100" actId="20577"/>
        <pc:sldMkLst>
          <pc:docMk/>
          <pc:sldMk cId="3071407920" sldId="337"/>
        </pc:sldMkLst>
        <pc:spChg chg="mod">
          <ac:chgData name="Mesut Yakup" userId="2a8d2809-051b-4e88-aaae-3cc88f98af08" providerId="ADAL" clId="{946CAEAA-C617-44C3-B79A-0816C59C8F79}" dt="2020-05-12T17:57:07.269" v="100" actId="20577"/>
          <ac:spMkLst>
            <pc:docMk/>
            <pc:sldMk cId="3071407920" sldId="337"/>
            <ac:spMk id="2" creationId="{00000000-0000-0000-0000-000000000000}"/>
          </ac:spMkLst>
        </pc:spChg>
      </pc:sldChg>
      <pc:sldChg chg="addSp modSp add">
        <pc:chgData name="Mesut Yakup" userId="2a8d2809-051b-4e88-aaae-3cc88f98af08" providerId="ADAL" clId="{946CAEAA-C617-44C3-B79A-0816C59C8F79}" dt="2020-05-05T13:50:21.577" v="98" actId="20577"/>
        <pc:sldMkLst>
          <pc:docMk/>
          <pc:sldMk cId="3357178293" sldId="380"/>
        </pc:sldMkLst>
        <pc:spChg chg="add mod">
          <ac:chgData name="Mesut Yakup" userId="2a8d2809-051b-4e88-aaae-3cc88f98af08" providerId="ADAL" clId="{946CAEAA-C617-44C3-B79A-0816C59C8F79}" dt="2020-05-05T13:50:21.577" v="98" actId="20577"/>
          <ac:spMkLst>
            <pc:docMk/>
            <pc:sldMk cId="3357178293" sldId="380"/>
            <ac:spMk id="2" creationId="{9EB79292-93F4-4B63-8AB1-26EDF7635676}"/>
          </ac:spMkLst>
        </pc:spChg>
      </pc:sldChg>
      <pc:sldChg chg="addSp modSp add">
        <pc:chgData name="Mesut Yakup" userId="2a8d2809-051b-4e88-aaae-3cc88f98af08" providerId="ADAL" clId="{946CAEAA-C617-44C3-B79A-0816C59C8F79}" dt="2020-05-05T12:01:17.490" v="69" actId="113"/>
        <pc:sldMkLst>
          <pc:docMk/>
          <pc:sldMk cId="1721207205" sldId="381"/>
        </pc:sldMkLst>
        <pc:spChg chg="add mod">
          <ac:chgData name="Mesut Yakup" userId="2a8d2809-051b-4e88-aaae-3cc88f98af08" providerId="ADAL" clId="{946CAEAA-C617-44C3-B79A-0816C59C8F79}" dt="2020-05-05T12:01:17.490" v="69" actId="113"/>
          <ac:spMkLst>
            <pc:docMk/>
            <pc:sldMk cId="1721207205" sldId="381"/>
            <ac:spMk id="2" creationId="{E7A75D73-95FB-46E1-B183-637C5D26665B}"/>
          </ac:spMkLst>
        </pc:spChg>
      </pc:sldChg>
      <pc:sldChg chg="addSp modSp add">
        <pc:chgData name="Mesut Yakup" userId="2a8d2809-051b-4e88-aaae-3cc88f98af08" providerId="ADAL" clId="{946CAEAA-C617-44C3-B79A-0816C59C8F79}" dt="2020-05-05T11:37:14.142" v="63" actId="2710"/>
        <pc:sldMkLst>
          <pc:docMk/>
          <pc:sldMk cId="1577950098" sldId="382"/>
        </pc:sldMkLst>
        <pc:spChg chg="add mod">
          <ac:chgData name="Mesut Yakup" userId="2a8d2809-051b-4e88-aaae-3cc88f98af08" providerId="ADAL" clId="{946CAEAA-C617-44C3-B79A-0816C59C8F79}" dt="2020-05-05T11:37:14.142" v="63" actId="2710"/>
          <ac:spMkLst>
            <pc:docMk/>
            <pc:sldMk cId="1577950098" sldId="382"/>
            <ac:spMk id="2" creationId="{D60CA26D-E825-4344-B816-BCA4B894539B}"/>
          </ac:spMkLst>
        </pc:spChg>
      </pc:sldChg>
    </pc:docChg>
  </pc:docChgLst>
  <pc:docChgLst>
    <pc:chgData name="Mesut Yakup" userId="2a8d2809-051b-4e88-aaae-3cc88f98af08" providerId="ADAL" clId="{C1D8CE5D-2CBA-44B5-9962-F4DCED11A806}"/>
    <pc:docChg chg="modSld">
      <pc:chgData name="Mesut Yakup" userId="2a8d2809-051b-4e88-aaae-3cc88f98af08" providerId="ADAL" clId="{C1D8CE5D-2CBA-44B5-9962-F4DCED11A806}" dt="2021-01-11T12:30:17.188" v="0" actId="1076"/>
      <pc:docMkLst>
        <pc:docMk/>
      </pc:docMkLst>
      <pc:sldChg chg="modSp">
        <pc:chgData name="Mesut Yakup" userId="2a8d2809-051b-4e88-aaae-3cc88f98af08" providerId="ADAL" clId="{C1D8CE5D-2CBA-44B5-9962-F4DCED11A806}" dt="2021-01-11T12:30:17.188" v="0" actId="1076"/>
        <pc:sldMkLst>
          <pc:docMk/>
          <pc:sldMk cId="3048761069" sldId="347"/>
        </pc:sldMkLst>
        <pc:picChg chg="mod">
          <ac:chgData name="Mesut Yakup" userId="2a8d2809-051b-4e88-aaae-3cc88f98af08" providerId="ADAL" clId="{C1D8CE5D-2CBA-44B5-9962-F4DCED11A806}" dt="2021-01-11T12:30:17.188" v="0" actId="1076"/>
          <ac:picMkLst>
            <pc:docMk/>
            <pc:sldMk cId="3048761069" sldId="347"/>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7F3D763-53FC-4068-8D54-02EAC4E23C13}" type="datetimeFigureOut">
              <a:rPr lang="tr-TR" smtClean="0"/>
              <a:t>20.05.2022</a:t>
            </a:fld>
            <a:endParaRPr lang="tr-TR"/>
          </a:p>
        </p:txBody>
      </p:sp>
      <p:sp>
        <p:nvSpPr>
          <p:cNvPr id="4" name="Footer Placeholder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05DC3E52-79CF-466C-BAE8-33309BB2E33F}" type="slidenum">
              <a:rPr lang="tr-TR" smtClean="0"/>
              <a:t>‹#›</a:t>
            </a:fld>
            <a:endParaRPr lang="tr-TR"/>
          </a:p>
        </p:txBody>
      </p:sp>
    </p:spTree>
    <p:extLst>
      <p:ext uri="{BB962C8B-B14F-4D97-AF65-F5344CB8AC3E}">
        <p14:creationId xmlns:p14="http://schemas.microsoft.com/office/powerpoint/2010/main" val="21397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DBB32FBA-70D3-4EDE-A141-E3BF098299CA}" type="datetimeFigureOut">
              <a:rPr lang="tr-TR" smtClean="0"/>
              <a:t>20.05.2022</a:t>
            </a:fld>
            <a:endParaRPr lang="tr-TR"/>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920A2CB7-7DC0-422F-8A01-85DB25363BB6}" type="slidenum">
              <a:rPr lang="tr-TR" smtClean="0"/>
              <a:t>‹#›</a:t>
            </a:fld>
            <a:endParaRPr lang="tr-TR"/>
          </a:p>
        </p:txBody>
      </p:sp>
    </p:spTree>
    <p:extLst>
      <p:ext uri="{BB962C8B-B14F-4D97-AF65-F5344CB8AC3E}">
        <p14:creationId xmlns:p14="http://schemas.microsoft.com/office/powerpoint/2010/main" val="50600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920A2CB7-7DC0-422F-8A01-85DB25363BB6}" type="slidenum">
              <a:rPr lang="tr-TR" smtClean="0"/>
              <a:t>16</a:t>
            </a:fld>
            <a:endParaRPr lang="tr-TR"/>
          </a:p>
        </p:txBody>
      </p:sp>
    </p:spTree>
    <p:extLst>
      <p:ext uri="{BB962C8B-B14F-4D97-AF65-F5344CB8AC3E}">
        <p14:creationId xmlns:p14="http://schemas.microsoft.com/office/powerpoint/2010/main" val="41391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20A2CB7-7DC0-422F-8A01-85DB25363BB6}" type="slidenum">
              <a:rPr lang="tr-TR" smtClean="0"/>
              <a:t>34</a:t>
            </a:fld>
            <a:endParaRPr lang="tr-TR"/>
          </a:p>
        </p:txBody>
      </p:sp>
    </p:spTree>
    <p:extLst>
      <p:ext uri="{BB962C8B-B14F-4D97-AF65-F5344CB8AC3E}">
        <p14:creationId xmlns:p14="http://schemas.microsoft.com/office/powerpoint/2010/main" val="218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24937E-06A9-4377-BD2B-299F9500E19D}" type="datetime1">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3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708C8-782D-4D8A-BE4B-689FF8938B5D}" type="datetime1">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164985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F6B09-99C6-4552-8D2D-0B2A069E5941}" type="datetime1">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154340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32995-33E0-4898-8F1B-EE91E47CE41B}" type="datetime1">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303500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AA7DFC-FF7B-4999-9B32-2ACB643C4351}" type="datetime1">
              <a:rPr lang="tr-TR" smtClean="0"/>
              <a:t>20.05.2022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7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E2ED81-7D2F-4C41-83FF-D1573A3EA52E}" type="datetime1">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316063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1BFAFD-5415-4BE3-9787-CCAAD55FD1CA}" type="datetime1">
              <a:rPr lang="tr-TR" smtClean="0"/>
              <a:t>20.05.2022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5956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7DFA54-C94B-46BB-9258-34F59F1CCAD6}" type="datetime1">
              <a:rPr lang="tr-TR" smtClean="0"/>
              <a:t>20.05.2022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363793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C3D475-7241-4FAD-9A89-7D2F8C4F8427}" type="datetime1">
              <a:rPr lang="tr-TR" smtClean="0"/>
              <a:t>20.05.2022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258166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FBACE1D-A706-4DCD-9C7D-D963FCE8975E}" type="datetime1">
              <a:rPr lang="tr-TR" smtClean="0"/>
              <a:t>20.05.2022</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388F4F-6C6B-4E7F-860B-201CED661D62}" type="slidenum">
              <a:rPr lang="tr-TR" smtClean="0"/>
              <a:t>‹#›</a:t>
            </a:fld>
            <a:endParaRPr lang="tr-TR"/>
          </a:p>
        </p:txBody>
      </p:sp>
    </p:spTree>
    <p:extLst>
      <p:ext uri="{BB962C8B-B14F-4D97-AF65-F5344CB8AC3E}">
        <p14:creationId xmlns:p14="http://schemas.microsoft.com/office/powerpoint/2010/main" val="404558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00E9BD-4F0F-4989-83B8-0F18203B0F21}" type="datetime1">
              <a:rPr lang="tr-TR" smtClean="0"/>
              <a:t>20.05.2022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357273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3CB115A-2B95-4E2B-A3B2-ED42DDA89575}" type="datetime1">
              <a:rPr lang="tr-TR" smtClean="0"/>
              <a:t>20.05.2022</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A388F4F-6C6B-4E7F-860B-201CED661D62}"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920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www.elektrikport.com/haber-roportaj/linux-gnu-isletim-sistemi-sistem-ve-ag-yonetimi/8450#ad-image-0" TargetMode="Externa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www.elektrikport.com/haber-roportaj/google-chromecast-mobil-cihazlarin-tv-baglantisi/8679#ad-image-0" TargetMode="External"/><Relationship Id="rId2" Type="http://schemas.openxmlformats.org/officeDocument/2006/relationships/hyperlink" Target="http://www.elektrikport.com/teknik-kutuphane/olcum-cihaz-ozellikleri-ve-kullanm-%5bozel-dosya%5d/8539" TargetMode="Externa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yazilim.nedir.com/" TargetMode="External"/><Relationship Id="rId2" Type="http://schemas.openxmlformats.org/officeDocument/2006/relationships/hyperlink" Target="http://donanim.nedir.com/"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hyperlink" Target="http://www.elektrikport.com/teknik-kutuphane/dijital-filtre-tasarimi-giris-(digital-filter-design)-elektrikport-akademi/8232"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hyperlink" Target="http://www.elektrikport.com/haber-roportaj/mikrodalga-sinyallerden-elektrik-enerjisi-uretildi/10157"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www.elektrikport.com/teknik-kutuphane/telekomunikasyon-ile-ilgili-bilinmesi-gerekenler---elektrikport-akademi/4615#ad-image-0" TargetMode="External"/><Relationship Id="rId2" Type="http://schemas.openxmlformats.org/officeDocument/2006/relationships/hyperlink" Target="http://www.elektrikport.com/fotoport/google-veri-merkezi/1174" TargetMode="External"/><Relationship Id="rId1" Type="http://schemas.openxmlformats.org/officeDocument/2006/relationships/slideLayout" Target="../slideLayouts/slideLayout7.xml"/><Relationship Id="rId4" Type="http://schemas.openxmlformats.org/officeDocument/2006/relationships/hyperlink" Target="http://www.elektrikport.com/teknik-kutuphane/elektrikli-yollar-ile-otobus-agi-kuruldu/8759#ad-image-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Veri Haberleşme Teknikleri</a:t>
            </a:r>
          </a:p>
        </p:txBody>
      </p:sp>
      <p:sp>
        <p:nvSpPr>
          <p:cNvPr id="3" name="Subtitle 2"/>
          <p:cNvSpPr>
            <a:spLocks noGrp="1"/>
          </p:cNvSpPr>
          <p:nvPr>
            <p:ph type="subTitle" idx="1"/>
          </p:nvPr>
        </p:nvSpPr>
        <p:spPr/>
        <p:txBody>
          <a:bodyPr/>
          <a:lstStyle/>
          <a:p>
            <a:endParaRPr lang="tr-TR" dirty="0"/>
          </a:p>
        </p:txBody>
      </p:sp>
      <p:sp>
        <p:nvSpPr>
          <p:cNvPr id="4" name="Slide Number Placeholder 3">
            <a:extLst>
              <a:ext uri="{FF2B5EF4-FFF2-40B4-BE49-F238E27FC236}">
                <a16:creationId xmlns:a16="http://schemas.microsoft.com/office/drawing/2014/main" id="{DF38806D-D952-2CB8-76E9-D12CDB968202}"/>
              </a:ext>
            </a:extLst>
          </p:cNvPr>
          <p:cNvSpPr>
            <a:spLocks noGrp="1"/>
          </p:cNvSpPr>
          <p:nvPr>
            <p:ph type="sldNum" sz="quarter" idx="12"/>
          </p:nvPr>
        </p:nvSpPr>
        <p:spPr/>
        <p:txBody>
          <a:bodyPr/>
          <a:lstStyle/>
          <a:p>
            <a:fld id="{FA388F4F-6C6B-4E7F-860B-201CED661D62}" type="slidenum">
              <a:rPr lang="tr-TR" smtClean="0"/>
              <a:t>1</a:t>
            </a:fld>
            <a:endParaRPr lang="tr-TR"/>
          </a:p>
        </p:txBody>
      </p:sp>
    </p:spTree>
    <p:extLst>
      <p:ext uri="{BB962C8B-B14F-4D97-AF65-F5344CB8AC3E}">
        <p14:creationId xmlns:p14="http://schemas.microsoft.com/office/powerpoint/2010/main" val="112361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424936" cy="3416320"/>
          </a:xfrm>
          <a:prstGeom prst="rect">
            <a:avLst/>
          </a:prstGeom>
          <a:noFill/>
        </p:spPr>
        <p:txBody>
          <a:bodyPr wrap="square" rtlCol="0">
            <a:spAutoFit/>
          </a:bodyPr>
          <a:lstStyle/>
          <a:p>
            <a:pPr algn="just"/>
            <a:r>
              <a:rPr lang="en-US" sz="2400" b="1" dirty="0"/>
              <a:t>ISDN </a:t>
            </a:r>
            <a:r>
              <a:rPr lang="en-US" sz="2400" b="1" dirty="0" err="1"/>
              <a:t>servislerine</a:t>
            </a:r>
            <a:r>
              <a:rPr lang="en-US" sz="2400" b="1" dirty="0"/>
              <a:t> </a:t>
            </a:r>
            <a:r>
              <a:rPr lang="en-US" sz="2400" b="1" u="sng" dirty="0" err="1"/>
              <a:t>iki</a:t>
            </a:r>
            <a:r>
              <a:rPr lang="en-US" sz="2400" b="1" u="sng" dirty="0"/>
              <a:t> </a:t>
            </a:r>
            <a:r>
              <a:rPr lang="en-US" sz="2400" b="1" u="sng" dirty="0" err="1"/>
              <a:t>standart</a:t>
            </a:r>
            <a:r>
              <a:rPr lang="en-US" sz="2400" b="1" u="sng" dirty="0"/>
              <a:t> </a:t>
            </a:r>
            <a:r>
              <a:rPr lang="en-US" sz="2400" b="1" u="sng" dirty="0" err="1"/>
              <a:t>erişim</a:t>
            </a:r>
            <a:r>
              <a:rPr lang="en-US" sz="2400" b="1" u="sng" dirty="0"/>
              <a:t> </a:t>
            </a:r>
            <a:r>
              <a:rPr lang="en-US" sz="2400" b="1" u="sng" dirty="0" err="1"/>
              <a:t>modu</a:t>
            </a:r>
            <a:r>
              <a:rPr lang="en-US" sz="2400" b="1" u="sng" dirty="0"/>
              <a:t> </a:t>
            </a:r>
            <a:r>
              <a:rPr lang="en-US" sz="2400" b="1" dirty="0" err="1"/>
              <a:t>tanımlanmıştır</a:t>
            </a:r>
            <a:r>
              <a:rPr lang="en-US" sz="2400" b="1" dirty="0"/>
              <a:t>. </a:t>
            </a:r>
            <a:endParaRPr lang="tr-TR" sz="2400" b="1" dirty="0"/>
          </a:p>
          <a:p>
            <a:pPr algn="just"/>
            <a:r>
              <a:rPr lang="en-US" sz="2400" b="1" dirty="0" err="1"/>
              <a:t>Bunlar</a:t>
            </a:r>
            <a:r>
              <a:rPr lang="en-US" sz="2400" b="1" dirty="0"/>
              <a:t> </a:t>
            </a:r>
            <a:endParaRPr lang="tr-TR" sz="2400" b="1" dirty="0"/>
          </a:p>
          <a:p>
            <a:pPr algn="just"/>
            <a:r>
              <a:rPr lang="en-US" sz="2400" b="1" dirty="0" err="1"/>
              <a:t>Temel</a:t>
            </a:r>
            <a:r>
              <a:rPr lang="en-US" sz="2400" b="1" dirty="0"/>
              <a:t> </a:t>
            </a:r>
            <a:r>
              <a:rPr lang="en-US" sz="2400" b="1" dirty="0" err="1"/>
              <a:t>Erişim</a:t>
            </a:r>
            <a:r>
              <a:rPr lang="en-US" sz="2400" b="1" dirty="0"/>
              <a:t> (BRA: Basic Rate Access) </a:t>
            </a:r>
            <a:r>
              <a:rPr lang="en-US" sz="2400" b="1" dirty="0" err="1"/>
              <a:t>ve</a:t>
            </a:r>
            <a:r>
              <a:rPr lang="en-US" sz="2400" b="1" dirty="0"/>
              <a:t> </a:t>
            </a:r>
            <a:endParaRPr lang="tr-TR" sz="2400" b="1" dirty="0"/>
          </a:p>
          <a:p>
            <a:pPr algn="just"/>
            <a:r>
              <a:rPr lang="en-US" sz="2400" b="1" dirty="0" err="1"/>
              <a:t>Öncelikli</a:t>
            </a:r>
            <a:r>
              <a:rPr lang="en-US" sz="2400" b="1" dirty="0"/>
              <a:t> </a:t>
            </a:r>
            <a:r>
              <a:rPr lang="en-US" sz="2400" b="1" dirty="0" err="1"/>
              <a:t>Erişim</a:t>
            </a:r>
            <a:r>
              <a:rPr lang="en-US" sz="2400" b="1" dirty="0"/>
              <a:t> (PRA: Primary Rate </a:t>
            </a:r>
            <a:r>
              <a:rPr lang="en-US" sz="2400" b="1" dirty="0" err="1"/>
              <a:t>Acsess</a:t>
            </a:r>
            <a:r>
              <a:rPr lang="en-US" sz="2400" b="1" dirty="0"/>
              <a:t>) </a:t>
            </a:r>
            <a:r>
              <a:rPr lang="en-US" sz="2400" b="1" dirty="0" err="1"/>
              <a:t>olarak</a:t>
            </a:r>
            <a:r>
              <a:rPr lang="en-US" sz="2400" b="1" dirty="0"/>
              <a:t> </a:t>
            </a:r>
            <a:r>
              <a:rPr lang="en-US" sz="2400" b="1" dirty="0" err="1"/>
              <a:t>adlandırılırlar</a:t>
            </a:r>
            <a:r>
              <a:rPr lang="en-US" sz="2400" b="1" dirty="0"/>
              <a:t>. </a:t>
            </a:r>
            <a:endParaRPr lang="tr-TR" sz="2400" b="1" dirty="0"/>
          </a:p>
          <a:p>
            <a:pPr algn="just"/>
            <a:endParaRPr lang="tr-TR" sz="2400" b="1" dirty="0"/>
          </a:p>
          <a:p>
            <a:pPr algn="just"/>
            <a:r>
              <a:rPr lang="en-US" sz="2400" b="1" dirty="0"/>
              <a:t>ISDN’ e </a:t>
            </a:r>
            <a:r>
              <a:rPr lang="en-US" sz="2400" b="1" dirty="0" err="1"/>
              <a:t>erişim</a:t>
            </a:r>
            <a:r>
              <a:rPr lang="en-US" sz="2400" b="1" dirty="0"/>
              <a:t> </a:t>
            </a:r>
            <a:r>
              <a:rPr lang="en-US" sz="2400" b="1" dirty="0" err="1"/>
              <a:t>metotları</a:t>
            </a:r>
            <a:r>
              <a:rPr lang="en-US" sz="2400" b="1" dirty="0"/>
              <a:t> </a:t>
            </a:r>
            <a:r>
              <a:rPr lang="en-US" sz="2400" b="1" dirty="0" err="1"/>
              <a:t>olan</a:t>
            </a:r>
            <a:r>
              <a:rPr lang="en-US" sz="2400" b="1" dirty="0"/>
              <a:t> PRA </a:t>
            </a:r>
            <a:r>
              <a:rPr lang="en-US" sz="2400" b="1" dirty="0" err="1"/>
              <a:t>ve</a:t>
            </a:r>
            <a:r>
              <a:rPr lang="en-US" sz="2400" b="1" dirty="0"/>
              <a:t> BRA </a:t>
            </a:r>
            <a:r>
              <a:rPr lang="en-US" sz="2400" b="1" dirty="0" err="1"/>
              <a:t>tanımlamalarında</a:t>
            </a:r>
            <a:r>
              <a:rPr lang="en-US" sz="2400" b="1" dirty="0"/>
              <a:t>; PRA </a:t>
            </a:r>
            <a:r>
              <a:rPr lang="en-US" sz="2400" b="1" dirty="0" err="1"/>
              <a:t>kullanıcıları</a:t>
            </a:r>
            <a:r>
              <a:rPr lang="en-US" sz="2400" b="1" dirty="0"/>
              <a:t>, </a:t>
            </a:r>
            <a:r>
              <a:rPr lang="en-US" sz="2400" b="1" u="sng" dirty="0"/>
              <a:t>internet </a:t>
            </a:r>
            <a:r>
              <a:rPr lang="en-US" sz="2400" b="1" u="sng" dirty="0" err="1"/>
              <a:t>servis</a:t>
            </a:r>
            <a:r>
              <a:rPr lang="en-US" sz="2400" b="1" u="sng" dirty="0"/>
              <a:t> </a:t>
            </a:r>
            <a:r>
              <a:rPr lang="en-US" sz="2400" b="1" u="sng" dirty="0" err="1"/>
              <a:t>sağlayıcı</a:t>
            </a:r>
            <a:r>
              <a:rPr lang="en-US" sz="2400" b="1" u="sng" dirty="0"/>
              <a:t> </a:t>
            </a:r>
            <a:r>
              <a:rPr lang="en-US" sz="2400" b="1" u="sng" dirty="0" err="1"/>
              <a:t>şirketler</a:t>
            </a:r>
            <a:r>
              <a:rPr lang="en-US" sz="2400" b="1" u="sng" dirty="0"/>
              <a:t> </a:t>
            </a:r>
            <a:r>
              <a:rPr lang="en-US" sz="2400" b="1" dirty="0" err="1"/>
              <a:t>olurken</a:t>
            </a:r>
            <a:r>
              <a:rPr lang="en-US" sz="2400" b="1" dirty="0"/>
              <a:t>, BRA </a:t>
            </a:r>
            <a:r>
              <a:rPr lang="en-US" sz="2400" b="1" dirty="0" err="1"/>
              <a:t>kullanıcıları</a:t>
            </a:r>
            <a:r>
              <a:rPr lang="en-US" sz="2400" b="1" dirty="0"/>
              <a:t> </a:t>
            </a:r>
            <a:r>
              <a:rPr lang="en-US" sz="2400" b="1" dirty="0" err="1"/>
              <a:t>ise</a:t>
            </a:r>
            <a:r>
              <a:rPr lang="en-US" sz="2400" b="1" dirty="0"/>
              <a:t> </a:t>
            </a:r>
            <a:r>
              <a:rPr lang="en-US" sz="2400" b="1" u="sng" dirty="0" err="1"/>
              <a:t>bireyler</a:t>
            </a:r>
            <a:r>
              <a:rPr lang="en-US" sz="2400" b="1" u="sng" dirty="0"/>
              <a:t> </a:t>
            </a:r>
            <a:r>
              <a:rPr lang="en-US" sz="2400" b="1" u="sng" dirty="0" err="1"/>
              <a:t>ve</a:t>
            </a:r>
            <a:r>
              <a:rPr lang="en-US" sz="2400" b="1" u="sng" dirty="0"/>
              <a:t> </a:t>
            </a:r>
            <a:r>
              <a:rPr lang="en-US" sz="2400" b="1" u="sng" dirty="0" err="1"/>
              <a:t>kurumlar</a:t>
            </a:r>
            <a:r>
              <a:rPr lang="en-US" sz="2400" b="1" u="sng" dirty="0"/>
              <a:t> </a:t>
            </a:r>
            <a:r>
              <a:rPr lang="en-US" sz="2400" b="1" dirty="0" err="1"/>
              <a:t>olmaktadır</a:t>
            </a:r>
            <a:r>
              <a:rPr lang="en-US" sz="2400" b="1" dirty="0"/>
              <a:t> </a:t>
            </a:r>
            <a:endParaRPr lang="tr-TR" sz="2400" b="1" dirty="0"/>
          </a:p>
          <a:p>
            <a:pPr algn="just"/>
            <a:endParaRPr lang="tr-TR" sz="2400" b="1" dirty="0"/>
          </a:p>
        </p:txBody>
      </p:sp>
      <p:sp>
        <p:nvSpPr>
          <p:cNvPr id="3" name="Slide Number Placeholder 2">
            <a:extLst>
              <a:ext uri="{FF2B5EF4-FFF2-40B4-BE49-F238E27FC236}">
                <a16:creationId xmlns:a16="http://schemas.microsoft.com/office/drawing/2014/main" id="{808077C0-9BF7-F37F-8299-F9B4DAF2CD78}"/>
              </a:ext>
            </a:extLst>
          </p:cNvPr>
          <p:cNvSpPr>
            <a:spLocks noGrp="1"/>
          </p:cNvSpPr>
          <p:nvPr>
            <p:ph type="sldNum" sz="quarter" idx="12"/>
          </p:nvPr>
        </p:nvSpPr>
        <p:spPr/>
        <p:txBody>
          <a:bodyPr/>
          <a:lstStyle/>
          <a:p>
            <a:fld id="{FA388F4F-6C6B-4E7F-860B-201CED661D62}" type="slidenum">
              <a:rPr lang="tr-TR" smtClean="0"/>
              <a:t>10</a:t>
            </a:fld>
            <a:endParaRPr lang="tr-TR"/>
          </a:p>
        </p:txBody>
      </p:sp>
    </p:spTree>
    <p:extLst>
      <p:ext uri="{BB962C8B-B14F-4D97-AF65-F5344CB8AC3E}">
        <p14:creationId xmlns:p14="http://schemas.microsoft.com/office/powerpoint/2010/main" val="42202252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136904" cy="4154984"/>
          </a:xfrm>
          <a:prstGeom prst="rect">
            <a:avLst/>
          </a:prstGeom>
          <a:noFill/>
        </p:spPr>
        <p:txBody>
          <a:bodyPr wrap="square" rtlCol="0">
            <a:spAutoFit/>
          </a:bodyPr>
          <a:lstStyle/>
          <a:p>
            <a:pPr algn="just"/>
            <a:r>
              <a:rPr lang="en-US" sz="2400" b="1" dirty="0" err="1"/>
              <a:t>Hedefler</a:t>
            </a:r>
            <a:r>
              <a:rPr lang="en-US" sz="2400" dirty="0"/>
              <a:t>:</a:t>
            </a:r>
            <a:endParaRPr lang="tr-TR" sz="2400" dirty="0"/>
          </a:p>
          <a:p>
            <a:pPr algn="just"/>
            <a:endParaRPr lang="tr-TR" sz="2400" dirty="0"/>
          </a:p>
          <a:p>
            <a:pPr marL="342900" indent="-342900" algn="just">
              <a:buFont typeface="Arial" panose="020B0604020202020204" pitchFamily="34" charset="0"/>
              <a:buChar char="•"/>
            </a:pPr>
            <a:r>
              <a:rPr lang="en-US" sz="2400" dirty="0" err="1"/>
              <a:t>Işıksal</a:t>
            </a:r>
            <a:r>
              <a:rPr lang="en-US" sz="2400" dirty="0"/>
              <a:t> </a:t>
            </a:r>
            <a:r>
              <a:rPr lang="en-US" sz="2400" dirty="0" err="1"/>
              <a:t>iletim</a:t>
            </a:r>
            <a:r>
              <a:rPr lang="en-US" sz="2400" dirty="0"/>
              <a:t> </a:t>
            </a:r>
            <a:r>
              <a:rPr lang="en-US" sz="2400" dirty="0" err="1"/>
              <a:t>hızında</a:t>
            </a:r>
            <a:r>
              <a:rPr lang="en-US" sz="2400" dirty="0"/>
              <a:t> </a:t>
            </a:r>
            <a:r>
              <a:rPr lang="en-US" sz="2400" dirty="0" err="1"/>
              <a:t>ve</a:t>
            </a:r>
            <a:r>
              <a:rPr lang="en-US" sz="2400" dirty="0"/>
              <a:t> </a:t>
            </a:r>
            <a:r>
              <a:rPr lang="en-US" sz="2400" dirty="0" err="1"/>
              <a:t>verimliliğinde</a:t>
            </a:r>
            <a:r>
              <a:rPr lang="en-US" sz="2400" dirty="0"/>
              <a:t> </a:t>
            </a:r>
            <a:r>
              <a:rPr lang="en-US" sz="2400" dirty="0" err="1"/>
              <a:t>olabilecek</a:t>
            </a:r>
            <a:r>
              <a:rPr lang="en-US" sz="2400" dirty="0"/>
              <a:t> </a:t>
            </a:r>
            <a:r>
              <a:rPr lang="en-US" sz="2400" dirty="0" err="1"/>
              <a:t>bir</a:t>
            </a:r>
            <a:r>
              <a:rPr lang="en-US" sz="2400" dirty="0"/>
              <a:t> </a:t>
            </a:r>
            <a:r>
              <a:rPr lang="en-US" sz="2400" dirty="0" err="1"/>
              <a:t>sistem</a:t>
            </a:r>
            <a:endParaRPr lang="tr-TR" sz="2400" dirty="0"/>
          </a:p>
          <a:p>
            <a:pPr marL="342900" indent="-342900" algn="just">
              <a:buFont typeface="Arial" panose="020B0604020202020204" pitchFamily="34" charset="0"/>
              <a:buChar char="•"/>
            </a:pPr>
            <a:r>
              <a:rPr lang="en-US" sz="2400" dirty="0" err="1"/>
              <a:t>Yüksek</a:t>
            </a:r>
            <a:r>
              <a:rPr lang="en-US" sz="2400" dirty="0"/>
              <a:t> </a:t>
            </a:r>
            <a:r>
              <a:rPr lang="en-US" sz="2400" dirty="0" err="1"/>
              <a:t>şebeke</a:t>
            </a:r>
            <a:r>
              <a:rPr lang="en-US" sz="2400" dirty="0"/>
              <a:t> </a:t>
            </a:r>
            <a:r>
              <a:rPr lang="en-US" sz="2400" dirty="0" err="1"/>
              <a:t>kapasitesi</a:t>
            </a:r>
            <a:endParaRPr lang="tr-TR" sz="2400" dirty="0"/>
          </a:p>
          <a:p>
            <a:pPr marL="342900" indent="-342900" algn="just">
              <a:buFont typeface="Arial" panose="020B0604020202020204" pitchFamily="34" charset="0"/>
              <a:buChar char="•"/>
            </a:pPr>
            <a:r>
              <a:rPr lang="en-US" sz="2400" dirty="0"/>
              <a:t>En </a:t>
            </a:r>
            <a:r>
              <a:rPr lang="en-US" sz="2400" dirty="0" err="1"/>
              <a:t>az</a:t>
            </a:r>
            <a:r>
              <a:rPr lang="en-US" sz="2400" dirty="0"/>
              <a:t> </a:t>
            </a:r>
            <a:r>
              <a:rPr lang="en-US" sz="2400" b="1" dirty="0"/>
              <a:t>100 Mbit/s</a:t>
            </a:r>
            <a:r>
              <a:rPr lang="en-US" sz="2400" dirty="0"/>
              <a:t> </a:t>
            </a:r>
            <a:r>
              <a:rPr lang="en-US" sz="2400" dirty="0" err="1"/>
              <a:t>veri</a:t>
            </a:r>
            <a:r>
              <a:rPr lang="en-US" sz="2400" dirty="0"/>
              <a:t> </a:t>
            </a:r>
            <a:r>
              <a:rPr lang="en-US" sz="2400" dirty="0" err="1"/>
              <a:t>hızı</a:t>
            </a:r>
            <a:endParaRPr lang="tr-TR" sz="2400" dirty="0"/>
          </a:p>
          <a:p>
            <a:pPr marL="342900" indent="-342900" algn="just">
              <a:buFont typeface="Arial" panose="020B0604020202020204" pitchFamily="34" charset="0"/>
              <a:buChar char="•"/>
            </a:pPr>
            <a:r>
              <a:rPr lang="en-US" sz="2400" dirty="0" err="1"/>
              <a:t>Aynı</a:t>
            </a:r>
            <a:r>
              <a:rPr lang="en-US" sz="2400" dirty="0"/>
              <a:t> </a:t>
            </a:r>
            <a:r>
              <a:rPr lang="en-US" sz="2400" dirty="0" err="1"/>
              <a:t>işlevde</a:t>
            </a:r>
            <a:r>
              <a:rPr lang="en-US" sz="2400" dirty="0"/>
              <a:t> </a:t>
            </a:r>
            <a:r>
              <a:rPr lang="en-US" sz="2400" dirty="0" err="1"/>
              <a:t>olmayan</a:t>
            </a:r>
            <a:r>
              <a:rPr lang="en-US" sz="2400" dirty="0"/>
              <a:t> </a:t>
            </a:r>
            <a:r>
              <a:rPr lang="en-US" sz="2400" dirty="0" err="1"/>
              <a:t>iki</a:t>
            </a:r>
            <a:r>
              <a:rPr lang="en-US" sz="2400" dirty="0"/>
              <a:t> </a:t>
            </a:r>
            <a:r>
              <a:rPr lang="en-US" sz="2400" dirty="0" err="1">
                <a:hlinkClick r:id="rId2"/>
              </a:rPr>
              <a:t>ağ</a:t>
            </a:r>
            <a:r>
              <a:rPr lang="en-US" sz="2400" dirty="0"/>
              <a:t> </a:t>
            </a:r>
            <a:r>
              <a:rPr lang="en-US" sz="2400" dirty="0" err="1"/>
              <a:t>arasında</a:t>
            </a:r>
            <a:r>
              <a:rPr lang="en-US" sz="2400" dirty="0"/>
              <a:t> </a:t>
            </a:r>
            <a:r>
              <a:rPr lang="en-US" sz="2400" dirty="0" err="1"/>
              <a:t>uyum</a:t>
            </a:r>
            <a:endParaRPr lang="tr-TR" sz="2400" dirty="0"/>
          </a:p>
          <a:p>
            <a:pPr marL="342900" indent="-342900" algn="just">
              <a:buFont typeface="Arial" panose="020B0604020202020204" pitchFamily="34" charset="0"/>
              <a:buChar char="•"/>
            </a:pPr>
            <a:r>
              <a:rPr lang="en-US" sz="2400" dirty="0" err="1"/>
              <a:t>Kusursuz</a:t>
            </a:r>
            <a:r>
              <a:rPr lang="en-US" sz="2400" dirty="0"/>
              <a:t> </a:t>
            </a:r>
            <a:r>
              <a:rPr lang="en-US" sz="2400" dirty="0" err="1"/>
              <a:t>bağlantı</a:t>
            </a:r>
            <a:r>
              <a:rPr lang="en-US" sz="2400" dirty="0"/>
              <a:t> </a:t>
            </a:r>
            <a:r>
              <a:rPr lang="en-US" sz="2400" dirty="0" err="1"/>
              <a:t>ve</a:t>
            </a:r>
            <a:r>
              <a:rPr lang="en-US" sz="2400" dirty="0"/>
              <a:t> </a:t>
            </a:r>
            <a:r>
              <a:rPr lang="en-US" sz="2400" dirty="0" err="1"/>
              <a:t>küresel</a:t>
            </a:r>
            <a:r>
              <a:rPr lang="en-US" sz="2400" dirty="0"/>
              <a:t> </a:t>
            </a:r>
            <a:r>
              <a:rPr lang="en-US" sz="2400" dirty="0" err="1"/>
              <a:t>dolaşım</a:t>
            </a:r>
            <a:endParaRPr lang="tr-TR" sz="2400" dirty="0"/>
          </a:p>
          <a:p>
            <a:pPr marL="342900" indent="-342900" algn="just">
              <a:buFont typeface="Arial" panose="020B0604020202020204" pitchFamily="34" charset="0"/>
              <a:buChar char="•"/>
            </a:pPr>
            <a:r>
              <a:rPr lang="en-US" sz="2400" dirty="0" err="1"/>
              <a:t>Çoklu</a:t>
            </a:r>
            <a:r>
              <a:rPr lang="en-US" sz="2400" dirty="0"/>
              <a:t> </a:t>
            </a:r>
            <a:r>
              <a:rPr lang="en-US" sz="2400" dirty="0" err="1"/>
              <a:t>medya</a:t>
            </a:r>
            <a:r>
              <a:rPr lang="en-US" sz="2400" dirty="0"/>
              <a:t> </a:t>
            </a:r>
            <a:r>
              <a:rPr lang="en-US" sz="2400" dirty="0" err="1"/>
              <a:t>dosyaları</a:t>
            </a:r>
            <a:r>
              <a:rPr lang="en-US" sz="2400" dirty="0"/>
              <a:t> (</a:t>
            </a:r>
            <a:r>
              <a:rPr lang="en-US" sz="2400" dirty="0" err="1"/>
              <a:t>resim</a:t>
            </a:r>
            <a:r>
              <a:rPr lang="en-US" sz="2400" dirty="0"/>
              <a:t>, video vb.) </a:t>
            </a:r>
            <a:r>
              <a:rPr lang="en-US" sz="2400" dirty="0" err="1"/>
              <a:t>için</a:t>
            </a:r>
            <a:r>
              <a:rPr lang="en-US" sz="2400" dirty="0"/>
              <a:t> </a:t>
            </a:r>
            <a:r>
              <a:rPr lang="en-US" sz="2400" dirty="0" err="1"/>
              <a:t>yüksek</a:t>
            </a:r>
            <a:r>
              <a:rPr lang="en-US" sz="2400" dirty="0"/>
              <a:t> </a:t>
            </a:r>
            <a:r>
              <a:rPr lang="en-US" sz="2400" dirty="0" err="1"/>
              <a:t>hizmet</a:t>
            </a:r>
            <a:r>
              <a:rPr lang="en-US" sz="2400" dirty="0"/>
              <a:t> </a:t>
            </a:r>
            <a:r>
              <a:rPr lang="en-US" sz="2400" dirty="0" err="1"/>
              <a:t>kalitesi</a:t>
            </a:r>
            <a:endParaRPr lang="tr-TR" sz="2400" dirty="0"/>
          </a:p>
          <a:p>
            <a:pPr marL="342900" indent="-342900" algn="just">
              <a:buFont typeface="Arial" panose="020B0604020202020204" pitchFamily="34" charset="0"/>
              <a:buChar char="•"/>
            </a:pPr>
            <a:r>
              <a:rPr lang="en-US" sz="2400" dirty="0" err="1"/>
              <a:t>Mevcut</a:t>
            </a:r>
            <a:r>
              <a:rPr lang="en-US" sz="2400" dirty="0"/>
              <a:t> </a:t>
            </a:r>
            <a:r>
              <a:rPr lang="en-US" sz="2400" dirty="0" err="1"/>
              <a:t>kablosuz</a:t>
            </a:r>
            <a:r>
              <a:rPr lang="en-US" sz="2400" dirty="0"/>
              <a:t> </a:t>
            </a:r>
            <a:r>
              <a:rPr lang="en-US" sz="2400" dirty="0" err="1"/>
              <a:t>standartlar</a:t>
            </a:r>
            <a:r>
              <a:rPr lang="en-US" sz="2400" dirty="0"/>
              <a:t> </a:t>
            </a:r>
            <a:r>
              <a:rPr lang="en-US" sz="2400" dirty="0" err="1"/>
              <a:t>ile</a:t>
            </a:r>
            <a:r>
              <a:rPr lang="en-US" sz="2400" dirty="0"/>
              <a:t> </a:t>
            </a:r>
            <a:r>
              <a:rPr lang="en-US" sz="2400" dirty="0" err="1"/>
              <a:t>uyum</a:t>
            </a:r>
            <a:endParaRPr lang="tr-TR" sz="2400" dirty="0"/>
          </a:p>
          <a:p>
            <a:pPr algn="just"/>
            <a:endParaRPr lang="tr-TR" sz="2400" dirty="0"/>
          </a:p>
        </p:txBody>
      </p:sp>
      <p:sp>
        <p:nvSpPr>
          <p:cNvPr id="3" name="Slide Number Placeholder 2">
            <a:extLst>
              <a:ext uri="{FF2B5EF4-FFF2-40B4-BE49-F238E27FC236}">
                <a16:creationId xmlns:a16="http://schemas.microsoft.com/office/drawing/2014/main" id="{40EB9E53-08CD-63FE-6EAC-33513301883C}"/>
              </a:ext>
            </a:extLst>
          </p:cNvPr>
          <p:cNvSpPr>
            <a:spLocks noGrp="1"/>
          </p:cNvSpPr>
          <p:nvPr>
            <p:ph type="sldNum" sz="quarter" idx="12"/>
          </p:nvPr>
        </p:nvSpPr>
        <p:spPr/>
        <p:txBody>
          <a:bodyPr/>
          <a:lstStyle/>
          <a:p>
            <a:fld id="{FA388F4F-6C6B-4E7F-860B-201CED661D62}" type="slidenum">
              <a:rPr lang="tr-TR" smtClean="0"/>
              <a:t>100</a:t>
            </a:fld>
            <a:endParaRPr lang="tr-TR"/>
          </a:p>
        </p:txBody>
      </p:sp>
    </p:spTree>
    <p:extLst>
      <p:ext uri="{BB962C8B-B14F-4D97-AF65-F5344CB8AC3E}">
        <p14:creationId xmlns:p14="http://schemas.microsoft.com/office/powerpoint/2010/main" val="27558202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064896" cy="4678204"/>
          </a:xfrm>
          <a:prstGeom prst="rect">
            <a:avLst/>
          </a:prstGeom>
          <a:noFill/>
        </p:spPr>
        <p:txBody>
          <a:bodyPr wrap="square" rtlCol="0">
            <a:spAutoFit/>
          </a:bodyPr>
          <a:lstStyle/>
          <a:p>
            <a:pPr algn="just"/>
            <a:r>
              <a:rPr lang="en-US" sz="2000" dirty="0"/>
              <a:t>4G </a:t>
            </a:r>
            <a:r>
              <a:rPr lang="en-US" sz="2000" dirty="0" err="1"/>
              <a:t>sistemi</a:t>
            </a:r>
            <a:r>
              <a:rPr lang="en-US" sz="2000" dirty="0"/>
              <a:t>, IP </a:t>
            </a:r>
            <a:r>
              <a:rPr lang="en-US" sz="2000" dirty="0" err="1"/>
              <a:t>tabanlı</a:t>
            </a:r>
            <a:r>
              <a:rPr lang="en-US" sz="2000" dirty="0"/>
              <a:t> </a:t>
            </a:r>
            <a:r>
              <a:rPr lang="en-US" sz="2000" dirty="0" err="1"/>
              <a:t>olarak</a:t>
            </a:r>
            <a:r>
              <a:rPr lang="en-US" sz="2000" dirty="0"/>
              <a:t> </a:t>
            </a:r>
            <a:r>
              <a:rPr lang="en-US" sz="2000" dirty="0" err="1"/>
              <a:t>hizmet</a:t>
            </a:r>
            <a:r>
              <a:rPr lang="en-US" sz="2000" dirty="0"/>
              <a:t> </a:t>
            </a:r>
            <a:r>
              <a:rPr lang="en-US" sz="2000" dirty="0" err="1"/>
              <a:t>sağlıyor</a:t>
            </a:r>
            <a:r>
              <a:rPr lang="en-US" sz="2000" dirty="0"/>
              <a:t> </a:t>
            </a:r>
            <a:r>
              <a:rPr lang="en-US" sz="2000" dirty="0" err="1"/>
              <a:t>ve</a:t>
            </a:r>
            <a:r>
              <a:rPr lang="en-US" sz="2000" dirty="0"/>
              <a:t> </a:t>
            </a:r>
            <a:r>
              <a:rPr lang="en-US" sz="2000" dirty="0" err="1"/>
              <a:t>bu</a:t>
            </a:r>
            <a:r>
              <a:rPr lang="en-US" sz="2000" dirty="0"/>
              <a:t> </a:t>
            </a:r>
            <a:r>
              <a:rPr lang="en-US" sz="2000" dirty="0" err="1"/>
              <a:t>hizmeti</a:t>
            </a:r>
            <a:r>
              <a:rPr lang="en-US" sz="2000" dirty="0"/>
              <a:t> de </a:t>
            </a:r>
            <a:r>
              <a:rPr lang="en-US" sz="2000" b="1" dirty="0"/>
              <a:t>IPv6 </a:t>
            </a:r>
            <a:r>
              <a:rPr lang="en-US" sz="2000" b="1" dirty="0" err="1"/>
              <a:t>standartları</a:t>
            </a:r>
            <a:r>
              <a:rPr lang="en-US" sz="2000" dirty="0"/>
              <a:t> </a:t>
            </a:r>
            <a:r>
              <a:rPr lang="en-US" sz="2000" dirty="0" err="1"/>
              <a:t>çerçevesinde</a:t>
            </a:r>
            <a:r>
              <a:rPr lang="en-US" sz="2000" dirty="0"/>
              <a:t> </a:t>
            </a:r>
            <a:r>
              <a:rPr lang="en-US" sz="2000" dirty="0" err="1"/>
              <a:t>gerçekleştiriyor</a:t>
            </a:r>
            <a:r>
              <a:rPr lang="en-US" sz="2000" dirty="0"/>
              <a:t>. </a:t>
            </a:r>
            <a:r>
              <a:rPr lang="en-US" sz="2000" dirty="0" err="1"/>
              <a:t>Böylece</a:t>
            </a:r>
            <a:r>
              <a:rPr lang="en-US" sz="2000" dirty="0"/>
              <a:t> </a:t>
            </a:r>
            <a:r>
              <a:rPr lang="en-US" sz="2000" dirty="0" err="1"/>
              <a:t>çok</a:t>
            </a:r>
            <a:r>
              <a:rPr lang="en-US" sz="2000" dirty="0"/>
              <a:t> </a:t>
            </a:r>
            <a:r>
              <a:rPr lang="en-US" sz="2000" dirty="0" err="1"/>
              <a:t>sayıda</a:t>
            </a:r>
            <a:r>
              <a:rPr lang="en-US" sz="2000" dirty="0"/>
              <a:t> </a:t>
            </a:r>
            <a:r>
              <a:rPr lang="en-US" sz="2000" dirty="0" err="1"/>
              <a:t>kablosuz</a:t>
            </a:r>
            <a:r>
              <a:rPr lang="en-US" sz="2000" dirty="0"/>
              <a:t> </a:t>
            </a:r>
            <a:r>
              <a:rPr lang="en-US" sz="2000" b="1" dirty="0" err="1">
                <a:hlinkClick r:id="rId2"/>
              </a:rPr>
              <a:t>cihaz</a:t>
            </a:r>
            <a:r>
              <a:rPr lang="en-US" sz="2000" b="1" dirty="0"/>
              <a:t> </a:t>
            </a:r>
            <a:r>
              <a:rPr lang="en-US" sz="2000" dirty="0" err="1"/>
              <a:t>doğrudan</a:t>
            </a:r>
            <a:r>
              <a:rPr lang="en-US" sz="2000" dirty="0"/>
              <a:t> </a:t>
            </a:r>
            <a:r>
              <a:rPr lang="en-US" sz="2000" dirty="0" err="1"/>
              <a:t>adreslenebilir</a:t>
            </a:r>
            <a:r>
              <a:rPr lang="en-US" sz="2000" dirty="0"/>
              <a:t> </a:t>
            </a:r>
            <a:r>
              <a:rPr lang="en-US" sz="2000" dirty="0" err="1"/>
              <a:t>bir</a:t>
            </a:r>
            <a:r>
              <a:rPr lang="en-US" sz="2000" dirty="0"/>
              <a:t> </a:t>
            </a:r>
            <a:r>
              <a:rPr lang="en-US" sz="2000" dirty="0" err="1"/>
              <a:t>protokol</a:t>
            </a:r>
            <a:r>
              <a:rPr lang="en-US" sz="2000" dirty="0"/>
              <a:t> </a:t>
            </a:r>
            <a:r>
              <a:rPr lang="en-US" sz="2000" dirty="0" err="1"/>
              <a:t>kullanılarak</a:t>
            </a:r>
            <a:r>
              <a:rPr lang="en-US" sz="2000" dirty="0"/>
              <a:t> </a:t>
            </a:r>
            <a:r>
              <a:rPr lang="en-US" sz="2000" dirty="0" err="1"/>
              <a:t>birbirine</a:t>
            </a:r>
            <a:r>
              <a:rPr lang="en-US" sz="2000" dirty="0"/>
              <a:t> </a:t>
            </a:r>
            <a:r>
              <a:rPr lang="en-US" sz="2000" dirty="0" err="1"/>
              <a:t>bağlanabiliyor</a:t>
            </a:r>
            <a:r>
              <a:rPr lang="en-US" sz="2000" dirty="0"/>
              <a:t>.</a:t>
            </a:r>
            <a:endParaRPr lang="tr-TR" sz="2000" dirty="0"/>
          </a:p>
          <a:p>
            <a:pPr algn="just"/>
            <a:endParaRPr lang="tr-TR" sz="2000" dirty="0"/>
          </a:p>
          <a:p>
            <a:pPr algn="just"/>
            <a:r>
              <a:rPr lang="en-US" sz="2000" dirty="0"/>
              <a:t>4G </a:t>
            </a:r>
            <a:r>
              <a:rPr lang="en-US" sz="2000" dirty="0" err="1"/>
              <a:t>bağlamında</a:t>
            </a:r>
            <a:r>
              <a:rPr lang="en-US" sz="2000" dirty="0"/>
              <a:t>, IPv6 </a:t>
            </a:r>
            <a:r>
              <a:rPr lang="en-US" sz="2000" dirty="0" err="1"/>
              <a:t>daha</a:t>
            </a:r>
            <a:r>
              <a:rPr lang="en-US" sz="2000" dirty="0"/>
              <a:t> </a:t>
            </a:r>
            <a:r>
              <a:rPr lang="en-US" sz="2000" dirty="0" err="1"/>
              <a:t>dayanıklı</a:t>
            </a:r>
            <a:r>
              <a:rPr lang="en-US" sz="2000" dirty="0"/>
              <a:t>, </a:t>
            </a:r>
            <a:r>
              <a:rPr lang="en-US" sz="2000" b="1" dirty="0" err="1"/>
              <a:t>daha</a:t>
            </a:r>
            <a:r>
              <a:rPr lang="en-US" sz="2000" b="1" dirty="0"/>
              <a:t> </a:t>
            </a:r>
            <a:r>
              <a:rPr lang="en-US" sz="2000" b="1" dirty="0" err="1"/>
              <a:t>güvenli</a:t>
            </a:r>
            <a:r>
              <a:rPr lang="en-US" sz="2000" b="1" dirty="0"/>
              <a:t> </a:t>
            </a:r>
            <a:r>
              <a:rPr lang="en-US" sz="2000" b="1" dirty="0" err="1"/>
              <a:t>ve</a:t>
            </a:r>
            <a:r>
              <a:rPr lang="en-US" sz="2000" b="1" dirty="0"/>
              <a:t> </a:t>
            </a:r>
            <a:r>
              <a:rPr lang="en-US" sz="2000" b="1" dirty="0" err="1"/>
              <a:t>iletim</a:t>
            </a:r>
            <a:r>
              <a:rPr lang="en-US" sz="2000" b="1" dirty="0"/>
              <a:t> </a:t>
            </a:r>
            <a:r>
              <a:rPr lang="en-US" sz="2000" b="1" dirty="0" err="1"/>
              <a:t>kabiliyeti</a:t>
            </a:r>
            <a:r>
              <a:rPr lang="en-US" sz="2000" b="1" dirty="0"/>
              <a:t> </a:t>
            </a:r>
            <a:r>
              <a:rPr lang="en-US" sz="2000" b="1" dirty="0" err="1"/>
              <a:t>daha</a:t>
            </a:r>
            <a:r>
              <a:rPr lang="en-US" sz="2000" b="1" dirty="0"/>
              <a:t> </a:t>
            </a:r>
            <a:r>
              <a:rPr lang="en-US" sz="2000" b="1" dirty="0" err="1"/>
              <a:t>yüksek</a:t>
            </a:r>
            <a:r>
              <a:rPr lang="en-US" sz="2000" dirty="0"/>
              <a:t> </a:t>
            </a:r>
            <a:r>
              <a:rPr lang="en-US" sz="2000" dirty="0" err="1"/>
              <a:t>uygulamalar</a:t>
            </a:r>
            <a:r>
              <a:rPr lang="en-US" sz="2000" dirty="0"/>
              <a:t> </a:t>
            </a:r>
            <a:r>
              <a:rPr lang="en-US" sz="2000" dirty="0" err="1"/>
              <a:t>sağlamakta</a:t>
            </a:r>
            <a:r>
              <a:rPr lang="en-US" sz="2000" dirty="0"/>
              <a:t>. IPv6 </a:t>
            </a:r>
            <a:r>
              <a:rPr lang="en-US" sz="2000" dirty="0" err="1"/>
              <a:t>protokolündeki</a:t>
            </a:r>
            <a:r>
              <a:rPr lang="en-US" sz="2000" dirty="0"/>
              <a:t> </a:t>
            </a:r>
            <a:r>
              <a:rPr lang="en-US" sz="2000" dirty="0" err="1"/>
              <a:t>uygun</a:t>
            </a:r>
            <a:r>
              <a:rPr lang="en-US" sz="2000" dirty="0"/>
              <a:t> </a:t>
            </a:r>
            <a:r>
              <a:rPr lang="en-US" sz="2000" dirty="0" err="1"/>
              <a:t>adres</a:t>
            </a:r>
            <a:r>
              <a:rPr lang="en-US" sz="2000" dirty="0"/>
              <a:t> </a:t>
            </a:r>
            <a:r>
              <a:rPr lang="en-US" sz="2000" dirty="0" err="1"/>
              <a:t>boşluğu</a:t>
            </a:r>
            <a:r>
              <a:rPr lang="en-US" sz="2000" dirty="0"/>
              <a:t> </a:t>
            </a:r>
            <a:r>
              <a:rPr lang="en-US" sz="2000" dirty="0" err="1"/>
              <a:t>ve</a:t>
            </a:r>
            <a:r>
              <a:rPr lang="en-US" sz="2000" dirty="0"/>
              <a:t> </a:t>
            </a:r>
            <a:r>
              <a:rPr lang="en-US" sz="2000" dirty="0" err="1"/>
              <a:t>adresleme</a:t>
            </a:r>
            <a:r>
              <a:rPr lang="en-US" sz="2000" dirty="0"/>
              <a:t> </a:t>
            </a:r>
            <a:r>
              <a:rPr lang="en-US" sz="2000" dirty="0" err="1"/>
              <a:t>bitlerinin</a:t>
            </a:r>
            <a:r>
              <a:rPr lang="en-US" sz="2000" dirty="0"/>
              <a:t> </a:t>
            </a:r>
            <a:r>
              <a:rPr lang="en-US" sz="2000" dirty="0" err="1"/>
              <a:t>sayısıyla</a:t>
            </a:r>
            <a:r>
              <a:rPr lang="en-US" sz="2000" dirty="0"/>
              <a:t>, 4G </a:t>
            </a:r>
            <a:r>
              <a:rPr lang="en-US" sz="2000" dirty="0" err="1"/>
              <a:t>hizmetlerinin</a:t>
            </a:r>
            <a:r>
              <a:rPr lang="en-US" sz="2000" dirty="0"/>
              <a:t> </a:t>
            </a:r>
            <a:r>
              <a:rPr lang="en-US" sz="2000" dirty="0" err="1"/>
              <a:t>yayılmasına</a:t>
            </a:r>
            <a:r>
              <a:rPr lang="en-US" sz="2000" dirty="0"/>
              <a:t> </a:t>
            </a:r>
            <a:r>
              <a:rPr lang="en-US" sz="2000" dirty="0" err="1"/>
              <a:t>yardım</a:t>
            </a:r>
            <a:r>
              <a:rPr lang="en-US" sz="2000" dirty="0"/>
              <a:t> </a:t>
            </a:r>
            <a:r>
              <a:rPr lang="en-US" sz="2000" dirty="0" err="1"/>
              <a:t>edebilecek</a:t>
            </a:r>
            <a:r>
              <a:rPr lang="en-US" sz="2000" dirty="0"/>
              <a:t> </a:t>
            </a:r>
            <a:r>
              <a:rPr lang="en-US" sz="2000" dirty="0" err="1"/>
              <a:t>uygulamalar</a:t>
            </a:r>
            <a:r>
              <a:rPr lang="en-US" sz="2000" dirty="0"/>
              <a:t> </a:t>
            </a:r>
            <a:r>
              <a:rPr lang="en-US" sz="2000" dirty="0" err="1"/>
              <a:t>geliştirilebilir</a:t>
            </a:r>
            <a:r>
              <a:rPr lang="en-US" sz="2000" dirty="0"/>
              <a:t>.</a:t>
            </a:r>
            <a:endParaRPr lang="tr-TR" sz="2000" dirty="0"/>
          </a:p>
          <a:p>
            <a:pPr algn="just"/>
            <a:r>
              <a:rPr lang="en-US" sz="2000" dirty="0"/>
              <a:t> </a:t>
            </a:r>
            <a:endParaRPr lang="tr-TR" sz="2000" dirty="0"/>
          </a:p>
          <a:p>
            <a:pPr algn="just"/>
            <a:r>
              <a:rPr lang="en-US" sz="2000" dirty="0"/>
              <a:t>4G'nin en </a:t>
            </a:r>
            <a:r>
              <a:rPr lang="en-US" sz="2000" dirty="0" err="1"/>
              <a:t>önemli</a:t>
            </a:r>
            <a:r>
              <a:rPr lang="en-US" sz="2000" dirty="0"/>
              <a:t> </a:t>
            </a:r>
            <a:r>
              <a:rPr lang="en-US" sz="2000" dirty="0" err="1"/>
              <a:t>uygulaması</a:t>
            </a:r>
            <a:r>
              <a:rPr lang="en-US" sz="2000" dirty="0"/>
              <a:t> </a:t>
            </a:r>
            <a:r>
              <a:rPr lang="en-US" sz="2000" dirty="0" err="1"/>
              <a:t>ise</a:t>
            </a:r>
            <a:r>
              <a:rPr lang="en-US" sz="2000" dirty="0"/>
              <a:t> </a:t>
            </a:r>
            <a:r>
              <a:rPr lang="en-US" sz="2000" dirty="0" err="1"/>
              <a:t>internette</a:t>
            </a:r>
            <a:r>
              <a:rPr lang="en-US" sz="2000" dirty="0"/>
              <a:t> </a:t>
            </a:r>
            <a:r>
              <a:rPr lang="en-US" sz="2000" b="1" dirty="0" err="1"/>
              <a:t>sürekli</a:t>
            </a:r>
            <a:r>
              <a:rPr lang="en-US" sz="2000" dirty="0"/>
              <a:t> </a:t>
            </a:r>
            <a:r>
              <a:rPr lang="en-US" sz="2000" dirty="0" err="1"/>
              <a:t>gezer</a:t>
            </a:r>
            <a:r>
              <a:rPr lang="en-US" sz="2000" dirty="0"/>
              <a:t> </a:t>
            </a:r>
            <a:r>
              <a:rPr lang="en-US" sz="2000" dirty="0" err="1"/>
              <a:t>halde</a:t>
            </a:r>
            <a:r>
              <a:rPr lang="en-US" sz="2000" dirty="0"/>
              <a:t> </a:t>
            </a:r>
            <a:r>
              <a:rPr lang="en-US" sz="2000" dirty="0" err="1"/>
              <a:t>olmaktır</a:t>
            </a:r>
            <a:r>
              <a:rPr lang="en-US" sz="2000" dirty="0"/>
              <a:t>. Bu da </a:t>
            </a:r>
            <a:r>
              <a:rPr lang="en-US" sz="2000" dirty="0" err="1"/>
              <a:t>sınırsız</a:t>
            </a:r>
            <a:r>
              <a:rPr lang="en-US" sz="2000" dirty="0"/>
              <a:t> </a:t>
            </a:r>
            <a:r>
              <a:rPr lang="en-US" sz="2000" dirty="0" err="1"/>
              <a:t>ve</a:t>
            </a:r>
            <a:r>
              <a:rPr lang="en-US" sz="2000" dirty="0"/>
              <a:t> </a:t>
            </a:r>
            <a:r>
              <a:rPr lang="en-US" sz="2000" dirty="0" err="1"/>
              <a:t>makul</a:t>
            </a:r>
            <a:r>
              <a:rPr lang="en-US" sz="2000" dirty="0"/>
              <a:t> </a:t>
            </a:r>
            <a:r>
              <a:rPr lang="en-US" sz="2000" dirty="0" err="1"/>
              <a:t>bir</a:t>
            </a:r>
            <a:r>
              <a:rPr lang="en-US" sz="2000" dirty="0"/>
              <a:t> </a:t>
            </a:r>
            <a:r>
              <a:rPr lang="en-US" sz="2000" dirty="0" err="1"/>
              <a:t>hıza</a:t>
            </a:r>
            <a:r>
              <a:rPr lang="en-US" sz="2000" dirty="0"/>
              <a:t> </a:t>
            </a:r>
            <a:r>
              <a:rPr lang="en-US" sz="2000" dirty="0" err="1"/>
              <a:t>sahip</a:t>
            </a:r>
            <a:r>
              <a:rPr lang="en-US" sz="2000" dirty="0"/>
              <a:t> </a:t>
            </a:r>
            <a:r>
              <a:rPr lang="en-US" sz="2000" dirty="0" err="1"/>
              <a:t>olmak</a:t>
            </a:r>
            <a:r>
              <a:rPr lang="en-US" sz="2000" dirty="0"/>
              <a:t> </a:t>
            </a:r>
            <a:r>
              <a:rPr lang="en-US" sz="2000" dirty="0" err="1"/>
              <a:t>demektir</a:t>
            </a:r>
            <a:r>
              <a:rPr lang="en-US" sz="2000" dirty="0"/>
              <a:t>. </a:t>
            </a:r>
            <a:r>
              <a:rPr lang="en-US" sz="2000" dirty="0" err="1"/>
              <a:t>Mevcut</a:t>
            </a:r>
            <a:r>
              <a:rPr lang="en-US" sz="2000" dirty="0"/>
              <a:t> 2.5G/3G/3.5G </a:t>
            </a:r>
            <a:r>
              <a:rPr lang="en-US" sz="2000" dirty="0" err="1"/>
              <a:t>işletimine</a:t>
            </a:r>
            <a:r>
              <a:rPr lang="en-US" sz="2000" dirty="0"/>
              <a:t> </a:t>
            </a:r>
            <a:r>
              <a:rPr lang="en-US" sz="2000" dirty="0" err="1"/>
              <a:t>dayanan</a:t>
            </a:r>
            <a:r>
              <a:rPr lang="en-US" sz="2000" dirty="0"/>
              <a:t> </a:t>
            </a:r>
            <a:r>
              <a:rPr lang="en-US" sz="2000" dirty="0" err="1"/>
              <a:t>hizmetler</a:t>
            </a:r>
            <a:r>
              <a:rPr lang="en-US" sz="2000" dirty="0"/>
              <a:t>, </a:t>
            </a:r>
            <a:r>
              <a:rPr lang="en-US" sz="2000" dirty="0" err="1"/>
              <a:t>pahalı</a:t>
            </a:r>
            <a:r>
              <a:rPr lang="en-US" sz="2000" dirty="0"/>
              <a:t> </a:t>
            </a:r>
            <a:r>
              <a:rPr lang="en-US" sz="2000" dirty="0" err="1"/>
              <a:t>ve</a:t>
            </a:r>
            <a:r>
              <a:rPr lang="en-US" sz="2000" dirty="0"/>
              <a:t> </a:t>
            </a:r>
            <a:r>
              <a:rPr lang="en-US" sz="2000" dirty="0" err="1"/>
              <a:t>uygulama</a:t>
            </a:r>
            <a:r>
              <a:rPr lang="en-US" sz="2000" dirty="0"/>
              <a:t> </a:t>
            </a:r>
            <a:r>
              <a:rPr lang="en-US" sz="2000" dirty="0" err="1"/>
              <a:t>bazında</a:t>
            </a:r>
            <a:r>
              <a:rPr lang="en-US" sz="2000" dirty="0"/>
              <a:t> </a:t>
            </a:r>
            <a:r>
              <a:rPr lang="en-US" sz="2000" dirty="0" err="1"/>
              <a:t>sınırlıdır</a:t>
            </a:r>
            <a:r>
              <a:rPr lang="en-US" sz="2000" dirty="0"/>
              <a:t>. </a:t>
            </a:r>
            <a:r>
              <a:rPr lang="en-US" sz="2000" b="1" dirty="0"/>
              <a:t>15-30 Mbit</a:t>
            </a:r>
            <a:r>
              <a:rPr lang="en-US" sz="2000" dirty="0"/>
              <a:t> </a:t>
            </a:r>
            <a:r>
              <a:rPr lang="en-US" sz="2000" dirty="0" err="1"/>
              <a:t>hızlarındaki</a:t>
            </a:r>
            <a:r>
              <a:rPr lang="en-US" sz="2000" dirty="0"/>
              <a:t> 4G </a:t>
            </a:r>
            <a:r>
              <a:rPr lang="en-US" sz="2000" dirty="0" err="1"/>
              <a:t>kullanıcıları</a:t>
            </a:r>
            <a:r>
              <a:rPr lang="en-US" sz="2000" dirty="0"/>
              <a:t> </a:t>
            </a:r>
            <a:r>
              <a:rPr lang="en-US" sz="2000" dirty="0" err="1"/>
              <a:t>ise</a:t>
            </a:r>
            <a:r>
              <a:rPr lang="en-US" sz="2000" dirty="0"/>
              <a:t> </a:t>
            </a:r>
            <a:r>
              <a:rPr lang="en-US" sz="2000" dirty="0" err="1"/>
              <a:t>kesintisiz</a:t>
            </a:r>
            <a:r>
              <a:rPr lang="en-US" sz="2000" dirty="0"/>
              <a:t> </a:t>
            </a:r>
            <a:r>
              <a:rPr lang="en-US" sz="2000" dirty="0" err="1"/>
              <a:t>bir</a:t>
            </a:r>
            <a:r>
              <a:rPr lang="en-US" sz="2000" dirty="0"/>
              <a:t> </a:t>
            </a:r>
            <a:r>
              <a:rPr lang="en-US" sz="2000" dirty="0" err="1"/>
              <a:t>şekilde</a:t>
            </a:r>
            <a:r>
              <a:rPr lang="en-US" sz="2000" dirty="0"/>
              <a:t> </a:t>
            </a:r>
            <a:r>
              <a:rPr lang="en-US" sz="2000" dirty="0" err="1"/>
              <a:t>yüksek</a:t>
            </a:r>
            <a:r>
              <a:rPr lang="en-US" sz="2000" dirty="0"/>
              <a:t> </a:t>
            </a:r>
            <a:r>
              <a:rPr lang="en-US" sz="2000" dirty="0" err="1"/>
              <a:t>çözünürlüklü</a:t>
            </a:r>
            <a:r>
              <a:rPr lang="en-US" sz="2000" dirty="0"/>
              <a:t> </a:t>
            </a:r>
            <a:r>
              <a:rPr lang="en-US" sz="2000" b="1" dirty="0" err="1">
                <a:hlinkClick r:id="rId3"/>
              </a:rPr>
              <a:t>televizyon</a:t>
            </a:r>
            <a:r>
              <a:rPr lang="en-US" sz="2000" b="1" dirty="0"/>
              <a:t> </a:t>
            </a:r>
            <a:r>
              <a:rPr lang="en-US" sz="2000" dirty="0" err="1"/>
              <a:t>hizmetine</a:t>
            </a:r>
            <a:r>
              <a:rPr lang="en-US" sz="2000" dirty="0"/>
              <a:t> </a:t>
            </a:r>
            <a:r>
              <a:rPr lang="en-US" sz="2000" dirty="0" err="1"/>
              <a:t>erişmektedirler</a:t>
            </a:r>
            <a:r>
              <a:rPr lang="en-US" sz="2000" dirty="0"/>
              <a:t>.</a:t>
            </a:r>
            <a:endParaRPr lang="tr-TR" sz="2000" dirty="0"/>
          </a:p>
          <a:p>
            <a:endParaRPr lang="tr-TR" dirty="0"/>
          </a:p>
        </p:txBody>
      </p:sp>
      <p:sp>
        <p:nvSpPr>
          <p:cNvPr id="3" name="Slide Number Placeholder 2">
            <a:extLst>
              <a:ext uri="{FF2B5EF4-FFF2-40B4-BE49-F238E27FC236}">
                <a16:creationId xmlns:a16="http://schemas.microsoft.com/office/drawing/2014/main" id="{869D3749-D26D-6004-8E22-AEC2FCDE25CE}"/>
              </a:ext>
            </a:extLst>
          </p:cNvPr>
          <p:cNvSpPr>
            <a:spLocks noGrp="1"/>
          </p:cNvSpPr>
          <p:nvPr>
            <p:ph type="sldNum" sz="quarter" idx="12"/>
          </p:nvPr>
        </p:nvSpPr>
        <p:spPr/>
        <p:txBody>
          <a:bodyPr/>
          <a:lstStyle/>
          <a:p>
            <a:fld id="{FA388F4F-6C6B-4E7F-860B-201CED661D62}" type="slidenum">
              <a:rPr lang="tr-TR" smtClean="0"/>
              <a:t>101</a:t>
            </a:fld>
            <a:endParaRPr lang="tr-TR"/>
          </a:p>
        </p:txBody>
      </p:sp>
    </p:spTree>
    <p:extLst>
      <p:ext uri="{BB962C8B-B14F-4D97-AF65-F5344CB8AC3E}">
        <p14:creationId xmlns:p14="http://schemas.microsoft.com/office/powerpoint/2010/main" val="20012194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5616624" cy="461665"/>
          </a:xfrm>
          <a:prstGeom prst="rect">
            <a:avLst/>
          </a:prstGeom>
          <a:noFill/>
        </p:spPr>
        <p:txBody>
          <a:bodyPr wrap="square" rtlCol="0">
            <a:spAutoFit/>
          </a:bodyPr>
          <a:lstStyle/>
          <a:p>
            <a:pPr algn="just"/>
            <a:r>
              <a:rPr lang="tr-TR" sz="2400" b="1" dirty="0"/>
              <a:t>Beşinci  Nesil (5G)</a:t>
            </a:r>
          </a:p>
        </p:txBody>
      </p:sp>
      <p:sp>
        <p:nvSpPr>
          <p:cNvPr id="3" name="TextBox 2"/>
          <p:cNvSpPr txBox="1"/>
          <p:nvPr/>
        </p:nvSpPr>
        <p:spPr>
          <a:xfrm>
            <a:off x="467544" y="1329491"/>
            <a:ext cx="8352928" cy="3447098"/>
          </a:xfrm>
          <a:prstGeom prst="rect">
            <a:avLst/>
          </a:prstGeom>
          <a:noFill/>
        </p:spPr>
        <p:txBody>
          <a:bodyPr wrap="square" rtlCol="0">
            <a:spAutoFit/>
          </a:bodyPr>
          <a:lstStyle/>
          <a:p>
            <a:pPr algn="just"/>
            <a:r>
              <a:rPr lang="en-US" sz="2000" b="1" dirty="0" err="1"/>
              <a:t>Bilişim</a:t>
            </a:r>
            <a:r>
              <a:rPr lang="en-US" sz="2000" b="1" dirty="0"/>
              <a:t> </a:t>
            </a:r>
            <a:r>
              <a:rPr lang="en-US" sz="2000" b="1" dirty="0" err="1"/>
              <a:t>uzmanlarına</a:t>
            </a:r>
            <a:r>
              <a:rPr lang="en-US" sz="2000" b="1" dirty="0"/>
              <a:t> </a:t>
            </a:r>
            <a:r>
              <a:rPr lang="en-US" sz="2000" b="1" dirty="0" err="1"/>
              <a:t>göre</a:t>
            </a:r>
            <a:r>
              <a:rPr lang="en-US" sz="2000" b="1" dirty="0"/>
              <a:t>, 4G </a:t>
            </a:r>
            <a:r>
              <a:rPr lang="en-US" sz="2000" b="1" dirty="0" err="1"/>
              <a:t>insanların</a:t>
            </a:r>
            <a:r>
              <a:rPr lang="en-US" sz="2000" b="1" dirty="0"/>
              <a:t> </a:t>
            </a:r>
            <a:r>
              <a:rPr lang="en-US" sz="2000" b="1" dirty="0" err="1"/>
              <a:t>birbirine</a:t>
            </a:r>
            <a:r>
              <a:rPr lang="en-US" sz="2000" b="1" dirty="0"/>
              <a:t> </a:t>
            </a:r>
            <a:r>
              <a:rPr lang="en-US" sz="2000" b="1" dirty="0" err="1"/>
              <a:t>bağlanması</a:t>
            </a:r>
            <a:r>
              <a:rPr lang="en-US" sz="2000" b="1" dirty="0"/>
              <a:t> </a:t>
            </a:r>
            <a:r>
              <a:rPr lang="en-US" sz="2000" b="1" dirty="0" err="1"/>
              <a:t>demekse</a:t>
            </a:r>
            <a:r>
              <a:rPr lang="en-US" sz="2000" b="1" dirty="0"/>
              <a:t> 5G her </a:t>
            </a:r>
            <a:r>
              <a:rPr lang="en-US" sz="2000" b="1" dirty="0" err="1"/>
              <a:t>şeyin</a:t>
            </a:r>
            <a:r>
              <a:rPr lang="en-US" sz="2000" b="1" dirty="0"/>
              <a:t> </a:t>
            </a:r>
            <a:r>
              <a:rPr lang="en-US" sz="2000" b="1" dirty="0" err="1"/>
              <a:t>birbirine</a:t>
            </a:r>
            <a:r>
              <a:rPr lang="en-US" sz="2000" b="1" dirty="0"/>
              <a:t> </a:t>
            </a:r>
            <a:r>
              <a:rPr lang="en-US" sz="2000" b="1" dirty="0" err="1"/>
              <a:t>bağlanması</a:t>
            </a:r>
            <a:r>
              <a:rPr lang="en-US" sz="2000" b="1" dirty="0"/>
              <a:t> </a:t>
            </a:r>
            <a:r>
              <a:rPr lang="en-US" sz="2000" b="1" dirty="0" err="1"/>
              <a:t>demektir</a:t>
            </a:r>
            <a:r>
              <a:rPr lang="en-US" sz="2000" b="1" dirty="0"/>
              <a:t>. 5G </a:t>
            </a:r>
            <a:r>
              <a:rPr lang="en-US" sz="2000" b="1" dirty="0" err="1"/>
              <a:t>enerjiden</a:t>
            </a:r>
            <a:r>
              <a:rPr lang="en-US" sz="2000" b="1" dirty="0"/>
              <a:t> </a:t>
            </a:r>
            <a:r>
              <a:rPr lang="en-US" sz="2000" b="1" dirty="0" err="1"/>
              <a:t>eğlenceye</a:t>
            </a:r>
            <a:r>
              <a:rPr lang="en-US" sz="2000" b="1" dirty="0"/>
              <a:t>, </a:t>
            </a:r>
            <a:r>
              <a:rPr lang="en-US" sz="2000" b="1" dirty="0" err="1"/>
              <a:t>spordan</a:t>
            </a:r>
            <a:r>
              <a:rPr lang="en-US" sz="2000" b="1" dirty="0"/>
              <a:t> </a:t>
            </a:r>
            <a:r>
              <a:rPr lang="en-US" sz="2000" b="1" dirty="0" err="1"/>
              <a:t>otomotive</a:t>
            </a:r>
            <a:r>
              <a:rPr lang="en-US" sz="2000" b="1" dirty="0"/>
              <a:t> </a:t>
            </a:r>
            <a:r>
              <a:rPr lang="en-US" sz="2000" b="1" dirty="0" err="1"/>
              <a:t>kadar</a:t>
            </a:r>
            <a:r>
              <a:rPr lang="en-US" sz="2000" b="1" dirty="0"/>
              <a:t> </a:t>
            </a:r>
            <a:r>
              <a:rPr lang="en-US" sz="2000" b="1" dirty="0" err="1"/>
              <a:t>birçok</a:t>
            </a:r>
            <a:r>
              <a:rPr lang="en-US" sz="2000" b="1" dirty="0"/>
              <a:t> </a:t>
            </a:r>
            <a:r>
              <a:rPr lang="en-US" sz="2000" b="1" dirty="0" err="1"/>
              <a:t>altyapıyı</a:t>
            </a:r>
            <a:r>
              <a:rPr lang="en-US" sz="2000" b="1" dirty="0"/>
              <a:t> </a:t>
            </a:r>
            <a:r>
              <a:rPr lang="en-US" sz="2000" b="1" dirty="0" err="1"/>
              <a:t>kapsayan</a:t>
            </a:r>
            <a:r>
              <a:rPr lang="en-US" sz="2000" b="1" dirty="0"/>
              <a:t> </a:t>
            </a:r>
            <a:r>
              <a:rPr lang="en-US" sz="2000" b="1" dirty="0" err="1"/>
              <a:t>büyük</a:t>
            </a:r>
            <a:r>
              <a:rPr lang="en-US" sz="2000" b="1" dirty="0"/>
              <a:t> </a:t>
            </a:r>
            <a:r>
              <a:rPr lang="en-US" sz="2000" b="1" dirty="0" err="1"/>
              <a:t>bir</a:t>
            </a:r>
            <a:r>
              <a:rPr lang="en-US" sz="2000" b="1" dirty="0"/>
              <a:t> </a:t>
            </a:r>
            <a:r>
              <a:rPr lang="en-US" sz="2000" b="1" dirty="0" err="1"/>
              <a:t>platformdur</a:t>
            </a:r>
            <a:r>
              <a:rPr lang="en-US" sz="2000" b="1" dirty="0"/>
              <a:t>. 5G’de </a:t>
            </a:r>
            <a:r>
              <a:rPr lang="en-US" sz="2000" b="1" dirty="0" err="1"/>
              <a:t>temel</a:t>
            </a:r>
            <a:r>
              <a:rPr lang="en-US" sz="2000" b="1" dirty="0"/>
              <a:t> </a:t>
            </a:r>
            <a:r>
              <a:rPr lang="en-US" sz="2000" b="1" dirty="0" err="1"/>
              <a:t>yaklaşım</a:t>
            </a:r>
            <a:r>
              <a:rPr lang="en-US" sz="2000" b="1" dirty="0"/>
              <a:t>; </a:t>
            </a:r>
            <a:r>
              <a:rPr lang="en-US" sz="2000" b="1" dirty="0" err="1"/>
              <a:t>ortak</a:t>
            </a:r>
            <a:r>
              <a:rPr lang="en-US" sz="2000" b="1" dirty="0"/>
              <a:t> </a:t>
            </a:r>
            <a:r>
              <a:rPr lang="en-US" sz="2000" b="1" dirty="0" err="1"/>
              <a:t>frekans</a:t>
            </a:r>
            <a:r>
              <a:rPr lang="en-US" sz="2000" b="1" dirty="0"/>
              <a:t> </a:t>
            </a:r>
            <a:r>
              <a:rPr lang="en-US" sz="2000" b="1" dirty="0" err="1"/>
              <a:t>bandının</a:t>
            </a:r>
            <a:r>
              <a:rPr lang="en-US" sz="2000" b="1" dirty="0"/>
              <a:t> </a:t>
            </a:r>
            <a:r>
              <a:rPr lang="en-US" sz="2000" b="1" dirty="0" err="1"/>
              <a:t>kullanılması</a:t>
            </a:r>
            <a:r>
              <a:rPr lang="tr-TR" sz="2000" b="1" dirty="0"/>
              <a:t> </a:t>
            </a:r>
            <a:r>
              <a:rPr lang="en-US" sz="2000" b="1" dirty="0" err="1"/>
              <a:t>olduğundan</a:t>
            </a:r>
            <a:r>
              <a:rPr lang="en-US" sz="2000" b="1" dirty="0"/>
              <a:t> 5G </a:t>
            </a:r>
            <a:r>
              <a:rPr lang="en-US" sz="2000" b="1" dirty="0" err="1"/>
              <a:t>tüm</a:t>
            </a:r>
            <a:r>
              <a:rPr lang="en-US" sz="2000" b="1" dirty="0"/>
              <a:t> </a:t>
            </a:r>
            <a:r>
              <a:rPr lang="en-US" sz="2000" b="1" dirty="0" err="1"/>
              <a:t>dünyanın</a:t>
            </a:r>
            <a:r>
              <a:rPr lang="en-US" sz="2000" b="1" dirty="0"/>
              <a:t> </a:t>
            </a:r>
            <a:r>
              <a:rPr lang="en-US" sz="2000" b="1" dirty="0" err="1"/>
              <a:t>fiziki</a:t>
            </a:r>
            <a:r>
              <a:rPr lang="en-US" sz="2000" b="1" dirty="0"/>
              <a:t> </a:t>
            </a:r>
            <a:r>
              <a:rPr lang="en-US" sz="2000" b="1" dirty="0" err="1"/>
              <a:t>sınırlarını</a:t>
            </a:r>
            <a:r>
              <a:rPr lang="en-US" sz="2000" b="1" dirty="0"/>
              <a:t> </a:t>
            </a:r>
            <a:r>
              <a:rPr lang="en-US" sz="2000" b="1" dirty="0" err="1"/>
              <a:t>ortadan</a:t>
            </a:r>
            <a:r>
              <a:rPr lang="en-US" sz="2000" b="1" dirty="0"/>
              <a:t> </a:t>
            </a:r>
            <a:r>
              <a:rPr lang="en-US" sz="2000" b="1" dirty="0" err="1"/>
              <a:t>kaldıran</a:t>
            </a:r>
            <a:r>
              <a:rPr lang="en-US" sz="2000" b="1" dirty="0"/>
              <a:t> </a:t>
            </a:r>
            <a:r>
              <a:rPr lang="en-US" sz="2000" b="1" dirty="0" err="1"/>
              <a:t>bir</a:t>
            </a:r>
            <a:r>
              <a:rPr lang="en-US" sz="2000" b="1" dirty="0"/>
              <a:t> </a:t>
            </a:r>
            <a:r>
              <a:rPr lang="en-US" sz="2000" b="1" dirty="0" err="1"/>
              <a:t>miras</a:t>
            </a:r>
            <a:r>
              <a:rPr lang="en-US" sz="2000" b="1" dirty="0"/>
              <a:t> </a:t>
            </a:r>
            <a:r>
              <a:rPr lang="en-US" sz="2000" b="1" dirty="0" err="1"/>
              <a:t>olacaktır</a:t>
            </a:r>
            <a:r>
              <a:rPr lang="en-US" sz="2000" b="1" dirty="0"/>
              <a:t>. </a:t>
            </a:r>
            <a:endParaRPr lang="tr-TR" sz="2000" b="1" dirty="0"/>
          </a:p>
          <a:p>
            <a:pPr algn="just"/>
            <a:endParaRPr lang="tr-TR" sz="2000" b="1" dirty="0"/>
          </a:p>
          <a:p>
            <a:pPr algn="just"/>
            <a:r>
              <a:rPr lang="en-US" sz="2000" b="1" dirty="0"/>
              <a:t>4G’ye </a:t>
            </a:r>
            <a:r>
              <a:rPr lang="en-US" sz="2000" b="1" dirty="0" err="1"/>
              <a:t>göre</a:t>
            </a:r>
            <a:r>
              <a:rPr lang="en-US" sz="2000" b="1" dirty="0"/>
              <a:t> </a:t>
            </a:r>
            <a:r>
              <a:rPr lang="en-US" sz="2000" b="1" dirty="0" err="1"/>
              <a:t>çok</a:t>
            </a:r>
            <a:r>
              <a:rPr lang="en-US" sz="2000" b="1" dirty="0"/>
              <a:t> </a:t>
            </a:r>
            <a:r>
              <a:rPr lang="en-US" sz="2000" b="1" dirty="0" err="1"/>
              <a:t>daha</a:t>
            </a:r>
            <a:r>
              <a:rPr lang="en-US" sz="2000" b="1" dirty="0"/>
              <a:t> </a:t>
            </a:r>
            <a:r>
              <a:rPr lang="en-US" sz="2000" b="1" dirty="0" err="1"/>
              <a:t>hızlı</a:t>
            </a:r>
            <a:r>
              <a:rPr lang="en-US" sz="2000" b="1" dirty="0"/>
              <a:t> </a:t>
            </a:r>
            <a:r>
              <a:rPr lang="en-US" sz="2000" b="1" dirty="0" err="1"/>
              <a:t>bir</a:t>
            </a:r>
            <a:r>
              <a:rPr lang="en-US" sz="2000" b="1" dirty="0"/>
              <a:t> </a:t>
            </a:r>
            <a:r>
              <a:rPr lang="en-US" sz="2000" b="1" dirty="0" err="1"/>
              <a:t>teknoloji</a:t>
            </a:r>
            <a:r>
              <a:rPr lang="en-US" sz="2000" b="1" dirty="0"/>
              <a:t> </a:t>
            </a:r>
            <a:r>
              <a:rPr lang="en-US" sz="2000" b="1" dirty="0" err="1"/>
              <a:t>olan</a:t>
            </a:r>
            <a:r>
              <a:rPr lang="en-US" sz="2000" b="1" dirty="0"/>
              <a:t> 5G, 2020 </a:t>
            </a:r>
            <a:r>
              <a:rPr lang="en-US" sz="2000" b="1" dirty="0" err="1"/>
              <a:t>yılında</a:t>
            </a:r>
            <a:r>
              <a:rPr lang="en-US" sz="2000" b="1" dirty="0"/>
              <a:t> </a:t>
            </a:r>
            <a:r>
              <a:rPr lang="en-US" sz="2000" b="1" dirty="0" err="1"/>
              <a:t>dünya</a:t>
            </a:r>
            <a:r>
              <a:rPr lang="en-US" sz="2000" b="1" dirty="0"/>
              <a:t> </a:t>
            </a:r>
            <a:r>
              <a:rPr lang="en-US" sz="2000" b="1" dirty="0" err="1"/>
              <a:t>üzerinde</a:t>
            </a:r>
            <a:r>
              <a:rPr lang="en-US" sz="2000" b="1" dirty="0"/>
              <a:t> </a:t>
            </a:r>
            <a:r>
              <a:rPr lang="en-US" sz="2000" b="1" dirty="0" err="1"/>
              <a:t>sayıları</a:t>
            </a:r>
            <a:r>
              <a:rPr lang="en-US" sz="2000" b="1" dirty="0"/>
              <a:t> 50 </a:t>
            </a:r>
            <a:r>
              <a:rPr lang="en-US" sz="2000" b="1" dirty="0" err="1"/>
              <a:t>milyarı</a:t>
            </a:r>
            <a:r>
              <a:rPr lang="en-US" sz="2000" b="1" dirty="0"/>
              <a:t> </a:t>
            </a:r>
            <a:r>
              <a:rPr lang="en-US" sz="2000" b="1" dirty="0" err="1"/>
              <a:t>bulacak</a:t>
            </a:r>
            <a:r>
              <a:rPr lang="en-US" sz="2000" b="1" dirty="0"/>
              <a:t> </a:t>
            </a:r>
            <a:r>
              <a:rPr lang="en-US" sz="2000" b="1" dirty="0" err="1"/>
              <a:t>birbirine</a:t>
            </a:r>
            <a:r>
              <a:rPr lang="en-US" sz="2000" b="1" dirty="0"/>
              <a:t> </a:t>
            </a:r>
            <a:r>
              <a:rPr lang="en-US" sz="2000" b="1" dirty="0" err="1"/>
              <a:t>bağlanmış</a:t>
            </a:r>
            <a:r>
              <a:rPr lang="en-US" sz="2000" b="1" dirty="0"/>
              <a:t> </a:t>
            </a:r>
            <a:r>
              <a:rPr lang="en-US" sz="2000" b="1" dirty="0" err="1"/>
              <a:t>durumdaki</a:t>
            </a:r>
            <a:r>
              <a:rPr lang="en-US" sz="2000" b="1" dirty="0"/>
              <a:t> </a:t>
            </a:r>
            <a:r>
              <a:rPr lang="en-US" sz="2000" b="1" dirty="0" err="1"/>
              <a:t>cihazları</a:t>
            </a:r>
            <a:r>
              <a:rPr lang="en-US" sz="2000" b="1" dirty="0"/>
              <a:t> </a:t>
            </a:r>
            <a:r>
              <a:rPr lang="en-US" sz="2000" b="1" dirty="0" err="1"/>
              <a:t>sorunsuz</a:t>
            </a:r>
            <a:r>
              <a:rPr lang="en-US" sz="2000" b="1" dirty="0"/>
              <a:t> </a:t>
            </a:r>
            <a:r>
              <a:rPr lang="en-US" sz="2000" b="1" dirty="0" err="1"/>
              <a:t>idare</a:t>
            </a:r>
            <a:r>
              <a:rPr lang="en-US" sz="2000" b="1" dirty="0"/>
              <a:t> </a:t>
            </a:r>
            <a:r>
              <a:rPr lang="en-US" sz="2000" b="1" dirty="0" err="1"/>
              <a:t>edebilecek</a:t>
            </a:r>
            <a:r>
              <a:rPr lang="en-US" sz="2000" b="1" dirty="0"/>
              <a:t> </a:t>
            </a:r>
            <a:r>
              <a:rPr lang="en-US" sz="2000" b="1" dirty="0" err="1"/>
              <a:t>akıllı</a:t>
            </a:r>
            <a:r>
              <a:rPr lang="en-US" sz="2000" b="1" dirty="0"/>
              <a:t> </a:t>
            </a:r>
            <a:r>
              <a:rPr lang="en-US" sz="2000" b="1" dirty="0" err="1"/>
              <a:t>bir</a:t>
            </a:r>
            <a:r>
              <a:rPr lang="en-US" sz="2000" b="1" dirty="0"/>
              <a:t> </a:t>
            </a:r>
            <a:r>
              <a:rPr lang="en-US" sz="2000" b="1" dirty="0" err="1"/>
              <a:t>iletişim</a:t>
            </a:r>
            <a:r>
              <a:rPr lang="en-US" sz="2000" b="1" dirty="0"/>
              <a:t> </a:t>
            </a:r>
            <a:r>
              <a:rPr lang="en-US" sz="2000" b="1" dirty="0" err="1"/>
              <a:t>ağı</a:t>
            </a:r>
            <a:r>
              <a:rPr lang="en-US" sz="2000" b="1" dirty="0"/>
              <a:t> </a:t>
            </a:r>
            <a:r>
              <a:rPr lang="en-US" sz="2000" b="1" dirty="0" err="1"/>
              <a:t>haline</a:t>
            </a:r>
            <a:r>
              <a:rPr lang="en-US" sz="2000" b="1" dirty="0"/>
              <a:t> </a:t>
            </a:r>
            <a:r>
              <a:rPr lang="en-US" sz="2000" b="1" dirty="0" err="1"/>
              <a:t>gelecektir</a:t>
            </a:r>
            <a:r>
              <a:rPr lang="en-US" sz="2000" b="1" dirty="0"/>
              <a:t>. </a:t>
            </a:r>
            <a:r>
              <a:rPr lang="en-US" sz="2000" b="1" dirty="0" err="1"/>
              <a:t>Telefon</a:t>
            </a:r>
            <a:r>
              <a:rPr lang="en-US" sz="2000" b="1" dirty="0"/>
              <a:t> </a:t>
            </a:r>
            <a:r>
              <a:rPr lang="en-US" sz="2000" b="1" dirty="0" err="1"/>
              <a:t>ve</a:t>
            </a:r>
            <a:r>
              <a:rPr lang="en-US" sz="2000" b="1" dirty="0"/>
              <a:t> </a:t>
            </a:r>
            <a:r>
              <a:rPr lang="en-US" sz="2000" b="1" dirty="0" err="1"/>
              <a:t>tabletler</a:t>
            </a:r>
            <a:r>
              <a:rPr lang="en-US" sz="2000" b="1" dirty="0"/>
              <a:t> </a:t>
            </a:r>
            <a:r>
              <a:rPr lang="en-US" sz="2000" b="1" dirty="0" err="1"/>
              <a:t>sadece</a:t>
            </a:r>
            <a:r>
              <a:rPr lang="en-US" sz="2000" b="1" dirty="0"/>
              <a:t> </a:t>
            </a:r>
            <a:r>
              <a:rPr lang="en-US" sz="2000" b="1" dirty="0" err="1"/>
              <a:t>bir</a:t>
            </a:r>
            <a:r>
              <a:rPr lang="en-US" sz="2000" b="1" dirty="0"/>
              <a:t> </a:t>
            </a:r>
            <a:r>
              <a:rPr lang="en-US" sz="2000" b="1" dirty="0" err="1"/>
              <a:t>iletişim</a:t>
            </a:r>
            <a:r>
              <a:rPr lang="en-US" sz="2000" b="1" dirty="0"/>
              <a:t> </a:t>
            </a:r>
            <a:r>
              <a:rPr lang="en-US" sz="2000" b="1" dirty="0" err="1"/>
              <a:t>aracı</a:t>
            </a:r>
            <a:r>
              <a:rPr lang="en-US" sz="2000" b="1" dirty="0"/>
              <a:t> </a:t>
            </a:r>
            <a:r>
              <a:rPr lang="en-US" sz="2000" b="1" dirty="0" err="1"/>
              <a:t>olmaktan</a:t>
            </a:r>
            <a:r>
              <a:rPr lang="en-US" sz="2000" b="1" dirty="0"/>
              <a:t> </a:t>
            </a:r>
            <a:r>
              <a:rPr lang="en-US" sz="2000" b="1" dirty="0" err="1"/>
              <a:t>çıkıp</a:t>
            </a:r>
            <a:r>
              <a:rPr lang="en-US" sz="2000" b="1" dirty="0"/>
              <a:t> </a:t>
            </a:r>
            <a:r>
              <a:rPr lang="en-US" sz="2000" b="1" dirty="0" err="1"/>
              <a:t>portatif</a:t>
            </a:r>
            <a:r>
              <a:rPr lang="en-US" sz="2000" b="1" dirty="0"/>
              <a:t> </a:t>
            </a:r>
            <a:r>
              <a:rPr lang="en-US" sz="2000" b="1" dirty="0" err="1"/>
              <a:t>birer</a:t>
            </a:r>
            <a:r>
              <a:rPr lang="en-US" sz="2000" b="1" dirty="0"/>
              <a:t> </a:t>
            </a:r>
            <a:r>
              <a:rPr lang="en-US" sz="2000" b="1" dirty="0" err="1"/>
              <a:t>asistana</a:t>
            </a:r>
            <a:r>
              <a:rPr lang="en-US" sz="2000" b="1" dirty="0"/>
              <a:t> </a:t>
            </a:r>
            <a:r>
              <a:rPr lang="en-US" sz="2000" b="1" dirty="0" err="1"/>
              <a:t>dönüşecek</a:t>
            </a:r>
            <a:r>
              <a:rPr lang="en-US" sz="2000" b="1" dirty="0"/>
              <a:t>.</a:t>
            </a:r>
            <a:endParaRPr lang="tr-TR" sz="2000" b="1" dirty="0"/>
          </a:p>
          <a:p>
            <a:endParaRPr lang="tr-TR" dirty="0"/>
          </a:p>
        </p:txBody>
      </p:sp>
      <p:sp>
        <p:nvSpPr>
          <p:cNvPr id="4" name="Slide Number Placeholder 3">
            <a:extLst>
              <a:ext uri="{FF2B5EF4-FFF2-40B4-BE49-F238E27FC236}">
                <a16:creationId xmlns:a16="http://schemas.microsoft.com/office/drawing/2014/main" id="{54019C42-1BAE-FBBE-F1A0-36D467620672}"/>
              </a:ext>
            </a:extLst>
          </p:cNvPr>
          <p:cNvSpPr>
            <a:spLocks noGrp="1"/>
          </p:cNvSpPr>
          <p:nvPr>
            <p:ph type="sldNum" sz="quarter" idx="12"/>
          </p:nvPr>
        </p:nvSpPr>
        <p:spPr/>
        <p:txBody>
          <a:bodyPr/>
          <a:lstStyle/>
          <a:p>
            <a:fld id="{FA388F4F-6C6B-4E7F-860B-201CED661D62}" type="slidenum">
              <a:rPr lang="tr-TR" smtClean="0"/>
              <a:t>102</a:t>
            </a:fld>
            <a:endParaRPr lang="tr-TR"/>
          </a:p>
        </p:txBody>
      </p:sp>
    </p:spTree>
    <p:extLst>
      <p:ext uri="{BB962C8B-B14F-4D97-AF65-F5344CB8AC3E}">
        <p14:creationId xmlns:p14="http://schemas.microsoft.com/office/powerpoint/2010/main" val="40190677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48" y="692696"/>
            <a:ext cx="7992888" cy="5016758"/>
          </a:xfrm>
          <a:prstGeom prst="rect">
            <a:avLst/>
          </a:prstGeom>
          <a:noFill/>
        </p:spPr>
        <p:txBody>
          <a:bodyPr wrap="square" rtlCol="0">
            <a:spAutoFit/>
          </a:bodyPr>
          <a:lstStyle/>
          <a:p>
            <a:pPr algn="just"/>
            <a:r>
              <a:rPr lang="en-US" sz="2000" dirty="0" err="1"/>
              <a:t>Görülen</a:t>
            </a:r>
            <a:r>
              <a:rPr lang="en-US" sz="2000" dirty="0"/>
              <a:t> o </a:t>
            </a:r>
            <a:r>
              <a:rPr lang="en-US" sz="2000" dirty="0" err="1"/>
              <a:t>ki</a:t>
            </a:r>
            <a:r>
              <a:rPr lang="en-US" sz="2000" dirty="0"/>
              <a:t> </a:t>
            </a:r>
            <a:r>
              <a:rPr lang="en-US" sz="2000" dirty="0" err="1"/>
              <a:t>önümüzdeki</a:t>
            </a:r>
            <a:r>
              <a:rPr lang="en-US" sz="2000" dirty="0"/>
              <a:t> 5 </a:t>
            </a:r>
            <a:r>
              <a:rPr lang="en-US" sz="2000" dirty="0" err="1"/>
              <a:t>yıl</a:t>
            </a:r>
            <a:r>
              <a:rPr lang="en-US" sz="2000" dirty="0"/>
              <a:t> </a:t>
            </a:r>
            <a:r>
              <a:rPr lang="en-US" sz="2000" dirty="0" err="1"/>
              <a:t>içinde</a:t>
            </a:r>
            <a:r>
              <a:rPr lang="en-US" sz="2000" dirty="0"/>
              <a:t> 4G </a:t>
            </a:r>
            <a:r>
              <a:rPr lang="en-US" sz="2000" dirty="0" err="1"/>
              <a:t>sistemi</a:t>
            </a:r>
            <a:r>
              <a:rPr lang="en-US" sz="2000" dirty="0"/>
              <a:t> </a:t>
            </a:r>
            <a:r>
              <a:rPr lang="en-US" sz="2000" dirty="0" err="1"/>
              <a:t>artan</a:t>
            </a:r>
            <a:r>
              <a:rPr lang="en-US" sz="2000" dirty="0"/>
              <a:t> </a:t>
            </a:r>
            <a:r>
              <a:rPr lang="en-US" sz="2000" dirty="0" err="1"/>
              <a:t>ihtiyaçlar</a:t>
            </a:r>
            <a:r>
              <a:rPr lang="en-US" sz="2000" dirty="0"/>
              <a:t> </a:t>
            </a:r>
            <a:r>
              <a:rPr lang="en-US" sz="2000" dirty="0" err="1"/>
              <a:t>doğrultusunda</a:t>
            </a:r>
            <a:r>
              <a:rPr lang="en-US" sz="2000" dirty="0"/>
              <a:t> </a:t>
            </a:r>
            <a:r>
              <a:rPr lang="en-US" sz="2000" u="sng" dirty="0" err="1"/>
              <a:t>yeterli</a:t>
            </a:r>
            <a:r>
              <a:rPr lang="en-US" sz="2000" u="sng" dirty="0"/>
              <a:t> </a:t>
            </a:r>
            <a:r>
              <a:rPr lang="en-US" sz="2000" u="sng" dirty="0" err="1"/>
              <a:t>olmayacaktır</a:t>
            </a:r>
            <a:r>
              <a:rPr lang="en-US" sz="2000" dirty="0"/>
              <a:t>. </a:t>
            </a:r>
            <a:r>
              <a:rPr lang="en-US" sz="2000" dirty="0" err="1"/>
              <a:t>Ortalama</a:t>
            </a:r>
            <a:r>
              <a:rPr lang="en-US" sz="2000" dirty="0"/>
              <a:t> </a:t>
            </a:r>
            <a:r>
              <a:rPr lang="en-US" sz="2000" u="sng" dirty="0" err="1"/>
              <a:t>olarak</a:t>
            </a:r>
            <a:r>
              <a:rPr lang="en-US" sz="2000" u="sng" dirty="0"/>
              <a:t> her 10 </a:t>
            </a:r>
            <a:r>
              <a:rPr lang="en-US" sz="2000" u="sng" dirty="0" err="1"/>
              <a:t>yılda</a:t>
            </a:r>
            <a:r>
              <a:rPr lang="en-US" sz="2000" u="sng" dirty="0"/>
              <a:t> </a:t>
            </a:r>
            <a:r>
              <a:rPr lang="en-US" sz="2000" u="sng" dirty="0" err="1"/>
              <a:t>bir</a:t>
            </a:r>
            <a:r>
              <a:rPr lang="en-US" sz="2000" u="sng" dirty="0"/>
              <a:t> </a:t>
            </a:r>
            <a:r>
              <a:rPr lang="en-US" sz="2000" u="sng" dirty="0" err="1"/>
              <a:t>yeni</a:t>
            </a:r>
            <a:r>
              <a:rPr lang="en-US" sz="2000" u="sng" dirty="0"/>
              <a:t> </a:t>
            </a:r>
            <a:r>
              <a:rPr lang="en-US" sz="2000" u="sng" dirty="0" err="1"/>
              <a:t>haberleşme</a:t>
            </a:r>
            <a:r>
              <a:rPr lang="en-US" sz="2000" u="sng" dirty="0"/>
              <a:t> </a:t>
            </a:r>
            <a:r>
              <a:rPr lang="en-US" sz="2000" u="sng" dirty="0" err="1"/>
              <a:t>sistemi</a:t>
            </a:r>
            <a:r>
              <a:rPr lang="en-US" sz="2000" u="sng" dirty="0"/>
              <a:t> </a:t>
            </a:r>
            <a:r>
              <a:rPr lang="en-US" sz="2000" dirty="0" err="1"/>
              <a:t>geliştiriliyor</a:t>
            </a:r>
            <a:r>
              <a:rPr lang="en-US" sz="2000" dirty="0"/>
              <a:t>. 5G </a:t>
            </a:r>
            <a:r>
              <a:rPr lang="en-US" sz="2000" dirty="0" err="1"/>
              <a:t>ağlar</a:t>
            </a:r>
            <a:r>
              <a:rPr lang="en-US" sz="2000" dirty="0"/>
              <a:t> </a:t>
            </a:r>
            <a:r>
              <a:rPr lang="en-US" sz="2000" dirty="0" err="1"/>
              <a:t>sayesinde</a:t>
            </a:r>
            <a:r>
              <a:rPr lang="en-US" sz="2000" dirty="0"/>
              <a:t> 5-10 </a:t>
            </a:r>
            <a:r>
              <a:rPr lang="en-US" sz="2000" dirty="0" err="1"/>
              <a:t>yıl</a:t>
            </a:r>
            <a:r>
              <a:rPr lang="en-US" sz="2000" dirty="0"/>
              <a:t> </a:t>
            </a:r>
            <a:r>
              <a:rPr lang="en-US" sz="2000" dirty="0" err="1"/>
              <a:t>sonra</a:t>
            </a:r>
            <a:r>
              <a:rPr lang="en-US" sz="2000" dirty="0"/>
              <a:t> eve </a:t>
            </a:r>
            <a:r>
              <a:rPr lang="en-US" sz="2000" dirty="0" err="1"/>
              <a:t>girildiğinde</a:t>
            </a:r>
            <a:r>
              <a:rPr lang="en-US" sz="2000" dirty="0"/>
              <a:t> </a:t>
            </a:r>
            <a:r>
              <a:rPr lang="en-US" sz="2000" dirty="0" err="1"/>
              <a:t>alıcılar</a:t>
            </a:r>
            <a:r>
              <a:rPr lang="en-US" sz="2000" dirty="0"/>
              <a:t> </a:t>
            </a:r>
            <a:r>
              <a:rPr lang="en-US" sz="2000" dirty="0" err="1"/>
              <a:t>aracılığı</a:t>
            </a:r>
            <a:r>
              <a:rPr lang="en-US" sz="2000" dirty="0"/>
              <a:t> </a:t>
            </a:r>
            <a:r>
              <a:rPr lang="en-US" sz="2000" dirty="0" err="1"/>
              <a:t>ile</a:t>
            </a:r>
            <a:r>
              <a:rPr lang="en-US" sz="2000" dirty="0"/>
              <a:t> </a:t>
            </a:r>
            <a:r>
              <a:rPr lang="en-US" sz="2000" dirty="0" err="1"/>
              <a:t>kişinin</a:t>
            </a:r>
            <a:r>
              <a:rPr lang="en-US" sz="2000" dirty="0"/>
              <a:t> </a:t>
            </a:r>
            <a:r>
              <a:rPr lang="en-US" sz="2000" dirty="0" err="1"/>
              <a:t>psikolojik</a:t>
            </a:r>
            <a:r>
              <a:rPr lang="en-US" sz="2000" dirty="0"/>
              <a:t> </a:t>
            </a:r>
            <a:r>
              <a:rPr lang="en-US" sz="2000" dirty="0" err="1"/>
              <a:t>durumunu</a:t>
            </a:r>
            <a:r>
              <a:rPr lang="en-US" sz="2000" dirty="0"/>
              <a:t> </a:t>
            </a:r>
            <a:r>
              <a:rPr lang="en-US" sz="2000" dirty="0" err="1"/>
              <a:t>algılayan</a:t>
            </a:r>
            <a:r>
              <a:rPr lang="en-US" sz="2000" dirty="0"/>
              <a:t> </a:t>
            </a:r>
            <a:r>
              <a:rPr lang="en-US" sz="2000" dirty="0" err="1"/>
              <a:t>ve</a:t>
            </a:r>
            <a:r>
              <a:rPr lang="en-US" sz="2000" dirty="0"/>
              <a:t> </a:t>
            </a:r>
            <a:r>
              <a:rPr lang="en-US" sz="2000" dirty="0" err="1"/>
              <a:t>ona</a:t>
            </a:r>
            <a:r>
              <a:rPr lang="en-US" sz="2000" dirty="0"/>
              <a:t> </a:t>
            </a:r>
            <a:r>
              <a:rPr lang="en-US" sz="2000" dirty="0" err="1"/>
              <a:t>göre</a:t>
            </a:r>
            <a:r>
              <a:rPr lang="en-US" sz="2000" dirty="0"/>
              <a:t> </a:t>
            </a:r>
            <a:r>
              <a:rPr lang="en-US" sz="2000" dirty="0" err="1"/>
              <a:t>ev</a:t>
            </a:r>
            <a:r>
              <a:rPr lang="en-US" sz="2000" dirty="0"/>
              <a:t> </a:t>
            </a:r>
            <a:r>
              <a:rPr lang="en-US" sz="2000" dirty="0" err="1"/>
              <a:t>düzeninde</a:t>
            </a:r>
            <a:r>
              <a:rPr lang="en-US" sz="2000" dirty="0"/>
              <a:t> </a:t>
            </a:r>
            <a:r>
              <a:rPr lang="en-US" sz="2000" dirty="0" err="1"/>
              <a:t>ayarlamalar</a:t>
            </a:r>
            <a:r>
              <a:rPr lang="en-US" sz="2000" dirty="0"/>
              <a:t> </a:t>
            </a:r>
            <a:r>
              <a:rPr lang="en-US" sz="2000" dirty="0" err="1"/>
              <a:t>yapan</a:t>
            </a:r>
            <a:r>
              <a:rPr lang="en-US" sz="2000" dirty="0"/>
              <a:t> </a:t>
            </a:r>
            <a:r>
              <a:rPr lang="en-US" sz="2000" dirty="0" err="1"/>
              <a:t>bilgisayar</a:t>
            </a:r>
            <a:r>
              <a:rPr lang="en-US" sz="2000" dirty="0"/>
              <a:t> </a:t>
            </a:r>
            <a:r>
              <a:rPr lang="en-US" sz="2000" dirty="0" err="1"/>
              <a:t>sistemlerinden</a:t>
            </a:r>
            <a:r>
              <a:rPr lang="en-US" sz="2000" dirty="0"/>
              <a:t> </a:t>
            </a:r>
            <a:r>
              <a:rPr lang="en-US" sz="2000" dirty="0" err="1"/>
              <a:t>bahsedebileceğiz</a:t>
            </a:r>
            <a:r>
              <a:rPr lang="en-US" sz="2000" dirty="0"/>
              <a:t>. </a:t>
            </a:r>
            <a:r>
              <a:rPr lang="en-US" sz="2000" dirty="0" err="1"/>
              <a:t>Evin</a:t>
            </a:r>
            <a:r>
              <a:rPr lang="en-US" sz="2000" dirty="0"/>
              <a:t>, </a:t>
            </a:r>
            <a:r>
              <a:rPr lang="en-US" sz="2000" dirty="0" err="1"/>
              <a:t>otomobilin</a:t>
            </a:r>
            <a:r>
              <a:rPr lang="en-US" sz="2000" dirty="0"/>
              <a:t>, </a:t>
            </a:r>
            <a:r>
              <a:rPr lang="en-US" sz="2000" dirty="0" err="1"/>
              <a:t>çalışma</a:t>
            </a:r>
            <a:r>
              <a:rPr lang="en-US" sz="2000" dirty="0"/>
              <a:t> </a:t>
            </a:r>
            <a:r>
              <a:rPr lang="en-US" sz="2000" dirty="0" err="1"/>
              <a:t>ortamlarının</a:t>
            </a:r>
            <a:r>
              <a:rPr lang="en-US" sz="2000" dirty="0"/>
              <a:t> </a:t>
            </a:r>
            <a:r>
              <a:rPr lang="en-US" sz="2000" dirty="0" err="1"/>
              <a:t>ısısını</a:t>
            </a:r>
            <a:r>
              <a:rPr lang="en-US" sz="2000" dirty="0"/>
              <a:t>, </a:t>
            </a:r>
            <a:r>
              <a:rPr lang="en-US" sz="2000" dirty="0" err="1"/>
              <a:t>ışığını</a:t>
            </a:r>
            <a:r>
              <a:rPr lang="en-US" sz="2000" dirty="0"/>
              <a:t>, </a:t>
            </a:r>
            <a:r>
              <a:rPr lang="en-US" sz="2000" dirty="0" err="1"/>
              <a:t>cihazların</a:t>
            </a:r>
            <a:r>
              <a:rPr lang="en-US" sz="2000" dirty="0"/>
              <a:t> </a:t>
            </a:r>
            <a:r>
              <a:rPr lang="en-US" sz="2000" dirty="0" err="1"/>
              <a:t>ses</a:t>
            </a:r>
            <a:r>
              <a:rPr lang="en-US" sz="2000" dirty="0"/>
              <a:t> </a:t>
            </a:r>
            <a:r>
              <a:rPr lang="en-US" sz="2000" dirty="0" err="1"/>
              <a:t>seviyesini</a:t>
            </a:r>
            <a:r>
              <a:rPr lang="en-US" sz="2000" dirty="0"/>
              <a:t>, alarm </a:t>
            </a:r>
            <a:r>
              <a:rPr lang="en-US" sz="2000" dirty="0" err="1"/>
              <a:t>sistemini</a:t>
            </a:r>
            <a:r>
              <a:rPr lang="en-US" sz="2000" dirty="0"/>
              <a:t>, </a:t>
            </a:r>
            <a:r>
              <a:rPr lang="en-US" sz="2000" dirty="0" err="1"/>
              <a:t>randevuları</a:t>
            </a:r>
            <a:r>
              <a:rPr lang="en-US" sz="2000" dirty="0"/>
              <a:t>, </a:t>
            </a:r>
            <a:r>
              <a:rPr lang="en-US" sz="2000" dirty="0" err="1"/>
              <a:t>haberleşmeleri</a:t>
            </a:r>
            <a:r>
              <a:rPr lang="en-US" sz="2000" dirty="0"/>
              <a:t> </a:t>
            </a:r>
            <a:r>
              <a:rPr lang="en-US" sz="2000" dirty="0" err="1"/>
              <a:t>ve</a:t>
            </a:r>
            <a:r>
              <a:rPr lang="en-US" sz="2000" dirty="0"/>
              <a:t> </a:t>
            </a:r>
            <a:r>
              <a:rPr lang="en-US" sz="2000" dirty="0" err="1"/>
              <a:t>daha</a:t>
            </a:r>
            <a:r>
              <a:rPr lang="en-US" sz="2000" dirty="0"/>
              <a:t> da </a:t>
            </a:r>
            <a:r>
              <a:rPr lang="en-US" sz="2000" dirty="0" err="1"/>
              <a:t>sayabileceğimiz</a:t>
            </a:r>
            <a:r>
              <a:rPr lang="en-US" sz="2000" dirty="0"/>
              <a:t> </a:t>
            </a:r>
            <a:r>
              <a:rPr lang="en-US" sz="2000" dirty="0" err="1"/>
              <a:t>birçok</a:t>
            </a:r>
            <a:r>
              <a:rPr lang="en-US" sz="2000" dirty="0"/>
              <a:t>   </a:t>
            </a:r>
            <a:r>
              <a:rPr lang="en-US" sz="2000" dirty="0" err="1"/>
              <a:t>karşımıza</a:t>
            </a:r>
            <a:r>
              <a:rPr lang="en-US" sz="2000" dirty="0"/>
              <a:t> </a:t>
            </a:r>
            <a:r>
              <a:rPr lang="en-US" sz="2000" dirty="0" err="1"/>
              <a:t>çıkacaktır</a:t>
            </a:r>
            <a:r>
              <a:rPr lang="en-US" sz="2000" dirty="0"/>
              <a:t>. </a:t>
            </a:r>
            <a:r>
              <a:rPr lang="en-US" sz="2000" dirty="0" err="1"/>
              <a:t>Depremler</a:t>
            </a:r>
            <a:r>
              <a:rPr lang="en-US" sz="2000" dirty="0"/>
              <a:t>, </a:t>
            </a:r>
            <a:r>
              <a:rPr lang="en-US" sz="2000" dirty="0" err="1"/>
              <a:t>milli</a:t>
            </a:r>
            <a:r>
              <a:rPr lang="en-US" sz="2000" dirty="0"/>
              <a:t> </a:t>
            </a:r>
            <a:r>
              <a:rPr lang="en-US" sz="2000" dirty="0" err="1"/>
              <a:t>maçlar</a:t>
            </a:r>
            <a:r>
              <a:rPr lang="en-US" sz="2000" dirty="0"/>
              <a:t>, </a:t>
            </a:r>
            <a:r>
              <a:rPr lang="en-US" sz="2000" dirty="0" err="1"/>
              <a:t>milli</a:t>
            </a:r>
            <a:r>
              <a:rPr lang="en-US" sz="2000" dirty="0"/>
              <a:t> </a:t>
            </a:r>
            <a:r>
              <a:rPr lang="en-US" sz="2000" dirty="0" err="1"/>
              <a:t>kutlamalar</a:t>
            </a:r>
            <a:r>
              <a:rPr lang="en-US" sz="2000" dirty="0"/>
              <a:t> </a:t>
            </a:r>
            <a:r>
              <a:rPr lang="en-US" sz="2000" dirty="0" err="1"/>
              <a:t>gibi</a:t>
            </a:r>
            <a:r>
              <a:rPr lang="en-US" sz="2000" dirty="0"/>
              <a:t> </a:t>
            </a:r>
            <a:r>
              <a:rPr lang="en-US" sz="2000" dirty="0" err="1"/>
              <a:t>veri</a:t>
            </a:r>
            <a:r>
              <a:rPr lang="en-US" sz="2000" dirty="0"/>
              <a:t> </a:t>
            </a:r>
            <a:r>
              <a:rPr lang="en-US" sz="2000" dirty="0" err="1"/>
              <a:t>trafiğinin</a:t>
            </a:r>
            <a:r>
              <a:rPr lang="en-US" sz="2000" dirty="0"/>
              <a:t> en </a:t>
            </a:r>
            <a:r>
              <a:rPr lang="en-US" sz="2000" dirty="0" err="1"/>
              <a:t>çok</a:t>
            </a:r>
            <a:r>
              <a:rPr lang="en-US" sz="2000" dirty="0"/>
              <a:t> </a:t>
            </a:r>
            <a:r>
              <a:rPr lang="en-US" sz="2000" dirty="0" err="1"/>
              <a:t>arttığı</a:t>
            </a:r>
            <a:r>
              <a:rPr lang="en-US" sz="2000" dirty="0"/>
              <a:t> </a:t>
            </a:r>
            <a:r>
              <a:rPr lang="en-US" sz="2000" dirty="0" err="1"/>
              <a:t>dönemlerde</a:t>
            </a:r>
            <a:r>
              <a:rPr lang="en-US" sz="2000" dirty="0"/>
              <a:t> </a:t>
            </a:r>
            <a:r>
              <a:rPr lang="en-US" sz="2000" dirty="0" err="1"/>
              <a:t>oluşabilecek</a:t>
            </a:r>
            <a:r>
              <a:rPr lang="en-US" sz="2000" dirty="0"/>
              <a:t> </a:t>
            </a:r>
            <a:r>
              <a:rPr lang="en-US" sz="2000" dirty="0" err="1"/>
              <a:t>iletişim</a:t>
            </a:r>
            <a:r>
              <a:rPr lang="en-US" sz="2000" dirty="0"/>
              <a:t> </a:t>
            </a:r>
            <a:r>
              <a:rPr lang="en-US" sz="2000" dirty="0" err="1"/>
              <a:t>sıkıntısının</a:t>
            </a:r>
            <a:r>
              <a:rPr lang="en-US" sz="2000" dirty="0"/>
              <a:t> da </a:t>
            </a:r>
            <a:r>
              <a:rPr lang="en-US" sz="2000" dirty="0" err="1"/>
              <a:t>önüne</a:t>
            </a:r>
            <a:r>
              <a:rPr lang="en-US" sz="2000" dirty="0"/>
              <a:t> </a:t>
            </a:r>
            <a:r>
              <a:rPr lang="en-US" sz="2000" dirty="0" err="1"/>
              <a:t>geçilecek</a:t>
            </a:r>
            <a:r>
              <a:rPr lang="en-US" sz="2000" dirty="0"/>
              <a:t>, </a:t>
            </a:r>
            <a:r>
              <a:rPr lang="en-US" sz="2000" dirty="0" err="1"/>
              <a:t>kaza</a:t>
            </a:r>
            <a:r>
              <a:rPr lang="en-US" sz="2000" dirty="0"/>
              <a:t> </a:t>
            </a:r>
            <a:r>
              <a:rPr lang="en-US" sz="2000" dirty="0" err="1"/>
              <a:t>algılama</a:t>
            </a:r>
            <a:r>
              <a:rPr lang="en-US" sz="2000" dirty="0"/>
              <a:t>, </a:t>
            </a:r>
            <a:r>
              <a:rPr lang="en-US" sz="2000" dirty="0" err="1"/>
              <a:t>gerçek</a:t>
            </a:r>
            <a:r>
              <a:rPr lang="en-US" sz="2000" dirty="0"/>
              <a:t> </a:t>
            </a:r>
            <a:r>
              <a:rPr lang="en-US" sz="2000" dirty="0" err="1"/>
              <a:t>zamanlı</a:t>
            </a:r>
            <a:r>
              <a:rPr lang="en-US" sz="2000" dirty="0"/>
              <a:t> </a:t>
            </a:r>
            <a:r>
              <a:rPr lang="en-US" sz="2000" dirty="0" err="1"/>
              <a:t>navigasyon</a:t>
            </a:r>
            <a:r>
              <a:rPr lang="en-US" sz="2000" dirty="0"/>
              <a:t>, </a:t>
            </a:r>
            <a:r>
              <a:rPr lang="en-US" sz="2000" dirty="0" err="1"/>
              <a:t>uzaktan</a:t>
            </a:r>
            <a:r>
              <a:rPr lang="en-US" sz="2000" dirty="0"/>
              <a:t> </a:t>
            </a:r>
            <a:r>
              <a:rPr lang="en-US" sz="2000" dirty="0" err="1"/>
              <a:t>trafik</a:t>
            </a:r>
            <a:r>
              <a:rPr lang="en-US" sz="2000" dirty="0"/>
              <a:t> </a:t>
            </a:r>
            <a:r>
              <a:rPr lang="en-US" sz="2000" dirty="0" err="1"/>
              <a:t>yönetimi</a:t>
            </a:r>
            <a:r>
              <a:rPr lang="en-US" sz="2000" dirty="0"/>
              <a:t> </a:t>
            </a:r>
            <a:r>
              <a:rPr lang="en-US" sz="2000" dirty="0" err="1"/>
              <a:t>ve</a:t>
            </a:r>
            <a:r>
              <a:rPr lang="en-US" sz="2000" dirty="0"/>
              <a:t> </a:t>
            </a:r>
            <a:r>
              <a:rPr lang="en-US" sz="2000" dirty="0" err="1"/>
              <a:t>otomatik</a:t>
            </a:r>
            <a:r>
              <a:rPr lang="en-US" sz="2000" dirty="0"/>
              <a:t> </a:t>
            </a:r>
            <a:r>
              <a:rPr lang="en-US" sz="2000" dirty="0" err="1"/>
              <a:t>fren</a:t>
            </a:r>
            <a:r>
              <a:rPr lang="en-US" sz="2000" dirty="0"/>
              <a:t> </a:t>
            </a:r>
            <a:r>
              <a:rPr lang="en-US" sz="2000" dirty="0" err="1"/>
              <a:t>sistemleri</a:t>
            </a:r>
            <a:r>
              <a:rPr lang="en-US" sz="2000" dirty="0"/>
              <a:t> </a:t>
            </a:r>
            <a:r>
              <a:rPr lang="en-US" sz="2000" dirty="0" err="1"/>
              <a:t>mümkün</a:t>
            </a:r>
            <a:r>
              <a:rPr lang="en-US" sz="2000" dirty="0"/>
              <a:t> hale </a:t>
            </a:r>
            <a:r>
              <a:rPr lang="en-US" sz="2000" dirty="0" err="1"/>
              <a:t>gelecektir</a:t>
            </a:r>
            <a:r>
              <a:rPr lang="en-US" sz="2000" dirty="0"/>
              <a:t>. 5G, </a:t>
            </a:r>
            <a:r>
              <a:rPr lang="en-US" sz="2000" dirty="0" err="1"/>
              <a:t>zamanının</a:t>
            </a:r>
            <a:r>
              <a:rPr lang="en-US" sz="2000" dirty="0"/>
              <a:t> en </a:t>
            </a:r>
            <a:r>
              <a:rPr lang="en-US" sz="2000" dirty="0" err="1"/>
              <a:t>akıllı</a:t>
            </a:r>
            <a:r>
              <a:rPr lang="en-US" sz="2000" dirty="0"/>
              <a:t> </a:t>
            </a:r>
            <a:r>
              <a:rPr lang="en-US" sz="2000" dirty="0" err="1"/>
              <a:t>interneti</a:t>
            </a:r>
            <a:r>
              <a:rPr lang="en-US" sz="2000" dirty="0"/>
              <a:t> </a:t>
            </a:r>
            <a:r>
              <a:rPr lang="en-US" sz="2000" dirty="0" err="1"/>
              <a:t>olacağından</a:t>
            </a:r>
            <a:r>
              <a:rPr lang="en-US" sz="2000" dirty="0"/>
              <a:t>, </a:t>
            </a:r>
            <a:r>
              <a:rPr lang="en-US" sz="2000" dirty="0" err="1"/>
              <a:t>ona</a:t>
            </a:r>
            <a:r>
              <a:rPr lang="en-US" sz="2000" dirty="0"/>
              <a:t> </a:t>
            </a:r>
            <a:r>
              <a:rPr lang="en-US" sz="2000" dirty="0" err="1"/>
              <a:t>bağlanan</a:t>
            </a:r>
            <a:r>
              <a:rPr lang="en-US" sz="2000" dirty="0"/>
              <a:t> </a:t>
            </a:r>
            <a:r>
              <a:rPr lang="en-US" sz="2000" dirty="0" err="1"/>
              <a:t>cihazların</a:t>
            </a:r>
            <a:r>
              <a:rPr lang="en-US" sz="2000" dirty="0"/>
              <a:t> </a:t>
            </a:r>
            <a:r>
              <a:rPr lang="en-US" sz="2000" dirty="0" err="1"/>
              <a:t>daaha</a:t>
            </a:r>
            <a:r>
              <a:rPr lang="en-US" sz="2000" dirty="0"/>
              <a:t> </a:t>
            </a:r>
            <a:r>
              <a:rPr lang="en-US" sz="2000" dirty="0" err="1"/>
              <a:t>akıllı</a:t>
            </a:r>
            <a:r>
              <a:rPr lang="en-US" sz="2000" dirty="0"/>
              <a:t> </a:t>
            </a:r>
            <a:r>
              <a:rPr lang="en-US" sz="2000" dirty="0" err="1"/>
              <a:t>olması</a:t>
            </a:r>
            <a:r>
              <a:rPr lang="en-US" sz="2000" dirty="0"/>
              <a:t> </a:t>
            </a:r>
            <a:r>
              <a:rPr lang="en-US" sz="2000" dirty="0" err="1"/>
              <a:t>gerekecek</a:t>
            </a:r>
            <a:r>
              <a:rPr lang="en-US" sz="2000" dirty="0"/>
              <a:t>. </a:t>
            </a:r>
            <a:r>
              <a:rPr lang="en-US" sz="2000" dirty="0" err="1"/>
              <a:t>Çamaşır</a:t>
            </a:r>
            <a:r>
              <a:rPr lang="en-US" sz="2000" dirty="0"/>
              <a:t> </a:t>
            </a:r>
            <a:r>
              <a:rPr lang="en-US" sz="2000" dirty="0" err="1"/>
              <a:t>makineleri</a:t>
            </a:r>
            <a:r>
              <a:rPr lang="en-US" sz="2000" dirty="0"/>
              <a:t>, </a:t>
            </a:r>
            <a:r>
              <a:rPr lang="en-US" sz="2000" dirty="0" err="1"/>
              <a:t>trafik</a:t>
            </a:r>
            <a:r>
              <a:rPr lang="en-US" sz="2000" dirty="0"/>
              <a:t> </a:t>
            </a:r>
            <a:r>
              <a:rPr lang="en-US" sz="2000" dirty="0" err="1"/>
              <a:t>kameraları</a:t>
            </a:r>
            <a:r>
              <a:rPr lang="en-US" sz="2000" dirty="0"/>
              <a:t>, </a:t>
            </a:r>
            <a:r>
              <a:rPr lang="en-US" sz="2000" dirty="0" err="1"/>
              <a:t>sürücüsüz</a:t>
            </a:r>
            <a:r>
              <a:rPr lang="en-US" sz="2000" dirty="0"/>
              <a:t> </a:t>
            </a:r>
            <a:r>
              <a:rPr lang="en-US" sz="2000" dirty="0" err="1"/>
              <a:t>otomobiller</a:t>
            </a:r>
            <a:r>
              <a:rPr lang="en-US" sz="2000" dirty="0"/>
              <a:t>, </a:t>
            </a:r>
            <a:r>
              <a:rPr lang="en-US" sz="2000" dirty="0" err="1"/>
              <a:t>akıllı</a:t>
            </a:r>
            <a:r>
              <a:rPr lang="en-US" sz="2000" dirty="0"/>
              <a:t> </a:t>
            </a:r>
            <a:r>
              <a:rPr lang="en-US" sz="2000" dirty="0" err="1"/>
              <a:t>yollar</a:t>
            </a:r>
            <a:r>
              <a:rPr lang="en-US" sz="2000" dirty="0"/>
              <a:t> </a:t>
            </a:r>
            <a:r>
              <a:rPr lang="en-US" sz="2000" dirty="0" err="1"/>
              <a:t>ve</a:t>
            </a:r>
            <a:r>
              <a:rPr lang="en-US" sz="2000" dirty="0"/>
              <a:t> </a:t>
            </a:r>
            <a:r>
              <a:rPr lang="en-US" sz="2000" dirty="0" err="1"/>
              <a:t>ağaçlara</a:t>
            </a:r>
            <a:r>
              <a:rPr lang="en-US" sz="2000" dirty="0"/>
              <a:t> </a:t>
            </a:r>
            <a:r>
              <a:rPr lang="en-US" sz="2000" dirty="0" err="1"/>
              <a:t>bağlı</a:t>
            </a:r>
            <a:r>
              <a:rPr lang="en-US" sz="2000" dirty="0"/>
              <a:t> </a:t>
            </a:r>
            <a:r>
              <a:rPr lang="en-US" sz="2000" dirty="0" err="1"/>
              <a:t>sensörler</a:t>
            </a:r>
            <a:r>
              <a:rPr lang="en-US" sz="2000" dirty="0"/>
              <a:t>, </a:t>
            </a:r>
            <a:r>
              <a:rPr lang="en-US" sz="2000" dirty="0" err="1"/>
              <a:t>ağ</a:t>
            </a:r>
            <a:r>
              <a:rPr lang="en-US" sz="2000" dirty="0"/>
              <a:t> </a:t>
            </a:r>
            <a:r>
              <a:rPr lang="en-US" sz="2000" dirty="0" err="1"/>
              <a:t>üzerinden</a:t>
            </a:r>
            <a:r>
              <a:rPr lang="en-US" sz="2000" dirty="0"/>
              <a:t> </a:t>
            </a:r>
            <a:r>
              <a:rPr lang="en-US" sz="2000" dirty="0" err="1"/>
              <a:t>sürekli</a:t>
            </a:r>
            <a:r>
              <a:rPr lang="en-US" sz="2000" dirty="0"/>
              <a:t> </a:t>
            </a:r>
            <a:r>
              <a:rPr lang="en-US" sz="2000" dirty="0" err="1"/>
              <a:t>olarak</a:t>
            </a:r>
            <a:r>
              <a:rPr lang="en-US" sz="2000" dirty="0"/>
              <a:t> </a:t>
            </a:r>
            <a:r>
              <a:rPr lang="en-US" sz="2000" dirty="0" err="1"/>
              <a:t>veri</a:t>
            </a:r>
            <a:r>
              <a:rPr lang="en-US" sz="2000" dirty="0"/>
              <a:t> </a:t>
            </a:r>
            <a:r>
              <a:rPr lang="en-US" sz="2000" dirty="0" err="1"/>
              <a:t>alışverişinde</a:t>
            </a:r>
            <a:r>
              <a:rPr lang="en-US" sz="2000" dirty="0"/>
              <a:t> </a:t>
            </a:r>
            <a:r>
              <a:rPr lang="en-US" sz="2000" dirty="0" err="1"/>
              <a:t>bulunacaklar</a:t>
            </a:r>
            <a:r>
              <a:rPr lang="en-US" sz="2000" dirty="0"/>
              <a:t>. </a:t>
            </a:r>
            <a:endParaRPr lang="tr-TR" sz="2000" dirty="0"/>
          </a:p>
          <a:p>
            <a:endParaRPr lang="tr-TR" sz="2000" dirty="0"/>
          </a:p>
        </p:txBody>
      </p:sp>
      <p:sp>
        <p:nvSpPr>
          <p:cNvPr id="3" name="Slide Number Placeholder 2">
            <a:extLst>
              <a:ext uri="{FF2B5EF4-FFF2-40B4-BE49-F238E27FC236}">
                <a16:creationId xmlns:a16="http://schemas.microsoft.com/office/drawing/2014/main" id="{57593BDA-2A0D-FAFE-88A6-3698C1BFD7E6}"/>
              </a:ext>
            </a:extLst>
          </p:cNvPr>
          <p:cNvSpPr>
            <a:spLocks noGrp="1"/>
          </p:cNvSpPr>
          <p:nvPr>
            <p:ph type="sldNum" sz="quarter" idx="12"/>
          </p:nvPr>
        </p:nvSpPr>
        <p:spPr/>
        <p:txBody>
          <a:bodyPr/>
          <a:lstStyle/>
          <a:p>
            <a:fld id="{FA388F4F-6C6B-4E7F-860B-201CED661D62}" type="slidenum">
              <a:rPr lang="tr-TR" smtClean="0"/>
              <a:t>103</a:t>
            </a:fld>
            <a:endParaRPr lang="tr-TR"/>
          </a:p>
        </p:txBody>
      </p:sp>
    </p:spTree>
    <p:extLst>
      <p:ext uri="{BB962C8B-B14F-4D97-AF65-F5344CB8AC3E}">
        <p14:creationId xmlns:p14="http://schemas.microsoft.com/office/powerpoint/2010/main" val="42821431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1908215"/>
          </a:xfrm>
          <a:prstGeom prst="rect">
            <a:avLst/>
          </a:prstGeom>
          <a:noFill/>
        </p:spPr>
        <p:txBody>
          <a:bodyPr wrap="square" rtlCol="0">
            <a:spAutoFit/>
          </a:bodyPr>
          <a:lstStyle/>
          <a:p>
            <a:pPr algn="just"/>
            <a:r>
              <a:rPr lang="en-US" sz="2000" dirty="0"/>
              <a:t>5G, </a:t>
            </a:r>
            <a:r>
              <a:rPr lang="en-US" sz="2000" dirty="0" err="1"/>
              <a:t>teknolojisi</a:t>
            </a:r>
            <a:r>
              <a:rPr lang="en-US" sz="2000" dirty="0"/>
              <a:t> 2G, 3G </a:t>
            </a:r>
            <a:r>
              <a:rPr lang="en-US" sz="2000" dirty="0" err="1"/>
              <a:t>ve</a:t>
            </a:r>
            <a:r>
              <a:rPr lang="en-US" sz="2000" dirty="0"/>
              <a:t> 4G </a:t>
            </a:r>
            <a:r>
              <a:rPr lang="en-US" sz="2000" dirty="0" err="1"/>
              <a:t>olmak</a:t>
            </a:r>
            <a:r>
              <a:rPr lang="en-US" sz="2000" dirty="0"/>
              <a:t> </a:t>
            </a:r>
            <a:r>
              <a:rPr lang="en-US" sz="2000" b="1" u="sng" dirty="0" err="1"/>
              <a:t>üzere</a:t>
            </a:r>
            <a:r>
              <a:rPr lang="en-US" sz="2000" b="1" u="sng" dirty="0"/>
              <a:t> </a:t>
            </a:r>
            <a:r>
              <a:rPr lang="en-US" sz="2000" b="1" u="sng" dirty="0" err="1"/>
              <a:t>tüm</a:t>
            </a:r>
            <a:r>
              <a:rPr lang="en-US" sz="2000" b="1" u="sng" dirty="0"/>
              <a:t> </a:t>
            </a:r>
            <a:r>
              <a:rPr lang="en-US" sz="2000" b="1" u="sng" dirty="0" err="1"/>
              <a:t>nesil</a:t>
            </a:r>
            <a:r>
              <a:rPr lang="en-US" sz="2000" b="1" u="sng" dirty="0"/>
              <a:t> </a:t>
            </a:r>
            <a:r>
              <a:rPr lang="en-US" sz="2000" b="1" u="sng" dirty="0" err="1"/>
              <a:t>bantları</a:t>
            </a:r>
            <a:r>
              <a:rPr lang="en-US" sz="2000" b="1" u="sng" dirty="0"/>
              <a:t> </a:t>
            </a:r>
            <a:r>
              <a:rPr lang="en-US" sz="2000" b="1" u="sng" dirty="0" err="1"/>
              <a:t>tamamlayıcı</a:t>
            </a:r>
            <a:r>
              <a:rPr lang="en-US" sz="2000" b="1" u="sng" dirty="0"/>
              <a:t> </a:t>
            </a:r>
            <a:r>
              <a:rPr lang="en-US" sz="2000" dirty="0" err="1"/>
              <a:t>olarak</a:t>
            </a:r>
            <a:r>
              <a:rPr lang="en-US" sz="2000" dirty="0"/>
              <a:t> </a:t>
            </a:r>
            <a:r>
              <a:rPr lang="en-US" sz="2000" dirty="0" err="1"/>
              <a:t>kullanabilecek</a:t>
            </a:r>
            <a:r>
              <a:rPr lang="en-US" sz="2000" dirty="0"/>
              <a:t> </a:t>
            </a:r>
            <a:r>
              <a:rPr lang="en-US" sz="2000" dirty="0" err="1"/>
              <a:t>bir</a:t>
            </a:r>
            <a:r>
              <a:rPr lang="en-US" sz="2000" dirty="0"/>
              <a:t> </a:t>
            </a:r>
            <a:r>
              <a:rPr lang="en-US" sz="2000" dirty="0" err="1"/>
              <a:t>yapıdır</a:t>
            </a:r>
            <a:r>
              <a:rPr lang="en-US" sz="2000" dirty="0"/>
              <a:t>. </a:t>
            </a:r>
            <a:r>
              <a:rPr lang="en-US" sz="2000" u="sng" dirty="0"/>
              <a:t>3G’nin 28 Mbps</a:t>
            </a:r>
            <a:r>
              <a:rPr lang="en-US" sz="2000" dirty="0"/>
              <a:t>, </a:t>
            </a:r>
            <a:r>
              <a:rPr lang="en-US" sz="2000" u="sng" dirty="0"/>
              <a:t>4G’nin 100-500 Mbps </a:t>
            </a:r>
            <a:r>
              <a:rPr lang="en-US" sz="2000" dirty="0" err="1"/>
              <a:t>veri</a:t>
            </a:r>
            <a:r>
              <a:rPr lang="en-US" sz="2000" dirty="0"/>
              <a:t> </a:t>
            </a:r>
            <a:r>
              <a:rPr lang="en-US" sz="2000" dirty="0" err="1"/>
              <a:t>transferine</a:t>
            </a:r>
            <a:r>
              <a:rPr lang="en-US" sz="2000" dirty="0"/>
              <a:t> </a:t>
            </a:r>
            <a:r>
              <a:rPr lang="en-US" sz="2000" dirty="0" err="1"/>
              <a:t>olanak</a:t>
            </a:r>
            <a:r>
              <a:rPr lang="en-US" sz="2000" dirty="0"/>
              <a:t> </a:t>
            </a:r>
            <a:r>
              <a:rPr lang="en-US" sz="2000" dirty="0" err="1"/>
              <a:t>sağlamasıyla</a:t>
            </a:r>
            <a:r>
              <a:rPr lang="en-US" sz="2000" dirty="0"/>
              <a:t> </a:t>
            </a:r>
            <a:r>
              <a:rPr lang="en-US" sz="2000" dirty="0" err="1"/>
              <a:t>birlikte</a:t>
            </a:r>
            <a:r>
              <a:rPr lang="en-US" sz="2000" dirty="0"/>
              <a:t> </a:t>
            </a:r>
            <a:r>
              <a:rPr lang="en-US" sz="2000" dirty="0" err="1"/>
              <a:t>birlikte</a:t>
            </a:r>
            <a:r>
              <a:rPr lang="en-US" sz="2000" dirty="0"/>
              <a:t> </a:t>
            </a:r>
            <a:r>
              <a:rPr lang="en-US" sz="2000" u="sng" dirty="0"/>
              <a:t>5G </a:t>
            </a:r>
            <a:r>
              <a:rPr lang="en-US" sz="2000" u="sng" dirty="0" err="1"/>
              <a:t>verinin</a:t>
            </a:r>
            <a:r>
              <a:rPr lang="en-US" sz="2000" u="sng" dirty="0"/>
              <a:t> 10 </a:t>
            </a:r>
            <a:r>
              <a:rPr lang="en-US" sz="2000" u="sng" dirty="0" err="1"/>
              <a:t>Gbps</a:t>
            </a:r>
            <a:r>
              <a:rPr lang="en-US" sz="2000" u="sng" dirty="0"/>
              <a:t> </a:t>
            </a:r>
            <a:r>
              <a:rPr lang="en-US" sz="2000" dirty="0"/>
              <a:t>(Giga Bits Per Second) </a:t>
            </a:r>
            <a:r>
              <a:rPr lang="en-US" sz="2000" dirty="0" err="1"/>
              <a:t>gibi</a:t>
            </a:r>
            <a:r>
              <a:rPr lang="en-US" sz="2000" dirty="0"/>
              <a:t> </a:t>
            </a:r>
            <a:r>
              <a:rPr lang="en-US" sz="2000" dirty="0" err="1"/>
              <a:t>çok</a:t>
            </a:r>
            <a:r>
              <a:rPr lang="en-US" sz="2000" dirty="0"/>
              <a:t> </a:t>
            </a:r>
            <a:r>
              <a:rPr lang="en-US" sz="2000" dirty="0" err="1"/>
              <a:t>daha</a:t>
            </a:r>
            <a:r>
              <a:rPr lang="en-US" sz="2000" dirty="0"/>
              <a:t> </a:t>
            </a:r>
            <a:r>
              <a:rPr lang="en-US" sz="2000" dirty="0" err="1"/>
              <a:t>yüksek</a:t>
            </a:r>
            <a:r>
              <a:rPr lang="en-US" sz="2000" dirty="0"/>
              <a:t> </a:t>
            </a:r>
            <a:r>
              <a:rPr lang="en-US" sz="2000" dirty="0" err="1"/>
              <a:t>hızlara</a:t>
            </a:r>
            <a:r>
              <a:rPr lang="en-US" sz="2000" dirty="0"/>
              <a:t> </a:t>
            </a:r>
            <a:r>
              <a:rPr lang="en-US" sz="2000" dirty="0" err="1"/>
              <a:t>ulaşabileceği</a:t>
            </a:r>
            <a:r>
              <a:rPr lang="en-US" sz="2000" dirty="0"/>
              <a:t>, </a:t>
            </a:r>
            <a:r>
              <a:rPr lang="en-US" sz="2000" dirty="0" err="1"/>
              <a:t>gecikme</a:t>
            </a:r>
            <a:r>
              <a:rPr lang="en-US" sz="2000" dirty="0"/>
              <a:t> </a:t>
            </a:r>
            <a:r>
              <a:rPr lang="en-US" sz="2000" dirty="0" err="1"/>
              <a:t>süresinin</a:t>
            </a:r>
            <a:r>
              <a:rPr lang="en-US" sz="2000" dirty="0"/>
              <a:t> </a:t>
            </a:r>
            <a:r>
              <a:rPr lang="en-US" sz="2000" b="1" dirty="0" err="1"/>
              <a:t>sadece</a:t>
            </a:r>
            <a:r>
              <a:rPr lang="en-US" sz="2000" b="1" dirty="0"/>
              <a:t> 1 </a:t>
            </a:r>
            <a:r>
              <a:rPr lang="en-US" sz="2000" b="1" dirty="0" err="1"/>
              <a:t>milisaniye</a:t>
            </a:r>
            <a:r>
              <a:rPr lang="en-US" sz="2000" b="1" dirty="0"/>
              <a:t> </a:t>
            </a:r>
            <a:r>
              <a:rPr lang="en-US" sz="2000" dirty="0" err="1"/>
              <a:t>olacağı</a:t>
            </a:r>
            <a:r>
              <a:rPr lang="en-US" sz="2000" dirty="0"/>
              <a:t> </a:t>
            </a:r>
            <a:r>
              <a:rPr lang="en-US" sz="2000" dirty="0" err="1"/>
              <a:t>tahmin</a:t>
            </a:r>
            <a:r>
              <a:rPr lang="en-US" sz="2000" dirty="0"/>
              <a:t> </a:t>
            </a:r>
            <a:r>
              <a:rPr lang="en-US" sz="2000" dirty="0" err="1"/>
              <a:t>edilmektedir</a:t>
            </a:r>
            <a:r>
              <a:rPr lang="en-US" sz="2000" dirty="0"/>
              <a:t>. </a:t>
            </a:r>
            <a:endParaRPr lang="tr-TR" sz="2000" dirty="0"/>
          </a:p>
          <a:p>
            <a:endParaRPr lang="tr-TR" dirty="0"/>
          </a:p>
        </p:txBody>
      </p:sp>
      <p:sp>
        <p:nvSpPr>
          <p:cNvPr id="3" name="TextBox 2"/>
          <p:cNvSpPr txBox="1"/>
          <p:nvPr/>
        </p:nvSpPr>
        <p:spPr>
          <a:xfrm>
            <a:off x="755576" y="2276872"/>
            <a:ext cx="7776864" cy="1938992"/>
          </a:xfrm>
          <a:prstGeom prst="rect">
            <a:avLst/>
          </a:prstGeom>
          <a:noFill/>
        </p:spPr>
        <p:txBody>
          <a:bodyPr wrap="square" rtlCol="0">
            <a:spAutoFit/>
          </a:bodyPr>
          <a:lstStyle/>
          <a:p>
            <a:pPr algn="just"/>
            <a:r>
              <a:rPr lang="en-US" sz="2000" dirty="0" err="1"/>
              <a:t>Bazı</a:t>
            </a:r>
            <a:r>
              <a:rPr lang="en-US" sz="2000" dirty="0"/>
              <a:t> </a:t>
            </a:r>
            <a:r>
              <a:rPr lang="en-US" sz="2000" dirty="0" err="1"/>
              <a:t>iletişim</a:t>
            </a:r>
            <a:r>
              <a:rPr lang="en-US" sz="2000" dirty="0"/>
              <a:t> </a:t>
            </a:r>
            <a:r>
              <a:rPr lang="en-US" sz="2000" dirty="0" err="1"/>
              <a:t>devleri</a:t>
            </a:r>
            <a:r>
              <a:rPr lang="en-US" sz="2000" dirty="0"/>
              <a:t> </a:t>
            </a:r>
            <a:r>
              <a:rPr lang="en-US" sz="2000" dirty="0" err="1"/>
              <a:t>denemelerinde</a:t>
            </a:r>
            <a:r>
              <a:rPr lang="en-US" sz="2000" dirty="0"/>
              <a:t> 7,5 </a:t>
            </a:r>
            <a:r>
              <a:rPr lang="en-US" sz="2000" dirty="0" err="1"/>
              <a:t>Gbps</a:t>
            </a:r>
            <a:r>
              <a:rPr lang="en-US" sz="2000" dirty="0"/>
              <a:t> </a:t>
            </a:r>
            <a:r>
              <a:rPr lang="en-US" sz="2000" dirty="0" err="1"/>
              <a:t>hızlara</a:t>
            </a:r>
            <a:r>
              <a:rPr lang="en-US" sz="2000" dirty="0"/>
              <a:t> </a:t>
            </a:r>
            <a:r>
              <a:rPr lang="en-US" sz="2000" dirty="0" err="1"/>
              <a:t>ulaşmış</a:t>
            </a:r>
            <a:r>
              <a:rPr lang="en-US" sz="2000" dirty="0"/>
              <a:t> </a:t>
            </a:r>
            <a:r>
              <a:rPr lang="en-US" sz="2000" dirty="0" err="1"/>
              <a:t>bulunmaktadır</a:t>
            </a:r>
            <a:r>
              <a:rPr lang="en-US" sz="2000" dirty="0"/>
              <a:t>. 2020’de 4K’yi </a:t>
            </a:r>
            <a:r>
              <a:rPr lang="en-US" sz="2000" dirty="0" err="1"/>
              <a:t>bir</a:t>
            </a:r>
            <a:r>
              <a:rPr lang="en-US" sz="2000" dirty="0"/>
              <a:t> </a:t>
            </a:r>
            <a:r>
              <a:rPr lang="en-US" sz="2000" dirty="0" err="1"/>
              <a:t>kenara</a:t>
            </a:r>
            <a:r>
              <a:rPr lang="en-US" sz="2000" dirty="0"/>
              <a:t> </a:t>
            </a:r>
            <a:r>
              <a:rPr lang="en-US" sz="2000" dirty="0" err="1"/>
              <a:t>bırakıp</a:t>
            </a:r>
            <a:r>
              <a:rPr lang="en-US" sz="2000" dirty="0"/>
              <a:t>, 8K </a:t>
            </a:r>
            <a:r>
              <a:rPr lang="en-US" sz="2000" dirty="0" err="1"/>
              <a:t>filmler</a:t>
            </a:r>
            <a:r>
              <a:rPr lang="en-US" sz="2000" dirty="0"/>
              <a:t> </a:t>
            </a:r>
            <a:r>
              <a:rPr lang="en-US" sz="2000" dirty="0" err="1"/>
              <a:t>izlemeye</a:t>
            </a:r>
            <a:r>
              <a:rPr lang="en-US" sz="2000" dirty="0"/>
              <a:t> </a:t>
            </a:r>
            <a:r>
              <a:rPr lang="en-US" sz="2000" dirty="0" err="1"/>
              <a:t>başlayabiliriz</a:t>
            </a:r>
            <a:r>
              <a:rPr lang="en-US" sz="2000" dirty="0"/>
              <a:t> </a:t>
            </a:r>
            <a:r>
              <a:rPr lang="en-US" sz="2000" dirty="0" err="1"/>
              <a:t>çünkü</a:t>
            </a:r>
            <a:r>
              <a:rPr lang="en-US" sz="2000" dirty="0"/>
              <a:t> 5G </a:t>
            </a:r>
            <a:r>
              <a:rPr lang="en-US" sz="2000" dirty="0" err="1"/>
              <a:t>bu</a:t>
            </a:r>
            <a:r>
              <a:rPr lang="en-US" sz="2000" dirty="0"/>
              <a:t> </a:t>
            </a:r>
            <a:r>
              <a:rPr lang="en-US" sz="2000" dirty="0" err="1"/>
              <a:t>çözünürlüğün</a:t>
            </a:r>
            <a:r>
              <a:rPr lang="en-US" sz="2000" dirty="0"/>
              <a:t> </a:t>
            </a:r>
            <a:r>
              <a:rPr lang="en-US" sz="2000" b="1" u="sng" dirty="0" err="1"/>
              <a:t>gerektireceği</a:t>
            </a:r>
            <a:r>
              <a:rPr lang="en-US" sz="2000" b="1" u="sng" dirty="0"/>
              <a:t> </a:t>
            </a:r>
            <a:r>
              <a:rPr lang="en-US" sz="2000" b="1" u="sng" dirty="0" err="1"/>
              <a:t>bant</a:t>
            </a:r>
            <a:r>
              <a:rPr lang="en-US" sz="2000" b="1" u="sng" dirty="0"/>
              <a:t> </a:t>
            </a:r>
            <a:r>
              <a:rPr lang="en-US" sz="2000" b="1" u="sng" dirty="0" err="1"/>
              <a:t>genişliğini</a:t>
            </a:r>
            <a:r>
              <a:rPr lang="en-US" sz="2000" b="1" u="sng" dirty="0"/>
              <a:t> </a:t>
            </a:r>
            <a:r>
              <a:rPr lang="en-US" sz="2000" b="1" u="sng" dirty="0" err="1"/>
              <a:t>rahatça</a:t>
            </a:r>
            <a:r>
              <a:rPr lang="en-US" sz="2000" b="1" u="sng" dirty="0"/>
              <a:t> </a:t>
            </a:r>
            <a:r>
              <a:rPr lang="en-US" sz="2000" b="1" u="sng" dirty="0" err="1"/>
              <a:t>karşılayacak</a:t>
            </a:r>
            <a:r>
              <a:rPr lang="en-US" sz="2000" b="1" u="sng" dirty="0"/>
              <a:t> </a:t>
            </a:r>
            <a:r>
              <a:rPr lang="en-US" sz="2000" b="1" u="sng" dirty="0" err="1"/>
              <a:t>seviyede</a:t>
            </a:r>
            <a:r>
              <a:rPr lang="en-US" sz="2000" b="1" u="sng" dirty="0"/>
              <a:t> </a:t>
            </a:r>
            <a:r>
              <a:rPr lang="en-US" sz="2000" b="1" u="sng" dirty="0" err="1"/>
              <a:t>olacaktır</a:t>
            </a:r>
            <a:r>
              <a:rPr lang="en-US" sz="2000" dirty="0"/>
              <a:t>. 5G </a:t>
            </a:r>
            <a:r>
              <a:rPr lang="en-US" sz="2000" dirty="0" err="1"/>
              <a:t>için</a:t>
            </a:r>
            <a:r>
              <a:rPr lang="en-US" sz="2000" dirty="0"/>
              <a:t> </a:t>
            </a:r>
            <a:r>
              <a:rPr lang="en-US" sz="2000" dirty="0" err="1"/>
              <a:t>yapılan</a:t>
            </a:r>
            <a:r>
              <a:rPr lang="en-US" sz="2000" dirty="0"/>
              <a:t> en </a:t>
            </a:r>
            <a:r>
              <a:rPr lang="en-US" sz="2000" dirty="0" err="1"/>
              <a:t>iddialı</a:t>
            </a:r>
            <a:r>
              <a:rPr lang="en-US" sz="2000" dirty="0"/>
              <a:t> </a:t>
            </a:r>
            <a:r>
              <a:rPr lang="en-US" sz="2000" dirty="0" err="1"/>
              <a:t>tahminlerden</a:t>
            </a:r>
            <a:r>
              <a:rPr lang="en-US" sz="2000" dirty="0"/>
              <a:t> </a:t>
            </a:r>
            <a:r>
              <a:rPr lang="en-US" sz="2000" dirty="0" err="1"/>
              <a:t>bir</a:t>
            </a:r>
            <a:r>
              <a:rPr lang="en-US" sz="2000" dirty="0"/>
              <a:t> </a:t>
            </a:r>
            <a:r>
              <a:rPr lang="en-US" sz="2000" dirty="0" err="1"/>
              <a:t>tanesi</a:t>
            </a:r>
            <a:r>
              <a:rPr lang="en-US" sz="2000" dirty="0"/>
              <a:t> de </a:t>
            </a:r>
            <a:r>
              <a:rPr lang="en-US" sz="2000" dirty="0" err="1"/>
              <a:t>onun</a:t>
            </a:r>
            <a:r>
              <a:rPr lang="en-US" sz="2000" dirty="0"/>
              <a:t> </a:t>
            </a:r>
            <a:r>
              <a:rPr lang="en-US" sz="2000" dirty="0" err="1"/>
              <a:t>kendi</a:t>
            </a:r>
            <a:r>
              <a:rPr lang="en-US" sz="2000" dirty="0"/>
              <a:t> </a:t>
            </a:r>
            <a:r>
              <a:rPr lang="en-US" sz="2000" dirty="0" err="1"/>
              <a:t>güvenilirlik</a:t>
            </a:r>
            <a:r>
              <a:rPr lang="en-US" sz="2000" dirty="0"/>
              <a:t> </a:t>
            </a:r>
            <a:r>
              <a:rPr lang="en-US" sz="2000" dirty="0" err="1"/>
              <a:t>sorunlarını</a:t>
            </a:r>
            <a:r>
              <a:rPr lang="en-US" sz="2000" dirty="0"/>
              <a:t> </a:t>
            </a:r>
            <a:r>
              <a:rPr lang="en-US" sz="2000" dirty="0" err="1"/>
              <a:t>çözüp</a:t>
            </a:r>
            <a:r>
              <a:rPr lang="en-US" sz="2000" dirty="0"/>
              <a:t> “</a:t>
            </a:r>
            <a:r>
              <a:rPr lang="en-US" sz="2000" dirty="0" err="1"/>
              <a:t>bozulmayan</a:t>
            </a:r>
            <a:r>
              <a:rPr lang="en-US" sz="2000" dirty="0"/>
              <a:t>” </a:t>
            </a:r>
            <a:r>
              <a:rPr lang="en-US" sz="2000" dirty="0" err="1"/>
              <a:t>bir</a:t>
            </a:r>
            <a:r>
              <a:rPr lang="en-US" sz="2000" dirty="0"/>
              <a:t> </a:t>
            </a:r>
            <a:r>
              <a:rPr lang="en-US" sz="2000" dirty="0" err="1"/>
              <a:t>ağ</a:t>
            </a:r>
            <a:r>
              <a:rPr lang="en-US" sz="2000" dirty="0"/>
              <a:t> </a:t>
            </a:r>
            <a:r>
              <a:rPr lang="en-US" sz="2000" dirty="0" err="1"/>
              <a:t>sunacak</a:t>
            </a:r>
            <a:r>
              <a:rPr lang="en-US" sz="2000" dirty="0"/>
              <a:t> </a:t>
            </a:r>
            <a:r>
              <a:rPr lang="en-US" sz="2000" dirty="0" err="1"/>
              <a:t>olmasıdır</a:t>
            </a:r>
            <a:r>
              <a:rPr lang="en-US" sz="2000" dirty="0"/>
              <a:t>. </a:t>
            </a:r>
            <a:endParaRPr lang="tr-TR" dirty="0"/>
          </a:p>
        </p:txBody>
      </p:sp>
      <p:sp>
        <p:nvSpPr>
          <p:cNvPr id="4" name="Slide Number Placeholder 3">
            <a:extLst>
              <a:ext uri="{FF2B5EF4-FFF2-40B4-BE49-F238E27FC236}">
                <a16:creationId xmlns:a16="http://schemas.microsoft.com/office/drawing/2014/main" id="{54AFA9B5-1F78-8893-5FFE-E7C9FA784B6B}"/>
              </a:ext>
            </a:extLst>
          </p:cNvPr>
          <p:cNvSpPr>
            <a:spLocks noGrp="1"/>
          </p:cNvSpPr>
          <p:nvPr>
            <p:ph type="sldNum" sz="quarter" idx="12"/>
          </p:nvPr>
        </p:nvSpPr>
        <p:spPr/>
        <p:txBody>
          <a:bodyPr/>
          <a:lstStyle/>
          <a:p>
            <a:fld id="{FA388F4F-6C6B-4E7F-860B-201CED661D62}" type="slidenum">
              <a:rPr lang="tr-TR" smtClean="0"/>
              <a:t>104</a:t>
            </a:fld>
            <a:endParaRPr lang="tr-TR"/>
          </a:p>
        </p:txBody>
      </p:sp>
    </p:spTree>
    <p:extLst>
      <p:ext uri="{BB962C8B-B14F-4D97-AF65-F5344CB8AC3E}">
        <p14:creationId xmlns:p14="http://schemas.microsoft.com/office/powerpoint/2010/main" val="374180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6217087"/>
          </a:xfrm>
          <a:prstGeom prst="rect">
            <a:avLst/>
          </a:prstGeom>
          <a:noFill/>
        </p:spPr>
        <p:txBody>
          <a:bodyPr wrap="square" rtlCol="0">
            <a:spAutoFit/>
          </a:bodyPr>
          <a:lstStyle/>
          <a:p>
            <a:pPr algn="just"/>
            <a:r>
              <a:rPr lang="en-US" sz="2000" b="1" dirty="0" err="1"/>
              <a:t>Hedefler</a:t>
            </a:r>
            <a:r>
              <a:rPr lang="en-US" sz="2000" dirty="0"/>
              <a:t>:</a:t>
            </a:r>
            <a:endParaRPr lang="tr-TR" sz="2000" dirty="0"/>
          </a:p>
          <a:p>
            <a:pPr algn="just"/>
            <a:r>
              <a:rPr lang="en-US" sz="2000" dirty="0"/>
              <a:t> </a:t>
            </a:r>
            <a:endParaRPr lang="tr-TR" sz="2000" dirty="0"/>
          </a:p>
          <a:p>
            <a:pPr algn="just"/>
            <a:r>
              <a:rPr lang="en-US" sz="2000" dirty="0"/>
              <a:t>5G </a:t>
            </a:r>
            <a:r>
              <a:rPr lang="en-US" sz="2000" dirty="0" err="1"/>
              <a:t>şebekelerden</a:t>
            </a:r>
            <a:r>
              <a:rPr lang="en-US" sz="2000" dirty="0"/>
              <a:t> </a:t>
            </a:r>
            <a:r>
              <a:rPr lang="en-US" sz="2000" dirty="0" err="1"/>
              <a:t>beklenen</a:t>
            </a:r>
            <a:r>
              <a:rPr lang="en-US" sz="2000" dirty="0"/>
              <a:t> </a:t>
            </a:r>
            <a:r>
              <a:rPr lang="en-US" sz="2000" dirty="0" err="1"/>
              <a:t>veri</a:t>
            </a:r>
            <a:r>
              <a:rPr lang="en-US" sz="2000" dirty="0"/>
              <a:t> </a:t>
            </a:r>
            <a:r>
              <a:rPr lang="en-US" sz="2000" dirty="0" err="1"/>
              <a:t>aktarım</a:t>
            </a:r>
            <a:r>
              <a:rPr lang="en-US" sz="2000" dirty="0"/>
              <a:t> </a:t>
            </a:r>
            <a:r>
              <a:rPr lang="en-US" sz="2000" dirty="0" err="1"/>
              <a:t>kapasitesinden</a:t>
            </a:r>
            <a:r>
              <a:rPr lang="en-US" sz="2000" dirty="0"/>
              <a:t> </a:t>
            </a:r>
            <a:r>
              <a:rPr lang="en-US" sz="2000" dirty="0" err="1"/>
              <a:t>bahsederken</a:t>
            </a:r>
            <a:r>
              <a:rPr lang="en-US" sz="2000" dirty="0"/>
              <a:t>, </a:t>
            </a:r>
            <a:r>
              <a:rPr lang="en-US" sz="2000" dirty="0" err="1"/>
              <a:t>belirli</a:t>
            </a:r>
            <a:r>
              <a:rPr lang="en-US" sz="2000" dirty="0"/>
              <a:t> </a:t>
            </a:r>
            <a:r>
              <a:rPr lang="en-US" sz="2000" dirty="0" err="1"/>
              <a:t>bir</a:t>
            </a:r>
            <a:r>
              <a:rPr lang="en-US" sz="2000" dirty="0"/>
              <a:t> </a:t>
            </a:r>
            <a:r>
              <a:rPr lang="en-US" sz="2000" dirty="0" err="1"/>
              <a:t>alan</a:t>
            </a:r>
            <a:r>
              <a:rPr lang="en-US" sz="2000" dirty="0"/>
              <a:t> </a:t>
            </a:r>
            <a:r>
              <a:rPr lang="en-US" sz="2000" dirty="0" err="1"/>
              <a:t>içinde</a:t>
            </a:r>
            <a:r>
              <a:rPr lang="en-US" sz="2000" dirty="0"/>
              <a:t> </a:t>
            </a:r>
            <a:r>
              <a:rPr lang="en-US" sz="2000" dirty="0" err="1"/>
              <a:t>aynı</a:t>
            </a:r>
            <a:r>
              <a:rPr lang="en-US" sz="2000" dirty="0"/>
              <a:t> </a:t>
            </a:r>
            <a:r>
              <a:rPr lang="en-US" sz="2000" dirty="0" err="1"/>
              <a:t>anda</a:t>
            </a:r>
            <a:r>
              <a:rPr lang="en-US" sz="2000" dirty="0"/>
              <a:t> </a:t>
            </a:r>
            <a:r>
              <a:rPr lang="en-US" sz="2000" dirty="0" err="1"/>
              <a:t>şebekeye</a:t>
            </a:r>
            <a:r>
              <a:rPr lang="en-US" sz="2000" dirty="0"/>
              <a:t> </a:t>
            </a:r>
            <a:r>
              <a:rPr lang="en-US" sz="2000" dirty="0" err="1"/>
              <a:t>bağlanabilen</a:t>
            </a:r>
            <a:r>
              <a:rPr lang="en-US" sz="2000" dirty="0"/>
              <a:t> </a:t>
            </a:r>
            <a:r>
              <a:rPr lang="en-US" sz="2000" dirty="0" err="1"/>
              <a:t>cihaz</a:t>
            </a:r>
            <a:r>
              <a:rPr lang="en-US" sz="2000" dirty="0"/>
              <a:t> </a:t>
            </a:r>
            <a:r>
              <a:rPr lang="en-US" sz="2000" dirty="0" err="1"/>
              <a:t>sayısı</a:t>
            </a:r>
            <a:r>
              <a:rPr lang="en-US" sz="2000" dirty="0"/>
              <a:t> </a:t>
            </a:r>
            <a:r>
              <a:rPr lang="en-US" sz="2000" dirty="0" err="1"/>
              <a:t>ve</a:t>
            </a:r>
            <a:r>
              <a:rPr lang="en-US" sz="2000" dirty="0"/>
              <a:t> </a:t>
            </a:r>
            <a:r>
              <a:rPr lang="en-US" sz="2000" dirty="0" err="1"/>
              <a:t>trafik</a:t>
            </a:r>
            <a:r>
              <a:rPr lang="en-US" sz="2000" dirty="0"/>
              <a:t> </a:t>
            </a:r>
            <a:r>
              <a:rPr lang="en-US" sz="2000" dirty="0" err="1"/>
              <a:t>yükü</a:t>
            </a:r>
            <a:r>
              <a:rPr lang="en-US" sz="2000" dirty="0"/>
              <a:t> </a:t>
            </a:r>
            <a:r>
              <a:rPr lang="en-US" sz="2000" dirty="0" err="1"/>
              <a:t>kapasitelerinin</a:t>
            </a:r>
            <a:r>
              <a:rPr lang="en-US" sz="2000" dirty="0"/>
              <a:t> 4G’den 1.000 </a:t>
            </a:r>
            <a:r>
              <a:rPr lang="en-US" sz="2000" dirty="0" err="1"/>
              <a:t>kat</a:t>
            </a:r>
            <a:r>
              <a:rPr lang="en-US" sz="2000" dirty="0"/>
              <a:t> </a:t>
            </a:r>
            <a:r>
              <a:rPr lang="en-US" sz="2000" dirty="0" err="1"/>
              <a:t>ayrıca</a:t>
            </a:r>
            <a:r>
              <a:rPr lang="en-US" sz="2000" dirty="0"/>
              <a:t> </a:t>
            </a:r>
            <a:r>
              <a:rPr lang="en-US" sz="2000" dirty="0" err="1"/>
              <a:t>hızlarınında</a:t>
            </a:r>
            <a:r>
              <a:rPr lang="en-US" sz="2000" dirty="0"/>
              <a:t> 100 </a:t>
            </a:r>
            <a:r>
              <a:rPr lang="en-US" sz="2000" dirty="0" err="1"/>
              <a:t>kat</a:t>
            </a:r>
            <a:r>
              <a:rPr lang="en-US" sz="2000" dirty="0"/>
              <a:t> </a:t>
            </a:r>
            <a:r>
              <a:rPr lang="en-US" sz="2000" dirty="0" err="1"/>
              <a:t>fazla</a:t>
            </a:r>
            <a:r>
              <a:rPr lang="en-US" sz="2000" dirty="0"/>
              <a:t> </a:t>
            </a:r>
            <a:r>
              <a:rPr lang="en-US" sz="2000" dirty="0" err="1"/>
              <a:t>olması</a:t>
            </a:r>
            <a:r>
              <a:rPr lang="en-US" sz="2000" dirty="0"/>
              <a:t> </a:t>
            </a:r>
            <a:r>
              <a:rPr lang="en-US" sz="2000" dirty="0" err="1"/>
              <a:t>öngörülüyor</a:t>
            </a:r>
            <a:r>
              <a:rPr lang="en-US" sz="2000" dirty="0"/>
              <a:t>. </a:t>
            </a:r>
            <a:endParaRPr lang="tr-TR" sz="2000" dirty="0"/>
          </a:p>
          <a:p>
            <a:pPr algn="just"/>
            <a:r>
              <a:rPr lang="en-US" sz="2000" dirty="0"/>
              <a:t> </a:t>
            </a:r>
            <a:endParaRPr lang="tr-TR" sz="2000" dirty="0"/>
          </a:p>
          <a:p>
            <a:pPr algn="just"/>
            <a:r>
              <a:rPr lang="en-US" sz="2000" dirty="0"/>
              <a:t>5G’nin </a:t>
            </a:r>
            <a:r>
              <a:rPr lang="en-US" sz="2000" b="1" i="1" u="sng" dirty="0" err="1"/>
              <a:t>üç</a:t>
            </a:r>
            <a:r>
              <a:rPr lang="en-US" sz="2000" b="1" i="1" u="sng" dirty="0"/>
              <a:t> </a:t>
            </a:r>
            <a:r>
              <a:rPr lang="en-US" sz="2000" b="1" i="1" u="sng" dirty="0" err="1"/>
              <a:t>ana</a:t>
            </a:r>
            <a:r>
              <a:rPr lang="en-US" sz="2000" b="1" i="1" u="sng" dirty="0"/>
              <a:t> </a:t>
            </a:r>
            <a:r>
              <a:rPr lang="en-US" sz="2000" dirty="0" err="1"/>
              <a:t>konuda</a:t>
            </a:r>
            <a:r>
              <a:rPr lang="en-US" sz="2000" dirty="0"/>
              <a:t> </a:t>
            </a:r>
            <a:r>
              <a:rPr lang="en-US" sz="2000" dirty="0" err="1"/>
              <a:t>olabildiğince</a:t>
            </a:r>
            <a:r>
              <a:rPr lang="en-US" sz="2000" dirty="0"/>
              <a:t> </a:t>
            </a:r>
            <a:r>
              <a:rPr lang="en-US" sz="2000" b="1" i="1" u="sng" dirty="0" err="1"/>
              <a:t>verimli</a:t>
            </a:r>
            <a:r>
              <a:rPr lang="en-US" sz="2000" dirty="0"/>
              <a:t> </a:t>
            </a:r>
            <a:r>
              <a:rPr lang="en-US" sz="2000" dirty="0" err="1"/>
              <a:t>olması</a:t>
            </a:r>
            <a:r>
              <a:rPr lang="en-US" sz="2000" dirty="0"/>
              <a:t> </a:t>
            </a:r>
            <a:r>
              <a:rPr lang="en-US" sz="2000" dirty="0" err="1"/>
              <a:t>öngörülüyor</a:t>
            </a:r>
            <a:r>
              <a:rPr lang="en-US" sz="2000" dirty="0"/>
              <a:t>. </a:t>
            </a:r>
            <a:endParaRPr lang="tr-TR" sz="2000" dirty="0"/>
          </a:p>
          <a:p>
            <a:pPr algn="just"/>
            <a:endParaRPr lang="tr-TR" sz="2000" dirty="0"/>
          </a:p>
          <a:p>
            <a:pPr algn="just"/>
            <a:r>
              <a:rPr lang="en-US" sz="2000" b="1" i="1" u="sng" dirty="0" err="1"/>
              <a:t>Birincisi</a:t>
            </a:r>
            <a:r>
              <a:rPr lang="en-US" sz="2000" b="1" i="1" dirty="0"/>
              <a:t> </a:t>
            </a:r>
            <a:r>
              <a:rPr lang="en-US" sz="2000" dirty="0" err="1"/>
              <a:t>yoğun</a:t>
            </a:r>
            <a:r>
              <a:rPr lang="en-US" sz="2000" dirty="0"/>
              <a:t> video </a:t>
            </a:r>
            <a:r>
              <a:rPr lang="en-US" sz="2000" dirty="0" err="1"/>
              <a:t>görüntü</a:t>
            </a:r>
            <a:r>
              <a:rPr lang="en-US" sz="2000" dirty="0"/>
              <a:t> </a:t>
            </a:r>
            <a:r>
              <a:rPr lang="en-US" sz="2000" dirty="0" err="1"/>
              <a:t>aktarımı</a:t>
            </a:r>
            <a:r>
              <a:rPr lang="en-US" sz="2000" dirty="0"/>
              <a:t> </a:t>
            </a:r>
            <a:r>
              <a:rPr lang="en-US" sz="2000" dirty="0" err="1"/>
              <a:t>için</a:t>
            </a:r>
            <a:r>
              <a:rPr lang="en-US" sz="2000" dirty="0"/>
              <a:t> </a:t>
            </a:r>
            <a:r>
              <a:rPr lang="en-US" sz="2000" dirty="0" err="1"/>
              <a:t>yüksek</a:t>
            </a:r>
            <a:r>
              <a:rPr lang="en-US" sz="2000" dirty="0"/>
              <a:t> </a:t>
            </a:r>
            <a:r>
              <a:rPr lang="en-US" sz="2000" dirty="0" err="1"/>
              <a:t>kapasiteli</a:t>
            </a:r>
            <a:r>
              <a:rPr lang="en-US" sz="2000" dirty="0"/>
              <a:t> </a:t>
            </a:r>
            <a:r>
              <a:rPr lang="en-US" sz="2000" dirty="0" err="1"/>
              <a:t>bağlantı</a:t>
            </a:r>
            <a:r>
              <a:rPr lang="en-US" sz="2000" dirty="0"/>
              <a:t> </a:t>
            </a:r>
            <a:r>
              <a:rPr lang="en-US" sz="2000" dirty="0" err="1"/>
              <a:t>imkânı</a:t>
            </a:r>
            <a:r>
              <a:rPr lang="en-US" sz="2000" dirty="0"/>
              <a:t> </a:t>
            </a:r>
            <a:r>
              <a:rPr lang="en-US" sz="2000" dirty="0" err="1"/>
              <a:t>sunması</a:t>
            </a:r>
            <a:r>
              <a:rPr lang="en-US" sz="2000" dirty="0"/>
              <a:t>. </a:t>
            </a:r>
            <a:endParaRPr lang="tr-TR" sz="2000" dirty="0"/>
          </a:p>
          <a:p>
            <a:pPr algn="just"/>
            <a:endParaRPr lang="tr-TR" sz="2000" b="1" i="1" u="sng" dirty="0"/>
          </a:p>
          <a:p>
            <a:pPr algn="just"/>
            <a:r>
              <a:rPr lang="en-US" sz="2000" b="1" i="1" u="sng" dirty="0" err="1"/>
              <a:t>İkincisi</a:t>
            </a:r>
            <a:r>
              <a:rPr lang="en-US" sz="2000" dirty="0"/>
              <a:t> </a:t>
            </a:r>
            <a:r>
              <a:rPr lang="en-US" sz="2000" dirty="0" err="1"/>
              <a:t>internete</a:t>
            </a:r>
            <a:r>
              <a:rPr lang="en-US" sz="2000" dirty="0"/>
              <a:t> </a:t>
            </a:r>
            <a:r>
              <a:rPr lang="en-US" sz="2000" dirty="0" err="1"/>
              <a:t>bağlanarak</a:t>
            </a:r>
            <a:r>
              <a:rPr lang="en-US" sz="2000" dirty="0"/>
              <a:t> </a:t>
            </a:r>
            <a:r>
              <a:rPr lang="en-US" sz="2000" dirty="0" err="1"/>
              <a:t>çalışmak</a:t>
            </a:r>
            <a:r>
              <a:rPr lang="en-US" sz="2000" dirty="0"/>
              <a:t> </a:t>
            </a:r>
            <a:r>
              <a:rPr lang="en-US" sz="2000" dirty="0" err="1"/>
              <a:t>üzere</a:t>
            </a:r>
            <a:r>
              <a:rPr lang="en-US" sz="2000" dirty="0"/>
              <a:t> </a:t>
            </a:r>
            <a:r>
              <a:rPr lang="en-US" sz="2000" dirty="0" err="1"/>
              <a:t>tasarlanmış</a:t>
            </a:r>
            <a:r>
              <a:rPr lang="en-US" sz="2000" dirty="0"/>
              <a:t> </a:t>
            </a:r>
            <a:r>
              <a:rPr lang="en-US" sz="2000" dirty="0" err="1"/>
              <a:t>pek</a:t>
            </a:r>
            <a:r>
              <a:rPr lang="en-US" sz="2000" dirty="0"/>
              <a:t> </a:t>
            </a:r>
            <a:r>
              <a:rPr lang="en-US" sz="2000" dirty="0" err="1"/>
              <a:t>çok</a:t>
            </a:r>
            <a:r>
              <a:rPr lang="en-US" sz="2000" dirty="0"/>
              <a:t> </a:t>
            </a:r>
            <a:r>
              <a:rPr lang="en-US" sz="2000" dirty="0" err="1"/>
              <a:t>cihazın</a:t>
            </a:r>
            <a:r>
              <a:rPr lang="en-US" sz="2000" dirty="0"/>
              <a:t> </a:t>
            </a:r>
            <a:r>
              <a:rPr lang="en-US" sz="2000" dirty="0" err="1"/>
              <a:t>batarya</a:t>
            </a:r>
            <a:r>
              <a:rPr lang="en-US" sz="2000" dirty="0"/>
              <a:t> </a:t>
            </a:r>
            <a:r>
              <a:rPr lang="en-US" sz="2000" dirty="0" err="1"/>
              <a:t>ömrünü</a:t>
            </a:r>
            <a:r>
              <a:rPr lang="en-US" sz="2000" dirty="0"/>
              <a:t> </a:t>
            </a:r>
            <a:r>
              <a:rPr lang="en-US" sz="2000" dirty="0" err="1"/>
              <a:t>uzatacak</a:t>
            </a:r>
            <a:r>
              <a:rPr lang="en-US" sz="2000" dirty="0"/>
              <a:t> </a:t>
            </a:r>
            <a:r>
              <a:rPr lang="en-US" sz="2000" dirty="0" err="1"/>
              <a:t>düşük</a:t>
            </a:r>
            <a:r>
              <a:rPr lang="en-US" sz="2000" dirty="0"/>
              <a:t> </a:t>
            </a:r>
            <a:r>
              <a:rPr lang="en-US" sz="2000" dirty="0" err="1"/>
              <a:t>enerji</a:t>
            </a:r>
            <a:r>
              <a:rPr lang="en-US" sz="2000" dirty="0"/>
              <a:t> </a:t>
            </a:r>
            <a:r>
              <a:rPr lang="en-US" sz="2000" dirty="0" err="1"/>
              <a:t>tüketimli</a:t>
            </a:r>
            <a:r>
              <a:rPr lang="en-US" sz="2000" dirty="0"/>
              <a:t> </a:t>
            </a:r>
            <a:r>
              <a:rPr lang="en-US" sz="2000" dirty="0" err="1"/>
              <a:t>radyosuz</a:t>
            </a:r>
            <a:r>
              <a:rPr lang="en-US" sz="2000" dirty="0"/>
              <a:t> </a:t>
            </a:r>
            <a:r>
              <a:rPr lang="en-US" sz="2000" dirty="0" err="1"/>
              <a:t>bağlantı</a:t>
            </a:r>
            <a:r>
              <a:rPr lang="en-US" sz="2000" dirty="0"/>
              <a:t> </a:t>
            </a:r>
            <a:r>
              <a:rPr lang="en-US" sz="2000" dirty="0" err="1"/>
              <a:t>yeteneğinin</a:t>
            </a:r>
            <a:r>
              <a:rPr lang="en-US" sz="2000" dirty="0"/>
              <a:t> </a:t>
            </a:r>
            <a:r>
              <a:rPr lang="en-US" sz="2000" dirty="0" err="1"/>
              <a:t>geliştirilmesi</a:t>
            </a:r>
            <a:r>
              <a:rPr lang="en-US" sz="2000" dirty="0"/>
              <a:t>. </a:t>
            </a:r>
            <a:endParaRPr lang="tr-TR" sz="2000" dirty="0"/>
          </a:p>
          <a:p>
            <a:pPr algn="just"/>
            <a:endParaRPr lang="tr-TR" sz="2000" dirty="0"/>
          </a:p>
          <a:p>
            <a:pPr algn="just"/>
            <a:r>
              <a:rPr lang="en-US" sz="2000" b="1" i="1" u="sng" dirty="0" err="1"/>
              <a:t>Üçüncüs</a:t>
            </a:r>
            <a:r>
              <a:rPr lang="en-US" sz="2000" b="1" i="1" dirty="0" err="1"/>
              <a:t>ü</a:t>
            </a:r>
            <a:r>
              <a:rPr lang="en-US" sz="2000" dirty="0"/>
              <a:t> de </a:t>
            </a:r>
            <a:r>
              <a:rPr lang="en-US" sz="2000" dirty="0" err="1"/>
              <a:t>özellikle</a:t>
            </a:r>
            <a:r>
              <a:rPr lang="en-US" sz="2000" dirty="0"/>
              <a:t> </a:t>
            </a:r>
            <a:r>
              <a:rPr lang="en-US" sz="2000" dirty="0" err="1"/>
              <a:t>akıllı</a:t>
            </a:r>
            <a:r>
              <a:rPr lang="en-US" sz="2000" dirty="0"/>
              <a:t> </a:t>
            </a:r>
            <a:r>
              <a:rPr lang="en-US" sz="2000" dirty="0" err="1"/>
              <a:t>otomobiller</a:t>
            </a:r>
            <a:r>
              <a:rPr lang="en-US" sz="2000" dirty="0"/>
              <a:t> </a:t>
            </a:r>
            <a:r>
              <a:rPr lang="en-US" sz="2000" dirty="0" err="1"/>
              <a:t>ve</a:t>
            </a:r>
            <a:r>
              <a:rPr lang="en-US" sz="2000" dirty="0"/>
              <a:t> </a:t>
            </a:r>
            <a:r>
              <a:rPr lang="en-US" sz="2000" dirty="0" err="1"/>
              <a:t>sağlık</a:t>
            </a:r>
            <a:r>
              <a:rPr lang="en-US" sz="2000" dirty="0"/>
              <a:t> </a:t>
            </a:r>
            <a:r>
              <a:rPr lang="en-US" sz="2000" dirty="0" err="1"/>
              <a:t>hizmetleri</a:t>
            </a:r>
            <a:r>
              <a:rPr lang="en-US" sz="2000" dirty="0"/>
              <a:t> </a:t>
            </a:r>
            <a:r>
              <a:rPr lang="en-US" sz="2000" dirty="0" err="1"/>
              <a:t>gibi</a:t>
            </a:r>
            <a:r>
              <a:rPr lang="en-US" sz="2000" dirty="0"/>
              <a:t> </a:t>
            </a:r>
            <a:r>
              <a:rPr lang="en-US" sz="2000" dirty="0" err="1"/>
              <a:t>hayati</a:t>
            </a:r>
            <a:r>
              <a:rPr lang="en-US" sz="2000" dirty="0"/>
              <a:t> </a:t>
            </a:r>
            <a:r>
              <a:rPr lang="en-US" sz="2000" dirty="0" err="1"/>
              <a:t>konularda</a:t>
            </a:r>
            <a:r>
              <a:rPr lang="en-US" sz="2000" dirty="0"/>
              <a:t> </a:t>
            </a:r>
            <a:r>
              <a:rPr lang="en-US" sz="2000" dirty="0" err="1"/>
              <a:t>çok</a:t>
            </a:r>
            <a:r>
              <a:rPr lang="en-US" sz="2000" dirty="0"/>
              <a:t> </a:t>
            </a:r>
            <a:r>
              <a:rPr lang="en-US" sz="2000" dirty="0" err="1"/>
              <a:t>önemli</a:t>
            </a:r>
            <a:r>
              <a:rPr lang="en-US" sz="2000" dirty="0"/>
              <a:t> </a:t>
            </a:r>
            <a:r>
              <a:rPr lang="en-US" sz="2000" dirty="0" err="1"/>
              <a:t>olan</a:t>
            </a:r>
            <a:r>
              <a:rPr lang="en-US" sz="2000" dirty="0"/>
              <a:t> </a:t>
            </a:r>
            <a:r>
              <a:rPr lang="en-US" sz="2000" dirty="0" err="1"/>
              <a:t>çok</a:t>
            </a:r>
            <a:r>
              <a:rPr lang="en-US" sz="2000" dirty="0"/>
              <a:t> </a:t>
            </a:r>
            <a:r>
              <a:rPr lang="en-US" sz="2000" dirty="0" err="1"/>
              <a:t>düşük</a:t>
            </a:r>
            <a:r>
              <a:rPr lang="en-US" sz="2000" dirty="0"/>
              <a:t> </a:t>
            </a:r>
            <a:r>
              <a:rPr lang="en-US" sz="2000" dirty="0" err="1"/>
              <a:t>gecikmeli</a:t>
            </a:r>
            <a:r>
              <a:rPr lang="en-US" sz="2000" dirty="0"/>
              <a:t> </a:t>
            </a:r>
            <a:r>
              <a:rPr lang="en-US" sz="2000" dirty="0" err="1"/>
              <a:t>veri</a:t>
            </a:r>
            <a:r>
              <a:rPr lang="en-US" sz="2000" dirty="0"/>
              <a:t> </a:t>
            </a:r>
            <a:r>
              <a:rPr lang="en-US" sz="2000" dirty="0" err="1"/>
              <a:t>aktarımının</a:t>
            </a:r>
            <a:r>
              <a:rPr lang="en-US" sz="2000" dirty="0"/>
              <a:t> </a:t>
            </a:r>
            <a:r>
              <a:rPr lang="en-US" sz="2000" dirty="0" err="1"/>
              <a:t>sağlanabilmesi</a:t>
            </a:r>
            <a:r>
              <a:rPr lang="en-US" sz="2000" dirty="0"/>
              <a:t> </a:t>
            </a:r>
            <a:r>
              <a:rPr lang="en-US" sz="2000" dirty="0" err="1"/>
              <a:t>olarak</a:t>
            </a:r>
            <a:r>
              <a:rPr lang="en-US" sz="2000" dirty="0"/>
              <a:t> </a:t>
            </a:r>
            <a:r>
              <a:rPr lang="en-US" sz="2000" dirty="0" err="1"/>
              <a:t>karşımıza</a:t>
            </a:r>
            <a:r>
              <a:rPr lang="en-US" sz="2000" dirty="0"/>
              <a:t> </a:t>
            </a:r>
            <a:r>
              <a:rPr lang="en-US" sz="2000" dirty="0" err="1"/>
              <a:t>çıkıyor</a:t>
            </a:r>
            <a:r>
              <a:rPr lang="en-US" sz="2000" dirty="0"/>
              <a:t>. </a:t>
            </a:r>
            <a:endParaRPr lang="tr-TR" sz="2000" dirty="0"/>
          </a:p>
          <a:p>
            <a:endParaRPr lang="tr-TR" dirty="0"/>
          </a:p>
        </p:txBody>
      </p:sp>
      <p:sp>
        <p:nvSpPr>
          <p:cNvPr id="3" name="Slide Number Placeholder 2">
            <a:extLst>
              <a:ext uri="{FF2B5EF4-FFF2-40B4-BE49-F238E27FC236}">
                <a16:creationId xmlns:a16="http://schemas.microsoft.com/office/drawing/2014/main" id="{1378FB01-3041-8F4F-EDE8-C5CEBADFC311}"/>
              </a:ext>
            </a:extLst>
          </p:cNvPr>
          <p:cNvSpPr>
            <a:spLocks noGrp="1"/>
          </p:cNvSpPr>
          <p:nvPr>
            <p:ph type="sldNum" sz="quarter" idx="12"/>
          </p:nvPr>
        </p:nvSpPr>
        <p:spPr/>
        <p:txBody>
          <a:bodyPr/>
          <a:lstStyle/>
          <a:p>
            <a:fld id="{FA388F4F-6C6B-4E7F-860B-201CED661D62}" type="slidenum">
              <a:rPr lang="tr-TR" smtClean="0"/>
              <a:t>105</a:t>
            </a:fld>
            <a:endParaRPr lang="tr-TR"/>
          </a:p>
        </p:txBody>
      </p:sp>
    </p:spTree>
    <p:extLst>
      <p:ext uri="{BB962C8B-B14F-4D97-AF65-F5344CB8AC3E}">
        <p14:creationId xmlns:p14="http://schemas.microsoft.com/office/powerpoint/2010/main" val="15530736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4075731" cy="400110"/>
          </a:xfrm>
          <a:prstGeom prst="rect">
            <a:avLst/>
          </a:prstGeom>
        </p:spPr>
        <p:txBody>
          <a:bodyPr wrap="none">
            <a:spAutoFit/>
          </a:bodyPr>
          <a:lstStyle/>
          <a:p>
            <a:r>
              <a:rPr lang="en-US" sz="2000" b="1" dirty="0"/>
              <a:t>WAP (</a:t>
            </a:r>
            <a:r>
              <a:rPr lang="en-US" sz="2000" b="1" dirty="0" err="1"/>
              <a:t>Kablosuz</a:t>
            </a:r>
            <a:r>
              <a:rPr lang="en-US" sz="2000" b="1" dirty="0"/>
              <a:t> Internet </a:t>
            </a:r>
            <a:r>
              <a:rPr lang="en-US" sz="2000" b="1" dirty="0" err="1"/>
              <a:t>Uygulaması</a:t>
            </a:r>
            <a:r>
              <a:rPr lang="en-US" sz="2000" b="1" dirty="0"/>
              <a:t>)</a:t>
            </a:r>
            <a:endParaRPr lang="tr-TR" sz="2000" dirty="0"/>
          </a:p>
        </p:txBody>
      </p:sp>
      <p:sp>
        <p:nvSpPr>
          <p:cNvPr id="3" name="TextBox 2"/>
          <p:cNvSpPr txBox="1"/>
          <p:nvPr/>
        </p:nvSpPr>
        <p:spPr>
          <a:xfrm>
            <a:off x="344635" y="980728"/>
            <a:ext cx="8280920" cy="5035353"/>
          </a:xfrm>
          <a:prstGeom prst="rect">
            <a:avLst/>
          </a:prstGeom>
          <a:noFill/>
        </p:spPr>
        <p:txBody>
          <a:bodyPr wrap="square" rtlCol="0">
            <a:spAutoFit/>
          </a:bodyPr>
          <a:lstStyle/>
          <a:p>
            <a:pPr algn="just">
              <a:lnSpc>
                <a:spcPct val="150000"/>
              </a:lnSpc>
            </a:pPr>
            <a:r>
              <a:rPr lang="en-US" dirty="0"/>
              <a:t>WAP (Wireless Application Protocol) </a:t>
            </a:r>
            <a:r>
              <a:rPr lang="en-US" dirty="0" err="1"/>
              <a:t>kablosuz</a:t>
            </a:r>
            <a:r>
              <a:rPr lang="en-US" dirty="0"/>
              <a:t> </a:t>
            </a:r>
            <a:r>
              <a:rPr lang="en-US" dirty="0" err="1"/>
              <a:t>iletişim</a:t>
            </a:r>
            <a:r>
              <a:rPr lang="en-US" dirty="0"/>
              <a:t> </a:t>
            </a:r>
            <a:r>
              <a:rPr lang="en-US" dirty="0" err="1"/>
              <a:t>için</a:t>
            </a:r>
            <a:r>
              <a:rPr lang="en-US" dirty="0"/>
              <a:t> </a:t>
            </a:r>
            <a:r>
              <a:rPr lang="en-US" dirty="0" err="1"/>
              <a:t>geliştirilmiş</a:t>
            </a:r>
            <a:r>
              <a:rPr lang="en-US" dirty="0"/>
              <a:t>, </a:t>
            </a:r>
            <a:r>
              <a:rPr lang="en-US" b="1" dirty="0" err="1"/>
              <a:t>lisansa</a:t>
            </a:r>
            <a:r>
              <a:rPr lang="en-US" b="1" dirty="0"/>
              <a:t> </a:t>
            </a:r>
            <a:r>
              <a:rPr lang="en-US" b="1" dirty="0" err="1"/>
              <a:t>bağlı</a:t>
            </a:r>
            <a:r>
              <a:rPr lang="en-US" b="1" dirty="0"/>
              <a:t> </a:t>
            </a:r>
            <a:r>
              <a:rPr lang="en-US" b="1" dirty="0" err="1"/>
              <a:t>olmaksızın</a:t>
            </a:r>
            <a:r>
              <a:rPr lang="en-US" b="1" dirty="0"/>
              <a:t> </a:t>
            </a:r>
            <a:r>
              <a:rPr lang="en-US" b="1" dirty="0" err="1"/>
              <a:t>kullanılabilecek</a:t>
            </a:r>
            <a:r>
              <a:rPr lang="en-US" b="1" dirty="0"/>
              <a:t>, </a:t>
            </a:r>
            <a:r>
              <a:rPr lang="en-US" dirty="0" err="1"/>
              <a:t>cihazlar</a:t>
            </a:r>
            <a:r>
              <a:rPr lang="en-US" dirty="0"/>
              <a:t> </a:t>
            </a:r>
            <a:r>
              <a:rPr lang="en-US" dirty="0" err="1"/>
              <a:t>arasındaki</a:t>
            </a:r>
            <a:r>
              <a:rPr lang="en-US" dirty="0"/>
              <a:t> </a:t>
            </a:r>
            <a:r>
              <a:rPr lang="en-US" dirty="0" err="1"/>
              <a:t>eş</a:t>
            </a:r>
            <a:r>
              <a:rPr lang="en-US" dirty="0"/>
              <a:t> </a:t>
            </a:r>
            <a:r>
              <a:rPr lang="en-US" dirty="0" err="1"/>
              <a:t>güdümü</a:t>
            </a:r>
            <a:r>
              <a:rPr lang="en-US" dirty="0"/>
              <a:t> </a:t>
            </a:r>
            <a:r>
              <a:rPr lang="en-US" dirty="0" err="1"/>
              <a:t>sağlamak</a:t>
            </a:r>
            <a:r>
              <a:rPr lang="en-US" dirty="0"/>
              <a:t> </a:t>
            </a:r>
            <a:r>
              <a:rPr lang="en-US" dirty="0" err="1"/>
              <a:t>üzere</a:t>
            </a:r>
            <a:r>
              <a:rPr lang="en-US" dirty="0"/>
              <a:t> </a:t>
            </a:r>
            <a:r>
              <a:rPr lang="en-US" dirty="0" err="1"/>
              <a:t>geliştirilen</a:t>
            </a:r>
            <a:r>
              <a:rPr lang="en-US" dirty="0"/>
              <a:t> </a:t>
            </a:r>
            <a:r>
              <a:rPr lang="en-US" dirty="0" err="1"/>
              <a:t>bir</a:t>
            </a:r>
            <a:r>
              <a:rPr lang="en-US" dirty="0"/>
              <a:t> </a:t>
            </a:r>
            <a:r>
              <a:rPr lang="en-US" dirty="0" err="1"/>
              <a:t>standarttır</a:t>
            </a:r>
            <a:r>
              <a:rPr lang="en-US" dirty="0"/>
              <a:t>. Bu </a:t>
            </a:r>
            <a:r>
              <a:rPr lang="en-US" dirty="0" err="1"/>
              <a:t>protokol</a:t>
            </a:r>
            <a:r>
              <a:rPr lang="en-US" dirty="0"/>
              <a:t> </a:t>
            </a:r>
            <a:r>
              <a:rPr lang="en-US" dirty="0" err="1"/>
              <a:t>sayesinde</a:t>
            </a:r>
            <a:r>
              <a:rPr lang="en-US" dirty="0"/>
              <a:t>, </a:t>
            </a:r>
            <a:r>
              <a:rPr lang="en-US" dirty="0" err="1"/>
              <a:t>ileri</a:t>
            </a:r>
            <a:r>
              <a:rPr lang="en-US" dirty="0"/>
              <a:t> </a:t>
            </a:r>
            <a:r>
              <a:rPr lang="en-US" dirty="0" err="1"/>
              <a:t>telekomünikasyon</a:t>
            </a:r>
            <a:r>
              <a:rPr lang="en-US" dirty="0"/>
              <a:t> </a:t>
            </a:r>
            <a:r>
              <a:rPr lang="en-US" dirty="0" err="1"/>
              <a:t>servisleri</a:t>
            </a:r>
            <a:r>
              <a:rPr lang="en-US" dirty="0"/>
              <a:t> </a:t>
            </a:r>
            <a:r>
              <a:rPr lang="en-US" dirty="0" err="1"/>
              <a:t>yaratmak</a:t>
            </a:r>
            <a:r>
              <a:rPr lang="en-US" dirty="0"/>
              <a:t> </a:t>
            </a:r>
            <a:r>
              <a:rPr lang="en-US" dirty="0" err="1"/>
              <a:t>ve</a:t>
            </a:r>
            <a:r>
              <a:rPr lang="en-US" dirty="0"/>
              <a:t> </a:t>
            </a:r>
            <a:r>
              <a:rPr lang="en-US" dirty="0" err="1"/>
              <a:t>cep</a:t>
            </a:r>
            <a:r>
              <a:rPr lang="en-US" dirty="0"/>
              <a:t> </a:t>
            </a:r>
            <a:r>
              <a:rPr lang="en-US" dirty="0" err="1"/>
              <a:t>telefonlarından</a:t>
            </a:r>
            <a:r>
              <a:rPr lang="en-US" dirty="0"/>
              <a:t> Internet </a:t>
            </a:r>
            <a:r>
              <a:rPr lang="en-US" dirty="0" err="1"/>
              <a:t>sayfalarına</a:t>
            </a:r>
            <a:r>
              <a:rPr lang="en-US" dirty="0"/>
              <a:t> </a:t>
            </a:r>
            <a:r>
              <a:rPr lang="en-US" dirty="0" err="1"/>
              <a:t>ulaşmak</a:t>
            </a:r>
            <a:r>
              <a:rPr lang="en-US" dirty="0"/>
              <a:t> </a:t>
            </a:r>
            <a:r>
              <a:rPr lang="en-US" dirty="0" err="1"/>
              <a:t>mümkündür</a:t>
            </a:r>
            <a:r>
              <a:rPr lang="en-US" dirty="0"/>
              <a:t>. WAP </a:t>
            </a:r>
            <a:r>
              <a:rPr lang="en-US" dirty="0" err="1"/>
              <a:t>protokolü</a:t>
            </a:r>
            <a:r>
              <a:rPr lang="en-US" dirty="0"/>
              <a:t> </a:t>
            </a:r>
            <a:r>
              <a:rPr lang="en-US" dirty="0" err="1"/>
              <a:t>bir</a:t>
            </a:r>
            <a:r>
              <a:rPr lang="en-US" dirty="0"/>
              <a:t> </a:t>
            </a:r>
            <a:r>
              <a:rPr lang="en-US" dirty="0" err="1"/>
              <a:t>endüstri</a:t>
            </a:r>
            <a:r>
              <a:rPr lang="en-US" dirty="0"/>
              <a:t> </a:t>
            </a:r>
            <a:r>
              <a:rPr lang="en-US" dirty="0" err="1"/>
              <a:t>standardı</a:t>
            </a:r>
            <a:r>
              <a:rPr lang="en-US" dirty="0"/>
              <a:t> </a:t>
            </a:r>
            <a:r>
              <a:rPr lang="en-US" dirty="0" err="1"/>
              <a:t>olarak</a:t>
            </a:r>
            <a:r>
              <a:rPr lang="en-US" dirty="0"/>
              <a:t> </a:t>
            </a:r>
            <a:r>
              <a:rPr lang="en-US" dirty="0" err="1"/>
              <a:t>üreticilerin</a:t>
            </a:r>
            <a:r>
              <a:rPr lang="en-US" dirty="0"/>
              <a:t> </a:t>
            </a:r>
            <a:r>
              <a:rPr lang="en-US" dirty="0" err="1"/>
              <a:t>büyük</a:t>
            </a:r>
            <a:r>
              <a:rPr lang="en-US" dirty="0"/>
              <a:t> </a:t>
            </a:r>
            <a:r>
              <a:rPr lang="en-US" dirty="0" err="1"/>
              <a:t>çoğunluğu</a:t>
            </a:r>
            <a:r>
              <a:rPr lang="en-US" dirty="0"/>
              <a:t> </a:t>
            </a:r>
            <a:r>
              <a:rPr lang="en-US" dirty="0" err="1"/>
              <a:t>tarafından</a:t>
            </a:r>
            <a:r>
              <a:rPr lang="en-US" dirty="0"/>
              <a:t> </a:t>
            </a:r>
            <a:r>
              <a:rPr lang="en-US" dirty="0" err="1"/>
              <a:t>desteklenmektedir</a:t>
            </a:r>
            <a:r>
              <a:rPr lang="en-US" dirty="0"/>
              <a:t>.   WAP </a:t>
            </a:r>
            <a:r>
              <a:rPr lang="en-US" dirty="0" err="1"/>
              <a:t>aslında</a:t>
            </a:r>
            <a:r>
              <a:rPr lang="en-US" dirty="0"/>
              <a:t> </a:t>
            </a:r>
            <a:r>
              <a:rPr lang="en-US" dirty="0" err="1"/>
              <a:t>mevcut</a:t>
            </a:r>
            <a:r>
              <a:rPr lang="en-US" dirty="0"/>
              <a:t> Internet </a:t>
            </a:r>
            <a:r>
              <a:rPr lang="en-US" dirty="0" err="1"/>
              <a:t>standartlarını</a:t>
            </a:r>
            <a:r>
              <a:rPr lang="en-US" dirty="0"/>
              <a:t> </a:t>
            </a:r>
            <a:r>
              <a:rPr lang="en-US" dirty="0" err="1"/>
              <a:t>kullanıyor</a:t>
            </a:r>
            <a:r>
              <a:rPr lang="en-US" dirty="0"/>
              <a:t>. </a:t>
            </a:r>
            <a:r>
              <a:rPr lang="en-US" b="1" dirty="0"/>
              <a:t>WAP </a:t>
            </a:r>
            <a:r>
              <a:rPr lang="en-US" b="1" dirty="0" err="1"/>
              <a:t>mimarisi</a:t>
            </a:r>
            <a:r>
              <a:rPr lang="en-US" b="1" dirty="0"/>
              <a:t>, </a:t>
            </a:r>
            <a:r>
              <a:rPr lang="en-US" b="1" dirty="0" err="1"/>
              <a:t>standart</a:t>
            </a:r>
            <a:r>
              <a:rPr lang="en-US" b="1" dirty="0"/>
              <a:t> </a:t>
            </a:r>
            <a:r>
              <a:rPr lang="en-US" b="1" dirty="0" err="1"/>
              <a:t>ve</a:t>
            </a:r>
            <a:r>
              <a:rPr lang="en-US" b="1" dirty="0"/>
              <a:t> </a:t>
            </a:r>
            <a:r>
              <a:rPr lang="en-US" b="1" dirty="0" err="1"/>
              <a:t>mevcut</a:t>
            </a:r>
            <a:r>
              <a:rPr lang="en-US" b="1" dirty="0"/>
              <a:t> Internet </a:t>
            </a:r>
            <a:r>
              <a:rPr lang="en-US" b="1" dirty="0" err="1"/>
              <a:t>servis</a:t>
            </a:r>
            <a:r>
              <a:rPr lang="en-US" b="1" dirty="0"/>
              <a:t> </a:t>
            </a:r>
            <a:r>
              <a:rPr lang="en-US" b="1" dirty="0" err="1"/>
              <a:t>vericilerinin</a:t>
            </a:r>
            <a:r>
              <a:rPr lang="en-US" b="1" dirty="0"/>
              <a:t> </a:t>
            </a:r>
            <a:r>
              <a:rPr lang="en-US" b="1" dirty="0" err="1"/>
              <a:t>kablosuz</a:t>
            </a:r>
            <a:r>
              <a:rPr lang="en-US" b="1" dirty="0"/>
              <a:t> </a:t>
            </a:r>
            <a:r>
              <a:rPr lang="en-US" b="1" dirty="0" err="1"/>
              <a:t>iletişim</a:t>
            </a:r>
            <a:r>
              <a:rPr lang="en-US" b="1" dirty="0"/>
              <a:t> </a:t>
            </a:r>
            <a:r>
              <a:rPr lang="en-US" b="1" dirty="0" err="1"/>
              <a:t>araçlarına</a:t>
            </a:r>
            <a:r>
              <a:rPr lang="en-US" b="1" dirty="0"/>
              <a:t> Internet </a:t>
            </a:r>
            <a:r>
              <a:rPr lang="en-US" b="1" dirty="0" err="1"/>
              <a:t>servislerini</a:t>
            </a:r>
            <a:r>
              <a:rPr lang="en-US" b="1" dirty="0"/>
              <a:t> </a:t>
            </a:r>
            <a:r>
              <a:rPr lang="en-US" b="1" dirty="0" err="1"/>
              <a:t>sağlayabilmesi</a:t>
            </a:r>
            <a:r>
              <a:rPr lang="en-US" b="1" dirty="0"/>
              <a:t> </a:t>
            </a:r>
            <a:r>
              <a:rPr lang="en-US" b="1" dirty="0" err="1"/>
              <a:t>için</a:t>
            </a:r>
            <a:r>
              <a:rPr lang="en-US" b="1" dirty="0"/>
              <a:t> </a:t>
            </a:r>
            <a:r>
              <a:rPr lang="en-US" b="1" dirty="0" err="1"/>
              <a:t>tasarlanmıştır</a:t>
            </a:r>
            <a:r>
              <a:rPr lang="en-US" b="1" dirty="0"/>
              <a:t>.</a:t>
            </a:r>
            <a:r>
              <a:rPr lang="en-US" dirty="0"/>
              <a:t> </a:t>
            </a:r>
            <a:r>
              <a:rPr lang="en-US" dirty="0" err="1"/>
              <a:t>Kablosuz</a:t>
            </a:r>
            <a:r>
              <a:rPr lang="en-US" dirty="0"/>
              <a:t> </a:t>
            </a:r>
            <a:r>
              <a:rPr lang="en-US" dirty="0" err="1"/>
              <a:t>cihazlar</a:t>
            </a:r>
            <a:r>
              <a:rPr lang="en-US" dirty="0"/>
              <a:t> </a:t>
            </a:r>
            <a:r>
              <a:rPr lang="en-US" dirty="0" err="1"/>
              <a:t>ile</a:t>
            </a:r>
            <a:r>
              <a:rPr lang="en-US" dirty="0"/>
              <a:t> </a:t>
            </a:r>
            <a:r>
              <a:rPr lang="en-US" dirty="0" err="1"/>
              <a:t>iletişimde</a:t>
            </a:r>
            <a:r>
              <a:rPr lang="en-US" dirty="0"/>
              <a:t> WAP, </a:t>
            </a:r>
            <a:r>
              <a:rPr lang="en-US" dirty="0" err="1"/>
              <a:t>bilinen</a:t>
            </a:r>
            <a:r>
              <a:rPr lang="en-US" dirty="0"/>
              <a:t> XML, UDP </a:t>
            </a:r>
            <a:r>
              <a:rPr lang="en-US" dirty="0" err="1"/>
              <a:t>ve</a:t>
            </a:r>
            <a:r>
              <a:rPr lang="en-US" dirty="0"/>
              <a:t> IP </a:t>
            </a:r>
            <a:r>
              <a:rPr lang="en-US" dirty="0" err="1"/>
              <a:t>gibi</a:t>
            </a:r>
            <a:r>
              <a:rPr lang="en-US" dirty="0"/>
              <a:t> Internet </a:t>
            </a:r>
            <a:r>
              <a:rPr lang="en-US" dirty="0" err="1"/>
              <a:t>standartlarını</a:t>
            </a:r>
            <a:r>
              <a:rPr lang="en-US" dirty="0"/>
              <a:t> </a:t>
            </a:r>
            <a:r>
              <a:rPr lang="en-US" dirty="0" err="1"/>
              <a:t>kullanır</a:t>
            </a:r>
            <a:r>
              <a:rPr lang="en-US" dirty="0"/>
              <a:t>. WAP </a:t>
            </a:r>
            <a:r>
              <a:rPr lang="en-US" dirty="0" err="1"/>
              <a:t>kablosuz</a:t>
            </a:r>
            <a:r>
              <a:rPr lang="en-US" dirty="0"/>
              <a:t> </a:t>
            </a:r>
            <a:r>
              <a:rPr lang="en-US" dirty="0" err="1"/>
              <a:t>iletişim</a:t>
            </a:r>
            <a:r>
              <a:rPr lang="en-US" dirty="0"/>
              <a:t> </a:t>
            </a:r>
            <a:r>
              <a:rPr lang="en-US" dirty="0" err="1"/>
              <a:t>protokolleri</a:t>
            </a:r>
            <a:r>
              <a:rPr lang="en-US" dirty="0"/>
              <a:t> HTTP </a:t>
            </a:r>
            <a:r>
              <a:rPr lang="en-US" dirty="0" err="1"/>
              <a:t>ve</a:t>
            </a:r>
            <a:r>
              <a:rPr lang="en-US" dirty="0"/>
              <a:t> TLS </a:t>
            </a:r>
            <a:r>
              <a:rPr lang="en-US" dirty="0" err="1"/>
              <a:t>gibi</a:t>
            </a:r>
            <a:r>
              <a:rPr lang="en-US" dirty="0"/>
              <a:t> Internet </a:t>
            </a:r>
            <a:r>
              <a:rPr lang="en-US" dirty="0" err="1"/>
              <a:t>standartları</a:t>
            </a:r>
            <a:r>
              <a:rPr lang="en-US" dirty="0"/>
              <a:t> </a:t>
            </a:r>
            <a:r>
              <a:rPr lang="en-US" dirty="0" err="1"/>
              <a:t>bazında</a:t>
            </a:r>
            <a:r>
              <a:rPr lang="en-US" dirty="0"/>
              <a:t> </a:t>
            </a:r>
            <a:r>
              <a:rPr lang="en-US" dirty="0" err="1"/>
              <a:t>tasarlanmıştır</a:t>
            </a:r>
            <a:r>
              <a:rPr lang="en-US" dirty="0"/>
              <a:t>, </a:t>
            </a:r>
            <a:r>
              <a:rPr lang="en-US" dirty="0" err="1"/>
              <a:t>fakat</a:t>
            </a:r>
            <a:r>
              <a:rPr lang="en-US" dirty="0"/>
              <a:t> </a:t>
            </a:r>
            <a:r>
              <a:rPr lang="en-US" dirty="0" err="1"/>
              <a:t>elde</a:t>
            </a:r>
            <a:r>
              <a:rPr lang="en-US" dirty="0"/>
              <a:t> </a:t>
            </a:r>
            <a:r>
              <a:rPr lang="en-US" dirty="0" err="1"/>
              <a:t>taşınan</a:t>
            </a:r>
            <a:r>
              <a:rPr lang="en-US" dirty="0"/>
              <a:t> </a:t>
            </a:r>
            <a:r>
              <a:rPr lang="en-US" dirty="0" err="1"/>
              <a:t>kablosuz</a:t>
            </a:r>
            <a:r>
              <a:rPr lang="en-US" dirty="0"/>
              <a:t> </a:t>
            </a:r>
            <a:r>
              <a:rPr lang="en-US" dirty="0" err="1"/>
              <a:t>cihazların</a:t>
            </a:r>
            <a:r>
              <a:rPr lang="en-US" dirty="0"/>
              <a:t> </a:t>
            </a:r>
            <a:r>
              <a:rPr lang="en-US" dirty="0" err="1"/>
              <a:t>kısıtlı</a:t>
            </a:r>
            <a:r>
              <a:rPr lang="en-US" dirty="0"/>
              <a:t> </a:t>
            </a:r>
            <a:r>
              <a:rPr lang="en-US" dirty="0" err="1"/>
              <a:t>işlem</a:t>
            </a:r>
            <a:r>
              <a:rPr lang="en-US" dirty="0"/>
              <a:t> </a:t>
            </a:r>
            <a:r>
              <a:rPr lang="en-US" dirty="0" err="1"/>
              <a:t>kapasitelerini</a:t>
            </a:r>
            <a:r>
              <a:rPr lang="en-US" dirty="0"/>
              <a:t> en </a:t>
            </a:r>
            <a:r>
              <a:rPr lang="en-US" dirty="0" err="1"/>
              <a:t>verimli</a:t>
            </a:r>
            <a:r>
              <a:rPr lang="en-US" dirty="0"/>
              <a:t> </a:t>
            </a:r>
            <a:r>
              <a:rPr lang="en-US" dirty="0" err="1"/>
              <a:t>şekilde</a:t>
            </a:r>
            <a:r>
              <a:rPr lang="en-US" dirty="0"/>
              <a:t> </a:t>
            </a:r>
            <a:r>
              <a:rPr lang="en-US" dirty="0" err="1"/>
              <a:t>kullanılmasını</a:t>
            </a:r>
            <a:r>
              <a:rPr lang="en-US" dirty="0"/>
              <a:t> </a:t>
            </a:r>
            <a:r>
              <a:rPr lang="en-US" dirty="0" err="1"/>
              <a:t>sağlar</a:t>
            </a:r>
            <a:r>
              <a:rPr lang="en-US" dirty="0"/>
              <a:t>.</a:t>
            </a:r>
            <a:endParaRPr lang="tr-TR" dirty="0"/>
          </a:p>
          <a:p>
            <a:pPr algn="just">
              <a:lnSpc>
                <a:spcPct val="150000"/>
              </a:lnSpc>
            </a:pPr>
            <a:endParaRPr lang="tr-TR" dirty="0"/>
          </a:p>
        </p:txBody>
      </p:sp>
      <p:sp>
        <p:nvSpPr>
          <p:cNvPr id="4" name="Slide Number Placeholder 3">
            <a:extLst>
              <a:ext uri="{FF2B5EF4-FFF2-40B4-BE49-F238E27FC236}">
                <a16:creationId xmlns:a16="http://schemas.microsoft.com/office/drawing/2014/main" id="{05256FD9-8F31-3950-3350-926D121041A6}"/>
              </a:ext>
            </a:extLst>
          </p:cNvPr>
          <p:cNvSpPr>
            <a:spLocks noGrp="1"/>
          </p:cNvSpPr>
          <p:nvPr>
            <p:ph type="sldNum" sz="quarter" idx="12"/>
          </p:nvPr>
        </p:nvSpPr>
        <p:spPr/>
        <p:txBody>
          <a:bodyPr/>
          <a:lstStyle/>
          <a:p>
            <a:fld id="{FA388F4F-6C6B-4E7F-860B-201CED661D62}" type="slidenum">
              <a:rPr lang="tr-TR" smtClean="0"/>
              <a:t>106</a:t>
            </a:fld>
            <a:endParaRPr lang="tr-TR"/>
          </a:p>
        </p:txBody>
      </p:sp>
    </p:spTree>
    <p:extLst>
      <p:ext uri="{BB962C8B-B14F-4D97-AF65-F5344CB8AC3E}">
        <p14:creationId xmlns:p14="http://schemas.microsoft.com/office/powerpoint/2010/main" val="587853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424936" cy="2062103"/>
          </a:xfrm>
          <a:prstGeom prst="rect">
            <a:avLst/>
          </a:prstGeom>
          <a:noFill/>
        </p:spPr>
        <p:txBody>
          <a:bodyPr wrap="square" rtlCol="0">
            <a:spAutoFit/>
          </a:bodyPr>
          <a:lstStyle/>
          <a:p>
            <a:r>
              <a:rPr lang="en-US" sz="2000" b="1" dirty="0"/>
              <a:t>WAP </a:t>
            </a:r>
            <a:r>
              <a:rPr lang="en-US" sz="2000" b="1" dirty="0" err="1"/>
              <a:t>ve</a:t>
            </a:r>
            <a:r>
              <a:rPr lang="en-US" sz="2000" b="1" dirty="0"/>
              <a:t> </a:t>
            </a:r>
            <a:r>
              <a:rPr lang="en-US" sz="2000" b="1" dirty="0" err="1"/>
              <a:t>GPRS'in</a:t>
            </a:r>
            <a:r>
              <a:rPr lang="en-US" sz="2000" b="1" dirty="0"/>
              <a:t> </a:t>
            </a:r>
            <a:r>
              <a:rPr lang="en-US" sz="2000" b="1" dirty="0" err="1"/>
              <a:t>Farkı</a:t>
            </a:r>
            <a:r>
              <a:rPr lang="en-US" sz="2000" b="1" dirty="0"/>
              <a:t> </a:t>
            </a:r>
            <a:r>
              <a:rPr lang="en-US" sz="2000" b="1" dirty="0" err="1"/>
              <a:t>Nedir</a:t>
            </a:r>
            <a:r>
              <a:rPr lang="en-US" sz="2000" b="1" dirty="0"/>
              <a:t>?</a:t>
            </a:r>
            <a:endParaRPr lang="tr-TR" sz="2000" dirty="0"/>
          </a:p>
          <a:p>
            <a:pPr algn="just"/>
            <a:endParaRPr lang="tr-TR" dirty="0"/>
          </a:p>
          <a:p>
            <a:pPr algn="just"/>
            <a:r>
              <a:rPr lang="en-US" dirty="0"/>
              <a:t>WAP </a:t>
            </a:r>
            <a:r>
              <a:rPr lang="en-US" dirty="0" err="1"/>
              <a:t>bir</a:t>
            </a:r>
            <a:r>
              <a:rPr lang="en-US" dirty="0"/>
              <a:t> </a:t>
            </a:r>
            <a:r>
              <a:rPr lang="en-US" dirty="0" err="1"/>
              <a:t>uygulama</a:t>
            </a:r>
            <a:r>
              <a:rPr lang="en-US" dirty="0"/>
              <a:t> </a:t>
            </a:r>
            <a:r>
              <a:rPr lang="en-US" dirty="0" err="1"/>
              <a:t>protokolüdür</a:t>
            </a:r>
            <a:r>
              <a:rPr lang="en-US" dirty="0"/>
              <a:t> </a:t>
            </a:r>
            <a:r>
              <a:rPr lang="en-US" dirty="0" err="1"/>
              <a:t>ve</a:t>
            </a:r>
            <a:r>
              <a:rPr lang="en-US" dirty="0"/>
              <a:t> </a:t>
            </a:r>
            <a:r>
              <a:rPr lang="en-US" dirty="0" err="1"/>
              <a:t>cep</a:t>
            </a:r>
            <a:r>
              <a:rPr lang="en-US" dirty="0"/>
              <a:t> </a:t>
            </a:r>
            <a:r>
              <a:rPr lang="en-US" dirty="0" err="1"/>
              <a:t>telefonları</a:t>
            </a:r>
            <a:r>
              <a:rPr lang="en-US" dirty="0"/>
              <a:t> </a:t>
            </a:r>
            <a:r>
              <a:rPr lang="en-US" dirty="0" err="1"/>
              <a:t>üzerinden</a:t>
            </a:r>
            <a:r>
              <a:rPr lang="en-US" dirty="0"/>
              <a:t> Internet </a:t>
            </a:r>
            <a:r>
              <a:rPr lang="en-US" dirty="0" err="1"/>
              <a:t>benzeri</a:t>
            </a:r>
            <a:r>
              <a:rPr lang="en-US" dirty="0"/>
              <a:t> </a:t>
            </a:r>
            <a:r>
              <a:rPr lang="en-US" dirty="0" err="1"/>
              <a:t>içeriğin</a:t>
            </a:r>
            <a:r>
              <a:rPr lang="en-US" dirty="0"/>
              <a:t> </a:t>
            </a:r>
            <a:r>
              <a:rPr lang="en-US" dirty="0" err="1"/>
              <a:t>görüntülenmesini</a:t>
            </a:r>
            <a:r>
              <a:rPr lang="en-US" dirty="0"/>
              <a:t> </a:t>
            </a:r>
            <a:r>
              <a:rPr lang="en-US" dirty="0" err="1"/>
              <a:t>sağlamaktadır</a:t>
            </a:r>
            <a:r>
              <a:rPr lang="en-US" dirty="0"/>
              <a:t>. GPRS </a:t>
            </a:r>
            <a:r>
              <a:rPr lang="en-US" dirty="0" err="1"/>
              <a:t>ise</a:t>
            </a:r>
            <a:r>
              <a:rPr lang="en-US" dirty="0"/>
              <a:t> </a:t>
            </a:r>
            <a:r>
              <a:rPr lang="en-US" dirty="0" err="1"/>
              <a:t>bir</a:t>
            </a:r>
            <a:r>
              <a:rPr lang="en-US" dirty="0"/>
              <a:t> </a:t>
            </a:r>
            <a:r>
              <a:rPr lang="en-US" dirty="0" err="1"/>
              <a:t>taşıyıcıdır</a:t>
            </a:r>
            <a:r>
              <a:rPr lang="en-US" dirty="0"/>
              <a:t>. </a:t>
            </a:r>
            <a:r>
              <a:rPr lang="en-US" dirty="0" err="1"/>
              <a:t>Yani</a:t>
            </a:r>
            <a:r>
              <a:rPr lang="en-US" dirty="0"/>
              <a:t> </a:t>
            </a:r>
            <a:r>
              <a:rPr lang="en-US" dirty="0" err="1"/>
              <a:t>verilerin</a:t>
            </a:r>
            <a:r>
              <a:rPr lang="en-US" dirty="0"/>
              <a:t> </a:t>
            </a:r>
            <a:r>
              <a:rPr lang="en-US" dirty="0" err="1"/>
              <a:t>iletimini</a:t>
            </a:r>
            <a:r>
              <a:rPr lang="en-US" dirty="0"/>
              <a:t> </a:t>
            </a:r>
            <a:r>
              <a:rPr lang="en-US" dirty="0" err="1"/>
              <a:t>sağlamaktadır</a:t>
            </a:r>
            <a:r>
              <a:rPr lang="en-US" dirty="0"/>
              <a:t>. </a:t>
            </a:r>
            <a:r>
              <a:rPr lang="en-US" dirty="0" err="1"/>
              <a:t>WAP'a</a:t>
            </a:r>
            <a:r>
              <a:rPr lang="en-US" dirty="0"/>
              <a:t> </a:t>
            </a:r>
            <a:r>
              <a:rPr lang="en-US" dirty="0" err="1"/>
              <a:t>farklı</a:t>
            </a:r>
            <a:r>
              <a:rPr lang="en-US" dirty="0"/>
              <a:t> </a:t>
            </a:r>
            <a:r>
              <a:rPr lang="en-US" dirty="0" err="1"/>
              <a:t>taşıyıcı</a:t>
            </a:r>
            <a:r>
              <a:rPr lang="en-US" dirty="0"/>
              <a:t> </a:t>
            </a:r>
            <a:r>
              <a:rPr lang="en-US" dirty="0" err="1"/>
              <a:t>teknolojilerin</a:t>
            </a:r>
            <a:r>
              <a:rPr lang="en-US" dirty="0"/>
              <a:t> </a:t>
            </a:r>
            <a:r>
              <a:rPr lang="en-US" dirty="0" err="1"/>
              <a:t>tümü</a:t>
            </a:r>
            <a:r>
              <a:rPr lang="en-US" dirty="0"/>
              <a:t> </a:t>
            </a:r>
            <a:r>
              <a:rPr lang="en-US" dirty="0" err="1"/>
              <a:t>ile</a:t>
            </a:r>
            <a:r>
              <a:rPr lang="en-US" dirty="0"/>
              <a:t> CSD, HSCSD </a:t>
            </a:r>
            <a:r>
              <a:rPr lang="en-US" dirty="0" err="1"/>
              <a:t>ile</a:t>
            </a:r>
            <a:r>
              <a:rPr lang="en-US" dirty="0"/>
              <a:t> </a:t>
            </a:r>
            <a:r>
              <a:rPr lang="en-US" dirty="0" err="1"/>
              <a:t>veya</a:t>
            </a:r>
            <a:r>
              <a:rPr lang="en-US" dirty="0"/>
              <a:t> GPRS </a:t>
            </a:r>
            <a:r>
              <a:rPr lang="en-US" dirty="0" err="1"/>
              <a:t>ile</a:t>
            </a:r>
            <a:r>
              <a:rPr lang="en-US" dirty="0"/>
              <a:t> </a:t>
            </a:r>
            <a:r>
              <a:rPr lang="en-US" dirty="0" err="1"/>
              <a:t>bağlanmak</a:t>
            </a:r>
            <a:r>
              <a:rPr lang="en-US" dirty="0"/>
              <a:t> </a:t>
            </a:r>
            <a:r>
              <a:rPr lang="en-US" dirty="0" err="1"/>
              <a:t>mümkündür</a:t>
            </a:r>
            <a:r>
              <a:rPr lang="en-US" dirty="0"/>
              <a:t>. GPRS </a:t>
            </a:r>
            <a:r>
              <a:rPr lang="en-US" dirty="0" err="1"/>
              <a:t>ile</a:t>
            </a:r>
            <a:r>
              <a:rPr lang="en-US" dirty="0"/>
              <a:t> WAP' a </a:t>
            </a:r>
            <a:r>
              <a:rPr lang="en-US" dirty="0" err="1"/>
              <a:t>ulaşılabilir</a:t>
            </a:r>
            <a:r>
              <a:rPr lang="en-US" dirty="0"/>
              <a:t>. </a:t>
            </a:r>
            <a:endParaRPr lang="tr-TR" dirty="0"/>
          </a:p>
          <a:p>
            <a:pPr algn="just"/>
            <a:endParaRPr lang="tr-TR" dirty="0"/>
          </a:p>
        </p:txBody>
      </p:sp>
      <p:sp>
        <p:nvSpPr>
          <p:cNvPr id="3" name="TextBox 2"/>
          <p:cNvSpPr txBox="1"/>
          <p:nvPr/>
        </p:nvSpPr>
        <p:spPr>
          <a:xfrm>
            <a:off x="395536" y="2164794"/>
            <a:ext cx="7632848" cy="400110"/>
          </a:xfrm>
          <a:prstGeom prst="rect">
            <a:avLst/>
          </a:prstGeom>
          <a:noFill/>
        </p:spPr>
        <p:txBody>
          <a:bodyPr wrap="square" rtlCol="0">
            <a:spAutoFit/>
          </a:bodyPr>
          <a:lstStyle/>
          <a:p>
            <a:r>
              <a:rPr lang="en-US" sz="2000" b="1" dirty="0"/>
              <a:t>WAP </a:t>
            </a:r>
            <a:r>
              <a:rPr lang="en-US" sz="2000" b="1" dirty="0" err="1"/>
              <a:t>Bağlantısı</a:t>
            </a:r>
            <a:r>
              <a:rPr lang="en-US" sz="2000" b="1" dirty="0"/>
              <a:t> </a:t>
            </a:r>
            <a:r>
              <a:rPr lang="en-US" sz="2000" b="1" dirty="0" err="1"/>
              <a:t>nasıl</a:t>
            </a:r>
            <a:r>
              <a:rPr lang="en-US" sz="2000" b="1" dirty="0"/>
              <a:t> </a:t>
            </a:r>
            <a:r>
              <a:rPr lang="en-US" sz="2000" b="1" dirty="0" err="1"/>
              <a:t>yapılır</a:t>
            </a:r>
            <a:r>
              <a:rPr lang="en-US" sz="2000" b="1" dirty="0"/>
              <a:t>?</a:t>
            </a:r>
            <a:endParaRPr lang="tr-TR" sz="2000" dirty="0"/>
          </a:p>
        </p:txBody>
      </p:sp>
      <p:sp>
        <p:nvSpPr>
          <p:cNvPr id="4" name="TextBox 3"/>
          <p:cNvSpPr txBox="1"/>
          <p:nvPr/>
        </p:nvSpPr>
        <p:spPr>
          <a:xfrm>
            <a:off x="395536" y="2996952"/>
            <a:ext cx="8424936" cy="2585323"/>
          </a:xfrm>
          <a:prstGeom prst="rect">
            <a:avLst/>
          </a:prstGeom>
          <a:noFill/>
        </p:spPr>
        <p:txBody>
          <a:bodyPr wrap="square" rtlCol="0">
            <a:spAutoFit/>
          </a:bodyPr>
          <a:lstStyle/>
          <a:p>
            <a:r>
              <a:rPr lang="en-US" dirty="0"/>
              <a:t>W</a:t>
            </a:r>
            <a:r>
              <a:rPr lang="tr-TR" dirty="0"/>
              <a:t>AP</a:t>
            </a:r>
            <a:r>
              <a:rPr lang="en-US" dirty="0"/>
              <a:t> </a:t>
            </a:r>
            <a:r>
              <a:rPr lang="en-US" dirty="0" err="1"/>
              <a:t>Hizmeti</a:t>
            </a:r>
            <a:r>
              <a:rPr lang="en-US" dirty="0"/>
              <a:t> </a:t>
            </a:r>
            <a:r>
              <a:rPr lang="en-US" b="1" dirty="0" err="1"/>
              <a:t>iki</a:t>
            </a:r>
            <a:r>
              <a:rPr lang="en-US" b="1" dirty="0"/>
              <a:t> </a:t>
            </a:r>
            <a:r>
              <a:rPr lang="en-US" b="1" dirty="0" err="1"/>
              <a:t>iletişim</a:t>
            </a:r>
            <a:r>
              <a:rPr lang="en-US" b="1" dirty="0"/>
              <a:t> </a:t>
            </a:r>
            <a:r>
              <a:rPr lang="en-US" b="1" dirty="0" err="1"/>
              <a:t>metodu</a:t>
            </a:r>
            <a:r>
              <a:rPr lang="en-US" b="1" dirty="0"/>
              <a:t> </a:t>
            </a:r>
            <a:r>
              <a:rPr lang="en-US" dirty="0" err="1"/>
              <a:t>ile</a:t>
            </a:r>
            <a:r>
              <a:rPr lang="en-US" dirty="0"/>
              <a:t> </a:t>
            </a:r>
            <a:r>
              <a:rPr lang="en-US" dirty="0" err="1"/>
              <a:t>gerçekleşmektedir</a:t>
            </a:r>
            <a:r>
              <a:rPr lang="en-US" dirty="0"/>
              <a:t>.</a:t>
            </a:r>
            <a:endParaRPr lang="tr-TR" dirty="0"/>
          </a:p>
          <a:p>
            <a:r>
              <a:rPr lang="en-US" dirty="0"/>
              <a:t> </a:t>
            </a:r>
            <a:br>
              <a:rPr lang="en-US" dirty="0"/>
            </a:br>
            <a:r>
              <a:rPr lang="en-US" dirty="0"/>
              <a:t>1.  GSM </a:t>
            </a:r>
            <a:r>
              <a:rPr lang="en-US" dirty="0" err="1"/>
              <a:t>Veri</a:t>
            </a:r>
            <a:r>
              <a:rPr lang="en-US" dirty="0"/>
              <a:t> </a:t>
            </a:r>
            <a:r>
              <a:rPr lang="en-US" dirty="0" err="1"/>
              <a:t>Metodu</a:t>
            </a:r>
            <a:r>
              <a:rPr lang="en-US" dirty="0"/>
              <a:t>-Dial UP-</a:t>
            </a:r>
            <a:r>
              <a:rPr lang="en-US" dirty="0" err="1"/>
              <a:t>Çevirmeli</a:t>
            </a:r>
            <a:r>
              <a:rPr lang="en-US" dirty="0"/>
              <a:t> </a:t>
            </a:r>
            <a:r>
              <a:rPr lang="en-US" dirty="0" err="1"/>
              <a:t>Ağ</a:t>
            </a:r>
            <a:r>
              <a:rPr lang="en-US" dirty="0"/>
              <a:t> </a:t>
            </a:r>
            <a:r>
              <a:rPr lang="en-US" dirty="0" err="1"/>
              <a:t>Bağlantısı</a:t>
            </a:r>
            <a:r>
              <a:rPr lang="en-US" dirty="0"/>
              <a:t> </a:t>
            </a:r>
            <a:br>
              <a:rPr lang="en-US" dirty="0"/>
            </a:br>
            <a:r>
              <a:rPr lang="en-US" dirty="0"/>
              <a:t>2.  GPRS </a:t>
            </a:r>
            <a:r>
              <a:rPr lang="en-US" dirty="0" err="1"/>
              <a:t>sistemi</a:t>
            </a:r>
            <a:r>
              <a:rPr lang="en-US" dirty="0"/>
              <a:t> </a:t>
            </a:r>
            <a:r>
              <a:rPr lang="en-US" dirty="0" err="1"/>
              <a:t>kullanılarak</a:t>
            </a:r>
            <a:r>
              <a:rPr lang="en-US" dirty="0"/>
              <a:t> </a:t>
            </a:r>
            <a:r>
              <a:rPr lang="en-US" dirty="0" err="1"/>
              <a:t>sürekli</a:t>
            </a:r>
            <a:r>
              <a:rPr lang="en-US" dirty="0"/>
              <a:t> </a:t>
            </a:r>
            <a:r>
              <a:rPr lang="en-US" dirty="0" err="1"/>
              <a:t>bağlantı</a:t>
            </a:r>
            <a:r>
              <a:rPr lang="en-US" dirty="0"/>
              <a:t> </a:t>
            </a:r>
            <a:r>
              <a:rPr lang="en-US" dirty="0" err="1"/>
              <a:t>şeklinde</a:t>
            </a:r>
            <a:r>
              <a:rPr lang="en-US" dirty="0"/>
              <a:t> </a:t>
            </a:r>
            <a:r>
              <a:rPr lang="en-US" dirty="0" err="1"/>
              <a:t>olabilmektedir</a:t>
            </a:r>
            <a:endParaRPr lang="tr-TR" dirty="0"/>
          </a:p>
          <a:p>
            <a:endParaRPr lang="tr-TR" dirty="0"/>
          </a:p>
          <a:p>
            <a:r>
              <a:rPr lang="en-US" dirty="0" err="1"/>
              <a:t>Öncelikle</a:t>
            </a:r>
            <a:r>
              <a:rPr lang="en-US" dirty="0"/>
              <a:t> </a:t>
            </a:r>
            <a:r>
              <a:rPr lang="en-US" dirty="0" err="1"/>
              <a:t>telefonunuzun</a:t>
            </a:r>
            <a:r>
              <a:rPr lang="en-US" dirty="0"/>
              <a:t> WAP </a:t>
            </a:r>
            <a:r>
              <a:rPr lang="en-US" dirty="0" err="1"/>
              <a:t>destekli</a:t>
            </a:r>
            <a:r>
              <a:rPr lang="en-US" dirty="0"/>
              <a:t> </a:t>
            </a:r>
            <a:r>
              <a:rPr lang="en-US" dirty="0" err="1"/>
              <a:t>olması</a:t>
            </a:r>
            <a:r>
              <a:rPr lang="en-US" dirty="0"/>
              <a:t> </a:t>
            </a:r>
            <a:r>
              <a:rPr lang="en-US" dirty="0" err="1"/>
              <a:t>gerekmektedir</a:t>
            </a:r>
            <a:r>
              <a:rPr lang="en-US" dirty="0"/>
              <a:t>. </a:t>
            </a:r>
            <a:r>
              <a:rPr lang="en-US" dirty="0" err="1"/>
              <a:t>Ancak</a:t>
            </a:r>
            <a:r>
              <a:rPr lang="en-US" dirty="0"/>
              <a:t> GPRS </a:t>
            </a:r>
            <a:r>
              <a:rPr lang="en-US" dirty="0" err="1"/>
              <a:t>olması</a:t>
            </a:r>
            <a:r>
              <a:rPr lang="en-US" dirty="0"/>
              <a:t> </a:t>
            </a:r>
            <a:r>
              <a:rPr lang="en-US" dirty="0" err="1"/>
              <a:t>zorunlu</a:t>
            </a:r>
            <a:r>
              <a:rPr lang="en-US" dirty="0"/>
              <a:t> </a:t>
            </a:r>
            <a:r>
              <a:rPr lang="en-US" dirty="0" err="1"/>
              <a:t>değildir</a:t>
            </a:r>
            <a:r>
              <a:rPr lang="en-US" dirty="0"/>
              <a:t>. GPRS </a:t>
            </a:r>
            <a:r>
              <a:rPr lang="en-US" dirty="0" err="1"/>
              <a:t>özelliği</a:t>
            </a:r>
            <a:r>
              <a:rPr lang="en-US" dirty="0"/>
              <a:t> </a:t>
            </a:r>
            <a:r>
              <a:rPr lang="en-US" dirty="0" err="1"/>
              <a:t>kolaylık</a:t>
            </a:r>
            <a:r>
              <a:rPr lang="en-US" dirty="0"/>
              <a:t> </a:t>
            </a:r>
            <a:r>
              <a:rPr lang="en-US" dirty="0" err="1"/>
              <a:t>ve</a:t>
            </a:r>
            <a:r>
              <a:rPr lang="en-US" dirty="0"/>
              <a:t> </a:t>
            </a:r>
            <a:r>
              <a:rPr lang="en-US" dirty="0" err="1"/>
              <a:t>hız</a:t>
            </a:r>
            <a:r>
              <a:rPr lang="en-US" dirty="0"/>
              <a:t> </a:t>
            </a:r>
            <a:r>
              <a:rPr lang="en-US" dirty="0" err="1"/>
              <a:t>sağlamaktadır</a:t>
            </a:r>
            <a:r>
              <a:rPr lang="en-US" dirty="0"/>
              <a:t>.</a:t>
            </a:r>
            <a:endParaRPr lang="tr-TR" dirty="0"/>
          </a:p>
          <a:p>
            <a:r>
              <a:rPr lang="en-US" dirty="0"/>
              <a:t> </a:t>
            </a:r>
            <a:endParaRPr lang="tr-TR" dirty="0"/>
          </a:p>
          <a:p>
            <a:endParaRPr lang="tr-TR" dirty="0"/>
          </a:p>
        </p:txBody>
      </p:sp>
      <p:sp>
        <p:nvSpPr>
          <p:cNvPr id="5" name="Slide Number Placeholder 4">
            <a:extLst>
              <a:ext uri="{FF2B5EF4-FFF2-40B4-BE49-F238E27FC236}">
                <a16:creationId xmlns:a16="http://schemas.microsoft.com/office/drawing/2014/main" id="{D8F430F3-847C-D56D-A7A4-A37B3823363F}"/>
              </a:ext>
            </a:extLst>
          </p:cNvPr>
          <p:cNvSpPr>
            <a:spLocks noGrp="1"/>
          </p:cNvSpPr>
          <p:nvPr>
            <p:ph type="sldNum" sz="quarter" idx="12"/>
          </p:nvPr>
        </p:nvSpPr>
        <p:spPr/>
        <p:txBody>
          <a:bodyPr/>
          <a:lstStyle/>
          <a:p>
            <a:fld id="{FA388F4F-6C6B-4E7F-860B-201CED661D62}" type="slidenum">
              <a:rPr lang="tr-TR" smtClean="0"/>
              <a:t>107</a:t>
            </a:fld>
            <a:endParaRPr lang="tr-TR"/>
          </a:p>
        </p:txBody>
      </p:sp>
    </p:spTree>
    <p:extLst>
      <p:ext uri="{BB962C8B-B14F-4D97-AF65-F5344CB8AC3E}">
        <p14:creationId xmlns:p14="http://schemas.microsoft.com/office/powerpoint/2010/main" val="30690576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640960" cy="400110"/>
          </a:xfrm>
          <a:prstGeom prst="rect">
            <a:avLst/>
          </a:prstGeom>
          <a:noFill/>
        </p:spPr>
        <p:txBody>
          <a:bodyPr wrap="square" rtlCol="0">
            <a:spAutoFit/>
          </a:bodyPr>
          <a:lstStyle/>
          <a:p>
            <a:r>
              <a:rPr lang="en-US" sz="2000" b="1" dirty="0"/>
              <a:t>WAP </a:t>
            </a:r>
            <a:r>
              <a:rPr lang="en-US" sz="2000" b="1" dirty="0" err="1"/>
              <a:t>Ağının</a:t>
            </a:r>
            <a:r>
              <a:rPr lang="en-US" sz="2000" b="1" dirty="0"/>
              <a:t> </a:t>
            </a:r>
            <a:r>
              <a:rPr lang="en-US" sz="2000" b="1" dirty="0" err="1"/>
              <a:t>Çalışma</a:t>
            </a:r>
            <a:r>
              <a:rPr lang="en-US" sz="2000" b="1" dirty="0"/>
              <a:t> </a:t>
            </a:r>
            <a:r>
              <a:rPr lang="en-US" sz="2000" b="1" dirty="0" err="1"/>
              <a:t>Prensibi</a:t>
            </a:r>
            <a:endParaRPr lang="tr-TR" sz="2000" dirty="0"/>
          </a:p>
        </p:txBody>
      </p:sp>
      <p:sp>
        <p:nvSpPr>
          <p:cNvPr id="3" name="TextBox 2"/>
          <p:cNvSpPr txBox="1"/>
          <p:nvPr/>
        </p:nvSpPr>
        <p:spPr>
          <a:xfrm>
            <a:off x="467544" y="980728"/>
            <a:ext cx="8280920" cy="1477328"/>
          </a:xfrm>
          <a:prstGeom prst="rect">
            <a:avLst/>
          </a:prstGeom>
          <a:noFill/>
        </p:spPr>
        <p:txBody>
          <a:bodyPr wrap="square" rtlCol="0">
            <a:spAutoFit/>
          </a:bodyPr>
          <a:lstStyle/>
          <a:p>
            <a:pPr algn="just"/>
            <a:r>
              <a:rPr lang="en-US" dirty="0"/>
              <a:t>WAP </a:t>
            </a:r>
            <a:r>
              <a:rPr lang="en-US" dirty="0" err="1"/>
              <a:t>kullanıcı</a:t>
            </a:r>
            <a:r>
              <a:rPr lang="en-US" dirty="0"/>
              <a:t> </a:t>
            </a:r>
            <a:r>
              <a:rPr lang="en-US" dirty="0" err="1"/>
              <a:t>ağda</a:t>
            </a:r>
            <a:r>
              <a:rPr lang="en-US" dirty="0"/>
              <a:t> </a:t>
            </a:r>
            <a:r>
              <a:rPr lang="en-US" dirty="0" err="1"/>
              <a:t>iki</a:t>
            </a:r>
            <a:r>
              <a:rPr lang="en-US" dirty="0"/>
              <a:t> </a:t>
            </a:r>
            <a:r>
              <a:rPr lang="en-US" dirty="0" err="1"/>
              <a:t>sunucu</a:t>
            </a:r>
            <a:r>
              <a:rPr lang="en-US" dirty="0"/>
              <a:t> </a:t>
            </a:r>
            <a:r>
              <a:rPr lang="en-US" dirty="0" err="1"/>
              <a:t>ile</a:t>
            </a:r>
            <a:r>
              <a:rPr lang="en-US" dirty="0"/>
              <a:t> </a:t>
            </a:r>
            <a:r>
              <a:rPr lang="en-US" dirty="0" err="1"/>
              <a:t>bağlantı</a:t>
            </a:r>
            <a:r>
              <a:rPr lang="en-US" dirty="0"/>
              <a:t> </a:t>
            </a:r>
            <a:r>
              <a:rPr lang="en-US" dirty="0" err="1"/>
              <a:t>kurar</a:t>
            </a:r>
            <a:r>
              <a:rPr lang="en-US" dirty="0"/>
              <a:t>. WAP Proxy, WAP </a:t>
            </a:r>
            <a:r>
              <a:rPr lang="en-US" dirty="0" err="1"/>
              <a:t>isteğini</a:t>
            </a:r>
            <a:r>
              <a:rPr lang="en-US" dirty="0"/>
              <a:t> web </a:t>
            </a:r>
            <a:r>
              <a:rPr lang="en-US" dirty="0" err="1"/>
              <a:t>isteğine</a:t>
            </a:r>
            <a:r>
              <a:rPr lang="en-US" dirty="0"/>
              <a:t> </a:t>
            </a:r>
            <a:r>
              <a:rPr lang="en-US" dirty="0" err="1"/>
              <a:t>çevirir</a:t>
            </a:r>
            <a:r>
              <a:rPr lang="en-US" dirty="0"/>
              <a:t>. </a:t>
            </a:r>
            <a:r>
              <a:rPr lang="en-US" dirty="0" err="1"/>
              <a:t>Böylece</a:t>
            </a:r>
            <a:r>
              <a:rPr lang="en-US" dirty="0"/>
              <a:t> WAP </a:t>
            </a:r>
            <a:r>
              <a:rPr lang="en-US" dirty="0" err="1"/>
              <a:t>kullanıcı</a:t>
            </a:r>
            <a:r>
              <a:rPr lang="en-US" dirty="0"/>
              <a:t> web </a:t>
            </a:r>
            <a:r>
              <a:rPr lang="en-US" dirty="0" err="1"/>
              <a:t>sunucusuna</a:t>
            </a:r>
            <a:r>
              <a:rPr lang="en-US" dirty="0"/>
              <a:t> </a:t>
            </a:r>
            <a:r>
              <a:rPr lang="en-US" dirty="0" err="1"/>
              <a:t>isteğini</a:t>
            </a:r>
            <a:r>
              <a:rPr lang="en-US" dirty="0"/>
              <a:t> </a:t>
            </a:r>
            <a:r>
              <a:rPr lang="en-US" dirty="0" err="1"/>
              <a:t>bildirebilir</a:t>
            </a:r>
            <a:r>
              <a:rPr lang="en-US" dirty="0"/>
              <a:t>. </a:t>
            </a:r>
            <a:r>
              <a:rPr lang="en-US" dirty="0" err="1"/>
              <a:t>Bunun</a:t>
            </a:r>
            <a:r>
              <a:rPr lang="en-US" dirty="0"/>
              <a:t> </a:t>
            </a:r>
            <a:r>
              <a:rPr lang="en-US" dirty="0" err="1"/>
              <a:t>yanında</a:t>
            </a:r>
            <a:r>
              <a:rPr lang="en-US" dirty="0"/>
              <a:t> proxy web </a:t>
            </a:r>
            <a:r>
              <a:rPr lang="en-US" dirty="0" err="1"/>
              <a:t>sunucusundan</a:t>
            </a:r>
            <a:r>
              <a:rPr lang="en-US" dirty="0"/>
              <a:t> </a:t>
            </a:r>
            <a:r>
              <a:rPr lang="en-US" dirty="0" err="1"/>
              <a:t>almış</a:t>
            </a:r>
            <a:r>
              <a:rPr lang="en-US" dirty="0"/>
              <a:t> </a:t>
            </a:r>
            <a:r>
              <a:rPr lang="en-US" dirty="0" err="1"/>
              <a:t>olduğu</a:t>
            </a:r>
            <a:r>
              <a:rPr lang="en-US" dirty="0"/>
              <a:t> </a:t>
            </a:r>
            <a:r>
              <a:rPr lang="en-US" dirty="0" err="1"/>
              <a:t>yanıtı</a:t>
            </a:r>
            <a:r>
              <a:rPr lang="en-US" dirty="0"/>
              <a:t> WAP </a:t>
            </a:r>
            <a:r>
              <a:rPr lang="en-US" dirty="0" err="1"/>
              <a:t>kullanıcısının</a:t>
            </a:r>
            <a:r>
              <a:rPr lang="en-US" dirty="0"/>
              <a:t> </a:t>
            </a:r>
            <a:r>
              <a:rPr lang="en-US" dirty="0" err="1"/>
              <a:t>anlayabileceği</a:t>
            </a:r>
            <a:r>
              <a:rPr lang="en-US" dirty="0"/>
              <a:t> </a:t>
            </a:r>
            <a:r>
              <a:rPr lang="en-US" dirty="0" err="1"/>
              <a:t>bir</a:t>
            </a:r>
            <a:r>
              <a:rPr lang="en-US" dirty="0"/>
              <a:t> binary </a:t>
            </a:r>
            <a:r>
              <a:rPr lang="en-US" dirty="0" err="1"/>
              <a:t>modda</a:t>
            </a:r>
            <a:r>
              <a:rPr lang="en-US" dirty="0"/>
              <a:t> </a:t>
            </a:r>
            <a:r>
              <a:rPr lang="en-US" dirty="0" err="1"/>
              <a:t>kodlayarak</a:t>
            </a:r>
            <a:r>
              <a:rPr lang="en-US" dirty="0"/>
              <a:t> WAP </a:t>
            </a:r>
            <a:r>
              <a:rPr lang="en-US" dirty="0" err="1"/>
              <a:t>kullanıcıya</a:t>
            </a:r>
            <a:r>
              <a:rPr lang="en-US" dirty="0"/>
              <a:t> </a:t>
            </a:r>
            <a:r>
              <a:rPr lang="en-US" dirty="0" err="1"/>
              <a:t>gönderir</a:t>
            </a:r>
            <a:r>
              <a:rPr lang="en-US" dirty="0"/>
              <a:t>.</a:t>
            </a:r>
            <a:endParaRPr lang="tr-TR" dirty="0"/>
          </a:p>
          <a:p>
            <a:endParaRPr lang="tr-TR" dirty="0"/>
          </a:p>
        </p:txBody>
      </p:sp>
      <p:pic>
        <p:nvPicPr>
          <p:cNvPr id="4" name="Picture 3" descr="image8"/>
          <p:cNvPicPr/>
          <p:nvPr/>
        </p:nvPicPr>
        <p:blipFill>
          <a:blip r:embed="rId2">
            <a:extLst>
              <a:ext uri="{28A0092B-C50C-407E-A947-70E740481C1C}">
                <a14:useLocalDpi xmlns:a14="http://schemas.microsoft.com/office/drawing/2010/main" val="0"/>
              </a:ext>
            </a:extLst>
          </a:blip>
          <a:srcRect/>
          <a:stretch>
            <a:fillRect/>
          </a:stretch>
        </p:blipFill>
        <p:spPr bwMode="auto">
          <a:xfrm>
            <a:off x="3947864" y="2223976"/>
            <a:ext cx="4800600" cy="2642780"/>
          </a:xfrm>
          <a:prstGeom prst="rect">
            <a:avLst/>
          </a:prstGeom>
          <a:noFill/>
          <a:ln>
            <a:noFill/>
          </a:ln>
        </p:spPr>
      </p:pic>
      <p:sp>
        <p:nvSpPr>
          <p:cNvPr id="5" name="TextBox 4"/>
          <p:cNvSpPr txBox="1"/>
          <p:nvPr/>
        </p:nvSpPr>
        <p:spPr>
          <a:xfrm>
            <a:off x="467544" y="2239109"/>
            <a:ext cx="3312368" cy="2862322"/>
          </a:xfrm>
          <a:prstGeom prst="rect">
            <a:avLst/>
          </a:prstGeom>
          <a:noFill/>
        </p:spPr>
        <p:txBody>
          <a:bodyPr wrap="square" rtlCol="0">
            <a:spAutoFit/>
          </a:bodyPr>
          <a:lstStyle/>
          <a:p>
            <a:pPr algn="just"/>
            <a:r>
              <a:rPr lang="en-US" dirty="0" err="1"/>
              <a:t>Eğer</a:t>
            </a:r>
            <a:r>
              <a:rPr lang="en-US" dirty="0"/>
              <a:t> web </a:t>
            </a:r>
            <a:r>
              <a:rPr lang="en-US" dirty="0" err="1"/>
              <a:t>sunucusundaki</a:t>
            </a:r>
            <a:r>
              <a:rPr lang="en-US" dirty="0"/>
              <a:t> </a:t>
            </a:r>
            <a:r>
              <a:rPr lang="en-US" dirty="0" err="1"/>
              <a:t>bilgiler</a:t>
            </a:r>
            <a:r>
              <a:rPr lang="en-US" dirty="0"/>
              <a:t> WAP </a:t>
            </a:r>
            <a:r>
              <a:rPr lang="en-US" dirty="0" err="1"/>
              <a:t>içerikliyse</a:t>
            </a:r>
            <a:r>
              <a:rPr lang="en-US" dirty="0"/>
              <a:t> (WML </a:t>
            </a:r>
            <a:r>
              <a:rPr lang="en-US" dirty="0" err="1"/>
              <a:t>gibi</a:t>
            </a:r>
            <a:r>
              <a:rPr lang="en-US" dirty="0"/>
              <a:t>) </a:t>
            </a:r>
            <a:r>
              <a:rPr lang="en-US" dirty="0" err="1"/>
              <a:t>ozaman</a:t>
            </a:r>
            <a:r>
              <a:rPr lang="en-US" dirty="0"/>
              <a:t> WAP proxy </a:t>
            </a:r>
            <a:r>
              <a:rPr lang="en-US" dirty="0" err="1"/>
              <a:t>direkt</a:t>
            </a:r>
            <a:r>
              <a:rPr lang="en-US" dirty="0"/>
              <a:t> web </a:t>
            </a:r>
            <a:r>
              <a:rPr lang="en-US" dirty="0" err="1"/>
              <a:t>sunucusu</a:t>
            </a:r>
            <a:r>
              <a:rPr lang="en-US" dirty="0"/>
              <a:t> </a:t>
            </a:r>
            <a:r>
              <a:rPr lang="en-US" dirty="0" err="1"/>
              <a:t>ile</a:t>
            </a:r>
            <a:r>
              <a:rPr lang="en-US" dirty="0"/>
              <a:t> </a:t>
            </a:r>
            <a:r>
              <a:rPr lang="en-US" dirty="0" err="1"/>
              <a:t>bağlantı</a:t>
            </a:r>
            <a:r>
              <a:rPr lang="en-US" dirty="0"/>
              <a:t> </a:t>
            </a:r>
            <a:r>
              <a:rPr lang="en-US" dirty="0" err="1"/>
              <a:t>kurar</a:t>
            </a:r>
            <a:r>
              <a:rPr lang="en-US" dirty="0"/>
              <a:t>. </a:t>
            </a:r>
            <a:r>
              <a:rPr lang="en-US" dirty="0" err="1"/>
              <a:t>Fakat</a:t>
            </a:r>
            <a:r>
              <a:rPr lang="en-US" dirty="0"/>
              <a:t> </a:t>
            </a:r>
            <a:r>
              <a:rPr lang="en-US" dirty="0" err="1"/>
              <a:t>sunucudaki</a:t>
            </a:r>
            <a:r>
              <a:rPr lang="en-US" dirty="0"/>
              <a:t> </a:t>
            </a:r>
            <a:r>
              <a:rPr lang="en-US" dirty="0" err="1"/>
              <a:t>bilgiler</a:t>
            </a:r>
            <a:r>
              <a:rPr lang="en-US" dirty="0"/>
              <a:t> WWW </a:t>
            </a:r>
            <a:r>
              <a:rPr lang="en-US" dirty="0" err="1"/>
              <a:t>formatlı</a:t>
            </a:r>
            <a:r>
              <a:rPr lang="en-US" dirty="0"/>
              <a:t> HTML </a:t>
            </a:r>
            <a:r>
              <a:rPr lang="en-US" dirty="0" err="1"/>
              <a:t>dökümanları</a:t>
            </a:r>
            <a:r>
              <a:rPr lang="en-US" dirty="0"/>
              <a:t> </a:t>
            </a:r>
            <a:r>
              <a:rPr lang="en-US" dirty="0" err="1"/>
              <a:t>ise</a:t>
            </a:r>
            <a:r>
              <a:rPr lang="en-US" dirty="0"/>
              <a:t> </a:t>
            </a:r>
            <a:r>
              <a:rPr lang="en-US" dirty="0" err="1"/>
              <a:t>bu</a:t>
            </a:r>
            <a:r>
              <a:rPr lang="en-US" dirty="0"/>
              <a:t> </a:t>
            </a:r>
            <a:r>
              <a:rPr lang="en-US" dirty="0" err="1"/>
              <a:t>durumda</a:t>
            </a:r>
            <a:r>
              <a:rPr lang="en-US" dirty="0"/>
              <a:t> HTML </a:t>
            </a:r>
            <a:r>
              <a:rPr lang="en-US" dirty="0" err="1"/>
              <a:t>dilini</a:t>
            </a:r>
            <a:r>
              <a:rPr lang="en-US" dirty="0"/>
              <a:t> WAP </a:t>
            </a:r>
            <a:r>
              <a:rPr lang="en-US" dirty="0" err="1"/>
              <a:t>cihazlarının</a:t>
            </a:r>
            <a:r>
              <a:rPr lang="en-US" dirty="0"/>
              <a:t> </a:t>
            </a:r>
            <a:r>
              <a:rPr lang="en-US" dirty="0" err="1"/>
              <a:t>anlayabileceği</a:t>
            </a:r>
            <a:r>
              <a:rPr lang="en-US" dirty="0"/>
              <a:t> WML </a:t>
            </a:r>
            <a:r>
              <a:rPr lang="en-US" dirty="0" err="1"/>
              <a:t>diline</a:t>
            </a:r>
            <a:r>
              <a:rPr lang="en-US" dirty="0"/>
              <a:t> </a:t>
            </a:r>
            <a:r>
              <a:rPr lang="en-US" dirty="0" err="1"/>
              <a:t>çevirmek</a:t>
            </a:r>
            <a:r>
              <a:rPr lang="en-US" dirty="0"/>
              <a:t> </a:t>
            </a:r>
            <a:r>
              <a:rPr lang="en-US" dirty="0" err="1"/>
              <a:t>gerekir</a:t>
            </a:r>
            <a:r>
              <a:rPr lang="en-US" dirty="0"/>
              <a:t>.</a:t>
            </a:r>
            <a:endParaRPr lang="tr-TR" dirty="0"/>
          </a:p>
          <a:p>
            <a:endParaRPr lang="tr-TR" dirty="0"/>
          </a:p>
        </p:txBody>
      </p:sp>
      <p:sp>
        <p:nvSpPr>
          <p:cNvPr id="6" name="TextBox 5"/>
          <p:cNvSpPr txBox="1"/>
          <p:nvPr/>
        </p:nvSpPr>
        <p:spPr>
          <a:xfrm>
            <a:off x="467544" y="5320378"/>
            <a:ext cx="8280920" cy="1200329"/>
          </a:xfrm>
          <a:prstGeom prst="rect">
            <a:avLst/>
          </a:prstGeom>
          <a:noFill/>
        </p:spPr>
        <p:txBody>
          <a:bodyPr wrap="square" rtlCol="0">
            <a:spAutoFit/>
          </a:bodyPr>
          <a:lstStyle/>
          <a:p>
            <a:pPr algn="just"/>
            <a:r>
              <a:rPr lang="en-US" dirty="0" err="1"/>
              <a:t>Kablosuz</a:t>
            </a:r>
            <a:r>
              <a:rPr lang="en-US" dirty="0"/>
              <a:t> </a:t>
            </a:r>
            <a:r>
              <a:rPr lang="en-US" dirty="0" err="1"/>
              <a:t>telefon</a:t>
            </a:r>
            <a:r>
              <a:rPr lang="en-US" dirty="0"/>
              <a:t> </a:t>
            </a:r>
            <a:r>
              <a:rPr lang="en-US" dirty="0" err="1"/>
              <a:t>uygulamaları</a:t>
            </a:r>
            <a:r>
              <a:rPr lang="en-US" dirty="0"/>
              <a:t> </a:t>
            </a:r>
            <a:r>
              <a:rPr lang="en-US" dirty="0" err="1"/>
              <a:t>sunucusu</a:t>
            </a:r>
            <a:r>
              <a:rPr lang="en-US" dirty="0"/>
              <a:t> (WTA-Wireless Telephony Application) </a:t>
            </a:r>
            <a:r>
              <a:rPr lang="en-US" dirty="0" err="1"/>
              <a:t>bir</a:t>
            </a:r>
            <a:r>
              <a:rPr lang="en-US" dirty="0"/>
              <a:t> </a:t>
            </a:r>
            <a:r>
              <a:rPr lang="en-US" dirty="0" err="1"/>
              <a:t>merkezi</a:t>
            </a:r>
            <a:r>
              <a:rPr lang="en-US" dirty="0"/>
              <a:t> </a:t>
            </a:r>
            <a:r>
              <a:rPr lang="en-US" dirty="0" err="1"/>
              <a:t>yada</a:t>
            </a:r>
            <a:r>
              <a:rPr lang="en-US" dirty="0"/>
              <a:t> </a:t>
            </a:r>
            <a:r>
              <a:rPr lang="en-US" dirty="0" err="1"/>
              <a:t>köprü</a:t>
            </a:r>
            <a:r>
              <a:rPr lang="en-US" dirty="0"/>
              <a:t> </a:t>
            </a:r>
            <a:r>
              <a:rPr lang="en-US" dirty="0" err="1"/>
              <a:t>sunucusudur</a:t>
            </a:r>
            <a:r>
              <a:rPr lang="en-US" dirty="0"/>
              <a:t> </a:t>
            </a:r>
            <a:r>
              <a:rPr lang="en-US" dirty="0" err="1"/>
              <a:t>ve</a:t>
            </a:r>
            <a:r>
              <a:rPr lang="en-US" dirty="0"/>
              <a:t> </a:t>
            </a:r>
            <a:r>
              <a:rPr lang="en-US" dirty="0" err="1"/>
              <a:t>mobil</a:t>
            </a:r>
            <a:r>
              <a:rPr lang="en-US" dirty="0"/>
              <a:t> </a:t>
            </a:r>
            <a:r>
              <a:rPr lang="en-US" dirty="0" err="1"/>
              <a:t>kullanıcıdan</a:t>
            </a:r>
            <a:r>
              <a:rPr lang="en-US" dirty="0"/>
              <a:t> </a:t>
            </a:r>
            <a:r>
              <a:rPr lang="en-US" dirty="0" err="1"/>
              <a:t>gelen</a:t>
            </a:r>
            <a:r>
              <a:rPr lang="en-US" dirty="0"/>
              <a:t> </a:t>
            </a:r>
            <a:r>
              <a:rPr lang="en-US" dirty="0" err="1"/>
              <a:t>istekleri</a:t>
            </a:r>
            <a:r>
              <a:rPr lang="en-US" dirty="0"/>
              <a:t> </a:t>
            </a:r>
            <a:r>
              <a:rPr lang="en-US" dirty="0" err="1"/>
              <a:t>direkt</a:t>
            </a:r>
            <a:r>
              <a:rPr lang="en-US" dirty="0"/>
              <a:t> </a:t>
            </a:r>
            <a:r>
              <a:rPr lang="en-US" dirty="0" err="1"/>
              <a:t>yanıtlar</a:t>
            </a:r>
            <a:r>
              <a:rPr lang="en-US" dirty="0"/>
              <a:t>. WTA </a:t>
            </a:r>
            <a:r>
              <a:rPr lang="en-US" dirty="0" err="1"/>
              <a:t>sunucusu</a:t>
            </a:r>
            <a:r>
              <a:rPr lang="en-US" dirty="0"/>
              <a:t> </a:t>
            </a:r>
            <a:r>
              <a:rPr lang="en-US" dirty="0" err="1"/>
              <a:t>kablosuz</a:t>
            </a:r>
            <a:r>
              <a:rPr lang="en-US" dirty="0"/>
              <a:t> </a:t>
            </a:r>
            <a:r>
              <a:rPr lang="en-US" dirty="0" err="1"/>
              <a:t>telefon</a:t>
            </a:r>
            <a:r>
              <a:rPr lang="en-US" dirty="0"/>
              <a:t> </a:t>
            </a:r>
            <a:r>
              <a:rPr lang="en-US" dirty="0" err="1"/>
              <a:t>haberleşmesi</a:t>
            </a:r>
            <a:r>
              <a:rPr lang="en-US" dirty="0"/>
              <a:t> </a:t>
            </a:r>
            <a:r>
              <a:rPr lang="en-US" dirty="0" err="1"/>
              <a:t>sağlayan</a:t>
            </a:r>
            <a:r>
              <a:rPr lang="en-US" dirty="0"/>
              <a:t> </a:t>
            </a:r>
            <a:r>
              <a:rPr lang="en-US" dirty="0" err="1"/>
              <a:t>operatörlerin</a:t>
            </a:r>
            <a:r>
              <a:rPr lang="en-US" dirty="0"/>
              <a:t> WAP </a:t>
            </a:r>
            <a:r>
              <a:rPr lang="en-US" dirty="0" err="1"/>
              <a:t>kullanıcılarının</a:t>
            </a:r>
            <a:r>
              <a:rPr lang="en-US" dirty="0"/>
              <a:t> </a:t>
            </a:r>
            <a:r>
              <a:rPr lang="en-US" dirty="0" err="1"/>
              <a:t>sisteme</a:t>
            </a:r>
            <a:r>
              <a:rPr lang="en-US" dirty="0"/>
              <a:t> </a:t>
            </a:r>
            <a:r>
              <a:rPr lang="en-US" dirty="0" err="1"/>
              <a:t>entegre</a:t>
            </a:r>
            <a:r>
              <a:rPr lang="en-US" dirty="0"/>
              <a:t> </a:t>
            </a:r>
            <a:r>
              <a:rPr lang="en-US" dirty="0" err="1"/>
              <a:t>olmasını</a:t>
            </a:r>
            <a:r>
              <a:rPr lang="en-US" dirty="0"/>
              <a:t> </a:t>
            </a:r>
            <a:r>
              <a:rPr lang="en-US" dirty="0" err="1"/>
              <a:t>sağlar</a:t>
            </a:r>
            <a:r>
              <a:rPr lang="en-US" dirty="0"/>
              <a:t>.</a:t>
            </a:r>
            <a:endParaRPr lang="tr-TR" dirty="0"/>
          </a:p>
        </p:txBody>
      </p:sp>
      <p:sp>
        <p:nvSpPr>
          <p:cNvPr id="7" name="Slide Number Placeholder 6">
            <a:extLst>
              <a:ext uri="{FF2B5EF4-FFF2-40B4-BE49-F238E27FC236}">
                <a16:creationId xmlns:a16="http://schemas.microsoft.com/office/drawing/2014/main" id="{2FEB31B4-BD6A-AD06-DD92-C1CC193E7509}"/>
              </a:ext>
            </a:extLst>
          </p:cNvPr>
          <p:cNvSpPr>
            <a:spLocks noGrp="1"/>
          </p:cNvSpPr>
          <p:nvPr>
            <p:ph type="sldNum" sz="quarter" idx="12"/>
          </p:nvPr>
        </p:nvSpPr>
        <p:spPr/>
        <p:txBody>
          <a:bodyPr/>
          <a:lstStyle/>
          <a:p>
            <a:fld id="{FA388F4F-6C6B-4E7F-860B-201CED661D62}" type="slidenum">
              <a:rPr lang="tr-TR" smtClean="0"/>
              <a:t>108</a:t>
            </a:fld>
            <a:endParaRPr lang="tr-TR"/>
          </a:p>
        </p:txBody>
      </p:sp>
    </p:spTree>
    <p:extLst>
      <p:ext uri="{BB962C8B-B14F-4D97-AF65-F5344CB8AC3E}">
        <p14:creationId xmlns:p14="http://schemas.microsoft.com/office/powerpoint/2010/main" val="14620616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560840" cy="400110"/>
          </a:xfrm>
          <a:prstGeom prst="rect">
            <a:avLst/>
          </a:prstGeom>
          <a:noFill/>
        </p:spPr>
        <p:txBody>
          <a:bodyPr wrap="square" rtlCol="0">
            <a:spAutoFit/>
          </a:bodyPr>
          <a:lstStyle/>
          <a:p>
            <a:r>
              <a:rPr lang="en-US" sz="2000" b="1" dirty="0"/>
              <a:t>IP</a:t>
            </a:r>
            <a:r>
              <a:rPr lang="tr-TR" sz="2000" b="1" dirty="0"/>
              <a:t>(Internet Protocol)</a:t>
            </a:r>
            <a:r>
              <a:rPr lang="en-US" sz="2000" b="1" dirty="0"/>
              <a:t> </a:t>
            </a:r>
            <a:r>
              <a:rPr lang="en-US" sz="2000" b="1" dirty="0" err="1"/>
              <a:t>Tabanlı</a:t>
            </a:r>
            <a:r>
              <a:rPr lang="en-US" sz="2000" b="1" dirty="0"/>
              <a:t> </a:t>
            </a:r>
            <a:r>
              <a:rPr lang="en-US" sz="2000" b="1" dirty="0" err="1"/>
              <a:t>Haberleşme</a:t>
            </a:r>
            <a:endParaRPr lang="tr-TR" dirty="0"/>
          </a:p>
        </p:txBody>
      </p:sp>
      <p:sp>
        <p:nvSpPr>
          <p:cNvPr id="3" name="TextBox 2"/>
          <p:cNvSpPr txBox="1"/>
          <p:nvPr/>
        </p:nvSpPr>
        <p:spPr>
          <a:xfrm>
            <a:off x="467544" y="980728"/>
            <a:ext cx="8352928" cy="5078313"/>
          </a:xfrm>
          <a:prstGeom prst="rect">
            <a:avLst/>
          </a:prstGeom>
          <a:noFill/>
        </p:spPr>
        <p:txBody>
          <a:bodyPr wrap="square" rtlCol="0">
            <a:spAutoFit/>
          </a:bodyPr>
          <a:lstStyle/>
          <a:p>
            <a:pPr algn="just">
              <a:lnSpc>
                <a:spcPct val="150000"/>
              </a:lnSpc>
            </a:pPr>
            <a:r>
              <a:rPr lang="en-US" dirty="0"/>
              <a:t>Modern </a:t>
            </a:r>
            <a:r>
              <a:rPr lang="en-US" dirty="0" err="1"/>
              <a:t>dijital</a:t>
            </a:r>
            <a:r>
              <a:rPr lang="en-US" dirty="0"/>
              <a:t> </a:t>
            </a:r>
            <a:r>
              <a:rPr lang="en-US" dirty="0" err="1"/>
              <a:t>teknoloji</a:t>
            </a:r>
            <a:r>
              <a:rPr lang="en-US" dirty="0"/>
              <a:t> </a:t>
            </a:r>
            <a:r>
              <a:rPr lang="en-US" dirty="0" err="1"/>
              <a:t>telekom</a:t>
            </a:r>
            <a:r>
              <a:rPr lang="en-US" dirty="0"/>
              <a:t>, </a:t>
            </a:r>
            <a:r>
              <a:rPr lang="en-US" dirty="0" err="1"/>
              <a:t>bilgisayar</a:t>
            </a:r>
            <a:r>
              <a:rPr lang="en-US" dirty="0"/>
              <a:t>, </a:t>
            </a:r>
            <a:r>
              <a:rPr lang="en-US" dirty="0" err="1"/>
              <a:t>radyo</a:t>
            </a:r>
            <a:r>
              <a:rPr lang="en-US" dirty="0"/>
              <a:t> </a:t>
            </a:r>
            <a:r>
              <a:rPr lang="en-US" dirty="0" err="1"/>
              <a:t>ve</a:t>
            </a:r>
            <a:r>
              <a:rPr lang="en-US" dirty="0"/>
              <a:t> </a:t>
            </a:r>
            <a:r>
              <a:rPr lang="en-US" dirty="0" err="1"/>
              <a:t>televizyon</a:t>
            </a:r>
            <a:r>
              <a:rPr lang="en-US" dirty="0"/>
              <a:t> </a:t>
            </a:r>
            <a:r>
              <a:rPr lang="en-US" dirty="0" err="1"/>
              <a:t>gibi</a:t>
            </a:r>
            <a:r>
              <a:rPr lang="en-US" dirty="0"/>
              <a:t> </a:t>
            </a:r>
            <a:r>
              <a:rPr lang="en-US" dirty="0" err="1"/>
              <a:t>farklı</a:t>
            </a:r>
            <a:r>
              <a:rPr lang="en-US" dirty="0"/>
              <a:t> </a:t>
            </a:r>
            <a:r>
              <a:rPr lang="en-US" dirty="0" err="1"/>
              <a:t>sektörlerin</a:t>
            </a:r>
            <a:r>
              <a:rPr lang="en-US" dirty="0"/>
              <a:t> </a:t>
            </a:r>
            <a:r>
              <a:rPr lang="en-US" dirty="0" err="1"/>
              <a:t>birbirleriyle</a:t>
            </a:r>
            <a:r>
              <a:rPr lang="en-US" dirty="0"/>
              <a:t> </a:t>
            </a:r>
            <a:r>
              <a:rPr lang="en-US" dirty="0" err="1"/>
              <a:t>ortak</a:t>
            </a:r>
            <a:r>
              <a:rPr lang="en-US" dirty="0"/>
              <a:t> </a:t>
            </a:r>
            <a:r>
              <a:rPr lang="en-US" dirty="0" err="1"/>
              <a:t>çalışmasına</a:t>
            </a:r>
            <a:r>
              <a:rPr lang="en-US" dirty="0"/>
              <a:t> </a:t>
            </a:r>
            <a:r>
              <a:rPr lang="en-US" dirty="0" err="1"/>
              <a:t>izin</a:t>
            </a:r>
            <a:r>
              <a:rPr lang="en-US" dirty="0"/>
              <a:t> </a:t>
            </a:r>
            <a:r>
              <a:rPr lang="en-US" dirty="0" err="1"/>
              <a:t>vermektedir</a:t>
            </a:r>
            <a:r>
              <a:rPr lang="en-US" dirty="0"/>
              <a:t>. Bu </a:t>
            </a:r>
            <a:r>
              <a:rPr lang="en-US" dirty="0" err="1"/>
              <a:t>birleşmeler</a:t>
            </a:r>
            <a:r>
              <a:rPr lang="en-US" dirty="0"/>
              <a:t> </a:t>
            </a:r>
            <a:r>
              <a:rPr lang="en-US" dirty="0" err="1"/>
              <a:t>ve</a:t>
            </a:r>
            <a:r>
              <a:rPr lang="en-US" dirty="0"/>
              <a:t> </a:t>
            </a:r>
            <a:r>
              <a:rPr lang="en-US" dirty="0" err="1"/>
              <a:t>ortak</a:t>
            </a:r>
            <a:r>
              <a:rPr lang="en-US" dirty="0"/>
              <a:t> </a:t>
            </a:r>
            <a:r>
              <a:rPr lang="en-US" dirty="0" err="1"/>
              <a:t>çalışma</a:t>
            </a:r>
            <a:r>
              <a:rPr lang="en-US" dirty="0"/>
              <a:t> </a:t>
            </a:r>
            <a:r>
              <a:rPr lang="en-US" dirty="0" err="1"/>
              <a:t>sayesinde</a:t>
            </a:r>
            <a:r>
              <a:rPr lang="en-US" dirty="0"/>
              <a:t> </a:t>
            </a:r>
            <a:r>
              <a:rPr lang="en-US" dirty="0" err="1"/>
              <a:t>insanların</a:t>
            </a:r>
            <a:r>
              <a:rPr lang="en-US" dirty="0"/>
              <a:t> </a:t>
            </a:r>
            <a:r>
              <a:rPr lang="en-US" dirty="0" err="1"/>
              <a:t>ve</a:t>
            </a:r>
            <a:r>
              <a:rPr lang="en-US" dirty="0"/>
              <a:t> </a:t>
            </a:r>
            <a:r>
              <a:rPr lang="en-US" dirty="0" err="1"/>
              <a:t>cihazların</a:t>
            </a:r>
            <a:r>
              <a:rPr lang="en-US" dirty="0"/>
              <a:t> </a:t>
            </a:r>
            <a:r>
              <a:rPr lang="en-US" dirty="0" err="1"/>
              <a:t>birbirleriyle</a:t>
            </a:r>
            <a:r>
              <a:rPr lang="en-US" dirty="0"/>
              <a:t> </a:t>
            </a:r>
            <a:r>
              <a:rPr lang="en-US" dirty="0" err="1"/>
              <a:t>haberleşmesi</a:t>
            </a:r>
            <a:r>
              <a:rPr lang="en-US" dirty="0"/>
              <a:t> </a:t>
            </a:r>
            <a:r>
              <a:rPr lang="en-US" dirty="0" err="1"/>
              <a:t>önemli</a:t>
            </a:r>
            <a:r>
              <a:rPr lang="en-US" dirty="0"/>
              <a:t> </a:t>
            </a:r>
            <a:r>
              <a:rPr lang="en-US" dirty="0" err="1"/>
              <a:t>ölçüde</a:t>
            </a:r>
            <a:r>
              <a:rPr lang="en-US" dirty="0"/>
              <a:t> </a:t>
            </a:r>
            <a:r>
              <a:rPr lang="en-US" dirty="0" err="1"/>
              <a:t>gelişim</a:t>
            </a:r>
            <a:r>
              <a:rPr lang="en-US" dirty="0"/>
              <a:t> </a:t>
            </a:r>
            <a:r>
              <a:rPr lang="en-US" dirty="0" err="1"/>
              <a:t>gösterip</a:t>
            </a:r>
            <a:r>
              <a:rPr lang="en-US" dirty="0"/>
              <a:t> </a:t>
            </a:r>
            <a:r>
              <a:rPr lang="en-US" dirty="0" err="1"/>
              <a:t>değişmiştir</a:t>
            </a:r>
            <a:r>
              <a:rPr lang="en-US" dirty="0"/>
              <a:t>. Bu </a:t>
            </a:r>
            <a:r>
              <a:rPr lang="en-US" dirty="0" err="1"/>
              <a:t>olayın</a:t>
            </a:r>
            <a:r>
              <a:rPr lang="en-US" dirty="0"/>
              <a:t> </a:t>
            </a:r>
            <a:r>
              <a:rPr lang="en-US" dirty="0" err="1"/>
              <a:t>temelini</a:t>
            </a:r>
            <a:r>
              <a:rPr lang="en-US" dirty="0"/>
              <a:t> </a:t>
            </a:r>
            <a:r>
              <a:rPr lang="en-US" dirty="0" err="1"/>
              <a:t>ve</a:t>
            </a:r>
            <a:r>
              <a:rPr lang="en-US" dirty="0"/>
              <a:t> </a:t>
            </a:r>
            <a:r>
              <a:rPr lang="en-US" dirty="0" err="1"/>
              <a:t>omurgasını</a:t>
            </a:r>
            <a:r>
              <a:rPr lang="en-US" dirty="0"/>
              <a:t> IP </a:t>
            </a:r>
            <a:r>
              <a:rPr lang="en-US" dirty="0" err="1"/>
              <a:t>tabanlı</a:t>
            </a:r>
            <a:r>
              <a:rPr lang="en-US" dirty="0"/>
              <a:t> </a:t>
            </a:r>
            <a:r>
              <a:rPr lang="en-US" dirty="0" err="1"/>
              <a:t>ağlar</a:t>
            </a:r>
            <a:r>
              <a:rPr lang="en-US" dirty="0"/>
              <a:t> </a:t>
            </a:r>
            <a:r>
              <a:rPr lang="en-US" dirty="0" err="1"/>
              <a:t>oluşturur</a:t>
            </a:r>
            <a:r>
              <a:rPr lang="en-US" dirty="0"/>
              <a:t>.</a:t>
            </a:r>
            <a:endParaRPr lang="tr-TR" dirty="0"/>
          </a:p>
          <a:p>
            <a:pPr algn="just">
              <a:lnSpc>
                <a:spcPct val="150000"/>
              </a:lnSpc>
            </a:pPr>
            <a:r>
              <a:rPr lang="en-US" dirty="0" err="1"/>
              <a:t>Telefon</a:t>
            </a:r>
            <a:r>
              <a:rPr lang="en-US" dirty="0"/>
              <a:t>, </a:t>
            </a:r>
            <a:r>
              <a:rPr lang="en-US" dirty="0" err="1"/>
              <a:t>güvenlik</a:t>
            </a:r>
            <a:r>
              <a:rPr lang="en-US" dirty="0"/>
              <a:t>, </a:t>
            </a:r>
            <a:r>
              <a:rPr lang="en-US" dirty="0" err="1"/>
              <a:t>eğlence</a:t>
            </a:r>
            <a:r>
              <a:rPr lang="en-US" dirty="0"/>
              <a:t>, </a:t>
            </a:r>
            <a:r>
              <a:rPr lang="en-US" dirty="0" err="1"/>
              <a:t>kişisel</a:t>
            </a:r>
            <a:r>
              <a:rPr lang="en-US" dirty="0"/>
              <a:t> </a:t>
            </a:r>
            <a:r>
              <a:rPr lang="en-US" dirty="0" err="1"/>
              <a:t>bilgisayar</a:t>
            </a:r>
            <a:r>
              <a:rPr lang="en-US" dirty="0"/>
              <a:t> </a:t>
            </a:r>
            <a:r>
              <a:rPr lang="en-US" dirty="0" err="1"/>
              <a:t>gibi</a:t>
            </a:r>
            <a:r>
              <a:rPr lang="en-US" dirty="0"/>
              <a:t> </a:t>
            </a:r>
            <a:r>
              <a:rPr lang="en-US" dirty="0" err="1"/>
              <a:t>uygulamalar</a:t>
            </a:r>
            <a:r>
              <a:rPr lang="en-US" dirty="0"/>
              <a:t> </a:t>
            </a:r>
            <a:r>
              <a:rPr lang="en-US" dirty="0" err="1"/>
              <a:t>sürekli</a:t>
            </a:r>
            <a:r>
              <a:rPr lang="en-US" dirty="0"/>
              <a:t> </a:t>
            </a:r>
            <a:r>
              <a:rPr lang="en-US" dirty="0" err="1"/>
              <a:t>bir</a:t>
            </a:r>
            <a:r>
              <a:rPr lang="en-US" dirty="0"/>
              <a:t> </a:t>
            </a:r>
            <a:r>
              <a:rPr lang="en-US" dirty="0" err="1"/>
              <a:t>gelişim</a:t>
            </a:r>
            <a:r>
              <a:rPr lang="en-US" dirty="0"/>
              <a:t> </a:t>
            </a:r>
            <a:r>
              <a:rPr lang="en-US" dirty="0" err="1"/>
              <a:t>durumundadır</a:t>
            </a:r>
            <a:r>
              <a:rPr lang="en-US" dirty="0"/>
              <a:t>. Bu </a:t>
            </a:r>
            <a:r>
              <a:rPr lang="en-US" dirty="0" err="1"/>
              <a:t>cihazlar</a:t>
            </a:r>
            <a:r>
              <a:rPr lang="en-US" dirty="0"/>
              <a:t> </a:t>
            </a:r>
            <a:r>
              <a:rPr lang="en-US" dirty="0" err="1"/>
              <a:t>ve</a:t>
            </a:r>
            <a:r>
              <a:rPr lang="en-US" dirty="0"/>
              <a:t> </a:t>
            </a:r>
            <a:r>
              <a:rPr lang="en-US" dirty="0" err="1"/>
              <a:t>servisler</a:t>
            </a:r>
            <a:r>
              <a:rPr lang="en-US" dirty="0"/>
              <a:t> </a:t>
            </a:r>
            <a:r>
              <a:rPr lang="en-US" dirty="0" err="1"/>
              <a:t>aralarında</a:t>
            </a:r>
            <a:r>
              <a:rPr lang="en-US" dirty="0"/>
              <a:t> </a:t>
            </a:r>
            <a:r>
              <a:rPr lang="en-US" dirty="0" err="1"/>
              <a:t>fiziksel</a:t>
            </a:r>
            <a:r>
              <a:rPr lang="en-US" dirty="0"/>
              <a:t> </a:t>
            </a:r>
            <a:r>
              <a:rPr lang="en-US" dirty="0" err="1"/>
              <a:t>bağlantı</a:t>
            </a:r>
            <a:r>
              <a:rPr lang="en-US" dirty="0"/>
              <a:t> </a:t>
            </a:r>
            <a:r>
              <a:rPr lang="en-US" dirty="0" err="1"/>
              <a:t>olmadan</a:t>
            </a:r>
            <a:r>
              <a:rPr lang="en-US" dirty="0"/>
              <a:t> bile </a:t>
            </a:r>
            <a:r>
              <a:rPr lang="en-US" dirty="0" err="1"/>
              <a:t>haberleşme</a:t>
            </a:r>
            <a:r>
              <a:rPr lang="en-US" dirty="0"/>
              <a:t> </a:t>
            </a:r>
            <a:r>
              <a:rPr lang="en-US" dirty="0" err="1"/>
              <a:t>standartları</a:t>
            </a:r>
            <a:r>
              <a:rPr lang="en-US" dirty="0"/>
              <a:t> </a:t>
            </a:r>
            <a:r>
              <a:rPr lang="en-US" dirty="0" err="1"/>
              <a:t>sayesinde</a:t>
            </a:r>
            <a:r>
              <a:rPr lang="en-US" dirty="0"/>
              <a:t> </a:t>
            </a:r>
            <a:r>
              <a:rPr lang="en-US" dirty="0" err="1"/>
              <a:t>birbirleriyle</a:t>
            </a:r>
            <a:r>
              <a:rPr lang="en-US" dirty="0"/>
              <a:t> </a:t>
            </a:r>
            <a:r>
              <a:rPr lang="en-US" dirty="0" err="1"/>
              <a:t>haberleşip</a:t>
            </a:r>
            <a:r>
              <a:rPr lang="en-US" dirty="0"/>
              <a:t> </a:t>
            </a:r>
            <a:r>
              <a:rPr lang="en-US" dirty="0" err="1"/>
              <a:t>ortak</a:t>
            </a:r>
            <a:r>
              <a:rPr lang="en-US" dirty="0"/>
              <a:t> </a:t>
            </a:r>
            <a:r>
              <a:rPr lang="en-US" dirty="0" err="1"/>
              <a:t>çalışma</a:t>
            </a:r>
            <a:r>
              <a:rPr lang="en-US" dirty="0"/>
              <a:t> </a:t>
            </a:r>
            <a:r>
              <a:rPr lang="en-US" dirty="0" err="1"/>
              <a:t>oluşturabilmektedirler</a:t>
            </a:r>
            <a:r>
              <a:rPr lang="en-US" dirty="0"/>
              <a:t>. </a:t>
            </a:r>
            <a:r>
              <a:rPr lang="en-US" dirty="0" err="1"/>
              <a:t>Örneğin</a:t>
            </a:r>
            <a:r>
              <a:rPr lang="en-US" dirty="0"/>
              <a:t> </a:t>
            </a:r>
            <a:r>
              <a:rPr lang="en-US" dirty="0" err="1"/>
              <a:t>kablolu</a:t>
            </a:r>
            <a:r>
              <a:rPr lang="en-US" dirty="0"/>
              <a:t> </a:t>
            </a:r>
            <a:r>
              <a:rPr lang="en-US" dirty="0" err="1"/>
              <a:t>networkler</a:t>
            </a:r>
            <a:r>
              <a:rPr lang="en-US" dirty="0"/>
              <a:t> ilk </a:t>
            </a:r>
            <a:r>
              <a:rPr lang="en-US" dirty="0" err="1"/>
              <a:t>başta</a:t>
            </a:r>
            <a:r>
              <a:rPr lang="en-US" dirty="0"/>
              <a:t> </a:t>
            </a:r>
            <a:r>
              <a:rPr lang="en-US" dirty="0" err="1"/>
              <a:t>kullanıcılara</a:t>
            </a:r>
            <a:r>
              <a:rPr lang="en-US" dirty="0"/>
              <a:t> </a:t>
            </a:r>
            <a:r>
              <a:rPr lang="en-US" dirty="0" err="1"/>
              <a:t>televizyon</a:t>
            </a:r>
            <a:r>
              <a:rPr lang="en-US" dirty="0"/>
              <a:t> </a:t>
            </a:r>
            <a:r>
              <a:rPr lang="en-US" dirty="0" err="1"/>
              <a:t>yayını</a:t>
            </a:r>
            <a:r>
              <a:rPr lang="en-US" dirty="0"/>
              <a:t> </a:t>
            </a:r>
            <a:r>
              <a:rPr lang="en-US" dirty="0" err="1"/>
              <a:t>aktarmak</a:t>
            </a:r>
            <a:r>
              <a:rPr lang="en-US" dirty="0"/>
              <a:t> </a:t>
            </a:r>
            <a:r>
              <a:rPr lang="en-US" dirty="0" err="1"/>
              <a:t>için</a:t>
            </a:r>
            <a:r>
              <a:rPr lang="en-US" dirty="0"/>
              <a:t> </a:t>
            </a:r>
            <a:r>
              <a:rPr lang="en-US" dirty="0" err="1"/>
              <a:t>dizayn</a:t>
            </a:r>
            <a:r>
              <a:rPr lang="en-US" dirty="0"/>
              <a:t> </a:t>
            </a:r>
            <a:r>
              <a:rPr lang="en-US" dirty="0" err="1"/>
              <a:t>edilmişlerdir</a:t>
            </a:r>
            <a:r>
              <a:rPr lang="en-US" dirty="0"/>
              <a:t>. </a:t>
            </a:r>
            <a:r>
              <a:rPr lang="en-US" dirty="0" err="1"/>
              <a:t>Ancak</a:t>
            </a:r>
            <a:r>
              <a:rPr lang="en-US" dirty="0"/>
              <a:t> </a:t>
            </a:r>
            <a:r>
              <a:rPr lang="en-US" dirty="0" err="1"/>
              <a:t>günümüzde</a:t>
            </a:r>
            <a:r>
              <a:rPr lang="en-US" dirty="0"/>
              <a:t> e-mail </a:t>
            </a:r>
            <a:r>
              <a:rPr lang="en-US" dirty="0" err="1"/>
              <a:t>gönderme</a:t>
            </a:r>
            <a:r>
              <a:rPr lang="en-US" dirty="0"/>
              <a:t>, </a:t>
            </a:r>
            <a:r>
              <a:rPr lang="en-US" dirty="0" err="1"/>
              <a:t>internette</a:t>
            </a:r>
            <a:r>
              <a:rPr lang="en-US" dirty="0"/>
              <a:t> </a:t>
            </a:r>
            <a:r>
              <a:rPr lang="en-US" dirty="0" err="1"/>
              <a:t>sörf</a:t>
            </a:r>
            <a:r>
              <a:rPr lang="en-US" dirty="0"/>
              <a:t> </a:t>
            </a:r>
            <a:r>
              <a:rPr lang="en-US" dirty="0" err="1"/>
              <a:t>yapma</a:t>
            </a:r>
            <a:r>
              <a:rPr lang="en-US" dirty="0"/>
              <a:t>, </a:t>
            </a:r>
            <a:r>
              <a:rPr lang="en-US" dirty="0" err="1"/>
              <a:t>güvenlik</a:t>
            </a:r>
            <a:r>
              <a:rPr lang="en-US" dirty="0"/>
              <a:t> </a:t>
            </a:r>
            <a:r>
              <a:rPr lang="en-US" dirty="0" err="1"/>
              <a:t>kameralarını</a:t>
            </a:r>
            <a:r>
              <a:rPr lang="en-US" dirty="0"/>
              <a:t> </a:t>
            </a:r>
            <a:r>
              <a:rPr lang="en-US" dirty="0" err="1"/>
              <a:t>izleme</a:t>
            </a:r>
            <a:r>
              <a:rPr lang="en-US" dirty="0"/>
              <a:t> </a:t>
            </a:r>
            <a:r>
              <a:rPr lang="en-US" dirty="0" err="1"/>
              <a:t>vb</a:t>
            </a:r>
            <a:r>
              <a:rPr lang="en-US" dirty="0"/>
              <a:t> </a:t>
            </a:r>
            <a:r>
              <a:rPr lang="en-US" dirty="0" err="1"/>
              <a:t>gibi</a:t>
            </a:r>
            <a:r>
              <a:rPr lang="en-US" dirty="0"/>
              <a:t> </a:t>
            </a:r>
            <a:r>
              <a:rPr lang="en-US" dirty="0" err="1"/>
              <a:t>birçok</a:t>
            </a:r>
            <a:r>
              <a:rPr lang="en-US" dirty="0"/>
              <a:t> </a:t>
            </a:r>
            <a:r>
              <a:rPr lang="en-US" dirty="0" err="1"/>
              <a:t>uygulama</a:t>
            </a:r>
            <a:r>
              <a:rPr lang="en-US" dirty="0"/>
              <a:t> </a:t>
            </a:r>
            <a:r>
              <a:rPr lang="en-US" dirty="0" err="1"/>
              <a:t>içinde</a:t>
            </a:r>
            <a:r>
              <a:rPr lang="en-US" dirty="0"/>
              <a:t> </a:t>
            </a:r>
            <a:r>
              <a:rPr lang="en-US" dirty="0" err="1"/>
              <a:t>kullanılabilmektedirler</a:t>
            </a:r>
            <a:r>
              <a:rPr lang="en-US" dirty="0"/>
              <a:t>. Bu </a:t>
            </a:r>
            <a:r>
              <a:rPr lang="en-US" dirty="0" err="1"/>
              <a:t>özellikler</a:t>
            </a:r>
            <a:r>
              <a:rPr lang="en-US" dirty="0"/>
              <a:t> </a:t>
            </a:r>
            <a:r>
              <a:rPr lang="en-US" dirty="0" err="1"/>
              <a:t>telefon</a:t>
            </a:r>
            <a:r>
              <a:rPr lang="en-US" dirty="0"/>
              <a:t>, </a:t>
            </a:r>
            <a:r>
              <a:rPr lang="en-US" dirty="0" err="1"/>
              <a:t>cep</a:t>
            </a:r>
            <a:r>
              <a:rPr lang="en-US" dirty="0"/>
              <a:t> </a:t>
            </a:r>
            <a:r>
              <a:rPr lang="en-US" dirty="0" err="1"/>
              <a:t>telefonu</a:t>
            </a:r>
            <a:r>
              <a:rPr lang="en-US" dirty="0"/>
              <a:t>, </a:t>
            </a:r>
            <a:r>
              <a:rPr lang="en-US" dirty="0" err="1"/>
              <a:t>uydu</a:t>
            </a:r>
            <a:r>
              <a:rPr lang="en-US" dirty="0"/>
              <a:t> </a:t>
            </a:r>
            <a:r>
              <a:rPr lang="en-US" dirty="0" err="1"/>
              <a:t>ve</a:t>
            </a:r>
            <a:r>
              <a:rPr lang="en-US" dirty="0"/>
              <a:t> </a:t>
            </a:r>
            <a:r>
              <a:rPr lang="en-US" dirty="0" err="1"/>
              <a:t>bilgisayar</a:t>
            </a:r>
            <a:r>
              <a:rPr lang="en-US" dirty="0"/>
              <a:t> </a:t>
            </a:r>
            <a:r>
              <a:rPr lang="en-US" dirty="0" err="1"/>
              <a:t>ağları</a:t>
            </a:r>
            <a:r>
              <a:rPr lang="en-US" dirty="0"/>
              <a:t> </a:t>
            </a:r>
            <a:r>
              <a:rPr lang="en-US" dirty="0" err="1"/>
              <a:t>içinde</a:t>
            </a:r>
            <a:r>
              <a:rPr lang="en-US" dirty="0"/>
              <a:t> </a:t>
            </a:r>
            <a:r>
              <a:rPr lang="en-US" dirty="0" err="1"/>
              <a:t>geçerlidir</a:t>
            </a:r>
            <a:r>
              <a:rPr lang="en-US" dirty="0"/>
              <a:t>.</a:t>
            </a:r>
            <a:endParaRPr lang="tr-TR" dirty="0"/>
          </a:p>
        </p:txBody>
      </p:sp>
      <p:sp>
        <p:nvSpPr>
          <p:cNvPr id="4" name="Slide Number Placeholder 3">
            <a:extLst>
              <a:ext uri="{FF2B5EF4-FFF2-40B4-BE49-F238E27FC236}">
                <a16:creationId xmlns:a16="http://schemas.microsoft.com/office/drawing/2014/main" id="{0B443A79-F564-A3BB-8166-37851EB37EC9}"/>
              </a:ext>
            </a:extLst>
          </p:cNvPr>
          <p:cNvSpPr>
            <a:spLocks noGrp="1"/>
          </p:cNvSpPr>
          <p:nvPr>
            <p:ph type="sldNum" sz="quarter" idx="12"/>
          </p:nvPr>
        </p:nvSpPr>
        <p:spPr/>
        <p:txBody>
          <a:bodyPr/>
          <a:lstStyle/>
          <a:p>
            <a:fld id="{FA388F4F-6C6B-4E7F-860B-201CED661D62}" type="slidenum">
              <a:rPr lang="tr-TR" smtClean="0"/>
              <a:t>109</a:t>
            </a:fld>
            <a:endParaRPr lang="tr-TR"/>
          </a:p>
        </p:txBody>
      </p:sp>
    </p:spTree>
    <p:extLst>
      <p:ext uri="{BB962C8B-B14F-4D97-AF65-F5344CB8AC3E}">
        <p14:creationId xmlns:p14="http://schemas.microsoft.com/office/powerpoint/2010/main" val="197358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97307"/>
            <a:ext cx="7992888" cy="5539978"/>
          </a:xfrm>
          <a:prstGeom prst="rect">
            <a:avLst/>
          </a:prstGeom>
          <a:noFill/>
        </p:spPr>
        <p:txBody>
          <a:bodyPr wrap="square" rtlCol="0">
            <a:spAutoFit/>
          </a:bodyPr>
          <a:lstStyle/>
          <a:p>
            <a:pPr algn="just"/>
            <a:r>
              <a:rPr lang="en-US" sz="2400" u="sng" dirty="0" err="1"/>
              <a:t>Temel</a:t>
            </a:r>
            <a:r>
              <a:rPr lang="en-US" sz="2400" u="sng" dirty="0"/>
              <a:t> </a:t>
            </a:r>
            <a:r>
              <a:rPr lang="en-US" sz="2400" u="sng" dirty="0" err="1"/>
              <a:t>Hız</a:t>
            </a:r>
            <a:r>
              <a:rPr lang="en-US" sz="2400" u="sng" dirty="0"/>
              <a:t> </a:t>
            </a:r>
            <a:r>
              <a:rPr lang="en-US" sz="2400" u="sng" dirty="0" err="1"/>
              <a:t>Erişimi</a:t>
            </a:r>
            <a:r>
              <a:rPr lang="en-US" sz="2400" u="sng" dirty="0"/>
              <a:t> (BRA</a:t>
            </a:r>
            <a:r>
              <a:rPr lang="en-US" sz="2400" dirty="0"/>
              <a:t>); 2B+D (2×64Kbit/s </a:t>
            </a:r>
            <a:r>
              <a:rPr lang="en-US" sz="2400" dirty="0" err="1"/>
              <a:t>ve</a:t>
            </a:r>
            <a:r>
              <a:rPr lang="en-US" sz="2400" dirty="0"/>
              <a:t> 16Kbit/s)= 144Kbit/s </a:t>
            </a:r>
            <a:r>
              <a:rPr lang="en-US" sz="2400" dirty="0" err="1"/>
              <a:t>bandgenişliğine</a:t>
            </a:r>
            <a:r>
              <a:rPr lang="en-US" sz="2400" dirty="0"/>
              <a:t> </a:t>
            </a:r>
            <a:r>
              <a:rPr lang="en-US" sz="2400" dirty="0" err="1"/>
              <a:t>sahiptir</a:t>
            </a:r>
            <a:r>
              <a:rPr lang="en-US" sz="2400" dirty="0"/>
              <a:t>. </a:t>
            </a:r>
            <a:endParaRPr lang="tr-TR" sz="2400" dirty="0"/>
          </a:p>
          <a:p>
            <a:pPr algn="just"/>
            <a:r>
              <a:rPr lang="en-US" sz="2400" dirty="0"/>
              <a:t>BRA </a:t>
            </a:r>
            <a:r>
              <a:rPr lang="en-US" sz="2400" dirty="0" err="1"/>
              <a:t>hattı</a:t>
            </a:r>
            <a:r>
              <a:rPr lang="en-US" sz="2400" dirty="0"/>
              <a:t> </a:t>
            </a:r>
            <a:r>
              <a:rPr lang="en-US" sz="2400" dirty="0" err="1"/>
              <a:t>iki</a:t>
            </a:r>
            <a:r>
              <a:rPr lang="en-US" sz="2400" dirty="0"/>
              <a:t> tip </a:t>
            </a:r>
            <a:r>
              <a:rPr lang="en-US" sz="2400" dirty="0" err="1"/>
              <a:t>kanalla</a:t>
            </a:r>
            <a:r>
              <a:rPr lang="en-US" sz="2400" dirty="0"/>
              <a:t> </a:t>
            </a:r>
            <a:r>
              <a:rPr lang="en-US" sz="2400" dirty="0" err="1"/>
              <a:t>sağlanmaktadır</a:t>
            </a:r>
            <a:r>
              <a:rPr lang="en-US" sz="2400" dirty="0"/>
              <a:t>. </a:t>
            </a:r>
            <a:endParaRPr lang="tr-TR" sz="2400" dirty="0"/>
          </a:p>
          <a:p>
            <a:pPr algn="just"/>
            <a:r>
              <a:rPr lang="en-US" sz="2400" dirty="0" err="1"/>
              <a:t>Bunlar</a:t>
            </a:r>
            <a:r>
              <a:rPr lang="en-US" sz="2400" dirty="0"/>
              <a:t>, 2B </a:t>
            </a:r>
            <a:r>
              <a:rPr lang="en-US" sz="2400" dirty="0" err="1"/>
              <a:t>ve</a:t>
            </a:r>
            <a:r>
              <a:rPr lang="en-US" sz="2400" dirty="0"/>
              <a:t> 1D </a:t>
            </a:r>
            <a:r>
              <a:rPr lang="en-US" sz="2400" dirty="0" err="1"/>
              <a:t>kanalıdır</a:t>
            </a:r>
            <a:r>
              <a:rPr lang="en-US" sz="2400" dirty="0"/>
              <a:t>. </a:t>
            </a:r>
            <a:endParaRPr lang="tr-TR" sz="2400" dirty="0"/>
          </a:p>
          <a:p>
            <a:pPr algn="just"/>
            <a:r>
              <a:rPr lang="en-US" sz="2400" dirty="0"/>
              <a:t>B </a:t>
            </a:r>
            <a:r>
              <a:rPr lang="en-US" sz="2400" dirty="0" err="1"/>
              <a:t>kanalı</a:t>
            </a:r>
            <a:r>
              <a:rPr lang="en-US" sz="2400" dirty="0"/>
              <a:t> 64Kbit/s' </a:t>
            </a:r>
            <a:r>
              <a:rPr lang="en-US" sz="2400" dirty="0" err="1"/>
              <a:t>deki</a:t>
            </a:r>
            <a:r>
              <a:rPr lang="en-US" sz="2400" dirty="0"/>
              <a:t> </a:t>
            </a:r>
            <a:r>
              <a:rPr lang="en-US" sz="2400" dirty="0" err="1"/>
              <a:t>servisleri</a:t>
            </a:r>
            <a:r>
              <a:rPr lang="en-US" sz="2400" dirty="0"/>
              <a:t> </a:t>
            </a:r>
            <a:r>
              <a:rPr lang="en-US" sz="2400" dirty="0" err="1"/>
              <a:t>ve</a:t>
            </a:r>
            <a:r>
              <a:rPr lang="en-US" sz="2400" dirty="0"/>
              <a:t> </a:t>
            </a:r>
            <a:r>
              <a:rPr lang="en-US" sz="2400" dirty="0" err="1"/>
              <a:t>verileri</a:t>
            </a:r>
            <a:r>
              <a:rPr lang="en-US" sz="2400" dirty="0"/>
              <a:t> </a:t>
            </a:r>
            <a:r>
              <a:rPr lang="en-US" sz="2400" dirty="0" err="1"/>
              <a:t>taşır</a:t>
            </a:r>
            <a:r>
              <a:rPr lang="en-US" sz="2400" dirty="0"/>
              <a:t>. </a:t>
            </a:r>
            <a:endParaRPr lang="tr-TR" sz="2400" dirty="0"/>
          </a:p>
          <a:p>
            <a:pPr algn="just"/>
            <a:r>
              <a:rPr lang="en-US" sz="2400" dirty="0"/>
              <a:t>D </a:t>
            </a:r>
            <a:r>
              <a:rPr lang="en-US" sz="2400" dirty="0" err="1"/>
              <a:t>kanalı</a:t>
            </a:r>
            <a:r>
              <a:rPr lang="en-US" sz="2400" dirty="0"/>
              <a:t> </a:t>
            </a:r>
            <a:r>
              <a:rPr lang="en-US" sz="2400" dirty="0" err="1"/>
              <a:t>ise</a:t>
            </a:r>
            <a:r>
              <a:rPr lang="en-US" sz="2400" dirty="0"/>
              <a:t> </a:t>
            </a:r>
            <a:r>
              <a:rPr lang="en-US" sz="2400" dirty="0" err="1"/>
              <a:t>genellikle</a:t>
            </a:r>
            <a:r>
              <a:rPr lang="en-US" sz="2400" dirty="0"/>
              <a:t> </a:t>
            </a:r>
            <a:r>
              <a:rPr lang="en-US" sz="2400" dirty="0" err="1"/>
              <a:t>işaretleşme</a:t>
            </a:r>
            <a:r>
              <a:rPr lang="en-US" sz="2400" dirty="0"/>
              <a:t> </a:t>
            </a:r>
            <a:r>
              <a:rPr lang="en-US" sz="2400" dirty="0" err="1"/>
              <a:t>bilgilerini</a:t>
            </a:r>
            <a:r>
              <a:rPr lang="en-US" sz="2400" dirty="0"/>
              <a:t> </a:t>
            </a:r>
            <a:r>
              <a:rPr lang="en-US" sz="2400" dirty="0" err="1"/>
              <a:t>taşımaktadır</a:t>
            </a:r>
            <a:r>
              <a:rPr lang="en-US" sz="2400" dirty="0"/>
              <a:t>. </a:t>
            </a:r>
            <a:r>
              <a:rPr lang="en-US" sz="2400" dirty="0" err="1"/>
              <a:t>Genelde</a:t>
            </a:r>
            <a:r>
              <a:rPr lang="en-US" sz="2400" dirty="0"/>
              <a:t> </a:t>
            </a:r>
            <a:r>
              <a:rPr lang="en-US" sz="2400" dirty="0" err="1"/>
              <a:t>büyük</a:t>
            </a:r>
            <a:r>
              <a:rPr lang="en-US" sz="2400" dirty="0"/>
              <a:t> LAN(Local Area Network) </a:t>
            </a:r>
            <a:r>
              <a:rPr lang="en-US" sz="2400" dirty="0" err="1"/>
              <a:t>bağlantılarında</a:t>
            </a:r>
            <a:r>
              <a:rPr lang="en-US" sz="2400" dirty="0"/>
              <a:t> </a:t>
            </a:r>
            <a:r>
              <a:rPr lang="en-US" sz="2400" dirty="0" err="1"/>
              <a:t>kullanılır</a:t>
            </a:r>
            <a:r>
              <a:rPr lang="en-US" sz="2400" dirty="0"/>
              <a:t>. </a:t>
            </a:r>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4" name="Object 3"/>
          <p:cNvGraphicFramePr>
            <a:graphicFrameLocks noChangeAspect="1"/>
          </p:cNvGraphicFramePr>
          <p:nvPr>
            <p:extLst>
              <p:ext uri="{D42A27DB-BD31-4B8C-83A1-F6EECF244321}">
                <p14:modId xmlns:p14="http://schemas.microsoft.com/office/powerpoint/2010/main" val="675672715"/>
              </p:ext>
            </p:extLst>
          </p:nvPr>
        </p:nvGraphicFramePr>
        <p:xfrm>
          <a:off x="2267744" y="3573016"/>
          <a:ext cx="4104456" cy="2503383"/>
        </p:xfrm>
        <a:graphic>
          <a:graphicData uri="http://schemas.openxmlformats.org/presentationml/2006/ole">
            <mc:AlternateContent xmlns:mc="http://schemas.openxmlformats.org/markup-compatibility/2006">
              <mc:Choice xmlns:v="urn:schemas-microsoft-com:vml" Requires="v">
                <p:oleObj r:id="rId2" imgW="4048690" imgH="3123810" progId="MSPhotoEd.3">
                  <p:embed/>
                </p:oleObj>
              </mc:Choice>
              <mc:Fallback>
                <p:oleObj r:id="rId2" imgW="4048690" imgH="3123810" progId="MSPhotoEd.3">
                  <p:embed/>
                  <p:pic>
                    <p:nvPicPr>
                      <p:cNvPr id="4" name="Object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267744" y="3573016"/>
                        <a:ext cx="4104456" cy="2503383"/>
                      </a:xfrm>
                      <a:prstGeom prst="rect">
                        <a:avLst/>
                      </a:prstGeom>
                      <a:noFill/>
                    </p:spPr>
                  </p:pic>
                </p:oleObj>
              </mc:Fallback>
            </mc:AlternateContent>
          </a:graphicData>
        </a:graphic>
      </p:graphicFrame>
      <p:sp>
        <p:nvSpPr>
          <p:cNvPr id="5" name="Slide Number Placeholder 4">
            <a:extLst>
              <a:ext uri="{FF2B5EF4-FFF2-40B4-BE49-F238E27FC236}">
                <a16:creationId xmlns:a16="http://schemas.microsoft.com/office/drawing/2014/main" id="{5FFA197F-2B44-58B6-A777-6FC1049A0175}"/>
              </a:ext>
            </a:extLst>
          </p:cNvPr>
          <p:cNvSpPr>
            <a:spLocks noGrp="1"/>
          </p:cNvSpPr>
          <p:nvPr>
            <p:ph type="sldNum" sz="quarter" idx="12"/>
          </p:nvPr>
        </p:nvSpPr>
        <p:spPr/>
        <p:txBody>
          <a:bodyPr/>
          <a:lstStyle/>
          <a:p>
            <a:fld id="{FA388F4F-6C6B-4E7F-860B-201CED661D62}" type="slidenum">
              <a:rPr lang="tr-TR" smtClean="0"/>
              <a:t>11</a:t>
            </a:fld>
            <a:endParaRPr lang="tr-TR"/>
          </a:p>
        </p:txBody>
      </p:sp>
    </p:spTree>
    <p:extLst>
      <p:ext uri="{BB962C8B-B14F-4D97-AF65-F5344CB8AC3E}">
        <p14:creationId xmlns:p14="http://schemas.microsoft.com/office/powerpoint/2010/main" val="37231149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369332"/>
          </a:xfrm>
          <a:prstGeom prst="rect">
            <a:avLst/>
          </a:prstGeom>
          <a:noFill/>
        </p:spPr>
        <p:txBody>
          <a:bodyPr wrap="square" rtlCol="0">
            <a:spAutoFit/>
          </a:bodyPr>
          <a:lstStyle/>
          <a:p>
            <a:r>
              <a:rPr lang="en-US" b="1" dirty="0" err="1"/>
              <a:t>Ağ</a:t>
            </a:r>
            <a:r>
              <a:rPr lang="en-US" b="1" dirty="0"/>
              <a:t> </a:t>
            </a:r>
            <a:r>
              <a:rPr lang="en-US" b="1" dirty="0" err="1"/>
              <a:t>Haberleşmesinin</a:t>
            </a:r>
            <a:r>
              <a:rPr lang="en-US" b="1" dirty="0"/>
              <a:t> </a:t>
            </a:r>
            <a:r>
              <a:rPr lang="en-US" b="1" dirty="0" err="1"/>
              <a:t>Temelleri</a:t>
            </a:r>
            <a:endParaRPr lang="tr-TR" dirty="0"/>
          </a:p>
        </p:txBody>
      </p:sp>
      <p:sp>
        <p:nvSpPr>
          <p:cNvPr id="3" name="TextBox 2"/>
          <p:cNvSpPr txBox="1"/>
          <p:nvPr/>
        </p:nvSpPr>
        <p:spPr>
          <a:xfrm>
            <a:off x="323528" y="908720"/>
            <a:ext cx="8496944" cy="646331"/>
          </a:xfrm>
          <a:prstGeom prst="rect">
            <a:avLst/>
          </a:prstGeom>
          <a:noFill/>
        </p:spPr>
        <p:txBody>
          <a:bodyPr wrap="square" rtlCol="0">
            <a:spAutoFit/>
          </a:bodyPr>
          <a:lstStyle/>
          <a:p>
            <a:r>
              <a:rPr lang="en-US" dirty="0"/>
              <a:t>Internet </a:t>
            </a:r>
            <a:r>
              <a:rPr lang="en-US" dirty="0" err="1"/>
              <a:t>protokolü</a:t>
            </a:r>
            <a:r>
              <a:rPr lang="en-US" dirty="0"/>
              <a:t>, Internet Protocol ( </a:t>
            </a:r>
            <a:r>
              <a:rPr lang="en-US" b="1" dirty="0"/>
              <a:t>IP</a:t>
            </a:r>
            <a:r>
              <a:rPr lang="en-US" dirty="0"/>
              <a:t> ) </a:t>
            </a:r>
            <a:r>
              <a:rPr lang="en-US" dirty="0" err="1"/>
              <a:t>ve</a:t>
            </a:r>
            <a:r>
              <a:rPr lang="en-US" dirty="0"/>
              <a:t> Transport Control Protocol ( </a:t>
            </a:r>
            <a:r>
              <a:rPr lang="en-US" b="1" dirty="0"/>
              <a:t>TCP</a:t>
            </a:r>
            <a:r>
              <a:rPr lang="en-US" dirty="0"/>
              <a:t> )’ den </a:t>
            </a:r>
            <a:r>
              <a:rPr lang="en-US" dirty="0" err="1"/>
              <a:t>oluşur</a:t>
            </a:r>
            <a:r>
              <a:rPr lang="en-US" dirty="0"/>
              <a:t>. </a:t>
            </a:r>
            <a:r>
              <a:rPr lang="en-US" b="1" dirty="0"/>
              <a:t>TCP/IP</a:t>
            </a:r>
            <a:r>
              <a:rPr lang="en-US" dirty="0"/>
              <a:t> </a:t>
            </a:r>
            <a:r>
              <a:rPr lang="en-US" dirty="0" err="1"/>
              <a:t>terimi</a:t>
            </a:r>
            <a:r>
              <a:rPr lang="en-US" dirty="0"/>
              <a:t> </a:t>
            </a:r>
            <a:r>
              <a:rPr lang="en-US" dirty="0" err="1"/>
              <a:t>bütün</a:t>
            </a:r>
            <a:r>
              <a:rPr lang="en-US" dirty="0"/>
              <a:t> </a:t>
            </a:r>
            <a:r>
              <a:rPr lang="en-US" dirty="0" err="1"/>
              <a:t>bir</a:t>
            </a:r>
            <a:r>
              <a:rPr lang="en-US" dirty="0"/>
              <a:t> </a:t>
            </a:r>
            <a:r>
              <a:rPr lang="en-US" dirty="0" err="1"/>
              <a:t>protokol</a:t>
            </a:r>
            <a:r>
              <a:rPr lang="en-US" dirty="0"/>
              <a:t> </a:t>
            </a:r>
            <a:r>
              <a:rPr lang="en-US" dirty="0" err="1"/>
              <a:t>ailesini</a:t>
            </a:r>
            <a:r>
              <a:rPr lang="en-US" dirty="0"/>
              <a:t> </a:t>
            </a:r>
            <a:r>
              <a:rPr lang="en-US" dirty="0" err="1"/>
              <a:t>belirtir</a:t>
            </a:r>
            <a:r>
              <a:rPr lang="en-US" dirty="0"/>
              <a:t>.</a:t>
            </a:r>
            <a:endParaRPr lang="tr-TR" dirty="0"/>
          </a:p>
        </p:txBody>
      </p:sp>
      <p:sp>
        <p:nvSpPr>
          <p:cNvPr id="4" name="TextBox 3"/>
          <p:cNvSpPr txBox="1"/>
          <p:nvPr/>
        </p:nvSpPr>
        <p:spPr>
          <a:xfrm>
            <a:off x="323528" y="1772816"/>
            <a:ext cx="8136904" cy="1754326"/>
          </a:xfrm>
          <a:prstGeom prst="rect">
            <a:avLst/>
          </a:prstGeom>
          <a:noFill/>
        </p:spPr>
        <p:txBody>
          <a:bodyPr wrap="square" rtlCol="0">
            <a:spAutoFit/>
          </a:bodyPr>
          <a:lstStyle/>
          <a:p>
            <a:pPr algn="just"/>
            <a:r>
              <a:rPr lang="en-US" dirty="0" err="1"/>
              <a:t>Bir</a:t>
            </a:r>
            <a:r>
              <a:rPr lang="en-US" dirty="0"/>
              <a:t> network </a:t>
            </a:r>
            <a:r>
              <a:rPr lang="en-US" dirty="0" err="1"/>
              <a:t>temel</a:t>
            </a:r>
            <a:r>
              <a:rPr lang="en-US" dirty="0"/>
              <a:t> </a:t>
            </a:r>
            <a:r>
              <a:rPr lang="en-US" dirty="0" err="1"/>
              <a:t>olarak</a:t>
            </a:r>
            <a:r>
              <a:rPr lang="en-US" dirty="0"/>
              <a:t> </a:t>
            </a:r>
            <a:r>
              <a:rPr lang="en-US" dirty="0" err="1"/>
              <a:t>iki</a:t>
            </a:r>
            <a:r>
              <a:rPr lang="en-US" dirty="0"/>
              <a:t> </a:t>
            </a:r>
            <a:r>
              <a:rPr lang="en-US" dirty="0" err="1"/>
              <a:t>ana</a:t>
            </a:r>
            <a:r>
              <a:rPr lang="en-US" dirty="0"/>
              <a:t> </a:t>
            </a:r>
            <a:r>
              <a:rPr lang="en-US" dirty="0" err="1"/>
              <a:t>parçadan</a:t>
            </a:r>
            <a:r>
              <a:rPr lang="en-US" dirty="0"/>
              <a:t> </a:t>
            </a:r>
            <a:r>
              <a:rPr lang="en-US" dirty="0" err="1"/>
              <a:t>oluşur</a:t>
            </a:r>
            <a:r>
              <a:rPr lang="en-US" dirty="0"/>
              <a:t>. </a:t>
            </a:r>
            <a:r>
              <a:rPr lang="en-US" dirty="0" err="1"/>
              <a:t>Bunlar</a:t>
            </a:r>
            <a:r>
              <a:rPr lang="en-US" dirty="0"/>
              <a:t> </a:t>
            </a:r>
            <a:r>
              <a:rPr lang="en-US" b="1" i="1" dirty="0" err="1"/>
              <a:t>düğümler</a:t>
            </a:r>
            <a:r>
              <a:rPr lang="en-US" b="1" i="1" dirty="0"/>
              <a:t> </a:t>
            </a:r>
            <a:r>
              <a:rPr lang="en-US" dirty="0" err="1"/>
              <a:t>ve</a:t>
            </a:r>
            <a:r>
              <a:rPr lang="en-US" dirty="0"/>
              <a:t> </a:t>
            </a:r>
            <a:r>
              <a:rPr lang="en-US" b="1" i="1" dirty="0" err="1"/>
              <a:t>bağlantılardı</a:t>
            </a:r>
            <a:r>
              <a:rPr lang="en-US" dirty="0" err="1"/>
              <a:t>r</a:t>
            </a:r>
            <a:r>
              <a:rPr lang="en-US" dirty="0"/>
              <a:t>.</a:t>
            </a:r>
            <a:br>
              <a:rPr lang="en-US" dirty="0"/>
            </a:br>
            <a:r>
              <a:rPr lang="en-US" dirty="0" err="1"/>
              <a:t>Düğüm</a:t>
            </a:r>
            <a:r>
              <a:rPr lang="en-US" dirty="0"/>
              <a:t> </a:t>
            </a:r>
            <a:r>
              <a:rPr lang="en-US" dirty="0" err="1"/>
              <a:t>bilgisayar</a:t>
            </a:r>
            <a:r>
              <a:rPr lang="en-US" dirty="0"/>
              <a:t> </a:t>
            </a:r>
            <a:r>
              <a:rPr lang="en-US" dirty="0" err="1"/>
              <a:t>gibi</a:t>
            </a:r>
            <a:r>
              <a:rPr lang="en-US" dirty="0"/>
              <a:t> </a:t>
            </a:r>
            <a:r>
              <a:rPr lang="en-US" dirty="0" err="1"/>
              <a:t>bir</a:t>
            </a:r>
            <a:r>
              <a:rPr lang="en-US" dirty="0"/>
              <a:t> network </a:t>
            </a:r>
            <a:r>
              <a:rPr lang="en-US" dirty="0" err="1"/>
              <a:t>cihazını</a:t>
            </a:r>
            <a:r>
              <a:rPr lang="en-US" dirty="0"/>
              <a:t> </a:t>
            </a:r>
            <a:r>
              <a:rPr lang="en-US" dirty="0" err="1"/>
              <a:t>belirtir</a:t>
            </a:r>
            <a:r>
              <a:rPr lang="en-US" dirty="0"/>
              <a:t>. </a:t>
            </a:r>
            <a:r>
              <a:rPr lang="en-US" dirty="0" err="1"/>
              <a:t>Düğümler</a:t>
            </a:r>
            <a:r>
              <a:rPr lang="en-US" dirty="0"/>
              <a:t> </a:t>
            </a:r>
            <a:r>
              <a:rPr lang="en-US" dirty="0" err="1"/>
              <a:t>diğer</a:t>
            </a:r>
            <a:r>
              <a:rPr lang="en-US" dirty="0"/>
              <a:t> </a:t>
            </a:r>
            <a:r>
              <a:rPr lang="en-US" dirty="0" err="1"/>
              <a:t>düğümlerle</a:t>
            </a:r>
            <a:r>
              <a:rPr lang="en-US" dirty="0"/>
              <a:t> </a:t>
            </a:r>
            <a:r>
              <a:rPr lang="en-US" dirty="0" err="1"/>
              <a:t>linkler</a:t>
            </a:r>
            <a:endParaRPr lang="tr-TR" dirty="0"/>
          </a:p>
          <a:p>
            <a:pPr algn="just"/>
            <a:r>
              <a:rPr lang="en-US" dirty="0"/>
              <a:t>(</a:t>
            </a:r>
            <a:r>
              <a:rPr lang="en-US" dirty="0" err="1"/>
              <a:t>kablo</a:t>
            </a:r>
            <a:r>
              <a:rPr lang="en-US" dirty="0"/>
              <a:t> </a:t>
            </a:r>
            <a:r>
              <a:rPr lang="en-US" dirty="0" err="1"/>
              <a:t>gibi</a:t>
            </a:r>
            <a:r>
              <a:rPr lang="en-US" dirty="0"/>
              <a:t>) </a:t>
            </a:r>
            <a:r>
              <a:rPr lang="en-US" dirty="0" err="1"/>
              <a:t>aracılığıyla</a:t>
            </a:r>
            <a:r>
              <a:rPr lang="en-US" dirty="0"/>
              <a:t> </a:t>
            </a:r>
            <a:r>
              <a:rPr lang="en-US" dirty="0" err="1"/>
              <a:t>haberleşebilir</a:t>
            </a:r>
            <a:r>
              <a:rPr lang="en-US" dirty="0"/>
              <a:t>. </a:t>
            </a:r>
            <a:r>
              <a:rPr lang="en-US" dirty="0" err="1"/>
              <a:t>Bir</a:t>
            </a:r>
            <a:r>
              <a:rPr lang="en-US" dirty="0"/>
              <a:t> </a:t>
            </a:r>
            <a:r>
              <a:rPr lang="en-US" dirty="0" err="1"/>
              <a:t>düğümün</a:t>
            </a:r>
            <a:r>
              <a:rPr lang="en-US" dirty="0"/>
              <a:t> </a:t>
            </a:r>
            <a:r>
              <a:rPr lang="en-US" dirty="0" err="1"/>
              <a:t>diğer</a:t>
            </a:r>
            <a:r>
              <a:rPr lang="en-US" dirty="0"/>
              <a:t> </a:t>
            </a:r>
            <a:r>
              <a:rPr lang="en-US" dirty="0" err="1"/>
              <a:t>düğümlerle</a:t>
            </a:r>
            <a:r>
              <a:rPr lang="en-US" dirty="0"/>
              <a:t> </a:t>
            </a:r>
            <a:r>
              <a:rPr lang="en-US" dirty="0" err="1"/>
              <a:t>haberleşebilmesi</a:t>
            </a:r>
            <a:r>
              <a:rPr lang="en-US" dirty="0"/>
              <a:t> </a:t>
            </a:r>
            <a:r>
              <a:rPr lang="en-US" dirty="0" err="1"/>
              <a:t>için</a:t>
            </a:r>
            <a:r>
              <a:rPr lang="en-US" dirty="0"/>
              <a:t> </a:t>
            </a:r>
            <a:r>
              <a:rPr lang="en-US" dirty="0" err="1"/>
              <a:t>temel</a:t>
            </a:r>
            <a:r>
              <a:rPr lang="en-US" dirty="0"/>
              <a:t> </a:t>
            </a:r>
            <a:r>
              <a:rPr lang="en-US" dirty="0" err="1"/>
              <a:t>olarak</a:t>
            </a:r>
            <a:r>
              <a:rPr lang="en-US" dirty="0"/>
              <a:t> </a:t>
            </a:r>
            <a:r>
              <a:rPr lang="en-US" dirty="0" err="1"/>
              <a:t>iki</a:t>
            </a:r>
            <a:r>
              <a:rPr lang="en-US" dirty="0"/>
              <a:t> </a:t>
            </a:r>
            <a:r>
              <a:rPr lang="en-US" dirty="0" err="1"/>
              <a:t>farklı</a:t>
            </a:r>
            <a:r>
              <a:rPr lang="en-US" dirty="0"/>
              <a:t> network </a:t>
            </a:r>
            <a:r>
              <a:rPr lang="en-US" dirty="0" err="1"/>
              <a:t>tekniği</a:t>
            </a:r>
            <a:r>
              <a:rPr lang="en-US" dirty="0"/>
              <a:t> </a:t>
            </a:r>
            <a:r>
              <a:rPr lang="en-US" dirty="0" err="1"/>
              <a:t>vardır</a:t>
            </a:r>
            <a:r>
              <a:rPr lang="en-US" dirty="0"/>
              <a:t>. </a:t>
            </a:r>
            <a:r>
              <a:rPr lang="en-US" dirty="0" err="1"/>
              <a:t>Bunlar</a:t>
            </a:r>
            <a:r>
              <a:rPr lang="en-US" dirty="0"/>
              <a:t> </a:t>
            </a:r>
            <a:r>
              <a:rPr lang="en-US" b="1" i="1" dirty="0"/>
              <a:t>circuit-switched network</a:t>
            </a:r>
            <a:r>
              <a:rPr lang="en-US" dirty="0"/>
              <a:t> </a:t>
            </a:r>
            <a:r>
              <a:rPr lang="en-US" dirty="0" err="1"/>
              <a:t>ve</a:t>
            </a:r>
            <a:r>
              <a:rPr lang="en-US" dirty="0"/>
              <a:t> </a:t>
            </a:r>
            <a:r>
              <a:rPr lang="en-US" b="1" i="1" dirty="0"/>
              <a:t>packet -switched network </a:t>
            </a:r>
            <a:r>
              <a:rPr lang="en-US" b="1" i="1" dirty="0" err="1"/>
              <a:t>teknikleridir</a:t>
            </a:r>
            <a:r>
              <a:rPr lang="en-US" dirty="0"/>
              <a:t>. </a:t>
            </a:r>
            <a:endParaRPr lang="tr-TR" dirty="0"/>
          </a:p>
          <a:p>
            <a:pPr algn="just"/>
            <a:endParaRPr lang="tr-TR" dirty="0"/>
          </a:p>
        </p:txBody>
      </p:sp>
      <p:pic>
        <p:nvPicPr>
          <p:cNvPr id="6" name="Picture 5" descr="Ağ Haberleşmesinin Temelleri"/>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27142"/>
            <a:ext cx="5328592" cy="2211472"/>
          </a:xfrm>
          <a:prstGeom prst="rect">
            <a:avLst/>
          </a:prstGeom>
          <a:noFill/>
          <a:ln>
            <a:noFill/>
          </a:ln>
        </p:spPr>
      </p:pic>
      <p:sp>
        <p:nvSpPr>
          <p:cNvPr id="7" name="TextBox 6"/>
          <p:cNvSpPr txBox="1"/>
          <p:nvPr/>
        </p:nvSpPr>
        <p:spPr>
          <a:xfrm>
            <a:off x="1691680" y="5877272"/>
            <a:ext cx="6048672" cy="369332"/>
          </a:xfrm>
          <a:prstGeom prst="rect">
            <a:avLst/>
          </a:prstGeom>
          <a:noFill/>
        </p:spPr>
        <p:txBody>
          <a:bodyPr wrap="square" rtlCol="0">
            <a:spAutoFit/>
          </a:bodyPr>
          <a:lstStyle/>
          <a:p>
            <a:pPr algn="ctr"/>
            <a:r>
              <a:rPr lang="en-US" b="1" dirty="0"/>
              <a:t>Circuit-switched network </a:t>
            </a:r>
            <a:r>
              <a:rPr lang="en-US" b="1" dirty="0" err="1"/>
              <a:t>tekniği</a:t>
            </a:r>
            <a:endParaRPr lang="tr-TR" b="1" dirty="0"/>
          </a:p>
        </p:txBody>
      </p:sp>
      <p:sp>
        <p:nvSpPr>
          <p:cNvPr id="5" name="Slide Number Placeholder 4">
            <a:extLst>
              <a:ext uri="{FF2B5EF4-FFF2-40B4-BE49-F238E27FC236}">
                <a16:creationId xmlns:a16="http://schemas.microsoft.com/office/drawing/2014/main" id="{70809A88-20DF-4528-B1D1-4B3CCC730E9D}"/>
              </a:ext>
            </a:extLst>
          </p:cNvPr>
          <p:cNvSpPr>
            <a:spLocks noGrp="1"/>
          </p:cNvSpPr>
          <p:nvPr>
            <p:ph type="sldNum" sz="quarter" idx="12"/>
          </p:nvPr>
        </p:nvSpPr>
        <p:spPr/>
        <p:txBody>
          <a:bodyPr/>
          <a:lstStyle/>
          <a:p>
            <a:fld id="{FA388F4F-6C6B-4E7F-860B-201CED661D62}" type="slidenum">
              <a:rPr lang="tr-TR" smtClean="0"/>
              <a:t>110</a:t>
            </a:fld>
            <a:endParaRPr lang="tr-TR"/>
          </a:p>
        </p:txBody>
      </p:sp>
    </p:spTree>
    <p:extLst>
      <p:ext uri="{BB962C8B-B14F-4D97-AF65-F5344CB8AC3E}">
        <p14:creationId xmlns:p14="http://schemas.microsoft.com/office/powerpoint/2010/main" val="18452966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76672"/>
            <a:ext cx="8136904" cy="2031325"/>
          </a:xfrm>
          <a:prstGeom prst="rect">
            <a:avLst/>
          </a:prstGeom>
          <a:noFill/>
        </p:spPr>
        <p:txBody>
          <a:bodyPr wrap="square" rtlCol="0">
            <a:spAutoFit/>
          </a:bodyPr>
          <a:lstStyle/>
          <a:p>
            <a:pPr algn="just"/>
            <a:r>
              <a:rPr lang="en-US" dirty="0"/>
              <a:t>Circuit-switched network </a:t>
            </a:r>
            <a:r>
              <a:rPr lang="en-US" dirty="0" err="1"/>
              <a:t>tekniği</a:t>
            </a:r>
            <a:r>
              <a:rPr lang="en-US" dirty="0"/>
              <a:t> </a:t>
            </a:r>
            <a:r>
              <a:rPr lang="en-US" dirty="0" err="1"/>
              <a:t>telefon</a:t>
            </a:r>
            <a:r>
              <a:rPr lang="en-US" dirty="0"/>
              <a:t> </a:t>
            </a:r>
            <a:r>
              <a:rPr lang="en-US" dirty="0" err="1"/>
              <a:t>sistemlerinde</a:t>
            </a:r>
            <a:r>
              <a:rPr lang="en-US" dirty="0"/>
              <a:t> </a:t>
            </a:r>
            <a:r>
              <a:rPr lang="en-US" dirty="0" err="1"/>
              <a:t>diğeri</a:t>
            </a:r>
            <a:r>
              <a:rPr lang="en-US" dirty="0"/>
              <a:t> </a:t>
            </a:r>
            <a:r>
              <a:rPr lang="en-US" dirty="0" err="1"/>
              <a:t>ise</a:t>
            </a:r>
            <a:r>
              <a:rPr lang="en-US" dirty="0"/>
              <a:t> IP </a:t>
            </a:r>
            <a:r>
              <a:rPr lang="en-US" dirty="0" err="1"/>
              <a:t>tabanlı</a:t>
            </a:r>
            <a:r>
              <a:rPr lang="en-US" dirty="0"/>
              <a:t> </a:t>
            </a:r>
            <a:r>
              <a:rPr lang="en-US" dirty="0" err="1"/>
              <a:t>networklerde</a:t>
            </a:r>
            <a:r>
              <a:rPr lang="en-US" dirty="0"/>
              <a:t> </a:t>
            </a:r>
            <a:r>
              <a:rPr lang="en-US" dirty="0" err="1"/>
              <a:t>kullanılır</a:t>
            </a:r>
            <a:r>
              <a:rPr lang="en-US" dirty="0"/>
              <a:t>. </a:t>
            </a:r>
            <a:r>
              <a:rPr lang="en-US" b="1" dirty="0"/>
              <a:t>Circuit-switched network </a:t>
            </a:r>
            <a:r>
              <a:rPr lang="en-US" b="1" dirty="0" err="1"/>
              <a:t>iki</a:t>
            </a:r>
            <a:r>
              <a:rPr lang="en-US" b="1" dirty="0"/>
              <a:t> </a:t>
            </a:r>
            <a:r>
              <a:rPr lang="en-US" b="1" dirty="0" err="1"/>
              <a:t>düğüm</a:t>
            </a:r>
            <a:r>
              <a:rPr lang="en-US" b="1" dirty="0"/>
              <a:t> </a:t>
            </a:r>
            <a:r>
              <a:rPr lang="en-US" b="1" dirty="0" err="1"/>
              <a:t>arasında</a:t>
            </a:r>
            <a:r>
              <a:rPr lang="en-US" b="1" dirty="0"/>
              <a:t> </a:t>
            </a:r>
            <a:r>
              <a:rPr lang="en-US" b="1" dirty="0" err="1"/>
              <a:t>bir</a:t>
            </a:r>
            <a:r>
              <a:rPr lang="en-US" b="1" dirty="0"/>
              <a:t> </a:t>
            </a:r>
            <a:r>
              <a:rPr lang="en-US" b="1" dirty="0" err="1"/>
              <a:t>bağlantı</a:t>
            </a:r>
            <a:r>
              <a:rPr lang="en-US" b="1" dirty="0"/>
              <a:t> </a:t>
            </a:r>
            <a:r>
              <a:rPr lang="en-US" b="1" dirty="0" err="1"/>
              <a:t>oluşturmak</a:t>
            </a:r>
            <a:r>
              <a:rPr lang="en-US" b="1" dirty="0"/>
              <a:t> </a:t>
            </a:r>
            <a:r>
              <a:rPr lang="en-US" b="1" dirty="0" err="1"/>
              <a:t>için</a:t>
            </a:r>
            <a:r>
              <a:rPr lang="en-US" b="1" dirty="0"/>
              <a:t> </a:t>
            </a:r>
            <a:r>
              <a:rPr lang="en-US" b="1" dirty="0" err="1"/>
              <a:t>kapalı</a:t>
            </a:r>
            <a:r>
              <a:rPr lang="en-US" b="1" dirty="0"/>
              <a:t> </a:t>
            </a:r>
            <a:r>
              <a:rPr lang="en-US" b="1" dirty="0" err="1"/>
              <a:t>bir</a:t>
            </a:r>
            <a:r>
              <a:rPr lang="en-US" b="1" dirty="0"/>
              <a:t> </a:t>
            </a:r>
            <a:r>
              <a:rPr lang="en-US" b="1" dirty="0" err="1"/>
              <a:t>devre</a:t>
            </a:r>
            <a:r>
              <a:rPr lang="en-US" b="1" dirty="0"/>
              <a:t> </a:t>
            </a:r>
            <a:r>
              <a:rPr lang="en-US" b="1" dirty="0" err="1"/>
              <a:t>oluşturur</a:t>
            </a:r>
            <a:r>
              <a:rPr lang="en-US" b="1" dirty="0"/>
              <a:t>. Bu </a:t>
            </a:r>
            <a:r>
              <a:rPr lang="en-US" b="1" dirty="0" err="1"/>
              <a:t>yüzden</a:t>
            </a:r>
            <a:r>
              <a:rPr lang="en-US" b="1" dirty="0"/>
              <a:t> </a:t>
            </a:r>
            <a:r>
              <a:rPr lang="en-US" b="1" dirty="0" err="1"/>
              <a:t>yapılan</a:t>
            </a:r>
            <a:r>
              <a:rPr lang="en-US" b="1" dirty="0"/>
              <a:t> </a:t>
            </a:r>
            <a:r>
              <a:rPr lang="en-US" b="1" dirty="0" err="1"/>
              <a:t>bağlantı</a:t>
            </a:r>
            <a:r>
              <a:rPr lang="en-US" b="1" dirty="0"/>
              <a:t> </a:t>
            </a:r>
            <a:r>
              <a:rPr lang="en-US" b="1" dirty="0" err="1"/>
              <a:t>sadece</a:t>
            </a:r>
            <a:r>
              <a:rPr lang="en-US" b="1" dirty="0"/>
              <a:t> </a:t>
            </a:r>
            <a:r>
              <a:rPr lang="en-US" b="1" dirty="0" err="1"/>
              <a:t>iki</a:t>
            </a:r>
            <a:r>
              <a:rPr lang="en-US" b="1" dirty="0"/>
              <a:t> </a:t>
            </a:r>
            <a:r>
              <a:rPr lang="en-US" b="1" dirty="0" err="1"/>
              <a:t>düğüme</a:t>
            </a:r>
            <a:r>
              <a:rPr lang="en-US" b="1" dirty="0"/>
              <a:t> </a:t>
            </a:r>
            <a:r>
              <a:rPr lang="en-US" b="1" dirty="0" err="1"/>
              <a:t>aittir</a:t>
            </a:r>
            <a:r>
              <a:rPr lang="en-US" b="1" dirty="0"/>
              <a:t>. </a:t>
            </a:r>
            <a:r>
              <a:rPr lang="tr-TR" dirty="0"/>
              <a:t> B</a:t>
            </a:r>
            <a:r>
              <a:rPr lang="en-US" dirty="0"/>
              <a:t>u </a:t>
            </a:r>
            <a:r>
              <a:rPr lang="en-US" dirty="0" err="1"/>
              <a:t>çeşit</a:t>
            </a:r>
            <a:r>
              <a:rPr lang="en-US" dirty="0"/>
              <a:t> </a:t>
            </a:r>
            <a:r>
              <a:rPr lang="en-US" dirty="0" err="1"/>
              <a:t>bağlantının</a:t>
            </a:r>
            <a:r>
              <a:rPr lang="en-US" dirty="0"/>
              <a:t> en </a:t>
            </a:r>
            <a:r>
              <a:rPr lang="en-US" dirty="0" err="1"/>
              <a:t>temel</a:t>
            </a:r>
            <a:r>
              <a:rPr lang="en-US" dirty="0"/>
              <a:t> </a:t>
            </a:r>
            <a:r>
              <a:rPr lang="en-US" dirty="0" err="1"/>
              <a:t>problemi</a:t>
            </a:r>
            <a:r>
              <a:rPr lang="en-US" dirty="0"/>
              <a:t> </a:t>
            </a:r>
            <a:r>
              <a:rPr lang="en-US" dirty="0" err="1"/>
              <a:t>yetersiz</a:t>
            </a:r>
            <a:r>
              <a:rPr lang="en-US" dirty="0"/>
              <a:t> </a:t>
            </a:r>
            <a:r>
              <a:rPr lang="en-US" dirty="0" err="1"/>
              <a:t>kapasitedir</a:t>
            </a:r>
            <a:r>
              <a:rPr lang="en-US" dirty="0"/>
              <a:t>, </a:t>
            </a:r>
            <a:r>
              <a:rPr lang="en-US" dirty="0" err="1"/>
              <a:t>sistemin</a:t>
            </a:r>
            <a:r>
              <a:rPr lang="en-US" dirty="0"/>
              <a:t> </a:t>
            </a:r>
            <a:r>
              <a:rPr lang="en-US" dirty="0" err="1"/>
              <a:t>hiçbir</a:t>
            </a:r>
            <a:r>
              <a:rPr lang="en-US" dirty="0"/>
              <a:t> </a:t>
            </a:r>
            <a:r>
              <a:rPr lang="en-US" dirty="0" err="1"/>
              <a:t>zaman</a:t>
            </a:r>
            <a:r>
              <a:rPr lang="en-US" dirty="0"/>
              <a:t> </a:t>
            </a:r>
            <a:r>
              <a:rPr lang="en-US" dirty="0" err="1"/>
              <a:t>yüzde</a:t>
            </a:r>
            <a:r>
              <a:rPr lang="en-US" dirty="0"/>
              <a:t> </a:t>
            </a:r>
            <a:r>
              <a:rPr lang="en-US" dirty="0" err="1"/>
              <a:t>yüzünü</a:t>
            </a:r>
            <a:r>
              <a:rPr lang="en-US" dirty="0"/>
              <a:t> </a:t>
            </a:r>
            <a:r>
              <a:rPr lang="en-US" dirty="0" err="1"/>
              <a:t>kullanılamaz</a:t>
            </a:r>
            <a:r>
              <a:rPr lang="en-US" dirty="0"/>
              <a:t>. </a:t>
            </a:r>
            <a:r>
              <a:rPr lang="en-US" b="1" dirty="0" err="1"/>
              <a:t>Ayrıca</a:t>
            </a:r>
            <a:r>
              <a:rPr lang="en-US" b="1" dirty="0"/>
              <a:t> </a:t>
            </a:r>
            <a:r>
              <a:rPr lang="en-US" b="1" dirty="0" err="1"/>
              <a:t>iletim</a:t>
            </a:r>
            <a:r>
              <a:rPr lang="en-US" b="1" dirty="0"/>
              <a:t> </a:t>
            </a:r>
            <a:r>
              <a:rPr lang="en-US" b="1" dirty="0" err="1"/>
              <a:t>ortamının</a:t>
            </a:r>
            <a:r>
              <a:rPr lang="en-US" b="1" dirty="0"/>
              <a:t> </a:t>
            </a:r>
            <a:r>
              <a:rPr lang="en-US" b="1" dirty="0" err="1"/>
              <a:t>ortasında</a:t>
            </a:r>
            <a:r>
              <a:rPr lang="en-US" b="1" dirty="0"/>
              <a:t> </a:t>
            </a:r>
            <a:r>
              <a:rPr lang="en-US" b="1" dirty="0" err="1"/>
              <a:t>meydana</a:t>
            </a:r>
            <a:r>
              <a:rPr lang="en-US" b="1" dirty="0"/>
              <a:t> </a:t>
            </a:r>
            <a:r>
              <a:rPr lang="en-US" b="1" dirty="0" err="1"/>
              <a:t>gelecek</a:t>
            </a:r>
            <a:r>
              <a:rPr lang="en-US" b="1" dirty="0"/>
              <a:t> </a:t>
            </a:r>
            <a:r>
              <a:rPr lang="en-US" b="1" dirty="0" err="1"/>
              <a:t>bir</a:t>
            </a:r>
            <a:r>
              <a:rPr lang="en-US" b="1" dirty="0"/>
              <a:t> </a:t>
            </a:r>
            <a:r>
              <a:rPr lang="en-US" b="1" dirty="0" err="1"/>
              <a:t>arıza</a:t>
            </a:r>
            <a:r>
              <a:rPr lang="en-US" b="1" dirty="0"/>
              <a:t> </a:t>
            </a:r>
            <a:r>
              <a:rPr lang="en-US" b="1" dirty="0" err="1"/>
              <a:t>durumunda</a:t>
            </a:r>
            <a:r>
              <a:rPr lang="en-US" b="1" dirty="0"/>
              <a:t> </a:t>
            </a:r>
            <a:r>
              <a:rPr lang="en-US" b="1" dirty="0" err="1"/>
              <a:t>bağlantı</a:t>
            </a:r>
            <a:r>
              <a:rPr lang="en-US" b="1" dirty="0"/>
              <a:t> </a:t>
            </a:r>
            <a:r>
              <a:rPr lang="en-US" b="1" dirty="0" err="1"/>
              <a:t>kopacak</a:t>
            </a:r>
            <a:r>
              <a:rPr lang="en-US" b="1" dirty="0"/>
              <a:t> </a:t>
            </a:r>
            <a:r>
              <a:rPr lang="en-US" b="1" dirty="0" err="1"/>
              <a:t>ve</a:t>
            </a:r>
            <a:r>
              <a:rPr lang="en-US" b="1" dirty="0"/>
              <a:t> </a:t>
            </a:r>
            <a:r>
              <a:rPr lang="en-US" b="1" dirty="0" err="1"/>
              <a:t>yeni</a:t>
            </a:r>
            <a:r>
              <a:rPr lang="en-US" b="1" dirty="0"/>
              <a:t> </a:t>
            </a:r>
            <a:r>
              <a:rPr lang="en-US" b="1" dirty="0" err="1"/>
              <a:t>bir</a:t>
            </a:r>
            <a:r>
              <a:rPr lang="en-US" b="1" dirty="0"/>
              <a:t> </a:t>
            </a:r>
            <a:r>
              <a:rPr lang="en-US" b="1" dirty="0" err="1"/>
              <a:t>bağlantı</a:t>
            </a:r>
            <a:r>
              <a:rPr lang="en-US" b="1" dirty="0"/>
              <a:t> </a:t>
            </a:r>
            <a:r>
              <a:rPr lang="en-US" b="1" dirty="0" err="1"/>
              <a:t>kurmak</a:t>
            </a:r>
            <a:r>
              <a:rPr lang="en-US" b="1" dirty="0"/>
              <a:t> </a:t>
            </a:r>
            <a:r>
              <a:rPr lang="en-US" b="1" dirty="0" err="1"/>
              <a:t>gerekecektir</a:t>
            </a:r>
            <a:r>
              <a:rPr lang="en-US" b="1" dirty="0"/>
              <a:t>.</a:t>
            </a:r>
            <a:endParaRPr lang="tr-TR" b="1" dirty="0"/>
          </a:p>
        </p:txBody>
      </p:sp>
      <p:pic>
        <p:nvPicPr>
          <p:cNvPr id="4" name="Picture 3" descr="Ip network"/>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52936"/>
            <a:ext cx="4277072" cy="2355002"/>
          </a:xfrm>
          <a:prstGeom prst="rect">
            <a:avLst/>
          </a:prstGeom>
          <a:noFill/>
          <a:ln>
            <a:noFill/>
          </a:ln>
        </p:spPr>
      </p:pic>
      <p:sp>
        <p:nvSpPr>
          <p:cNvPr id="5" name="TextBox 4"/>
          <p:cNvSpPr txBox="1"/>
          <p:nvPr/>
        </p:nvSpPr>
        <p:spPr>
          <a:xfrm>
            <a:off x="1979712" y="5207938"/>
            <a:ext cx="5328592" cy="369332"/>
          </a:xfrm>
          <a:prstGeom prst="rect">
            <a:avLst/>
          </a:prstGeom>
          <a:noFill/>
        </p:spPr>
        <p:txBody>
          <a:bodyPr wrap="square" rtlCol="0">
            <a:spAutoFit/>
          </a:bodyPr>
          <a:lstStyle/>
          <a:p>
            <a:pPr algn="ctr"/>
            <a:r>
              <a:rPr lang="en-US" b="1" dirty="0"/>
              <a:t>IP </a:t>
            </a:r>
            <a:r>
              <a:rPr lang="en-US" b="1" dirty="0" err="1"/>
              <a:t>tabanlı</a:t>
            </a:r>
            <a:r>
              <a:rPr lang="en-US" b="1" dirty="0"/>
              <a:t> </a:t>
            </a:r>
            <a:r>
              <a:rPr lang="en-US" b="1" dirty="0" err="1"/>
              <a:t>networkler</a:t>
            </a:r>
            <a:endParaRPr lang="tr-TR" b="1" dirty="0"/>
          </a:p>
        </p:txBody>
      </p:sp>
      <p:sp>
        <p:nvSpPr>
          <p:cNvPr id="2" name="Slide Number Placeholder 1">
            <a:extLst>
              <a:ext uri="{FF2B5EF4-FFF2-40B4-BE49-F238E27FC236}">
                <a16:creationId xmlns:a16="http://schemas.microsoft.com/office/drawing/2014/main" id="{CEE5165A-0860-FABF-53B4-4C664D2408F1}"/>
              </a:ext>
            </a:extLst>
          </p:cNvPr>
          <p:cNvSpPr>
            <a:spLocks noGrp="1"/>
          </p:cNvSpPr>
          <p:nvPr>
            <p:ph type="sldNum" sz="quarter" idx="12"/>
          </p:nvPr>
        </p:nvSpPr>
        <p:spPr/>
        <p:txBody>
          <a:bodyPr/>
          <a:lstStyle/>
          <a:p>
            <a:fld id="{FA388F4F-6C6B-4E7F-860B-201CED661D62}" type="slidenum">
              <a:rPr lang="tr-TR" smtClean="0"/>
              <a:t>111</a:t>
            </a:fld>
            <a:endParaRPr lang="tr-TR"/>
          </a:p>
        </p:txBody>
      </p:sp>
    </p:spTree>
    <p:extLst>
      <p:ext uri="{BB962C8B-B14F-4D97-AF65-F5344CB8AC3E}">
        <p14:creationId xmlns:p14="http://schemas.microsoft.com/office/powerpoint/2010/main" val="10208507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643" y="404664"/>
            <a:ext cx="7848872" cy="3139321"/>
          </a:xfrm>
          <a:prstGeom prst="rect">
            <a:avLst/>
          </a:prstGeom>
          <a:noFill/>
        </p:spPr>
        <p:txBody>
          <a:bodyPr wrap="square" rtlCol="0">
            <a:spAutoFit/>
          </a:bodyPr>
          <a:lstStyle/>
          <a:p>
            <a:pPr algn="just"/>
            <a:r>
              <a:rPr lang="en-US" dirty="0"/>
              <a:t>IP </a:t>
            </a:r>
            <a:r>
              <a:rPr lang="en-US" dirty="0" err="1"/>
              <a:t>tabanlı</a:t>
            </a:r>
            <a:r>
              <a:rPr lang="en-US" dirty="0"/>
              <a:t> </a:t>
            </a:r>
            <a:r>
              <a:rPr lang="en-US" dirty="0" err="1"/>
              <a:t>networkler</a:t>
            </a:r>
            <a:r>
              <a:rPr lang="en-US" dirty="0"/>
              <a:t> </a:t>
            </a:r>
            <a:r>
              <a:rPr lang="en-US" dirty="0" err="1"/>
              <a:t>ise</a:t>
            </a:r>
            <a:r>
              <a:rPr lang="en-US" dirty="0"/>
              <a:t> </a:t>
            </a:r>
            <a:r>
              <a:rPr lang="en-US" b="1" dirty="0"/>
              <a:t>packet-switched network </a:t>
            </a:r>
            <a:r>
              <a:rPr lang="en-US" dirty="0" err="1"/>
              <a:t>teknolojisini</a:t>
            </a:r>
            <a:r>
              <a:rPr lang="en-US" dirty="0"/>
              <a:t> </a:t>
            </a:r>
            <a:r>
              <a:rPr lang="en-US" dirty="0" err="1"/>
              <a:t>kullanır</a:t>
            </a:r>
            <a:r>
              <a:rPr lang="en-US" dirty="0"/>
              <a:t>. Bu </a:t>
            </a:r>
            <a:r>
              <a:rPr lang="en-US" dirty="0" err="1"/>
              <a:t>teknoloji</a:t>
            </a:r>
            <a:r>
              <a:rPr lang="en-US" dirty="0"/>
              <a:t> </a:t>
            </a:r>
            <a:r>
              <a:rPr lang="en-US" dirty="0" err="1"/>
              <a:t>ile</a:t>
            </a:r>
            <a:r>
              <a:rPr lang="en-US" dirty="0"/>
              <a:t> </a:t>
            </a:r>
            <a:r>
              <a:rPr lang="en-US" dirty="0" err="1"/>
              <a:t>sahip</a:t>
            </a:r>
            <a:r>
              <a:rPr lang="en-US" dirty="0"/>
              <a:t> </a:t>
            </a:r>
            <a:r>
              <a:rPr lang="en-US" dirty="0" err="1"/>
              <a:t>olunan</a:t>
            </a:r>
            <a:r>
              <a:rPr lang="en-US" dirty="0"/>
              <a:t> </a:t>
            </a:r>
            <a:r>
              <a:rPr lang="en-US" dirty="0" err="1"/>
              <a:t>kapasite</a:t>
            </a:r>
            <a:r>
              <a:rPr lang="en-US" dirty="0"/>
              <a:t> </a:t>
            </a:r>
            <a:r>
              <a:rPr lang="en-US" dirty="0" err="1"/>
              <a:t>daha</a:t>
            </a:r>
            <a:r>
              <a:rPr lang="en-US" dirty="0"/>
              <a:t> </a:t>
            </a:r>
            <a:r>
              <a:rPr lang="en-US" dirty="0" err="1"/>
              <a:t>verimli</a:t>
            </a:r>
            <a:r>
              <a:rPr lang="en-US" dirty="0"/>
              <a:t> </a:t>
            </a:r>
            <a:r>
              <a:rPr lang="en-US" dirty="0" err="1"/>
              <a:t>bir</a:t>
            </a:r>
            <a:r>
              <a:rPr lang="en-US" dirty="0"/>
              <a:t> </a:t>
            </a:r>
            <a:r>
              <a:rPr lang="en-US" dirty="0" err="1"/>
              <a:t>şekilde</a:t>
            </a:r>
            <a:r>
              <a:rPr lang="en-US" dirty="0"/>
              <a:t> </a:t>
            </a:r>
            <a:r>
              <a:rPr lang="en-US" dirty="0" err="1"/>
              <a:t>kullanılabildiği</a:t>
            </a:r>
            <a:r>
              <a:rPr lang="en-US" dirty="0"/>
              <a:t> </a:t>
            </a:r>
            <a:r>
              <a:rPr lang="en-US" dirty="0" err="1"/>
              <a:t>gibi</a:t>
            </a:r>
            <a:r>
              <a:rPr lang="en-US" dirty="0"/>
              <a:t> </a:t>
            </a:r>
            <a:r>
              <a:rPr lang="en-US" b="1" dirty="0" err="1"/>
              <a:t>herhangi</a:t>
            </a:r>
            <a:r>
              <a:rPr lang="en-US" b="1" dirty="0"/>
              <a:t> </a:t>
            </a:r>
            <a:r>
              <a:rPr lang="en-US" b="1" dirty="0" err="1"/>
              <a:t>bir</a:t>
            </a:r>
            <a:r>
              <a:rPr lang="en-US" b="1" dirty="0"/>
              <a:t> </a:t>
            </a:r>
            <a:r>
              <a:rPr lang="en-US" b="1" dirty="0" err="1"/>
              <a:t>arıza</a:t>
            </a:r>
            <a:r>
              <a:rPr lang="en-US" b="1" dirty="0"/>
              <a:t> </a:t>
            </a:r>
            <a:r>
              <a:rPr lang="en-US" b="1" dirty="0" err="1"/>
              <a:t>durumunda</a:t>
            </a:r>
            <a:r>
              <a:rPr lang="en-US" b="1" dirty="0"/>
              <a:t> problem </a:t>
            </a:r>
            <a:r>
              <a:rPr lang="en-US" b="1" dirty="0" err="1"/>
              <a:t>riski</a:t>
            </a:r>
            <a:r>
              <a:rPr lang="en-US" b="1" dirty="0"/>
              <a:t> de en </a:t>
            </a:r>
            <a:r>
              <a:rPr lang="en-US" b="1" dirty="0" err="1"/>
              <a:t>aza</a:t>
            </a:r>
            <a:r>
              <a:rPr lang="en-US" b="1" dirty="0"/>
              <a:t> </a:t>
            </a:r>
            <a:r>
              <a:rPr lang="en-US" b="1" dirty="0" err="1"/>
              <a:t>indirilmiş</a:t>
            </a:r>
            <a:r>
              <a:rPr lang="en-US" dirty="0"/>
              <a:t> </a:t>
            </a:r>
            <a:r>
              <a:rPr lang="en-US" dirty="0" err="1"/>
              <a:t>olur</a:t>
            </a:r>
            <a:r>
              <a:rPr lang="en-US" dirty="0"/>
              <a:t>.</a:t>
            </a:r>
            <a:r>
              <a:rPr lang="tr-TR" dirty="0"/>
              <a:t> </a:t>
            </a:r>
          </a:p>
          <a:p>
            <a:pPr algn="just"/>
            <a:endParaRPr lang="tr-TR" dirty="0"/>
          </a:p>
          <a:p>
            <a:pPr algn="just"/>
            <a:r>
              <a:rPr lang="tr-TR" b="1" dirty="0"/>
              <a:t>Neden?</a:t>
            </a:r>
          </a:p>
          <a:p>
            <a:pPr algn="just"/>
            <a:r>
              <a:rPr lang="en-US" dirty="0"/>
              <a:t>Bu </a:t>
            </a:r>
            <a:r>
              <a:rPr lang="en-US" dirty="0" err="1"/>
              <a:t>sistemde</a:t>
            </a:r>
            <a:r>
              <a:rPr lang="en-US" dirty="0"/>
              <a:t> </a:t>
            </a:r>
            <a:r>
              <a:rPr lang="en-US" dirty="0" err="1"/>
              <a:t>mesajlar</a:t>
            </a:r>
            <a:r>
              <a:rPr lang="en-US" dirty="0"/>
              <a:t> </a:t>
            </a:r>
            <a:r>
              <a:rPr lang="en-US" dirty="0" err="1"/>
              <a:t>paketlere</a:t>
            </a:r>
            <a:r>
              <a:rPr lang="en-US" dirty="0"/>
              <a:t> </a:t>
            </a:r>
            <a:r>
              <a:rPr lang="en-US" dirty="0" err="1"/>
              <a:t>bölünerek</a:t>
            </a:r>
            <a:r>
              <a:rPr lang="en-US" dirty="0"/>
              <a:t> </a:t>
            </a:r>
            <a:r>
              <a:rPr lang="en-US" dirty="0" err="1"/>
              <a:t>hedef</a:t>
            </a:r>
            <a:r>
              <a:rPr lang="en-US" dirty="0"/>
              <a:t> </a:t>
            </a:r>
            <a:r>
              <a:rPr lang="en-US" dirty="0" err="1"/>
              <a:t>adrese</a:t>
            </a:r>
            <a:r>
              <a:rPr lang="en-US" dirty="0"/>
              <a:t> </a:t>
            </a:r>
            <a:r>
              <a:rPr lang="en-US" dirty="0" err="1"/>
              <a:t>gönderilir</a:t>
            </a:r>
            <a:r>
              <a:rPr lang="en-US" dirty="0"/>
              <a:t>. </a:t>
            </a:r>
            <a:r>
              <a:rPr lang="en-US" dirty="0" err="1"/>
              <a:t>Daha</a:t>
            </a:r>
            <a:r>
              <a:rPr lang="en-US" dirty="0"/>
              <a:t> </a:t>
            </a:r>
            <a:r>
              <a:rPr lang="en-US" dirty="0" err="1"/>
              <a:t>sonra</a:t>
            </a:r>
            <a:r>
              <a:rPr lang="en-US" dirty="0"/>
              <a:t> network </a:t>
            </a:r>
            <a:r>
              <a:rPr lang="en-US" dirty="0" err="1"/>
              <a:t>üzerinden</a:t>
            </a:r>
            <a:r>
              <a:rPr lang="en-US" dirty="0"/>
              <a:t> </a:t>
            </a:r>
            <a:r>
              <a:rPr lang="en-US" dirty="0" err="1"/>
              <a:t>gönderilen</a:t>
            </a:r>
            <a:r>
              <a:rPr lang="en-US" dirty="0"/>
              <a:t> </a:t>
            </a:r>
            <a:r>
              <a:rPr lang="en-US" dirty="0" err="1"/>
              <a:t>bu</a:t>
            </a:r>
            <a:r>
              <a:rPr lang="en-US" dirty="0"/>
              <a:t> </a:t>
            </a:r>
            <a:r>
              <a:rPr lang="en-US" dirty="0" err="1"/>
              <a:t>paketler</a:t>
            </a:r>
            <a:r>
              <a:rPr lang="en-US" dirty="0"/>
              <a:t> </a:t>
            </a:r>
            <a:r>
              <a:rPr lang="en-US" dirty="0" err="1"/>
              <a:t>routerlar</a:t>
            </a:r>
            <a:r>
              <a:rPr lang="en-US" dirty="0"/>
              <a:t> </a:t>
            </a:r>
            <a:r>
              <a:rPr lang="en-US" dirty="0" err="1"/>
              <a:t>üzerinden</a:t>
            </a:r>
            <a:r>
              <a:rPr lang="en-US" dirty="0"/>
              <a:t> </a:t>
            </a:r>
            <a:r>
              <a:rPr lang="en-US" dirty="0" err="1"/>
              <a:t>geçerek</a:t>
            </a:r>
            <a:r>
              <a:rPr lang="en-US" dirty="0"/>
              <a:t> </a:t>
            </a:r>
            <a:r>
              <a:rPr lang="en-US" dirty="0" err="1"/>
              <a:t>yapısında</a:t>
            </a:r>
            <a:r>
              <a:rPr lang="en-US" dirty="0"/>
              <a:t> </a:t>
            </a:r>
            <a:r>
              <a:rPr lang="en-US" dirty="0" err="1"/>
              <a:t>tanımlı</a:t>
            </a:r>
            <a:r>
              <a:rPr lang="en-US" dirty="0"/>
              <a:t> </a:t>
            </a:r>
            <a:r>
              <a:rPr lang="en-US" dirty="0" err="1"/>
              <a:t>adrese</a:t>
            </a:r>
            <a:r>
              <a:rPr lang="en-US" dirty="0"/>
              <a:t> </a:t>
            </a:r>
            <a:r>
              <a:rPr lang="en-US" dirty="0" err="1"/>
              <a:t>ulaşırlar</a:t>
            </a:r>
            <a:r>
              <a:rPr lang="en-US" dirty="0"/>
              <a:t>. </a:t>
            </a:r>
            <a:r>
              <a:rPr lang="en-US" dirty="0" err="1"/>
              <a:t>İki</a:t>
            </a:r>
            <a:r>
              <a:rPr lang="en-US" dirty="0"/>
              <a:t> network </a:t>
            </a:r>
            <a:r>
              <a:rPr lang="en-US" dirty="0" err="1"/>
              <a:t>cihazı</a:t>
            </a:r>
            <a:r>
              <a:rPr lang="en-US" dirty="0"/>
              <a:t> </a:t>
            </a:r>
            <a:r>
              <a:rPr lang="en-US" dirty="0" err="1"/>
              <a:t>arasındaki</a:t>
            </a:r>
            <a:r>
              <a:rPr lang="en-US" dirty="0"/>
              <a:t> </a:t>
            </a:r>
            <a:r>
              <a:rPr lang="en-US" dirty="0" err="1"/>
              <a:t>paket</a:t>
            </a:r>
            <a:r>
              <a:rPr lang="en-US" dirty="0"/>
              <a:t> </a:t>
            </a:r>
            <a:r>
              <a:rPr lang="en-US" dirty="0" err="1"/>
              <a:t>gönderimi</a:t>
            </a:r>
            <a:r>
              <a:rPr lang="en-US" dirty="0"/>
              <a:t> </a:t>
            </a:r>
            <a:r>
              <a:rPr lang="en-US" dirty="0" err="1"/>
              <a:t>farklı</a:t>
            </a:r>
            <a:r>
              <a:rPr lang="en-US" dirty="0"/>
              <a:t> </a:t>
            </a:r>
            <a:r>
              <a:rPr lang="en-US" dirty="0" err="1"/>
              <a:t>rotalar</a:t>
            </a:r>
            <a:r>
              <a:rPr lang="en-US" dirty="0"/>
              <a:t> </a:t>
            </a:r>
            <a:r>
              <a:rPr lang="en-US" dirty="0" err="1"/>
              <a:t>üzerinden</a:t>
            </a:r>
            <a:r>
              <a:rPr lang="en-US" dirty="0"/>
              <a:t> </a:t>
            </a:r>
            <a:r>
              <a:rPr lang="en-US" dirty="0" err="1"/>
              <a:t>olabilir</a:t>
            </a:r>
            <a:r>
              <a:rPr lang="en-US" dirty="0"/>
              <a:t> </a:t>
            </a:r>
            <a:r>
              <a:rPr lang="en-US" dirty="0" err="1"/>
              <a:t>böylece</a:t>
            </a:r>
            <a:r>
              <a:rPr lang="en-US" dirty="0"/>
              <a:t> </a:t>
            </a:r>
            <a:r>
              <a:rPr lang="en-US" dirty="0" err="1"/>
              <a:t>arıza</a:t>
            </a:r>
            <a:r>
              <a:rPr lang="en-US" dirty="0"/>
              <a:t> </a:t>
            </a:r>
            <a:r>
              <a:rPr lang="en-US" dirty="0" err="1"/>
              <a:t>veya</a:t>
            </a:r>
            <a:r>
              <a:rPr lang="en-US" dirty="0"/>
              <a:t> </a:t>
            </a:r>
            <a:r>
              <a:rPr lang="en-US" dirty="0" err="1"/>
              <a:t>sıkışma</a:t>
            </a:r>
            <a:r>
              <a:rPr lang="en-US" dirty="0"/>
              <a:t> </a:t>
            </a:r>
            <a:r>
              <a:rPr lang="en-US" dirty="0" err="1"/>
              <a:t>durumlarında</a:t>
            </a:r>
            <a:r>
              <a:rPr lang="en-US" dirty="0"/>
              <a:t> </a:t>
            </a:r>
            <a:r>
              <a:rPr lang="en-US" dirty="0" err="1"/>
              <a:t>haberleşme</a:t>
            </a:r>
            <a:r>
              <a:rPr lang="en-US" dirty="0"/>
              <a:t> </a:t>
            </a:r>
            <a:r>
              <a:rPr lang="en-US" dirty="0" err="1"/>
              <a:t>kesilmeyecektir</a:t>
            </a:r>
            <a:r>
              <a:rPr lang="en-US" dirty="0"/>
              <a:t>.</a:t>
            </a:r>
            <a:endParaRPr lang="tr-TR" dirty="0"/>
          </a:p>
          <a:p>
            <a:pPr algn="just"/>
            <a:endParaRPr lang="tr-TR" dirty="0"/>
          </a:p>
        </p:txBody>
      </p:sp>
      <p:sp>
        <p:nvSpPr>
          <p:cNvPr id="3" name="Slide Number Placeholder 2">
            <a:extLst>
              <a:ext uri="{FF2B5EF4-FFF2-40B4-BE49-F238E27FC236}">
                <a16:creationId xmlns:a16="http://schemas.microsoft.com/office/drawing/2014/main" id="{77EA397D-954B-2673-3034-8E0C0F7D513B}"/>
              </a:ext>
            </a:extLst>
          </p:cNvPr>
          <p:cNvSpPr>
            <a:spLocks noGrp="1"/>
          </p:cNvSpPr>
          <p:nvPr>
            <p:ph type="sldNum" sz="quarter" idx="12"/>
          </p:nvPr>
        </p:nvSpPr>
        <p:spPr/>
        <p:txBody>
          <a:bodyPr/>
          <a:lstStyle/>
          <a:p>
            <a:fld id="{FA388F4F-6C6B-4E7F-860B-201CED661D62}" type="slidenum">
              <a:rPr lang="tr-TR" smtClean="0"/>
              <a:t>112</a:t>
            </a:fld>
            <a:endParaRPr lang="tr-TR"/>
          </a:p>
        </p:txBody>
      </p:sp>
    </p:spTree>
    <p:extLst>
      <p:ext uri="{BB962C8B-B14F-4D97-AF65-F5344CB8AC3E}">
        <p14:creationId xmlns:p14="http://schemas.microsoft.com/office/powerpoint/2010/main" val="25879639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etim Esasları"/>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34519"/>
            <a:ext cx="4972685" cy="965835"/>
          </a:xfrm>
          <a:prstGeom prst="rect">
            <a:avLst/>
          </a:prstGeom>
          <a:noFill/>
          <a:ln>
            <a:noFill/>
          </a:ln>
        </p:spPr>
      </p:pic>
      <p:sp>
        <p:nvSpPr>
          <p:cNvPr id="3" name="TextBox 2"/>
          <p:cNvSpPr txBox="1"/>
          <p:nvPr/>
        </p:nvSpPr>
        <p:spPr>
          <a:xfrm>
            <a:off x="5508104" y="2365400"/>
            <a:ext cx="2880320" cy="369332"/>
          </a:xfrm>
          <a:prstGeom prst="rect">
            <a:avLst/>
          </a:prstGeom>
          <a:noFill/>
        </p:spPr>
        <p:txBody>
          <a:bodyPr wrap="square" rtlCol="0">
            <a:spAutoFit/>
          </a:bodyPr>
          <a:lstStyle/>
          <a:p>
            <a:r>
              <a:rPr lang="en-US" b="1" dirty="0" err="1"/>
              <a:t>Kablo</a:t>
            </a:r>
            <a:r>
              <a:rPr lang="en-US" b="1" dirty="0"/>
              <a:t> </a:t>
            </a:r>
            <a:r>
              <a:rPr lang="en-US" b="1" dirty="0" err="1"/>
              <a:t>ve</a:t>
            </a:r>
            <a:r>
              <a:rPr lang="en-US" b="1" dirty="0"/>
              <a:t> </a:t>
            </a:r>
            <a:r>
              <a:rPr lang="en-US" b="1" dirty="0" err="1"/>
              <a:t>anten</a:t>
            </a:r>
            <a:r>
              <a:rPr lang="en-US" b="1" dirty="0"/>
              <a:t> </a:t>
            </a:r>
            <a:r>
              <a:rPr lang="en-US" b="1" dirty="0" err="1"/>
              <a:t>katmanı</a:t>
            </a:r>
            <a:endParaRPr lang="tr-TR" b="1" dirty="0"/>
          </a:p>
        </p:txBody>
      </p:sp>
      <p:sp>
        <p:nvSpPr>
          <p:cNvPr id="4" name="TextBox 3"/>
          <p:cNvSpPr txBox="1"/>
          <p:nvPr/>
        </p:nvSpPr>
        <p:spPr>
          <a:xfrm>
            <a:off x="539552" y="188640"/>
            <a:ext cx="7848872" cy="400110"/>
          </a:xfrm>
          <a:prstGeom prst="rect">
            <a:avLst/>
          </a:prstGeom>
          <a:noFill/>
        </p:spPr>
        <p:txBody>
          <a:bodyPr wrap="square" rtlCol="0">
            <a:spAutoFit/>
          </a:bodyPr>
          <a:lstStyle/>
          <a:p>
            <a:r>
              <a:rPr lang="en-US" sz="2000" b="1" dirty="0" err="1"/>
              <a:t>İletim</a:t>
            </a:r>
            <a:r>
              <a:rPr lang="en-US" sz="2000" b="1" dirty="0"/>
              <a:t> </a:t>
            </a:r>
            <a:r>
              <a:rPr lang="en-US" sz="2000" b="1" dirty="0" err="1"/>
              <a:t>Esasları</a:t>
            </a:r>
            <a:endParaRPr lang="tr-TR" sz="2000" dirty="0"/>
          </a:p>
        </p:txBody>
      </p:sp>
      <p:sp>
        <p:nvSpPr>
          <p:cNvPr id="5" name="TextBox 4"/>
          <p:cNvSpPr txBox="1"/>
          <p:nvPr/>
        </p:nvSpPr>
        <p:spPr>
          <a:xfrm>
            <a:off x="539552" y="860511"/>
            <a:ext cx="7979746" cy="1200329"/>
          </a:xfrm>
          <a:prstGeom prst="rect">
            <a:avLst/>
          </a:prstGeom>
          <a:noFill/>
        </p:spPr>
        <p:txBody>
          <a:bodyPr wrap="square" rtlCol="0">
            <a:spAutoFit/>
          </a:bodyPr>
          <a:lstStyle/>
          <a:p>
            <a:pPr algn="just"/>
            <a:r>
              <a:rPr lang="tr-TR" dirty="0"/>
              <a:t>Haberleşme yapısının i</a:t>
            </a:r>
            <a:r>
              <a:rPr lang="en-US" dirty="0" err="1"/>
              <a:t>lk</a:t>
            </a:r>
            <a:r>
              <a:rPr lang="en-US" dirty="0"/>
              <a:t> </a:t>
            </a:r>
            <a:r>
              <a:rPr lang="en-US" dirty="0" err="1"/>
              <a:t>kat</a:t>
            </a:r>
            <a:r>
              <a:rPr lang="tr-TR" dirty="0"/>
              <a:t>ına </a:t>
            </a:r>
            <a:r>
              <a:rPr lang="en-US" dirty="0"/>
              <a:t> </a:t>
            </a:r>
            <a:r>
              <a:rPr lang="en-US" b="1" i="1" dirty="0" err="1"/>
              <a:t>kablo</a:t>
            </a:r>
            <a:r>
              <a:rPr lang="en-US" b="1" i="1" dirty="0"/>
              <a:t> </a:t>
            </a:r>
            <a:r>
              <a:rPr lang="en-US" b="1" i="1" dirty="0" err="1"/>
              <a:t>ve</a:t>
            </a:r>
            <a:r>
              <a:rPr lang="en-US" b="1" i="1" dirty="0"/>
              <a:t> </a:t>
            </a:r>
            <a:r>
              <a:rPr lang="en-US" b="1" i="1" dirty="0" err="1"/>
              <a:t>anten</a:t>
            </a:r>
            <a:r>
              <a:rPr lang="en-US" b="1" i="1" dirty="0"/>
              <a:t> </a:t>
            </a:r>
            <a:r>
              <a:rPr lang="en-US" b="1" i="1" dirty="0" err="1"/>
              <a:t>katmanı</a:t>
            </a:r>
            <a:r>
              <a:rPr lang="en-US" dirty="0"/>
              <a:t> </a:t>
            </a:r>
            <a:r>
              <a:rPr lang="en-US" dirty="0" err="1"/>
              <a:t>denir</a:t>
            </a:r>
            <a:r>
              <a:rPr lang="en-US" dirty="0"/>
              <a:t>. Bu </a:t>
            </a:r>
            <a:r>
              <a:rPr lang="en-US" dirty="0" err="1"/>
              <a:t>katman</a:t>
            </a:r>
            <a:r>
              <a:rPr lang="en-US" dirty="0"/>
              <a:t> </a:t>
            </a:r>
            <a:r>
              <a:rPr lang="en-US" dirty="0" err="1"/>
              <a:t>sayesinde</a:t>
            </a:r>
            <a:r>
              <a:rPr lang="en-US" dirty="0"/>
              <a:t> </a:t>
            </a:r>
            <a:r>
              <a:rPr lang="en-US" dirty="0" err="1"/>
              <a:t>çok</a:t>
            </a:r>
            <a:r>
              <a:rPr lang="en-US" dirty="0"/>
              <a:t> </a:t>
            </a:r>
            <a:r>
              <a:rPr lang="en-US" dirty="0" err="1"/>
              <a:t>çeşitli</a:t>
            </a:r>
            <a:r>
              <a:rPr lang="en-US" dirty="0"/>
              <a:t> </a:t>
            </a:r>
            <a:r>
              <a:rPr lang="en-US" dirty="0" err="1"/>
              <a:t>iletim</a:t>
            </a:r>
            <a:r>
              <a:rPr lang="en-US" dirty="0"/>
              <a:t> </a:t>
            </a:r>
            <a:r>
              <a:rPr lang="en-US" dirty="0" err="1"/>
              <a:t>ortamlarından</a:t>
            </a:r>
            <a:r>
              <a:rPr lang="en-US" dirty="0"/>
              <a:t> </a:t>
            </a:r>
            <a:r>
              <a:rPr lang="en-US" dirty="0" err="1"/>
              <a:t>dijital</a:t>
            </a:r>
            <a:r>
              <a:rPr lang="en-US" dirty="0"/>
              <a:t> </a:t>
            </a:r>
            <a:r>
              <a:rPr lang="en-US" dirty="0" err="1"/>
              <a:t>veri</a:t>
            </a:r>
            <a:r>
              <a:rPr lang="en-US" dirty="0"/>
              <a:t> </a:t>
            </a:r>
            <a:r>
              <a:rPr lang="en-US" dirty="0" err="1"/>
              <a:t>alınması</a:t>
            </a:r>
            <a:r>
              <a:rPr lang="en-US" dirty="0"/>
              <a:t> </a:t>
            </a:r>
            <a:r>
              <a:rPr lang="en-US" dirty="0" err="1"/>
              <a:t>ve</a:t>
            </a:r>
            <a:r>
              <a:rPr lang="en-US" dirty="0"/>
              <a:t> </a:t>
            </a:r>
            <a:r>
              <a:rPr lang="en-US" dirty="0" err="1"/>
              <a:t>gönderilmesi</a:t>
            </a:r>
            <a:r>
              <a:rPr lang="en-US" dirty="0"/>
              <a:t> </a:t>
            </a:r>
            <a:r>
              <a:rPr lang="en-US" dirty="0" err="1"/>
              <a:t>sağlanır</a:t>
            </a:r>
            <a:r>
              <a:rPr lang="en-US" dirty="0"/>
              <a:t>. </a:t>
            </a:r>
            <a:r>
              <a:rPr lang="en-US" dirty="0" err="1"/>
              <a:t>Bununla</a:t>
            </a:r>
            <a:r>
              <a:rPr lang="en-US" dirty="0"/>
              <a:t> </a:t>
            </a:r>
            <a:r>
              <a:rPr lang="en-US" dirty="0" err="1"/>
              <a:t>beraber</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a:t>
            </a:r>
            <a:r>
              <a:rPr lang="en-US" dirty="0"/>
              <a:t> </a:t>
            </a:r>
            <a:r>
              <a:rPr lang="en-US" dirty="0" err="1"/>
              <a:t>için</a:t>
            </a:r>
            <a:r>
              <a:rPr lang="en-US" dirty="0"/>
              <a:t> </a:t>
            </a:r>
            <a:r>
              <a:rPr lang="en-US" dirty="0" err="1"/>
              <a:t>bu</a:t>
            </a:r>
            <a:r>
              <a:rPr lang="en-US" dirty="0"/>
              <a:t> </a:t>
            </a:r>
            <a:r>
              <a:rPr lang="en-US" dirty="0" err="1"/>
              <a:t>yapı</a:t>
            </a:r>
            <a:r>
              <a:rPr lang="en-US" dirty="0"/>
              <a:t> </a:t>
            </a:r>
            <a:r>
              <a:rPr lang="en-US" dirty="0" err="1"/>
              <a:t>üzerine</a:t>
            </a:r>
            <a:r>
              <a:rPr lang="en-US" dirty="0"/>
              <a:t> </a:t>
            </a:r>
            <a:r>
              <a:rPr lang="en-US" dirty="0" err="1"/>
              <a:t>bir</a:t>
            </a:r>
            <a:r>
              <a:rPr lang="en-US" dirty="0"/>
              <a:t> </a:t>
            </a:r>
            <a:r>
              <a:rPr lang="en-US" dirty="0" err="1"/>
              <a:t>çok</a:t>
            </a:r>
            <a:r>
              <a:rPr lang="en-US" dirty="0"/>
              <a:t> </a:t>
            </a:r>
            <a:r>
              <a:rPr lang="en-US" dirty="0" err="1"/>
              <a:t>kat</a:t>
            </a:r>
            <a:r>
              <a:rPr lang="en-US" dirty="0"/>
              <a:t> </a:t>
            </a:r>
            <a:r>
              <a:rPr lang="en-US" dirty="0" err="1"/>
              <a:t>eklenmelidir</a:t>
            </a:r>
            <a:r>
              <a:rPr lang="en-US" dirty="0"/>
              <a:t>.</a:t>
            </a:r>
            <a:endParaRPr lang="tr-TR" dirty="0"/>
          </a:p>
        </p:txBody>
      </p:sp>
      <p:sp>
        <p:nvSpPr>
          <p:cNvPr id="6" name="TextBox 5"/>
          <p:cNvSpPr txBox="1"/>
          <p:nvPr/>
        </p:nvSpPr>
        <p:spPr>
          <a:xfrm>
            <a:off x="684103" y="3284222"/>
            <a:ext cx="7704856" cy="1200329"/>
          </a:xfrm>
          <a:prstGeom prst="rect">
            <a:avLst/>
          </a:prstGeom>
          <a:noFill/>
        </p:spPr>
        <p:txBody>
          <a:bodyPr wrap="square" rtlCol="0">
            <a:spAutoFit/>
          </a:bodyPr>
          <a:lstStyle/>
          <a:p>
            <a:pPr algn="just"/>
            <a:r>
              <a:rPr lang="en-US" dirty="0" err="1"/>
              <a:t>Standartlaştırılmış</a:t>
            </a:r>
            <a:r>
              <a:rPr lang="en-US" dirty="0"/>
              <a:t> </a:t>
            </a:r>
            <a:r>
              <a:rPr lang="en-US" dirty="0" err="1"/>
              <a:t>protokoller</a:t>
            </a:r>
            <a:r>
              <a:rPr lang="en-US" dirty="0"/>
              <a:t> </a:t>
            </a:r>
            <a:r>
              <a:rPr lang="en-US" dirty="0" err="1"/>
              <a:t>kablolu</a:t>
            </a:r>
            <a:r>
              <a:rPr lang="en-US" dirty="0"/>
              <a:t> </a:t>
            </a:r>
            <a:r>
              <a:rPr lang="en-US" dirty="0" err="1"/>
              <a:t>ve</a:t>
            </a:r>
            <a:r>
              <a:rPr lang="en-US" dirty="0"/>
              <a:t> </a:t>
            </a:r>
            <a:r>
              <a:rPr lang="en-US" dirty="0" err="1"/>
              <a:t>kablosuz</a:t>
            </a:r>
            <a:r>
              <a:rPr lang="en-US" dirty="0"/>
              <a:t> LAN </a:t>
            </a:r>
            <a:r>
              <a:rPr lang="en-US" dirty="0" err="1"/>
              <a:t>mimarisi</a:t>
            </a:r>
            <a:r>
              <a:rPr lang="en-US" dirty="0"/>
              <a:t> </a:t>
            </a:r>
            <a:r>
              <a:rPr lang="en-US" dirty="0" err="1"/>
              <a:t>oluşturmak</a:t>
            </a:r>
            <a:r>
              <a:rPr lang="en-US" dirty="0"/>
              <a:t> </a:t>
            </a:r>
            <a:r>
              <a:rPr lang="en-US" dirty="0" err="1"/>
              <a:t>için</a:t>
            </a:r>
            <a:r>
              <a:rPr lang="en-US" dirty="0"/>
              <a:t> </a:t>
            </a:r>
            <a:r>
              <a:rPr lang="en-US" dirty="0" err="1"/>
              <a:t>değişik</a:t>
            </a:r>
            <a:r>
              <a:rPr lang="en-US" dirty="0"/>
              <a:t> network </a:t>
            </a:r>
            <a:r>
              <a:rPr lang="en-US" dirty="0" err="1"/>
              <a:t>topolojilerini</a:t>
            </a:r>
            <a:r>
              <a:rPr lang="en-US" dirty="0"/>
              <a:t> </a:t>
            </a:r>
            <a:r>
              <a:rPr lang="en-US" dirty="0" err="1"/>
              <a:t>kablo</a:t>
            </a:r>
            <a:r>
              <a:rPr lang="en-US" dirty="0"/>
              <a:t> </a:t>
            </a:r>
            <a:r>
              <a:rPr lang="en-US" dirty="0" err="1"/>
              <a:t>ve</a:t>
            </a:r>
            <a:r>
              <a:rPr lang="en-US" dirty="0"/>
              <a:t> </a:t>
            </a:r>
            <a:r>
              <a:rPr lang="en-US" dirty="0" err="1"/>
              <a:t>anten</a:t>
            </a:r>
            <a:r>
              <a:rPr lang="en-US" dirty="0"/>
              <a:t> </a:t>
            </a:r>
            <a:r>
              <a:rPr lang="en-US" dirty="0" err="1"/>
              <a:t>katmanı</a:t>
            </a:r>
            <a:r>
              <a:rPr lang="en-US" dirty="0"/>
              <a:t> </a:t>
            </a:r>
            <a:r>
              <a:rPr lang="en-US" dirty="0" err="1"/>
              <a:t>ile</a:t>
            </a:r>
            <a:r>
              <a:rPr lang="en-US" dirty="0"/>
              <a:t> </a:t>
            </a:r>
            <a:r>
              <a:rPr lang="en-US" dirty="0" err="1"/>
              <a:t>beraber</a:t>
            </a:r>
            <a:r>
              <a:rPr lang="en-US" dirty="0"/>
              <a:t> </a:t>
            </a:r>
            <a:r>
              <a:rPr lang="en-US" dirty="0" err="1"/>
              <a:t>kullanır</a:t>
            </a:r>
            <a:r>
              <a:rPr lang="en-US" dirty="0"/>
              <a:t>. Bu </a:t>
            </a:r>
            <a:r>
              <a:rPr lang="en-US" dirty="0" err="1"/>
              <a:t>protokoller</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haberleşmenin</a:t>
            </a:r>
            <a:r>
              <a:rPr lang="en-US" dirty="0"/>
              <a:t> </a:t>
            </a:r>
            <a:r>
              <a:rPr lang="en-US" dirty="0" err="1"/>
              <a:t>ikinci</a:t>
            </a:r>
            <a:r>
              <a:rPr lang="en-US" dirty="0"/>
              <a:t> </a:t>
            </a:r>
            <a:r>
              <a:rPr lang="en-US" dirty="0" err="1"/>
              <a:t>katını</a:t>
            </a:r>
            <a:r>
              <a:rPr lang="en-US" dirty="0"/>
              <a:t> </a:t>
            </a:r>
            <a:r>
              <a:rPr lang="en-US" dirty="0" err="1"/>
              <a:t>oluşturur</a:t>
            </a:r>
            <a:r>
              <a:rPr lang="en-US" dirty="0"/>
              <a:t>. Bu </a:t>
            </a:r>
            <a:r>
              <a:rPr lang="en-US" dirty="0" err="1"/>
              <a:t>katmana</a:t>
            </a:r>
            <a:r>
              <a:rPr lang="en-US" dirty="0"/>
              <a:t> </a:t>
            </a:r>
            <a:r>
              <a:rPr lang="en-US" b="1" i="1" dirty="0" err="1"/>
              <a:t>iletim</a:t>
            </a:r>
            <a:r>
              <a:rPr lang="en-US" b="1" i="1" dirty="0"/>
              <a:t> </a:t>
            </a:r>
            <a:r>
              <a:rPr lang="en-US" b="1" i="1" dirty="0" err="1"/>
              <a:t>katmanı</a:t>
            </a:r>
            <a:r>
              <a:rPr lang="en-US" dirty="0"/>
              <a:t> </a:t>
            </a:r>
            <a:r>
              <a:rPr lang="en-US" dirty="0" err="1"/>
              <a:t>denir</a:t>
            </a:r>
            <a:r>
              <a:rPr lang="en-US" dirty="0"/>
              <a:t>.</a:t>
            </a:r>
            <a:endParaRPr lang="tr-TR" dirty="0"/>
          </a:p>
        </p:txBody>
      </p:sp>
      <p:pic>
        <p:nvPicPr>
          <p:cNvPr id="7" name="Picture 6" descr="iletim katmanı"/>
          <p:cNvPicPr/>
          <p:nvPr/>
        </p:nvPicPr>
        <p:blipFill>
          <a:blip r:embed="rId3">
            <a:extLst>
              <a:ext uri="{28A0092B-C50C-407E-A947-70E740481C1C}">
                <a14:useLocalDpi xmlns:a14="http://schemas.microsoft.com/office/drawing/2010/main" val="0"/>
              </a:ext>
            </a:extLst>
          </a:blip>
          <a:srcRect/>
          <a:stretch>
            <a:fillRect/>
          </a:stretch>
        </p:blipFill>
        <p:spPr bwMode="auto">
          <a:xfrm>
            <a:off x="859961" y="4468349"/>
            <a:ext cx="4788532" cy="1872986"/>
          </a:xfrm>
          <a:prstGeom prst="rect">
            <a:avLst/>
          </a:prstGeom>
          <a:noFill/>
          <a:ln>
            <a:noFill/>
          </a:ln>
        </p:spPr>
      </p:pic>
      <p:sp>
        <p:nvSpPr>
          <p:cNvPr id="8" name="TextBox 7"/>
          <p:cNvSpPr txBox="1"/>
          <p:nvPr/>
        </p:nvSpPr>
        <p:spPr>
          <a:xfrm>
            <a:off x="5508104" y="5229200"/>
            <a:ext cx="2664296" cy="369332"/>
          </a:xfrm>
          <a:prstGeom prst="rect">
            <a:avLst/>
          </a:prstGeom>
          <a:noFill/>
        </p:spPr>
        <p:txBody>
          <a:bodyPr wrap="square" rtlCol="0">
            <a:spAutoFit/>
          </a:bodyPr>
          <a:lstStyle/>
          <a:p>
            <a:r>
              <a:rPr lang="en-US" b="1" dirty="0" err="1"/>
              <a:t>iletim</a:t>
            </a:r>
            <a:r>
              <a:rPr lang="en-US" b="1" dirty="0"/>
              <a:t> </a:t>
            </a:r>
            <a:r>
              <a:rPr lang="en-US" b="1" dirty="0" err="1"/>
              <a:t>katmanı</a:t>
            </a:r>
            <a:endParaRPr lang="tr-TR" dirty="0"/>
          </a:p>
        </p:txBody>
      </p:sp>
      <p:sp>
        <p:nvSpPr>
          <p:cNvPr id="9" name="Slide Number Placeholder 8">
            <a:extLst>
              <a:ext uri="{FF2B5EF4-FFF2-40B4-BE49-F238E27FC236}">
                <a16:creationId xmlns:a16="http://schemas.microsoft.com/office/drawing/2014/main" id="{FBD69883-66E2-1F58-EB88-78882A8379F8}"/>
              </a:ext>
            </a:extLst>
          </p:cNvPr>
          <p:cNvSpPr>
            <a:spLocks noGrp="1"/>
          </p:cNvSpPr>
          <p:nvPr>
            <p:ph type="sldNum" sz="quarter" idx="12"/>
          </p:nvPr>
        </p:nvSpPr>
        <p:spPr/>
        <p:txBody>
          <a:bodyPr/>
          <a:lstStyle/>
          <a:p>
            <a:fld id="{FA388F4F-6C6B-4E7F-860B-201CED661D62}" type="slidenum">
              <a:rPr lang="tr-TR" smtClean="0"/>
              <a:t>113</a:t>
            </a:fld>
            <a:endParaRPr lang="tr-TR"/>
          </a:p>
        </p:txBody>
      </p:sp>
    </p:spTree>
    <p:extLst>
      <p:ext uri="{BB962C8B-B14F-4D97-AF65-F5344CB8AC3E}">
        <p14:creationId xmlns:p14="http://schemas.microsoft.com/office/powerpoint/2010/main" val="33712698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967" y="476672"/>
            <a:ext cx="8208912" cy="5355312"/>
          </a:xfrm>
          <a:prstGeom prst="rect">
            <a:avLst/>
          </a:prstGeom>
          <a:noFill/>
        </p:spPr>
        <p:txBody>
          <a:bodyPr wrap="square" rtlCol="0">
            <a:spAutoFit/>
          </a:bodyPr>
          <a:lstStyle/>
          <a:p>
            <a:pPr algn="just" fontAlgn="base"/>
            <a:r>
              <a:rPr lang="tr-TR" dirty="0"/>
              <a:t>L</a:t>
            </a:r>
            <a:r>
              <a:rPr lang="en-US" dirty="0" err="1"/>
              <a:t>okal</a:t>
            </a:r>
            <a:r>
              <a:rPr lang="en-US" dirty="0"/>
              <a:t> </a:t>
            </a:r>
            <a:r>
              <a:rPr lang="en-US" dirty="0" err="1"/>
              <a:t>ağlar</a:t>
            </a:r>
            <a:r>
              <a:rPr lang="tr-TR" dirty="0"/>
              <a:t> (Local Area Network,LAN) </a:t>
            </a:r>
            <a:r>
              <a:rPr lang="en-US" dirty="0" err="1"/>
              <a:t>farklı</a:t>
            </a:r>
            <a:r>
              <a:rPr lang="en-US" dirty="0"/>
              <a:t> </a:t>
            </a:r>
            <a:r>
              <a:rPr lang="en-US" dirty="0" err="1"/>
              <a:t>amaç</a:t>
            </a:r>
            <a:r>
              <a:rPr lang="en-US" dirty="0"/>
              <a:t> </a:t>
            </a:r>
            <a:r>
              <a:rPr lang="en-US" dirty="0" err="1"/>
              <a:t>ve</a:t>
            </a:r>
            <a:r>
              <a:rPr lang="en-US" dirty="0"/>
              <a:t> </a:t>
            </a:r>
            <a:r>
              <a:rPr lang="en-US" dirty="0" err="1"/>
              <a:t>ihtiyaçlar</a:t>
            </a:r>
            <a:r>
              <a:rPr lang="en-US" dirty="0"/>
              <a:t> </a:t>
            </a:r>
            <a:r>
              <a:rPr lang="en-US" dirty="0" err="1"/>
              <a:t>için</a:t>
            </a:r>
            <a:r>
              <a:rPr lang="en-US" dirty="0"/>
              <a:t> </a:t>
            </a:r>
            <a:r>
              <a:rPr lang="en-US" dirty="0" err="1"/>
              <a:t>oluşturulmuş</a:t>
            </a:r>
            <a:r>
              <a:rPr lang="tr-TR" dirty="0"/>
              <a:t>tur.</a:t>
            </a:r>
            <a:r>
              <a:rPr lang="en-US" dirty="0"/>
              <a:t> </a:t>
            </a:r>
            <a:r>
              <a:rPr lang="tr-TR" dirty="0"/>
              <a:t>LAN'larda temel amaç, aynı yapı içinde kullanılan bilgisayarların bazı donanımları paylaşmasını, ortak çalışma ortamını sağlayarak zamandan tasarruf edilmesi sayesinde bilginin hızlı bir şekilde işlenmesinin sağlamaktır. </a:t>
            </a:r>
            <a:r>
              <a:rPr lang="en-US" dirty="0"/>
              <a:t> Bu </a:t>
            </a:r>
            <a:r>
              <a:rPr lang="en-US" dirty="0" err="1"/>
              <a:t>nedenle</a:t>
            </a:r>
            <a:r>
              <a:rPr lang="en-US" dirty="0"/>
              <a:t> </a:t>
            </a:r>
            <a:r>
              <a:rPr lang="en-US" dirty="0" err="1"/>
              <a:t>lokal</a:t>
            </a:r>
            <a:r>
              <a:rPr lang="en-US" dirty="0"/>
              <a:t> </a:t>
            </a:r>
            <a:r>
              <a:rPr lang="en-US" dirty="0" err="1"/>
              <a:t>ağlarında</a:t>
            </a:r>
            <a:r>
              <a:rPr lang="en-US" dirty="0"/>
              <a:t> </a:t>
            </a:r>
            <a:r>
              <a:rPr lang="en-US" dirty="0" err="1"/>
              <a:t>birbirleriyle</a:t>
            </a:r>
            <a:r>
              <a:rPr lang="en-US" dirty="0"/>
              <a:t> </a:t>
            </a:r>
            <a:r>
              <a:rPr lang="en-US" dirty="0" err="1"/>
              <a:t>haberleşme</a:t>
            </a:r>
            <a:r>
              <a:rPr lang="en-US" dirty="0"/>
              <a:t> </a:t>
            </a:r>
            <a:r>
              <a:rPr lang="en-US" dirty="0" err="1"/>
              <a:t>ihtiyaçları</a:t>
            </a:r>
            <a:r>
              <a:rPr lang="en-US" dirty="0"/>
              <a:t> </a:t>
            </a:r>
            <a:r>
              <a:rPr lang="en-US" dirty="0" err="1"/>
              <a:t>doğmaktadır</a:t>
            </a:r>
            <a:r>
              <a:rPr lang="en-US" dirty="0"/>
              <a:t>. </a:t>
            </a:r>
            <a:endParaRPr lang="tr-TR" dirty="0"/>
          </a:p>
          <a:p>
            <a:pPr algn="just" fontAlgn="base"/>
            <a:endParaRPr lang="tr-TR" dirty="0"/>
          </a:p>
          <a:p>
            <a:r>
              <a:rPr lang="tr-TR" dirty="0"/>
              <a:t> </a:t>
            </a:r>
          </a:p>
          <a:p>
            <a:r>
              <a:rPr lang="tr-TR" dirty="0"/>
              <a:t>WAN'lar (</a:t>
            </a:r>
            <a:r>
              <a:rPr lang="en-US" dirty="0"/>
              <a:t>Wide Area Network </a:t>
            </a:r>
            <a:r>
              <a:rPr lang="tr-TR" dirty="0"/>
              <a:t>)</a:t>
            </a:r>
            <a:r>
              <a:rPr lang="en-US" dirty="0"/>
              <a:t> </a:t>
            </a:r>
            <a:r>
              <a:rPr lang="tr-TR" dirty="0"/>
              <a:t>çok geniş alanları kapsamaktadır. Şehirler arası, ülkeler arası ağlardır. Değişik tipteki LANların birleşmesiyle oluşurlar. Bu LAN'ların birleşmesi için bir takım özel aletler gereklidir. (Link antemleri, uydu bağlantıları, tekrarlayıcılar, geçitler vs.)  WAN sistemi üzerinde on binlerce kullanıcı ve bilgisayar çalışabilir. Uzak ağların en çarpıcı özelliği, tıpkı yerel  ağlar gibi kullanılabilmesidir.</a:t>
            </a:r>
          </a:p>
          <a:p>
            <a:pPr algn="just" fontAlgn="base"/>
            <a:endParaRPr lang="tr-TR" dirty="0"/>
          </a:p>
          <a:p>
            <a:pPr algn="just" fontAlgn="base"/>
            <a:endParaRPr lang="tr-TR" dirty="0"/>
          </a:p>
          <a:p>
            <a:pPr algn="just" fontAlgn="base"/>
            <a:r>
              <a:rPr lang="en-US" dirty="0"/>
              <a:t>WAN </a:t>
            </a:r>
            <a:r>
              <a:rPr lang="en-US" dirty="0" err="1"/>
              <a:t>üzerinde</a:t>
            </a:r>
            <a:r>
              <a:rPr lang="en-US" dirty="0"/>
              <a:t> </a:t>
            </a:r>
            <a:r>
              <a:rPr lang="en-US" dirty="0" err="1"/>
              <a:t>haberleşebilmek</a:t>
            </a:r>
            <a:r>
              <a:rPr lang="en-US" dirty="0"/>
              <a:t> </a:t>
            </a:r>
            <a:r>
              <a:rPr lang="en-US" dirty="0" err="1"/>
              <a:t>için</a:t>
            </a:r>
            <a:r>
              <a:rPr lang="en-US" dirty="0"/>
              <a:t> </a:t>
            </a:r>
            <a:r>
              <a:rPr lang="en-US" dirty="0" err="1"/>
              <a:t>ortak</a:t>
            </a:r>
            <a:r>
              <a:rPr lang="en-US" dirty="0"/>
              <a:t> </a:t>
            </a:r>
            <a:r>
              <a:rPr lang="en-US" dirty="0" err="1"/>
              <a:t>bir</a:t>
            </a:r>
            <a:r>
              <a:rPr lang="en-US" dirty="0"/>
              <a:t> </a:t>
            </a:r>
            <a:r>
              <a:rPr lang="en-US" dirty="0" err="1"/>
              <a:t>haberleşme</a:t>
            </a:r>
            <a:r>
              <a:rPr lang="en-US" dirty="0"/>
              <a:t> </a:t>
            </a:r>
            <a:r>
              <a:rPr lang="en-US" dirty="0" err="1"/>
              <a:t>mimarisinin</a:t>
            </a:r>
            <a:r>
              <a:rPr lang="en-US" dirty="0"/>
              <a:t> </a:t>
            </a:r>
            <a:r>
              <a:rPr lang="en-US" dirty="0" err="1"/>
              <a:t>kurulu</a:t>
            </a:r>
            <a:r>
              <a:rPr lang="en-US" dirty="0"/>
              <a:t> </a:t>
            </a:r>
            <a:r>
              <a:rPr lang="en-US" dirty="0" err="1"/>
              <a:t>olması</a:t>
            </a:r>
            <a:r>
              <a:rPr lang="en-US" dirty="0"/>
              <a:t> </a:t>
            </a:r>
            <a:r>
              <a:rPr lang="en-US" dirty="0" err="1"/>
              <a:t>gerekmektedir</a:t>
            </a:r>
            <a:r>
              <a:rPr lang="en-US" dirty="0"/>
              <a:t>. Bu </a:t>
            </a:r>
            <a:r>
              <a:rPr lang="en-US" dirty="0" err="1"/>
              <a:t>mimari</a:t>
            </a:r>
            <a:r>
              <a:rPr lang="en-US" dirty="0"/>
              <a:t> </a:t>
            </a:r>
            <a:r>
              <a:rPr lang="en-US" dirty="0" err="1"/>
              <a:t>açık</a:t>
            </a:r>
            <a:r>
              <a:rPr lang="en-US" dirty="0"/>
              <a:t> </a:t>
            </a:r>
            <a:r>
              <a:rPr lang="en-US" dirty="0" err="1"/>
              <a:t>bir</a:t>
            </a:r>
            <a:r>
              <a:rPr lang="en-US" dirty="0"/>
              <a:t> </a:t>
            </a:r>
            <a:r>
              <a:rPr lang="en-US" dirty="0" err="1"/>
              <a:t>standart</a:t>
            </a:r>
            <a:r>
              <a:rPr lang="en-US" dirty="0"/>
              <a:t> </a:t>
            </a:r>
            <a:r>
              <a:rPr lang="en-US" dirty="0" err="1"/>
              <a:t>olmalı</a:t>
            </a:r>
            <a:r>
              <a:rPr lang="en-US" dirty="0"/>
              <a:t> </a:t>
            </a:r>
            <a:r>
              <a:rPr lang="en-US" dirty="0" err="1"/>
              <a:t>ve</a:t>
            </a:r>
            <a:r>
              <a:rPr lang="en-US" dirty="0"/>
              <a:t> </a:t>
            </a:r>
            <a:r>
              <a:rPr lang="en-US" dirty="0" err="1"/>
              <a:t>farklı</a:t>
            </a:r>
            <a:r>
              <a:rPr lang="en-US" dirty="0"/>
              <a:t> </a:t>
            </a:r>
            <a:r>
              <a:rPr lang="en-US" dirty="0" err="1"/>
              <a:t>iletim</a:t>
            </a:r>
            <a:r>
              <a:rPr lang="en-US" dirty="0"/>
              <a:t> </a:t>
            </a:r>
            <a:r>
              <a:rPr lang="en-US" dirty="0" err="1"/>
              <a:t>katmanı</a:t>
            </a:r>
            <a:r>
              <a:rPr lang="en-US" dirty="0"/>
              <a:t> </a:t>
            </a:r>
            <a:r>
              <a:rPr lang="en-US" dirty="0" err="1"/>
              <a:t>protokollerini</a:t>
            </a:r>
            <a:r>
              <a:rPr lang="en-US" dirty="0"/>
              <a:t> </a:t>
            </a:r>
            <a:r>
              <a:rPr lang="en-US" dirty="0" err="1"/>
              <a:t>desteklemelidir</a:t>
            </a:r>
            <a:r>
              <a:rPr lang="en-US" dirty="0"/>
              <a:t>. Internet protocol ( IP ) tam </a:t>
            </a:r>
            <a:r>
              <a:rPr lang="en-US" dirty="0" err="1"/>
              <a:t>olarak</a:t>
            </a:r>
            <a:r>
              <a:rPr lang="en-US" dirty="0"/>
              <a:t> </a:t>
            </a:r>
            <a:r>
              <a:rPr lang="en-US" dirty="0" err="1"/>
              <a:t>bu</a:t>
            </a:r>
            <a:r>
              <a:rPr lang="en-US" dirty="0"/>
              <a:t> </a:t>
            </a:r>
            <a:r>
              <a:rPr lang="en-US" dirty="0" err="1"/>
              <a:t>işlemleri</a:t>
            </a:r>
            <a:r>
              <a:rPr lang="en-US" dirty="0"/>
              <a:t> </a:t>
            </a:r>
            <a:r>
              <a:rPr lang="en-US" dirty="0" err="1"/>
              <a:t>gerçekleştirir</a:t>
            </a:r>
            <a:r>
              <a:rPr lang="en-US" dirty="0"/>
              <a:t>.</a:t>
            </a:r>
            <a:endParaRPr lang="tr-TR" dirty="0"/>
          </a:p>
          <a:p>
            <a:endParaRPr lang="tr-TR" dirty="0"/>
          </a:p>
        </p:txBody>
      </p:sp>
      <p:sp>
        <p:nvSpPr>
          <p:cNvPr id="3" name="Slide Number Placeholder 2">
            <a:extLst>
              <a:ext uri="{FF2B5EF4-FFF2-40B4-BE49-F238E27FC236}">
                <a16:creationId xmlns:a16="http://schemas.microsoft.com/office/drawing/2014/main" id="{8BD63747-B095-65BC-1206-9D08612027A8}"/>
              </a:ext>
            </a:extLst>
          </p:cNvPr>
          <p:cNvSpPr>
            <a:spLocks noGrp="1"/>
          </p:cNvSpPr>
          <p:nvPr>
            <p:ph type="sldNum" sz="quarter" idx="12"/>
          </p:nvPr>
        </p:nvSpPr>
        <p:spPr/>
        <p:txBody>
          <a:bodyPr/>
          <a:lstStyle/>
          <a:p>
            <a:fld id="{FA388F4F-6C6B-4E7F-860B-201CED661D62}" type="slidenum">
              <a:rPr lang="tr-TR" smtClean="0"/>
              <a:t>114</a:t>
            </a:fld>
            <a:endParaRPr lang="tr-TR"/>
          </a:p>
        </p:txBody>
      </p:sp>
    </p:spTree>
    <p:extLst>
      <p:ext uri="{BB962C8B-B14F-4D97-AF65-F5344CB8AC3E}">
        <p14:creationId xmlns:p14="http://schemas.microsoft.com/office/powerpoint/2010/main" val="25372530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424936" cy="2031325"/>
          </a:xfrm>
          <a:prstGeom prst="rect">
            <a:avLst/>
          </a:prstGeom>
          <a:noFill/>
        </p:spPr>
        <p:txBody>
          <a:bodyPr wrap="square" rtlCol="0">
            <a:spAutoFit/>
          </a:bodyPr>
          <a:lstStyle/>
          <a:p>
            <a:pPr algn="just"/>
            <a:r>
              <a:rPr lang="en-US" b="1" dirty="0"/>
              <a:t>Internet Protocol </a:t>
            </a:r>
            <a:r>
              <a:rPr lang="en-US" b="1" dirty="0" err="1"/>
              <a:t>Takımı</a:t>
            </a:r>
            <a:r>
              <a:rPr lang="en-US" dirty="0"/>
              <a:t> : Bu </a:t>
            </a:r>
            <a:r>
              <a:rPr lang="en-US" dirty="0" err="1"/>
              <a:t>protokol</a:t>
            </a:r>
            <a:r>
              <a:rPr lang="en-US" dirty="0"/>
              <a:t> </a:t>
            </a:r>
            <a:r>
              <a:rPr lang="en-US" dirty="0" err="1"/>
              <a:t>takımı</a:t>
            </a:r>
            <a:r>
              <a:rPr lang="en-US" dirty="0"/>
              <a:t> </a:t>
            </a:r>
            <a:r>
              <a:rPr lang="en-US" dirty="0" err="1"/>
              <a:t>herbiri</a:t>
            </a:r>
            <a:r>
              <a:rPr lang="en-US" dirty="0"/>
              <a:t> </a:t>
            </a:r>
            <a:r>
              <a:rPr lang="en-US" dirty="0" err="1"/>
              <a:t>yeni</a:t>
            </a:r>
            <a:r>
              <a:rPr lang="en-US" dirty="0"/>
              <a:t> </a:t>
            </a:r>
            <a:r>
              <a:rPr lang="en-US" dirty="0" err="1"/>
              <a:t>bir</a:t>
            </a:r>
            <a:r>
              <a:rPr lang="en-US" dirty="0"/>
              <a:t> </a:t>
            </a:r>
            <a:r>
              <a:rPr lang="en-US" dirty="0" err="1"/>
              <a:t>fonksiyonellik</a:t>
            </a:r>
            <a:r>
              <a:rPr lang="en-US" dirty="0"/>
              <a:t> </a:t>
            </a:r>
            <a:r>
              <a:rPr lang="en-US" dirty="0" err="1"/>
              <a:t>ekleyen</a:t>
            </a:r>
            <a:r>
              <a:rPr lang="en-US" dirty="0"/>
              <a:t> </a:t>
            </a:r>
            <a:r>
              <a:rPr lang="en-US" dirty="0" err="1"/>
              <a:t>üst</a:t>
            </a:r>
            <a:r>
              <a:rPr lang="en-US" dirty="0"/>
              <a:t> </a:t>
            </a:r>
            <a:r>
              <a:rPr lang="en-US" dirty="0" err="1"/>
              <a:t>üste</a:t>
            </a:r>
            <a:r>
              <a:rPr lang="en-US" dirty="0"/>
              <a:t> </a:t>
            </a:r>
            <a:r>
              <a:rPr lang="en-US" dirty="0" err="1"/>
              <a:t>katmanlardan</a:t>
            </a:r>
            <a:r>
              <a:rPr lang="en-US" dirty="0"/>
              <a:t> </a:t>
            </a:r>
            <a:r>
              <a:rPr lang="en-US" dirty="0" err="1"/>
              <a:t>oluşur</a:t>
            </a:r>
            <a:r>
              <a:rPr lang="en-US" dirty="0"/>
              <a:t>. En alt </a:t>
            </a:r>
            <a:r>
              <a:rPr lang="en-US" dirty="0" err="1"/>
              <a:t>katman</a:t>
            </a:r>
            <a:r>
              <a:rPr lang="en-US" dirty="0"/>
              <a:t> </a:t>
            </a:r>
            <a:r>
              <a:rPr lang="en-US" dirty="0" err="1"/>
              <a:t>iletim</a:t>
            </a:r>
            <a:r>
              <a:rPr lang="en-US" dirty="0"/>
              <a:t> </a:t>
            </a:r>
            <a:r>
              <a:rPr lang="en-US" dirty="0" err="1"/>
              <a:t>katmanını</a:t>
            </a:r>
            <a:r>
              <a:rPr lang="en-US" dirty="0"/>
              <a:t> </a:t>
            </a:r>
            <a:r>
              <a:rPr lang="en-US" dirty="0" err="1"/>
              <a:t>kullanarak</a:t>
            </a:r>
            <a:r>
              <a:rPr lang="en-US" dirty="0"/>
              <a:t> </a:t>
            </a:r>
            <a:r>
              <a:rPr lang="en-US" dirty="0" err="1"/>
              <a:t>veri</a:t>
            </a:r>
            <a:r>
              <a:rPr lang="en-US" dirty="0"/>
              <a:t> </a:t>
            </a:r>
            <a:r>
              <a:rPr lang="en-US" dirty="0" err="1"/>
              <a:t>alınıp</a:t>
            </a:r>
            <a:r>
              <a:rPr lang="en-US" dirty="0"/>
              <a:t> </a:t>
            </a:r>
            <a:r>
              <a:rPr lang="en-US" dirty="0" err="1"/>
              <a:t>gönderilmesi</a:t>
            </a:r>
            <a:r>
              <a:rPr lang="en-US" dirty="0"/>
              <a:t> </a:t>
            </a:r>
            <a:r>
              <a:rPr lang="en-US" dirty="0" err="1"/>
              <a:t>işlemlerini</a:t>
            </a:r>
            <a:r>
              <a:rPr lang="en-US" dirty="0"/>
              <a:t> </a:t>
            </a:r>
            <a:r>
              <a:rPr lang="en-US" dirty="0" err="1"/>
              <a:t>yapar</a:t>
            </a:r>
            <a:r>
              <a:rPr lang="en-US" dirty="0"/>
              <a:t>. </a:t>
            </a:r>
            <a:r>
              <a:rPr lang="en-US" dirty="0" err="1"/>
              <a:t>Üstteki</a:t>
            </a:r>
            <a:r>
              <a:rPr lang="en-US" dirty="0"/>
              <a:t> </a:t>
            </a:r>
            <a:r>
              <a:rPr lang="en-US" dirty="0" err="1"/>
              <a:t>protokoller</a:t>
            </a:r>
            <a:r>
              <a:rPr lang="en-US" dirty="0"/>
              <a:t> </a:t>
            </a:r>
            <a:r>
              <a:rPr lang="en-US" dirty="0" err="1"/>
              <a:t>ise</a:t>
            </a:r>
            <a:r>
              <a:rPr lang="en-US" dirty="0"/>
              <a:t> </a:t>
            </a:r>
            <a:r>
              <a:rPr lang="en-US" dirty="0" err="1"/>
              <a:t>hareketli</a:t>
            </a:r>
            <a:r>
              <a:rPr lang="en-US" dirty="0"/>
              <a:t> </a:t>
            </a:r>
            <a:r>
              <a:rPr lang="en-US" dirty="0" err="1"/>
              <a:t>resim</a:t>
            </a:r>
            <a:r>
              <a:rPr lang="en-US" dirty="0"/>
              <a:t> </a:t>
            </a:r>
            <a:r>
              <a:rPr lang="en-US" dirty="0" err="1"/>
              <a:t>göndermek</a:t>
            </a:r>
            <a:r>
              <a:rPr lang="en-US" dirty="0"/>
              <a:t>, </a:t>
            </a:r>
            <a:r>
              <a:rPr lang="en-US" dirty="0" err="1"/>
              <a:t>ses</a:t>
            </a:r>
            <a:r>
              <a:rPr lang="en-US" dirty="0"/>
              <a:t> </a:t>
            </a:r>
            <a:r>
              <a:rPr lang="en-US" dirty="0" err="1"/>
              <a:t>ve</a:t>
            </a:r>
            <a:r>
              <a:rPr lang="en-US" dirty="0"/>
              <a:t> </a:t>
            </a:r>
            <a:r>
              <a:rPr lang="en-US" dirty="0" err="1"/>
              <a:t>kontrol</a:t>
            </a:r>
            <a:r>
              <a:rPr lang="en-US" dirty="0"/>
              <a:t> </a:t>
            </a:r>
            <a:r>
              <a:rPr lang="en-US" dirty="0" err="1"/>
              <a:t>bilgileri</a:t>
            </a:r>
            <a:r>
              <a:rPr lang="en-US" dirty="0"/>
              <a:t> </a:t>
            </a:r>
            <a:r>
              <a:rPr lang="en-US" dirty="0" err="1"/>
              <a:t>göndermek</a:t>
            </a:r>
            <a:r>
              <a:rPr lang="en-US" dirty="0"/>
              <a:t> </a:t>
            </a:r>
            <a:r>
              <a:rPr lang="en-US" dirty="0" err="1"/>
              <a:t>gibi</a:t>
            </a:r>
            <a:r>
              <a:rPr lang="en-US" dirty="0"/>
              <a:t> </a:t>
            </a:r>
            <a:r>
              <a:rPr lang="en-US" dirty="0" err="1"/>
              <a:t>konularda</a:t>
            </a:r>
            <a:r>
              <a:rPr lang="en-US" dirty="0"/>
              <a:t> </a:t>
            </a:r>
            <a:r>
              <a:rPr lang="en-US" dirty="0" err="1"/>
              <a:t>özelleştirilmiştir</a:t>
            </a:r>
            <a:r>
              <a:rPr lang="en-US" dirty="0"/>
              <a:t>. </a:t>
            </a:r>
            <a:r>
              <a:rPr lang="en-US" dirty="0" err="1"/>
              <a:t>Aradaki</a:t>
            </a:r>
            <a:r>
              <a:rPr lang="en-US" dirty="0"/>
              <a:t> </a:t>
            </a:r>
            <a:r>
              <a:rPr lang="en-US" dirty="0" err="1"/>
              <a:t>protokoller</a:t>
            </a:r>
            <a:r>
              <a:rPr lang="en-US" dirty="0"/>
              <a:t> </a:t>
            </a:r>
            <a:r>
              <a:rPr lang="en-US" dirty="0" err="1"/>
              <a:t>ise</a:t>
            </a:r>
            <a:r>
              <a:rPr lang="en-US" dirty="0"/>
              <a:t> </a:t>
            </a:r>
            <a:r>
              <a:rPr lang="en-US" dirty="0" err="1"/>
              <a:t>mesajları</a:t>
            </a:r>
            <a:r>
              <a:rPr lang="en-US" dirty="0"/>
              <a:t> </a:t>
            </a:r>
            <a:r>
              <a:rPr lang="en-US" dirty="0" err="1"/>
              <a:t>paketler</a:t>
            </a:r>
            <a:r>
              <a:rPr lang="en-US" dirty="0"/>
              <a:t> </a:t>
            </a:r>
            <a:r>
              <a:rPr lang="en-US" dirty="0" err="1"/>
              <a:t>ayırmak</a:t>
            </a:r>
            <a:r>
              <a:rPr lang="en-US" dirty="0"/>
              <a:t> </a:t>
            </a:r>
            <a:r>
              <a:rPr lang="en-US" dirty="0" err="1"/>
              <a:t>ve</a:t>
            </a:r>
            <a:r>
              <a:rPr lang="en-US" dirty="0"/>
              <a:t> network </a:t>
            </a:r>
            <a:r>
              <a:rPr lang="en-US" dirty="0" err="1"/>
              <a:t>cihazlarına</a:t>
            </a:r>
            <a:r>
              <a:rPr lang="en-US" dirty="0"/>
              <a:t> </a:t>
            </a:r>
            <a:r>
              <a:rPr lang="en-US" dirty="0" err="1"/>
              <a:t>güvenilir</a:t>
            </a:r>
            <a:r>
              <a:rPr lang="en-US" dirty="0"/>
              <a:t> </a:t>
            </a:r>
            <a:r>
              <a:rPr lang="en-US" dirty="0" err="1"/>
              <a:t>bir</a:t>
            </a:r>
            <a:r>
              <a:rPr lang="en-US" dirty="0"/>
              <a:t> </a:t>
            </a:r>
            <a:r>
              <a:rPr lang="en-US" dirty="0" err="1"/>
              <a:t>şekilde</a:t>
            </a:r>
            <a:r>
              <a:rPr lang="en-US" dirty="0"/>
              <a:t> </a:t>
            </a:r>
            <a:r>
              <a:rPr lang="en-US" dirty="0" err="1"/>
              <a:t>iletmek</a:t>
            </a:r>
            <a:r>
              <a:rPr lang="en-US" dirty="0"/>
              <a:t> </a:t>
            </a:r>
            <a:r>
              <a:rPr lang="en-US" dirty="0" err="1"/>
              <a:t>için</a:t>
            </a:r>
            <a:r>
              <a:rPr lang="en-US" dirty="0"/>
              <a:t> </a:t>
            </a:r>
            <a:r>
              <a:rPr lang="en-US" dirty="0" err="1"/>
              <a:t>kullanılır</a:t>
            </a:r>
            <a:r>
              <a:rPr lang="en-US" dirty="0"/>
              <a:t>.</a:t>
            </a:r>
            <a:endParaRPr lang="tr-TR" dirty="0"/>
          </a:p>
          <a:p>
            <a:endParaRPr lang="tr-TR" dirty="0"/>
          </a:p>
        </p:txBody>
      </p:sp>
      <p:sp>
        <p:nvSpPr>
          <p:cNvPr id="3" name="TextBox 2"/>
          <p:cNvSpPr txBox="1"/>
          <p:nvPr/>
        </p:nvSpPr>
        <p:spPr>
          <a:xfrm>
            <a:off x="436387" y="2435989"/>
            <a:ext cx="8352928" cy="3416320"/>
          </a:xfrm>
          <a:prstGeom prst="rect">
            <a:avLst/>
          </a:prstGeom>
          <a:noFill/>
        </p:spPr>
        <p:txBody>
          <a:bodyPr wrap="square" rtlCol="0">
            <a:spAutoFit/>
          </a:bodyPr>
          <a:lstStyle/>
          <a:p>
            <a:pPr algn="just" fontAlgn="base"/>
            <a:r>
              <a:rPr lang="en-US" b="1" dirty="0"/>
              <a:t>Internet Protocol</a:t>
            </a:r>
            <a:r>
              <a:rPr lang="en-US" dirty="0"/>
              <a:t> : </a:t>
            </a:r>
            <a:endParaRPr lang="tr-TR" dirty="0"/>
          </a:p>
          <a:p>
            <a:pPr algn="just" fontAlgn="base"/>
            <a:endParaRPr lang="tr-TR" dirty="0"/>
          </a:p>
          <a:p>
            <a:pPr algn="just" fontAlgn="base"/>
            <a:r>
              <a:rPr lang="en-US" dirty="0"/>
              <a:t>IP internet protocol </a:t>
            </a:r>
            <a:r>
              <a:rPr lang="en-US" dirty="0" err="1"/>
              <a:t>takımının</a:t>
            </a:r>
            <a:r>
              <a:rPr lang="en-US" dirty="0"/>
              <a:t> </a:t>
            </a:r>
            <a:r>
              <a:rPr lang="en-US" dirty="0" err="1"/>
              <a:t>temelini</a:t>
            </a:r>
            <a:r>
              <a:rPr lang="en-US" dirty="0"/>
              <a:t> </a:t>
            </a:r>
            <a:r>
              <a:rPr lang="en-US" dirty="0" err="1"/>
              <a:t>oluşturur</a:t>
            </a:r>
            <a:r>
              <a:rPr lang="en-US" dirty="0"/>
              <a:t>. </a:t>
            </a:r>
            <a:r>
              <a:rPr lang="en-US" dirty="0" err="1"/>
              <a:t>Dünyadaki</a:t>
            </a:r>
            <a:r>
              <a:rPr lang="en-US" dirty="0"/>
              <a:t> en </a:t>
            </a:r>
            <a:r>
              <a:rPr lang="en-US" dirty="0" err="1"/>
              <a:t>popüler</a:t>
            </a:r>
            <a:r>
              <a:rPr lang="en-US" dirty="0"/>
              <a:t> network </a:t>
            </a:r>
            <a:r>
              <a:rPr lang="en-US" dirty="0" err="1"/>
              <a:t>protokolüdür</a:t>
            </a:r>
            <a:r>
              <a:rPr lang="en-US" dirty="0"/>
              <a:t>. IP LAN </a:t>
            </a:r>
            <a:r>
              <a:rPr lang="en-US" dirty="0" err="1"/>
              <a:t>içinde</a:t>
            </a:r>
            <a:r>
              <a:rPr lang="en-US" dirty="0"/>
              <a:t> </a:t>
            </a:r>
            <a:r>
              <a:rPr lang="en-US" dirty="0" err="1"/>
              <a:t>veya</a:t>
            </a:r>
            <a:r>
              <a:rPr lang="en-US" dirty="0"/>
              <a:t> LAN </a:t>
            </a:r>
            <a:r>
              <a:rPr lang="en-US" dirty="0" err="1"/>
              <a:t>dışına</a:t>
            </a:r>
            <a:r>
              <a:rPr lang="en-US" dirty="0"/>
              <a:t> </a:t>
            </a:r>
            <a:r>
              <a:rPr lang="en-US" dirty="0" err="1"/>
              <a:t>veri</a:t>
            </a:r>
            <a:r>
              <a:rPr lang="en-US" dirty="0"/>
              <a:t> </a:t>
            </a:r>
            <a:r>
              <a:rPr lang="en-US" dirty="0" err="1"/>
              <a:t>aktarımını</a:t>
            </a:r>
            <a:r>
              <a:rPr lang="en-US" dirty="0"/>
              <a:t> </a:t>
            </a:r>
            <a:r>
              <a:rPr lang="en-US" dirty="0" err="1"/>
              <a:t>sağlar</a:t>
            </a:r>
            <a:r>
              <a:rPr lang="en-US" dirty="0"/>
              <a:t>. </a:t>
            </a:r>
            <a:r>
              <a:rPr lang="en-US" dirty="0" err="1"/>
              <a:t>Veriler</a:t>
            </a:r>
            <a:r>
              <a:rPr lang="en-US" dirty="0"/>
              <a:t> IP </a:t>
            </a:r>
            <a:r>
              <a:rPr lang="en-US" dirty="0" err="1"/>
              <a:t>tabanlı</a:t>
            </a:r>
            <a:r>
              <a:rPr lang="en-US" dirty="0"/>
              <a:t> network </a:t>
            </a:r>
            <a:r>
              <a:rPr lang="en-US" dirty="0" err="1"/>
              <a:t>içinde</a:t>
            </a:r>
            <a:r>
              <a:rPr lang="en-US" dirty="0"/>
              <a:t> IP </a:t>
            </a:r>
            <a:r>
              <a:rPr lang="en-US" dirty="0" err="1"/>
              <a:t>paketleri</a:t>
            </a:r>
            <a:r>
              <a:rPr lang="en-US" dirty="0"/>
              <a:t> </a:t>
            </a:r>
            <a:r>
              <a:rPr lang="en-US" dirty="0" err="1"/>
              <a:t>halinde</a:t>
            </a:r>
            <a:r>
              <a:rPr lang="en-US" dirty="0"/>
              <a:t> </a:t>
            </a:r>
            <a:r>
              <a:rPr lang="en-US" dirty="0" err="1"/>
              <a:t>gönderilir</a:t>
            </a:r>
            <a:r>
              <a:rPr lang="en-US" dirty="0"/>
              <a:t>. </a:t>
            </a:r>
            <a:r>
              <a:rPr lang="en-US" dirty="0" err="1"/>
              <a:t>Herbir</a:t>
            </a:r>
            <a:r>
              <a:rPr lang="en-US" dirty="0"/>
              <a:t> IP </a:t>
            </a:r>
            <a:r>
              <a:rPr lang="en-US" dirty="0" err="1"/>
              <a:t>paketi</a:t>
            </a:r>
            <a:r>
              <a:rPr lang="en-US" dirty="0"/>
              <a:t> </a:t>
            </a:r>
            <a:r>
              <a:rPr lang="en-US" dirty="0" err="1"/>
              <a:t>bir</a:t>
            </a:r>
            <a:r>
              <a:rPr lang="en-US" dirty="0"/>
              <a:t> </a:t>
            </a:r>
            <a:r>
              <a:rPr lang="en-US" dirty="0" err="1"/>
              <a:t>başlık</a:t>
            </a:r>
            <a:r>
              <a:rPr lang="en-US" dirty="0"/>
              <a:t> </a:t>
            </a:r>
            <a:r>
              <a:rPr lang="en-US" dirty="0" err="1"/>
              <a:t>ve</a:t>
            </a:r>
            <a:r>
              <a:rPr lang="en-US" dirty="0"/>
              <a:t> </a:t>
            </a:r>
            <a:r>
              <a:rPr lang="en-US" dirty="0" err="1"/>
              <a:t>orjinal</a:t>
            </a:r>
            <a:r>
              <a:rPr lang="en-US" dirty="0"/>
              <a:t> </a:t>
            </a:r>
            <a:r>
              <a:rPr lang="en-US" dirty="0" err="1"/>
              <a:t>mesajı</a:t>
            </a:r>
            <a:r>
              <a:rPr lang="en-US" dirty="0"/>
              <a:t> </a:t>
            </a:r>
            <a:r>
              <a:rPr lang="en-US" dirty="0" err="1"/>
              <a:t>taşır</a:t>
            </a:r>
            <a:r>
              <a:rPr lang="en-US" dirty="0"/>
              <a:t>. </a:t>
            </a:r>
            <a:r>
              <a:rPr lang="en-US" dirty="0" err="1"/>
              <a:t>Başlık</a:t>
            </a:r>
            <a:r>
              <a:rPr lang="en-US" dirty="0"/>
              <a:t> </a:t>
            </a:r>
            <a:r>
              <a:rPr lang="en-US" dirty="0" err="1"/>
              <a:t>kaynağı</a:t>
            </a:r>
            <a:r>
              <a:rPr lang="en-US" dirty="0"/>
              <a:t>, </a:t>
            </a:r>
            <a:r>
              <a:rPr lang="en-US" dirty="0" err="1"/>
              <a:t>hedef</a:t>
            </a:r>
            <a:r>
              <a:rPr lang="en-US" dirty="0"/>
              <a:t> </a:t>
            </a:r>
            <a:r>
              <a:rPr lang="en-US" dirty="0" err="1"/>
              <a:t>kaynağı</a:t>
            </a:r>
            <a:r>
              <a:rPr lang="en-US" dirty="0"/>
              <a:t> </a:t>
            </a:r>
            <a:r>
              <a:rPr lang="en-US" dirty="0" err="1"/>
              <a:t>ve</a:t>
            </a:r>
            <a:r>
              <a:rPr lang="en-US" dirty="0"/>
              <a:t> </a:t>
            </a:r>
            <a:r>
              <a:rPr lang="en-US" dirty="0" err="1"/>
              <a:t>veriyle</a:t>
            </a:r>
            <a:r>
              <a:rPr lang="en-US" dirty="0"/>
              <a:t> </a:t>
            </a:r>
            <a:r>
              <a:rPr lang="en-US" dirty="0" err="1"/>
              <a:t>ilgili</a:t>
            </a:r>
            <a:r>
              <a:rPr lang="en-US" dirty="0"/>
              <a:t> </a:t>
            </a:r>
            <a:r>
              <a:rPr lang="en-US" dirty="0" err="1"/>
              <a:t>bazı</a:t>
            </a:r>
            <a:r>
              <a:rPr lang="en-US" dirty="0"/>
              <a:t> </a:t>
            </a:r>
            <a:r>
              <a:rPr lang="en-US" dirty="0" err="1"/>
              <a:t>diğer</a:t>
            </a:r>
            <a:r>
              <a:rPr lang="en-US" dirty="0"/>
              <a:t> </a:t>
            </a:r>
            <a:r>
              <a:rPr lang="en-US" dirty="0" err="1"/>
              <a:t>bilgileri</a:t>
            </a:r>
            <a:r>
              <a:rPr lang="en-US" dirty="0"/>
              <a:t> </a:t>
            </a:r>
            <a:r>
              <a:rPr lang="en-US" dirty="0" err="1"/>
              <a:t>içerir</a:t>
            </a:r>
            <a:r>
              <a:rPr lang="en-US" dirty="0"/>
              <a:t>. IP </a:t>
            </a:r>
            <a:r>
              <a:rPr lang="en-US" dirty="0" err="1"/>
              <a:t>bağlantısız</a:t>
            </a:r>
            <a:r>
              <a:rPr lang="en-US" dirty="0"/>
              <a:t> </a:t>
            </a:r>
            <a:r>
              <a:rPr lang="en-US" dirty="0" err="1"/>
              <a:t>bir</a:t>
            </a:r>
            <a:r>
              <a:rPr lang="en-US" dirty="0"/>
              <a:t> </a:t>
            </a:r>
            <a:r>
              <a:rPr lang="en-US" dirty="0" err="1"/>
              <a:t>protokoldür</a:t>
            </a:r>
            <a:r>
              <a:rPr lang="en-US" dirty="0"/>
              <a:t>. </a:t>
            </a:r>
            <a:r>
              <a:rPr lang="en-US" dirty="0" err="1"/>
              <a:t>Herbir</a:t>
            </a:r>
            <a:r>
              <a:rPr lang="en-US" dirty="0"/>
              <a:t> </a:t>
            </a:r>
            <a:r>
              <a:rPr lang="en-US" dirty="0" err="1"/>
              <a:t>paket</a:t>
            </a:r>
            <a:r>
              <a:rPr lang="en-US" dirty="0"/>
              <a:t> </a:t>
            </a:r>
            <a:r>
              <a:rPr lang="en-US" dirty="0" err="1"/>
              <a:t>birbirlerinden</a:t>
            </a:r>
            <a:r>
              <a:rPr lang="en-US" dirty="0"/>
              <a:t> </a:t>
            </a:r>
            <a:r>
              <a:rPr lang="en-US" dirty="0" err="1"/>
              <a:t>bağımsız</a:t>
            </a:r>
            <a:r>
              <a:rPr lang="en-US" dirty="0"/>
              <a:t> </a:t>
            </a:r>
            <a:r>
              <a:rPr lang="en-US" dirty="0" err="1"/>
              <a:t>olarak</a:t>
            </a:r>
            <a:r>
              <a:rPr lang="en-US" dirty="0"/>
              <a:t> </a:t>
            </a:r>
            <a:r>
              <a:rPr lang="en-US" dirty="0" err="1"/>
              <a:t>hareket</a:t>
            </a:r>
            <a:r>
              <a:rPr lang="en-US" dirty="0"/>
              <a:t> </a:t>
            </a:r>
            <a:r>
              <a:rPr lang="en-US" dirty="0" err="1"/>
              <a:t>eder</a:t>
            </a:r>
            <a:r>
              <a:rPr lang="en-US" dirty="0"/>
              <a:t>.</a:t>
            </a:r>
            <a:endParaRPr lang="tr-TR" dirty="0"/>
          </a:p>
          <a:p>
            <a:pPr algn="just" fontAlgn="base"/>
            <a:endParaRPr lang="tr-TR" dirty="0"/>
          </a:p>
          <a:p>
            <a:pPr algn="just" fontAlgn="base"/>
            <a:r>
              <a:rPr lang="en-US" b="1" dirty="0" err="1"/>
              <a:t>Herbir</a:t>
            </a:r>
            <a:r>
              <a:rPr lang="en-US" b="1" dirty="0"/>
              <a:t> network </a:t>
            </a:r>
            <a:r>
              <a:rPr lang="en-US" b="1" dirty="0" err="1"/>
              <a:t>cihazı</a:t>
            </a:r>
            <a:r>
              <a:rPr lang="en-US" b="1" dirty="0"/>
              <a:t> en </a:t>
            </a:r>
            <a:r>
              <a:rPr lang="en-US" b="1" dirty="0" err="1"/>
              <a:t>azından</a:t>
            </a:r>
            <a:r>
              <a:rPr lang="en-US" b="1" dirty="0"/>
              <a:t> </a:t>
            </a:r>
            <a:r>
              <a:rPr lang="en-US" b="1" dirty="0" err="1"/>
              <a:t>bir</a:t>
            </a:r>
            <a:r>
              <a:rPr lang="en-US" b="1" dirty="0"/>
              <a:t> IP </a:t>
            </a:r>
            <a:r>
              <a:rPr lang="en-US" b="1" dirty="0" err="1"/>
              <a:t>adresine</a:t>
            </a:r>
            <a:r>
              <a:rPr lang="en-US" b="1" dirty="0"/>
              <a:t> </a:t>
            </a:r>
            <a:r>
              <a:rPr lang="en-US" b="1" dirty="0" err="1"/>
              <a:t>sahiptir</a:t>
            </a:r>
            <a:r>
              <a:rPr lang="en-US" b="1" dirty="0"/>
              <a:t> </a:t>
            </a:r>
            <a:r>
              <a:rPr lang="en-US" dirty="0"/>
              <a:t>Bu IP </a:t>
            </a:r>
            <a:r>
              <a:rPr lang="en-US" dirty="0" err="1"/>
              <a:t>adresi</a:t>
            </a:r>
            <a:r>
              <a:rPr lang="en-US" dirty="0"/>
              <a:t> </a:t>
            </a:r>
            <a:r>
              <a:rPr lang="en-US" dirty="0" err="1"/>
              <a:t>networkteki</a:t>
            </a:r>
            <a:r>
              <a:rPr lang="en-US" dirty="0"/>
              <a:t> </a:t>
            </a:r>
            <a:r>
              <a:rPr lang="en-US" dirty="0" err="1"/>
              <a:t>diğer</a:t>
            </a:r>
            <a:r>
              <a:rPr lang="en-US" dirty="0"/>
              <a:t> </a:t>
            </a:r>
            <a:r>
              <a:rPr lang="en-US" dirty="0" err="1"/>
              <a:t>tüm</a:t>
            </a:r>
            <a:r>
              <a:rPr lang="en-US" dirty="0"/>
              <a:t> </a:t>
            </a:r>
            <a:r>
              <a:rPr lang="en-US" dirty="0" err="1"/>
              <a:t>cihazlardan</a:t>
            </a:r>
            <a:r>
              <a:rPr lang="en-US" dirty="0"/>
              <a:t> </a:t>
            </a:r>
            <a:r>
              <a:rPr lang="en-US" dirty="0" err="1"/>
              <a:t>ayrılmasını</a:t>
            </a:r>
            <a:r>
              <a:rPr lang="en-US" dirty="0"/>
              <a:t> </a:t>
            </a:r>
            <a:r>
              <a:rPr lang="en-US" dirty="0" err="1"/>
              <a:t>sağlar</a:t>
            </a:r>
            <a:r>
              <a:rPr lang="en-US" dirty="0"/>
              <a:t>. Bu </a:t>
            </a:r>
            <a:r>
              <a:rPr lang="en-US" dirty="0" err="1"/>
              <a:t>yolla</a:t>
            </a:r>
            <a:r>
              <a:rPr lang="en-US" dirty="0"/>
              <a:t> </a:t>
            </a:r>
            <a:r>
              <a:rPr lang="en-US" dirty="0" err="1"/>
              <a:t>ara</a:t>
            </a:r>
            <a:r>
              <a:rPr lang="en-US" dirty="0"/>
              <a:t> </a:t>
            </a:r>
            <a:r>
              <a:rPr lang="en-US" dirty="0" err="1"/>
              <a:t>düğümler</a:t>
            </a:r>
            <a:r>
              <a:rPr lang="en-US" dirty="0"/>
              <a:t> </a:t>
            </a:r>
            <a:r>
              <a:rPr lang="en-US" dirty="0" err="1"/>
              <a:t>gönderilen</a:t>
            </a:r>
            <a:r>
              <a:rPr lang="en-US" dirty="0"/>
              <a:t> </a:t>
            </a:r>
            <a:r>
              <a:rPr lang="en-US" dirty="0" err="1"/>
              <a:t>paketin</a:t>
            </a:r>
            <a:r>
              <a:rPr lang="en-US" dirty="0"/>
              <a:t> </a:t>
            </a:r>
            <a:r>
              <a:rPr lang="en-US" dirty="0" err="1"/>
              <a:t>kaynakan</a:t>
            </a:r>
            <a:r>
              <a:rPr lang="en-US" dirty="0"/>
              <a:t> </a:t>
            </a:r>
            <a:r>
              <a:rPr lang="en-US" dirty="0" err="1"/>
              <a:t>varacağı</a:t>
            </a:r>
            <a:r>
              <a:rPr lang="en-US" dirty="0"/>
              <a:t> </a:t>
            </a:r>
            <a:r>
              <a:rPr lang="en-US" dirty="0" err="1"/>
              <a:t>adrese</a:t>
            </a:r>
            <a:r>
              <a:rPr lang="en-US" dirty="0"/>
              <a:t> </a:t>
            </a:r>
            <a:r>
              <a:rPr lang="en-US" dirty="0" err="1"/>
              <a:t>doğru</a:t>
            </a:r>
            <a:r>
              <a:rPr lang="en-US" dirty="0"/>
              <a:t> </a:t>
            </a:r>
            <a:r>
              <a:rPr lang="en-US" dirty="0" err="1"/>
              <a:t>bir</a:t>
            </a:r>
            <a:r>
              <a:rPr lang="en-US" dirty="0"/>
              <a:t> </a:t>
            </a:r>
            <a:r>
              <a:rPr lang="en-US" dirty="0" err="1"/>
              <a:t>şekilde</a:t>
            </a:r>
            <a:r>
              <a:rPr lang="en-US" dirty="0"/>
              <a:t> </a:t>
            </a:r>
            <a:r>
              <a:rPr lang="en-US" dirty="0" err="1"/>
              <a:t>gönderilmesini</a:t>
            </a:r>
            <a:r>
              <a:rPr lang="en-US" dirty="0"/>
              <a:t> </a:t>
            </a:r>
            <a:r>
              <a:rPr lang="en-US" dirty="0" err="1"/>
              <a:t>sağlar</a:t>
            </a:r>
            <a:r>
              <a:rPr lang="en-US" dirty="0"/>
              <a:t>.</a:t>
            </a:r>
            <a:endParaRPr lang="tr-TR" dirty="0"/>
          </a:p>
          <a:p>
            <a:endParaRPr lang="tr-TR" dirty="0"/>
          </a:p>
        </p:txBody>
      </p:sp>
      <p:sp>
        <p:nvSpPr>
          <p:cNvPr id="4" name="Slide Number Placeholder 3">
            <a:extLst>
              <a:ext uri="{FF2B5EF4-FFF2-40B4-BE49-F238E27FC236}">
                <a16:creationId xmlns:a16="http://schemas.microsoft.com/office/drawing/2014/main" id="{4B7C3AC5-9316-430B-EEA6-A1D572DD4A71}"/>
              </a:ext>
            </a:extLst>
          </p:cNvPr>
          <p:cNvSpPr>
            <a:spLocks noGrp="1"/>
          </p:cNvSpPr>
          <p:nvPr>
            <p:ph type="sldNum" sz="quarter" idx="12"/>
          </p:nvPr>
        </p:nvSpPr>
        <p:spPr/>
        <p:txBody>
          <a:bodyPr/>
          <a:lstStyle/>
          <a:p>
            <a:fld id="{FA388F4F-6C6B-4E7F-860B-201CED661D62}" type="slidenum">
              <a:rPr lang="tr-TR" smtClean="0"/>
              <a:t>115</a:t>
            </a:fld>
            <a:endParaRPr lang="tr-TR"/>
          </a:p>
        </p:txBody>
      </p:sp>
    </p:spTree>
    <p:extLst>
      <p:ext uri="{BB962C8B-B14F-4D97-AF65-F5344CB8AC3E}">
        <p14:creationId xmlns:p14="http://schemas.microsoft.com/office/powerpoint/2010/main" val="41829409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21670"/>
            <a:ext cx="7848872" cy="1754326"/>
          </a:xfrm>
          <a:prstGeom prst="rect">
            <a:avLst/>
          </a:prstGeom>
          <a:noFill/>
        </p:spPr>
        <p:txBody>
          <a:bodyPr wrap="square" rtlCol="0">
            <a:spAutoFit/>
          </a:bodyPr>
          <a:lstStyle/>
          <a:p>
            <a:pPr fontAlgn="base"/>
            <a:r>
              <a:rPr lang="en-US" b="1" dirty="0"/>
              <a:t>Transport </a:t>
            </a:r>
            <a:r>
              <a:rPr lang="en-US" b="1" dirty="0" err="1"/>
              <a:t>Protokolü</a:t>
            </a:r>
            <a:br>
              <a:rPr lang="en-US" dirty="0"/>
            </a:br>
            <a:endParaRPr lang="tr-TR" dirty="0"/>
          </a:p>
          <a:p>
            <a:pPr algn="just" fontAlgn="base"/>
            <a:r>
              <a:rPr lang="en-US" dirty="0"/>
              <a:t>Transport Control Protocol ( TCP ) IP </a:t>
            </a:r>
            <a:r>
              <a:rPr lang="en-US" dirty="0" err="1"/>
              <a:t>paketlerinin</a:t>
            </a:r>
            <a:r>
              <a:rPr lang="en-US" dirty="0"/>
              <a:t> </a:t>
            </a:r>
            <a:r>
              <a:rPr lang="en-US" dirty="0" err="1"/>
              <a:t>doğru</a:t>
            </a:r>
            <a:r>
              <a:rPr lang="en-US" dirty="0"/>
              <a:t> </a:t>
            </a:r>
            <a:r>
              <a:rPr lang="en-US" dirty="0" err="1"/>
              <a:t>bir</a:t>
            </a:r>
            <a:r>
              <a:rPr lang="en-US" dirty="0"/>
              <a:t> </a:t>
            </a:r>
            <a:r>
              <a:rPr lang="en-US" dirty="0" err="1"/>
              <a:t>şekilde</a:t>
            </a:r>
            <a:r>
              <a:rPr lang="en-US" dirty="0"/>
              <a:t> </a:t>
            </a:r>
            <a:r>
              <a:rPr lang="en-US" dirty="0" err="1"/>
              <a:t>bozulmadan</a:t>
            </a:r>
            <a:r>
              <a:rPr lang="en-US" dirty="0"/>
              <a:t> </a:t>
            </a:r>
            <a:r>
              <a:rPr lang="en-US" dirty="0" err="1"/>
              <a:t>ulaşıp</a:t>
            </a:r>
            <a:r>
              <a:rPr lang="en-US" dirty="0"/>
              <a:t> </a:t>
            </a:r>
            <a:r>
              <a:rPr lang="en-US" dirty="0" err="1"/>
              <a:t>ulaşmadığını</a:t>
            </a:r>
            <a:r>
              <a:rPr lang="en-US" dirty="0"/>
              <a:t> </a:t>
            </a:r>
            <a:r>
              <a:rPr lang="en-US" dirty="0" err="1"/>
              <a:t>kontrol</a:t>
            </a:r>
            <a:r>
              <a:rPr lang="en-US" dirty="0"/>
              <a:t> </a:t>
            </a:r>
            <a:r>
              <a:rPr lang="en-US" dirty="0" err="1"/>
              <a:t>etmekte</a:t>
            </a:r>
            <a:r>
              <a:rPr lang="en-US" dirty="0"/>
              <a:t> en </a:t>
            </a:r>
            <a:r>
              <a:rPr lang="en-US" dirty="0" err="1"/>
              <a:t>yaygın</a:t>
            </a:r>
            <a:r>
              <a:rPr lang="en-US" dirty="0"/>
              <a:t> </a:t>
            </a:r>
            <a:r>
              <a:rPr lang="en-US" dirty="0" err="1"/>
              <a:t>olarak</a:t>
            </a:r>
            <a:r>
              <a:rPr lang="en-US" dirty="0"/>
              <a:t> </a:t>
            </a:r>
            <a:r>
              <a:rPr lang="en-US" dirty="0" err="1"/>
              <a:t>kullanılan</a:t>
            </a:r>
            <a:r>
              <a:rPr lang="en-US" dirty="0"/>
              <a:t> </a:t>
            </a:r>
            <a:r>
              <a:rPr lang="en-US" dirty="0" err="1"/>
              <a:t>protokoldür</a:t>
            </a:r>
            <a:r>
              <a:rPr lang="en-US" dirty="0"/>
              <a:t>. </a:t>
            </a:r>
            <a:r>
              <a:rPr lang="en-US" b="1" dirty="0"/>
              <a:t>TCP </a:t>
            </a:r>
            <a:r>
              <a:rPr lang="en-US" b="1" dirty="0" err="1"/>
              <a:t>verinin</a:t>
            </a:r>
            <a:r>
              <a:rPr lang="en-US" b="1" dirty="0"/>
              <a:t> </a:t>
            </a:r>
            <a:r>
              <a:rPr lang="en-US" b="1" dirty="0" err="1"/>
              <a:t>bir</a:t>
            </a:r>
            <a:r>
              <a:rPr lang="en-US" b="1" dirty="0"/>
              <a:t> </a:t>
            </a:r>
            <a:r>
              <a:rPr lang="en-US" b="1" dirty="0" err="1"/>
              <a:t>üst</a:t>
            </a:r>
            <a:r>
              <a:rPr lang="en-US" b="1" dirty="0"/>
              <a:t> </a:t>
            </a:r>
            <a:r>
              <a:rPr lang="en-US" b="1" dirty="0" err="1"/>
              <a:t>katmana</a:t>
            </a:r>
            <a:r>
              <a:rPr lang="en-US" b="1" dirty="0"/>
              <a:t> </a:t>
            </a:r>
            <a:r>
              <a:rPr lang="en-US" b="1" dirty="0" err="1"/>
              <a:t>güvenilir</a:t>
            </a:r>
            <a:r>
              <a:rPr lang="en-US" b="1" dirty="0"/>
              <a:t> </a:t>
            </a:r>
            <a:r>
              <a:rPr lang="en-US" b="1" dirty="0" err="1"/>
              <a:t>bir</a:t>
            </a:r>
            <a:r>
              <a:rPr lang="en-US" b="1" dirty="0"/>
              <a:t> </a:t>
            </a:r>
            <a:r>
              <a:rPr lang="en-US" b="1" dirty="0" err="1"/>
              <a:t>şekilde</a:t>
            </a:r>
            <a:r>
              <a:rPr lang="en-US" b="1" dirty="0"/>
              <a:t> </a:t>
            </a:r>
            <a:r>
              <a:rPr lang="en-US" b="1" dirty="0" err="1"/>
              <a:t>çıkmasını</a:t>
            </a:r>
            <a:r>
              <a:rPr lang="en-US" b="1" dirty="0"/>
              <a:t> </a:t>
            </a:r>
            <a:r>
              <a:rPr lang="en-US" b="1" dirty="0" err="1"/>
              <a:t>sağlar</a:t>
            </a:r>
            <a:r>
              <a:rPr lang="en-US" b="1" dirty="0"/>
              <a:t>.</a:t>
            </a:r>
            <a:endParaRPr lang="tr-TR" b="1" dirty="0"/>
          </a:p>
          <a:p>
            <a:pPr algn="just"/>
            <a:endParaRPr lang="tr-TR" dirty="0"/>
          </a:p>
        </p:txBody>
      </p:sp>
      <p:sp>
        <p:nvSpPr>
          <p:cNvPr id="3" name="TextBox 2"/>
          <p:cNvSpPr txBox="1"/>
          <p:nvPr/>
        </p:nvSpPr>
        <p:spPr>
          <a:xfrm>
            <a:off x="755576" y="2175996"/>
            <a:ext cx="7776864" cy="1477328"/>
          </a:xfrm>
          <a:prstGeom prst="rect">
            <a:avLst/>
          </a:prstGeom>
          <a:noFill/>
        </p:spPr>
        <p:txBody>
          <a:bodyPr wrap="square" rtlCol="0">
            <a:spAutoFit/>
          </a:bodyPr>
          <a:lstStyle/>
          <a:p>
            <a:pPr algn="just"/>
            <a:r>
              <a:rPr lang="en-US" dirty="0"/>
              <a:t>Internet </a:t>
            </a:r>
            <a:r>
              <a:rPr lang="en-US" dirty="0" err="1"/>
              <a:t>protokol</a:t>
            </a:r>
            <a:r>
              <a:rPr lang="en-US" dirty="0"/>
              <a:t> </a:t>
            </a:r>
            <a:r>
              <a:rPr lang="en-US" dirty="0" err="1"/>
              <a:t>takımı</a:t>
            </a:r>
            <a:r>
              <a:rPr lang="en-US" dirty="0"/>
              <a:t> </a:t>
            </a:r>
            <a:r>
              <a:rPr lang="en-US" dirty="0" err="1"/>
              <a:t>iletim</a:t>
            </a:r>
            <a:r>
              <a:rPr lang="en-US" dirty="0"/>
              <a:t> </a:t>
            </a:r>
            <a:r>
              <a:rPr lang="en-US" dirty="0" err="1"/>
              <a:t>katmanı</a:t>
            </a:r>
            <a:r>
              <a:rPr lang="en-US" dirty="0"/>
              <a:t> </a:t>
            </a:r>
            <a:r>
              <a:rPr lang="en-US" dirty="0" err="1"/>
              <a:t>protokolleri</a:t>
            </a:r>
            <a:r>
              <a:rPr lang="en-US" dirty="0"/>
              <a:t> </a:t>
            </a:r>
            <a:r>
              <a:rPr lang="en-US" dirty="0" err="1"/>
              <a:t>ile</a:t>
            </a:r>
            <a:r>
              <a:rPr lang="en-US" dirty="0"/>
              <a:t> </a:t>
            </a:r>
            <a:r>
              <a:rPr lang="en-US" dirty="0" err="1"/>
              <a:t>adaptasyonu</a:t>
            </a:r>
            <a:r>
              <a:rPr lang="en-US" dirty="0"/>
              <a:t> </a:t>
            </a:r>
            <a:r>
              <a:rPr lang="en-US" dirty="0" err="1"/>
              <a:t>sağlar</a:t>
            </a:r>
            <a:r>
              <a:rPr lang="en-US" dirty="0"/>
              <a:t> </a:t>
            </a:r>
            <a:r>
              <a:rPr lang="en-US" dirty="0" err="1"/>
              <a:t>ve</a:t>
            </a:r>
            <a:r>
              <a:rPr lang="en-US" dirty="0"/>
              <a:t> LAN – WAN </a:t>
            </a:r>
            <a:r>
              <a:rPr lang="en-US" dirty="0" err="1"/>
              <a:t>arasındaki</a:t>
            </a:r>
            <a:r>
              <a:rPr lang="en-US" dirty="0"/>
              <a:t> </a:t>
            </a:r>
            <a:r>
              <a:rPr lang="en-US" dirty="0" err="1"/>
              <a:t>bağlantı</a:t>
            </a:r>
            <a:r>
              <a:rPr lang="en-US" dirty="0"/>
              <a:t> </a:t>
            </a:r>
            <a:r>
              <a:rPr lang="en-US" dirty="0" err="1"/>
              <a:t>için</a:t>
            </a:r>
            <a:r>
              <a:rPr lang="en-US" dirty="0"/>
              <a:t> </a:t>
            </a:r>
            <a:r>
              <a:rPr lang="en-US" dirty="0" err="1"/>
              <a:t>standart</a:t>
            </a:r>
            <a:r>
              <a:rPr lang="en-US" dirty="0"/>
              <a:t> </a:t>
            </a:r>
            <a:r>
              <a:rPr lang="en-US" dirty="0" err="1"/>
              <a:t>bir</a:t>
            </a:r>
            <a:r>
              <a:rPr lang="en-US" dirty="0"/>
              <a:t> </a:t>
            </a:r>
            <a:r>
              <a:rPr lang="en-US" dirty="0" err="1"/>
              <a:t>mimari</a:t>
            </a:r>
            <a:r>
              <a:rPr lang="en-US" dirty="0"/>
              <a:t> </a:t>
            </a:r>
            <a:r>
              <a:rPr lang="en-US" dirty="0" err="1"/>
              <a:t>oluşturur</a:t>
            </a:r>
            <a:r>
              <a:rPr lang="en-US" dirty="0"/>
              <a:t>. IP’ </a:t>
            </a:r>
            <a:r>
              <a:rPr lang="en-US" dirty="0" err="1"/>
              <a:t>yi</a:t>
            </a:r>
            <a:r>
              <a:rPr lang="en-US" dirty="0"/>
              <a:t> </a:t>
            </a:r>
            <a:r>
              <a:rPr lang="en-US" dirty="0" err="1"/>
              <a:t>temel</a:t>
            </a:r>
            <a:r>
              <a:rPr lang="en-US" dirty="0"/>
              <a:t> </a:t>
            </a:r>
            <a:r>
              <a:rPr lang="en-US" dirty="0" err="1"/>
              <a:t>alan</a:t>
            </a:r>
            <a:r>
              <a:rPr lang="en-US" dirty="0"/>
              <a:t> </a:t>
            </a:r>
            <a:r>
              <a:rPr lang="en-US" dirty="0" err="1"/>
              <a:t>bu</a:t>
            </a:r>
            <a:r>
              <a:rPr lang="en-US" dirty="0"/>
              <a:t> internet </a:t>
            </a:r>
            <a:r>
              <a:rPr lang="en-US" dirty="0" err="1"/>
              <a:t>protokol</a:t>
            </a:r>
            <a:r>
              <a:rPr lang="en-US" dirty="0"/>
              <a:t> </a:t>
            </a:r>
            <a:r>
              <a:rPr lang="en-US" dirty="0" err="1"/>
              <a:t>takımı</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haberleşmenin</a:t>
            </a:r>
            <a:r>
              <a:rPr lang="en-US" dirty="0"/>
              <a:t> </a:t>
            </a:r>
            <a:r>
              <a:rPr lang="en-US" dirty="0" err="1"/>
              <a:t>üçüncü</a:t>
            </a:r>
            <a:r>
              <a:rPr lang="en-US" dirty="0"/>
              <a:t> </a:t>
            </a:r>
            <a:r>
              <a:rPr lang="en-US" dirty="0" err="1"/>
              <a:t>katmanını</a:t>
            </a:r>
            <a:r>
              <a:rPr lang="en-US" dirty="0"/>
              <a:t> </a:t>
            </a:r>
            <a:r>
              <a:rPr lang="en-US" dirty="0" err="1"/>
              <a:t>oluşturur</a:t>
            </a:r>
            <a:r>
              <a:rPr lang="en-US" dirty="0"/>
              <a:t>. Bu </a:t>
            </a:r>
            <a:r>
              <a:rPr lang="en-US" dirty="0" err="1"/>
              <a:t>katmana</a:t>
            </a:r>
            <a:r>
              <a:rPr lang="en-US" dirty="0"/>
              <a:t> </a:t>
            </a:r>
            <a:r>
              <a:rPr lang="en-US" b="1" i="1" dirty="0"/>
              <a:t>IP </a:t>
            </a:r>
            <a:r>
              <a:rPr lang="en-US" b="1" i="1" dirty="0" err="1"/>
              <a:t>katmanı</a:t>
            </a:r>
            <a:r>
              <a:rPr lang="en-US" dirty="0"/>
              <a:t> </a:t>
            </a:r>
            <a:r>
              <a:rPr lang="en-US" dirty="0" err="1"/>
              <a:t>denir</a:t>
            </a:r>
            <a:r>
              <a:rPr lang="en-US" dirty="0"/>
              <a:t>.</a:t>
            </a:r>
            <a:endParaRPr lang="tr-TR" dirty="0"/>
          </a:p>
          <a:p>
            <a:endParaRPr lang="tr-TR" dirty="0"/>
          </a:p>
        </p:txBody>
      </p:sp>
      <p:pic>
        <p:nvPicPr>
          <p:cNvPr id="4" name="Picture 3" descr="Internet Protokol Takımı"/>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4350226" cy="2021706"/>
          </a:xfrm>
          <a:prstGeom prst="rect">
            <a:avLst/>
          </a:prstGeom>
          <a:noFill/>
          <a:ln>
            <a:noFill/>
          </a:ln>
        </p:spPr>
      </p:pic>
      <p:sp>
        <p:nvSpPr>
          <p:cNvPr id="5" name="Slide Number Placeholder 4">
            <a:extLst>
              <a:ext uri="{FF2B5EF4-FFF2-40B4-BE49-F238E27FC236}">
                <a16:creationId xmlns:a16="http://schemas.microsoft.com/office/drawing/2014/main" id="{E16AA684-E48A-DFFE-2A99-0CEAEBB084BF}"/>
              </a:ext>
            </a:extLst>
          </p:cNvPr>
          <p:cNvSpPr>
            <a:spLocks noGrp="1"/>
          </p:cNvSpPr>
          <p:nvPr>
            <p:ph type="sldNum" sz="quarter" idx="12"/>
          </p:nvPr>
        </p:nvSpPr>
        <p:spPr/>
        <p:txBody>
          <a:bodyPr/>
          <a:lstStyle/>
          <a:p>
            <a:fld id="{FA388F4F-6C6B-4E7F-860B-201CED661D62}" type="slidenum">
              <a:rPr lang="tr-TR" smtClean="0"/>
              <a:t>116</a:t>
            </a:fld>
            <a:endParaRPr lang="tr-TR"/>
          </a:p>
        </p:txBody>
      </p:sp>
    </p:spTree>
    <p:extLst>
      <p:ext uri="{BB962C8B-B14F-4D97-AF65-F5344CB8AC3E}">
        <p14:creationId xmlns:p14="http://schemas.microsoft.com/office/powerpoint/2010/main" val="40136446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761" y="476672"/>
            <a:ext cx="8280920" cy="3139321"/>
          </a:xfrm>
          <a:prstGeom prst="rect">
            <a:avLst/>
          </a:prstGeom>
          <a:noFill/>
        </p:spPr>
        <p:txBody>
          <a:bodyPr wrap="square" rtlCol="0">
            <a:spAutoFit/>
          </a:bodyPr>
          <a:lstStyle/>
          <a:p>
            <a:pPr fontAlgn="base"/>
            <a:r>
              <a:rPr lang="en-US" b="1" dirty="0"/>
              <a:t>IP </a:t>
            </a:r>
            <a:r>
              <a:rPr lang="en-US" b="1" dirty="0" err="1"/>
              <a:t>tabanlı</a:t>
            </a:r>
            <a:r>
              <a:rPr lang="en-US" b="1" dirty="0"/>
              <a:t> </a:t>
            </a:r>
            <a:r>
              <a:rPr lang="en-US" b="1" dirty="0" err="1"/>
              <a:t>Mimarinin</a:t>
            </a:r>
            <a:r>
              <a:rPr lang="en-US" b="1" dirty="0"/>
              <a:t> </a:t>
            </a:r>
            <a:r>
              <a:rPr lang="en-US" b="1" dirty="0" err="1"/>
              <a:t>Faydaları</a:t>
            </a:r>
            <a:endParaRPr lang="tr-TR" dirty="0"/>
          </a:p>
          <a:p>
            <a:pPr algn="just" fontAlgn="base"/>
            <a:br>
              <a:rPr lang="en-US" dirty="0"/>
            </a:br>
            <a:r>
              <a:rPr lang="en-US" dirty="0"/>
              <a:t>Internet </a:t>
            </a:r>
            <a:r>
              <a:rPr lang="en-US" dirty="0" err="1"/>
              <a:t>protokol</a:t>
            </a:r>
            <a:r>
              <a:rPr lang="en-US" dirty="0"/>
              <a:t> </a:t>
            </a:r>
            <a:r>
              <a:rPr lang="en-US" dirty="0" err="1"/>
              <a:t>takımı</a:t>
            </a:r>
            <a:r>
              <a:rPr lang="en-US" dirty="0"/>
              <a:t> </a:t>
            </a:r>
            <a:r>
              <a:rPr lang="en-US" dirty="0" err="1"/>
              <a:t>iletim</a:t>
            </a:r>
            <a:r>
              <a:rPr lang="en-US" dirty="0"/>
              <a:t> </a:t>
            </a:r>
            <a:r>
              <a:rPr lang="en-US" dirty="0" err="1"/>
              <a:t>katmanı</a:t>
            </a:r>
            <a:r>
              <a:rPr lang="en-US" dirty="0"/>
              <a:t> </a:t>
            </a:r>
            <a:r>
              <a:rPr lang="en-US" dirty="0" err="1"/>
              <a:t>protokollerini</a:t>
            </a:r>
            <a:r>
              <a:rPr lang="en-US" dirty="0"/>
              <a:t> </a:t>
            </a:r>
            <a:r>
              <a:rPr lang="en-US" dirty="0" err="1"/>
              <a:t>tek</a:t>
            </a:r>
            <a:r>
              <a:rPr lang="en-US" dirty="0"/>
              <a:t> </a:t>
            </a:r>
            <a:r>
              <a:rPr lang="en-US" dirty="0" err="1"/>
              <a:t>bir</a:t>
            </a:r>
            <a:r>
              <a:rPr lang="en-US" dirty="0"/>
              <a:t> </a:t>
            </a:r>
            <a:r>
              <a:rPr lang="en-US" dirty="0" err="1"/>
              <a:t>yapıda</a:t>
            </a:r>
            <a:r>
              <a:rPr lang="en-US" dirty="0"/>
              <a:t> </a:t>
            </a:r>
            <a:r>
              <a:rPr lang="en-US" dirty="0" err="1"/>
              <a:t>getirir</a:t>
            </a:r>
            <a:r>
              <a:rPr lang="en-US" dirty="0"/>
              <a:t>. </a:t>
            </a:r>
            <a:r>
              <a:rPr lang="en-US" dirty="0" err="1"/>
              <a:t>Bunun</a:t>
            </a:r>
            <a:r>
              <a:rPr lang="en-US" dirty="0"/>
              <a:t> </a:t>
            </a:r>
            <a:r>
              <a:rPr lang="en-US" dirty="0" err="1"/>
              <a:t>yanında</a:t>
            </a:r>
            <a:r>
              <a:rPr lang="en-US" dirty="0"/>
              <a:t> </a:t>
            </a:r>
            <a:r>
              <a:rPr lang="en-US" dirty="0" err="1"/>
              <a:t>farklı</a:t>
            </a:r>
            <a:r>
              <a:rPr lang="en-US" dirty="0"/>
              <a:t> </a:t>
            </a:r>
            <a:r>
              <a:rPr lang="en-US" dirty="0" err="1"/>
              <a:t>uygulamalar</a:t>
            </a:r>
            <a:r>
              <a:rPr lang="en-US" dirty="0"/>
              <a:t> </a:t>
            </a:r>
            <a:r>
              <a:rPr lang="en-US" dirty="0" err="1"/>
              <a:t>için</a:t>
            </a:r>
            <a:r>
              <a:rPr lang="en-US" dirty="0"/>
              <a:t> </a:t>
            </a:r>
            <a:r>
              <a:rPr lang="en-US" dirty="0" err="1"/>
              <a:t>kullanılabilecek</a:t>
            </a:r>
            <a:r>
              <a:rPr lang="en-US" dirty="0"/>
              <a:t> </a:t>
            </a:r>
            <a:r>
              <a:rPr lang="en-US" dirty="0" err="1"/>
              <a:t>standart</a:t>
            </a:r>
            <a:r>
              <a:rPr lang="en-US" dirty="0"/>
              <a:t> </a:t>
            </a:r>
            <a:r>
              <a:rPr lang="en-US" dirty="0" err="1"/>
              <a:t>protokol</a:t>
            </a:r>
            <a:r>
              <a:rPr lang="en-US" dirty="0"/>
              <a:t> </a:t>
            </a:r>
            <a:r>
              <a:rPr lang="en-US" dirty="0" err="1"/>
              <a:t>mimarilerine</a:t>
            </a:r>
            <a:r>
              <a:rPr lang="en-US" dirty="0"/>
              <a:t> </a:t>
            </a:r>
            <a:r>
              <a:rPr lang="en-US" dirty="0" err="1"/>
              <a:t>sahiptir</a:t>
            </a:r>
            <a:r>
              <a:rPr lang="en-US" dirty="0"/>
              <a:t>. </a:t>
            </a:r>
            <a:r>
              <a:rPr lang="en-US" dirty="0" err="1"/>
              <a:t>Direkt</a:t>
            </a:r>
            <a:r>
              <a:rPr lang="en-US" dirty="0"/>
              <a:t> </a:t>
            </a:r>
            <a:r>
              <a:rPr lang="en-US" dirty="0" err="1"/>
              <a:t>bir</a:t>
            </a:r>
            <a:r>
              <a:rPr lang="en-US" dirty="0"/>
              <a:t> </a:t>
            </a:r>
            <a:r>
              <a:rPr lang="en-US" dirty="0" err="1"/>
              <a:t>sonuç</a:t>
            </a:r>
            <a:r>
              <a:rPr lang="en-US" dirty="0"/>
              <a:t> </a:t>
            </a:r>
            <a:r>
              <a:rPr lang="en-US" dirty="0" err="1"/>
              <a:t>olarak</a:t>
            </a:r>
            <a:r>
              <a:rPr lang="en-US" dirty="0"/>
              <a:t> </a:t>
            </a:r>
            <a:r>
              <a:rPr lang="en-US" b="1" dirty="0"/>
              <a:t>TCP/IP </a:t>
            </a:r>
            <a:r>
              <a:rPr lang="en-US" b="1" dirty="0" err="1"/>
              <a:t>destekleyen</a:t>
            </a:r>
            <a:r>
              <a:rPr lang="en-US" b="1" dirty="0"/>
              <a:t> </a:t>
            </a:r>
            <a:r>
              <a:rPr lang="en-US" b="1" dirty="0" err="1"/>
              <a:t>herhangi</a:t>
            </a:r>
            <a:r>
              <a:rPr lang="en-US" b="1" dirty="0"/>
              <a:t> </a:t>
            </a:r>
            <a:r>
              <a:rPr lang="en-US" b="1" dirty="0" err="1"/>
              <a:t>bir</a:t>
            </a:r>
            <a:r>
              <a:rPr lang="en-US" b="1" dirty="0"/>
              <a:t> </a:t>
            </a:r>
            <a:r>
              <a:rPr lang="en-US" b="1" dirty="0" err="1"/>
              <a:t>uygulama</a:t>
            </a:r>
            <a:r>
              <a:rPr lang="en-US" b="1" dirty="0"/>
              <a:t> </a:t>
            </a:r>
            <a:r>
              <a:rPr lang="en-US" b="1" dirty="0" err="1"/>
              <a:t>herhangi</a:t>
            </a:r>
            <a:r>
              <a:rPr lang="en-US" b="1" dirty="0"/>
              <a:t> </a:t>
            </a:r>
            <a:r>
              <a:rPr lang="en-US" b="1" dirty="0" err="1"/>
              <a:t>bir</a:t>
            </a:r>
            <a:r>
              <a:rPr lang="en-US" b="1" dirty="0"/>
              <a:t> IP </a:t>
            </a:r>
            <a:r>
              <a:rPr lang="en-US" b="1" dirty="0" err="1"/>
              <a:t>tabanlı</a:t>
            </a:r>
            <a:r>
              <a:rPr lang="en-US" b="1" dirty="0"/>
              <a:t> </a:t>
            </a:r>
            <a:r>
              <a:rPr lang="en-US" b="1" dirty="0" err="1"/>
              <a:t>ağ</a:t>
            </a:r>
            <a:r>
              <a:rPr lang="en-US" b="1" dirty="0"/>
              <a:t> </a:t>
            </a:r>
            <a:r>
              <a:rPr lang="en-US" b="1" dirty="0" err="1"/>
              <a:t>ile</a:t>
            </a:r>
            <a:r>
              <a:rPr lang="en-US" b="1" dirty="0"/>
              <a:t> </a:t>
            </a:r>
            <a:r>
              <a:rPr lang="en-US" b="1" dirty="0" err="1"/>
              <a:t>haberleşebilir</a:t>
            </a:r>
            <a:r>
              <a:rPr lang="en-US" b="1" dirty="0"/>
              <a:t>. </a:t>
            </a:r>
            <a:r>
              <a:rPr lang="en-US" dirty="0"/>
              <a:t>Bu </a:t>
            </a:r>
            <a:r>
              <a:rPr lang="en-US" dirty="0" err="1"/>
              <a:t>standart</a:t>
            </a:r>
            <a:r>
              <a:rPr lang="en-US" dirty="0"/>
              <a:t> </a:t>
            </a:r>
            <a:r>
              <a:rPr lang="en-US" dirty="0" err="1"/>
              <a:t>mimarinin</a:t>
            </a:r>
            <a:r>
              <a:rPr lang="en-US" dirty="0"/>
              <a:t> </a:t>
            </a:r>
            <a:r>
              <a:rPr lang="en-US" dirty="0" err="1"/>
              <a:t>bir</a:t>
            </a:r>
            <a:r>
              <a:rPr lang="en-US" dirty="0"/>
              <a:t> </a:t>
            </a:r>
            <a:r>
              <a:rPr lang="en-US" dirty="0" err="1"/>
              <a:t>devrim</a:t>
            </a:r>
            <a:r>
              <a:rPr lang="en-US" dirty="0"/>
              <a:t> </a:t>
            </a:r>
            <a:r>
              <a:rPr lang="en-US" dirty="0" err="1"/>
              <a:t>gerçekleştirdiği</a:t>
            </a:r>
            <a:r>
              <a:rPr lang="en-US" dirty="0"/>
              <a:t> </a:t>
            </a:r>
            <a:r>
              <a:rPr lang="en-US" dirty="0" err="1"/>
              <a:t>kolaylıkla</a:t>
            </a:r>
            <a:r>
              <a:rPr lang="en-US" dirty="0"/>
              <a:t> </a:t>
            </a:r>
            <a:r>
              <a:rPr lang="en-US" dirty="0" err="1"/>
              <a:t>görülebilir</a:t>
            </a:r>
            <a:r>
              <a:rPr lang="en-US" dirty="0"/>
              <a:t>. </a:t>
            </a:r>
            <a:r>
              <a:rPr lang="en-US" dirty="0" err="1"/>
              <a:t>Sayıları</a:t>
            </a:r>
            <a:r>
              <a:rPr lang="en-US" dirty="0"/>
              <a:t> her </a:t>
            </a:r>
            <a:r>
              <a:rPr lang="en-US" dirty="0" err="1"/>
              <a:t>geçen</a:t>
            </a:r>
            <a:r>
              <a:rPr lang="en-US" dirty="0"/>
              <a:t> </a:t>
            </a:r>
            <a:r>
              <a:rPr lang="en-US" dirty="0" err="1"/>
              <a:t>gün</a:t>
            </a:r>
            <a:r>
              <a:rPr lang="en-US" dirty="0"/>
              <a:t> </a:t>
            </a:r>
            <a:r>
              <a:rPr lang="en-US" dirty="0" err="1"/>
              <a:t>daha</a:t>
            </a:r>
            <a:r>
              <a:rPr lang="en-US" dirty="0"/>
              <a:t> da </a:t>
            </a:r>
            <a:r>
              <a:rPr lang="en-US" dirty="0" err="1"/>
              <a:t>artan</a:t>
            </a:r>
            <a:r>
              <a:rPr lang="en-US" dirty="0"/>
              <a:t> </a:t>
            </a:r>
            <a:r>
              <a:rPr lang="en-US" dirty="0" err="1"/>
              <a:t>ses</a:t>
            </a:r>
            <a:r>
              <a:rPr lang="en-US" dirty="0"/>
              <a:t>, </a:t>
            </a:r>
            <a:r>
              <a:rPr lang="en-US" dirty="0" err="1"/>
              <a:t>görüntü</a:t>
            </a:r>
            <a:r>
              <a:rPr lang="en-US" dirty="0"/>
              <a:t>, </a:t>
            </a:r>
            <a:r>
              <a:rPr lang="en-US" dirty="0" err="1"/>
              <a:t>yazı</a:t>
            </a:r>
            <a:r>
              <a:rPr lang="en-US" dirty="0"/>
              <a:t> </a:t>
            </a:r>
            <a:r>
              <a:rPr lang="en-US" dirty="0" err="1"/>
              <a:t>uygulamaları</a:t>
            </a:r>
            <a:r>
              <a:rPr lang="en-US" dirty="0"/>
              <a:t> IP </a:t>
            </a:r>
            <a:r>
              <a:rPr lang="en-US" dirty="0" err="1"/>
              <a:t>tabanlı</a:t>
            </a:r>
            <a:r>
              <a:rPr lang="en-US" dirty="0"/>
              <a:t> </a:t>
            </a:r>
            <a:r>
              <a:rPr lang="en-US" dirty="0" err="1"/>
              <a:t>mimariyi</a:t>
            </a:r>
            <a:r>
              <a:rPr lang="en-US" dirty="0"/>
              <a:t> </a:t>
            </a:r>
            <a:r>
              <a:rPr lang="en-US" dirty="0" err="1"/>
              <a:t>kullanmaktadır</a:t>
            </a:r>
            <a:r>
              <a:rPr lang="en-US" dirty="0"/>
              <a:t>. Bu </a:t>
            </a:r>
            <a:r>
              <a:rPr lang="en-US" dirty="0" err="1"/>
              <a:t>uygulamalar</a:t>
            </a:r>
            <a:r>
              <a:rPr lang="en-US" dirty="0"/>
              <a:t> </a:t>
            </a:r>
            <a:r>
              <a:rPr lang="en-US" dirty="0" err="1"/>
              <a:t>ve</a:t>
            </a:r>
            <a:r>
              <a:rPr lang="en-US" dirty="0"/>
              <a:t> </a:t>
            </a:r>
            <a:r>
              <a:rPr lang="en-US" dirty="0" err="1"/>
              <a:t>uygulamalara</a:t>
            </a:r>
            <a:r>
              <a:rPr lang="en-US" dirty="0"/>
              <a:t> </a:t>
            </a:r>
            <a:r>
              <a:rPr lang="en-US" dirty="0" err="1"/>
              <a:t>ait</a:t>
            </a:r>
            <a:r>
              <a:rPr lang="en-US" dirty="0"/>
              <a:t> </a:t>
            </a:r>
            <a:r>
              <a:rPr lang="en-US" dirty="0" err="1"/>
              <a:t>protokollerin</a:t>
            </a:r>
            <a:r>
              <a:rPr lang="en-US" dirty="0"/>
              <a:t> </a:t>
            </a:r>
            <a:r>
              <a:rPr lang="en-US" dirty="0" err="1"/>
              <a:t>hepsi</a:t>
            </a:r>
            <a:r>
              <a:rPr lang="en-US" dirty="0"/>
              <a:t> </a:t>
            </a:r>
            <a:r>
              <a:rPr lang="en-US" dirty="0" err="1"/>
              <a:t>uygulama</a:t>
            </a:r>
            <a:r>
              <a:rPr lang="en-US" dirty="0"/>
              <a:t> </a:t>
            </a:r>
            <a:r>
              <a:rPr lang="en-US" dirty="0" err="1"/>
              <a:t>katmanını</a:t>
            </a:r>
            <a:r>
              <a:rPr lang="en-US" dirty="0"/>
              <a:t> </a:t>
            </a:r>
            <a:r>
              <a:rPr lang="en-US" dirty="0" err="1"/>
              <a:t>oluşturur</a:t>
            </a:r>
            <a:r>
              <a:rPr lang="en-US" dirty="0"/>
              <a:t>. </a:t>
            </a:r>
            <a:r>
              <a:rPr lang="en-US" dirty="0" err="1"/>
              <a:t>bu</a:t>
            </a:r>
            <a:r>
              <a:rPr lang="en-US" dirty="0"/>
              <a:t> </a:t>
            </a:r>
            <a:r>
              <a:rPr lang="en-US" dirty="0" err="1"/>
              <a:t>katman</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a:t>
            </a:r>
            <a:r>
              <a:rPr lang="en-US" dirty="0"/>
              <a:t> </a:t>
            </a:r>
            <a:r>
              <a:rPr lang="en-US" dirty="0" err="1"/>
              <a:t>için</a:t>
            </a:r>
            <a:r>
              <a:rPr lang="en-US" dirty="0"/>
              <a:t> </a:t>
            </a:r>
            <a:r>
              <a:rPr lang="en-US" dirty="0" err="1"/>
              <a:t>gerekli</a:t>
            </a:r>
            <a:r>
              <a:rPr lang="en-US" dirty="0"/>
              <a:t> </a:t>
            </a:r>
            <a:r>
              <a:rPr lang="en-US" dirty="0" err="1"/>
              <a:t>olan</a:t>
            </a:r>
            <a:r>
              <a:rPr lang="en-US" dirty="0"/>
              <a:t> </a:t>
            </a:r>
            <a:r>
              <a:rPr lang="en-US" dirty="0" err="1"/>
              <a:t>yapının</a:t>
            </a:r>
            <a:r>
              <a:rPr lang="en-US" dirty="0"/>
              <a:t> </a:t>
            </a:r>
            <a:r>
              <a:rPr lang="en-US" dirty="0" err="1"/>
              <a:t>dördüncü</a:t>
            </a:r>
            <a:r>
              <a:rPr lang="en-US" dirty="0"/>
              <a:t> </a:t>
            </a:r>
            <a:r>
              <a:rPr lang="en-US" dirty="0" err="1"/>
              <a:t>ve</a:t>
            </a:r>
            <a:r>
              <a:rPr lang="en-US" dirty="0"/>
              <a:t> son </a:t>
            </a:r>
            <a:r>
              <a:rPr lang="en-US" dirty="0" err="1"/>
              <a:t>katını</a:t>
            </a:r>
            <a:r>
              <a:rPr lang="en-US" dirty="0"/>
              <a:t> </a:t>
            </a:r>
            <a:r>
              <a:rPr lang="en-US" dirty="0" err="1"/>
              <a:t>oluşturmaktadır</a:t>
            </a:r>
            <a:r>
              <a:rPr lang="en-US" dirty="0"/>
              <a:t>.</a:t>
            </a:r>
            <a:r>
              <a:rPr lang="tr-TR" dirty="0"/>
              <a:t> Bu katmana </a:t>
            </a:r>
            <a:r>
              <a:rPr lang="tr-TR" b="1" i="1" dirty="0"/>
              <a:t>uygulama katmanı </a:t>
            </a:r>
            <a:r>
              <a:rPr lang="tr-TR" dirty="0"/>
              <a:t>denir.</a:t>
            </a:r>
          </a:p>
        </p:txBody>
      </p:sp>
      <p:pic>
        <p:nvPicPr>
          <p:cNvPr id="3" name="Picture 2" descr="IP tabanlı Mimari"/>
          <p:cNvPicPr/>
          <p:nvPr/>
        </p:nvPicPr>
        <p:blipFill>
          <a:blip r:embed="rId2">
            <a:extLst>
              <a:ext uri="{28A0092B-C50C-407E-A947-70E740481C1C}">
                <a14:useLocalDpi xmlns:a14="http://schemas.microsoft.com/office/drawing/2010/main" val="0"/>
              </a:ext>
            </a:extLst>
          </a:blip>
          <a:srcRect/>
          <a:stretch>
            <a:fillRect/>
          </a:stretch>
        </p:blipFill>
        <p:spPr bwMode="auto">
          <a:xfrm>
            <a:off x="2449965" y="3429000"/>
            <a:ext cx="4608512" cy="2598539"/>
          </a:xfrm>
          <a:prstGeom prst="rect">
            <a:avLst/>
          </a:prstGeom>
          <a:noFill/>
          <a:ln>
            <a:noFill/>
          </a:ln>
        </p:spPr>
      </p:pic>
      <p:sp>
        <p:nvSpPr>
          <p:cNvPr id="4" name="Slide Number Placeholder 3">
            <a:extLst>
              <a:ext uri="{FF2B5EF4-FFF2-40B4-BE49-F238E27FC236}">
                <a16:creationId xmlns:a16="http://schemas.microsoft.com/office/drawing/2014/main" id="{DED9262A-8929-16F6-152B-9E0A66323810}"/>
              </a:ext>
            </a:extLst>
          </p:cNvPr>
          <p:cNvSpPr>
            <a:spLocks noGrp="1"/>
          </p:cNvSpPr>
          <p:nvPr>
            <p:ph type="sldNum" sz="quarter" idx="12"/>
          </p:nvPr>
        </p:nvSpPr>
        <p:spPr/>
        <p:txBody>
          <a:bodyPr/>
          <a:lstStyle/>
          <a:p>
            <a:fld id="{FA388F4F-6C6B-4E7F-860B-201CED661D62}" type="slidenum">
              <a:rPr lang="tr-TR" smtClean="0"/>
              <a:t>117</a:t>
            </a:fld>
            <a:endParaRPr lang="tr-TR"/>
          </a:p>
        </p:txBody>
      </p:sp>
    </p:spTree>
    <p:extLst>
      <p:ext uri="{BB962C8B-B14F-4D97-AF65-F5344CB8AC3E}">
        <p14:creationId xmlns:p14="http://schemas.microsoft.com/office/powerpoint/2010/main" val="304876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 name="Object 2"/>
          <p:cNvGraphicFramePr>
            <a:graphicFrameLocks noChangeAspect="1"/>
          </p:cNvGraphicFramePr>
          <p:nvPr>
            <p:extLst>
              <p:ext uri="{D42A27DB-BD31-4B8C-83A1-F6EECF244321}">
                <p14:modId xmlns:p14="http://schemas.microsoft.com/office/powerpoint/2010/main" val="3702843557"/>
              </p:ext>
            </p:extLst>
          </p:nvPr>
        </p:nvGraphicFramePr>
        <p:xfrm>
          <a:off x="3635896" y="620688"/>
          <a:ext cx="4158937" cy="1260723"/>
        </p:xfrm>
        <a:graphic>
          <a:graphicData uri="http://schemas.openxmlformats.org/presentationml/2006/ole">
            <mc:AlternateContent xmlns:mc="http://schemas.openxmlformats.org/markup-compatibility/2006">
              <mc:Choice xmlns:v="urn:schemas-microsoft-com:vml" Requires="v">
                <p:oleObj r:id="rId2" imgW="3877216" imgH="1171429" progId="MSPhotoEd.3">
                  <p:embed/>
                </p:oleObj>
              </mc:Choice>
              <mc:Fallback>
                <p:oleObj r:id="rId2" imgW="3877216" imgH="1171429" progId="MSPhotoEd.3">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620688"/>
                        <a:ext cx="4158937" cy="1260723"/>
                      </a:xfrm>
                      <a:prstGeom prst="rect">
                        <a:avLst/>
                      </a:prstGeom>
                      <a:noFill/>
                    </p:spPr>
                  </p:pic>
                </p:oleObj>
              </mc:Fallback>
            </mc:AlternateContent>
          </a:graphicData>
        </a:graphic>
      </p:graphicFrame>
      <p:sp>
        <p:nvSpPr>
          <p:cNvPr id="4" name="TextBox 3"/>
          <p:cNvSpPr txBox="1"/>
          <p:nvPr/>
        </p:nvSpPr>
        <p:spPr>
          <a:xfrm>
            <a:off x="467544" y="836712"/>
            <a:ext cx="3096344" cy="646331"/>
          </a:xfrm>
          <a:prstGeom prst="rect">
            <a:avLst/>
          </a:prstGeom>
          <a:noFill/>
        </p:spPr>
        <p:txBody>
          <a:bodyPr wrap="square" rtlCol="0">
            <a:spAutoFit/>
          </a:bodyPr>
          <a:lstStyle/>
          <a:p>
            <a:r>
              <a:rPr lang="en-US" b="1" dirty="0"/>
              <a:t>BRA </a:t>
            </a:r>
            <a:r>
              <a:rPr lang="en-US" b="1" dirty="0" err="1"/>
              <a:t>ve</a:t>
            </a:r>
            <a:r>
              <a:rPr lang="en-US" b="1" dirty="0"/>
              <a:t> PRA </a:t>
            </a:r>
            <a:r>
              <a:rPr lang="en-US" b="1" dirty="0" err="1"/>
              <a:t>yapı</a:t>
            </a:r>
            <a:r>
              <a:rPr lang="en-US" b="1" dirty="0"/>
              <a:t> </a:t>
            </a:r>
            <a:r>
              <a:rPr lang="en-US" b="1" dirty="0" err="1"/>
              <a:t>ve</a:t>
            </a:r>
            <a:r>
              <a:rPr lang="en-US" b="1" dirty="0"/>
              <a:t> </a:t>
            </a:r>
            <a:r>
              <a:rPr lang="en-US" b="1" dirty="0" err="1"/>
              <a:t>hızları</a:t>
            </a:r>
            <a:endParaRPr lang="tr-TR" b="1" dirty="0"/>
          </a:p>
          <a:p>
            <a:endParaRPr lang="tr-TR" dirty="0"/>
          </a:p>
        </p:txBody>
      </p:sp>
      <p:sp>
        <p:nvSpPr>
          <p:cNvPr id="5" name="TextBox 4"/>
          <p:cNvSpPr txBox="1"/>
          <p:nvPr/>
        </p:nvSpPr>
        <p:spPr>
          <a:xfrm>
            <a:off x="467544" y="2348880"/>
            <a:ext cx="8208912" cy="4062651"/>
          </a:xfrm>
          <a:prstGeom prst="rect">
            <a:avLst/>
          </a:prstGeom>
          <a:noFill/>
        </p:spPr>
        <p:txBody>
          <a:bodyPr wrap="square" rtlCol="0">
            <a:spAutoFit/>
          </a:bodyPr>
          <a:lstStyle/>
          <a:p>
            <a:pPr algn="just"/>
            <a:r>
              <a:rPr lang="tr-TR" sz="2400" b="1" dirty="0"/>
              <a:t>ISDN kullanabilmek için </a:t>
            </a:r>
            <a:r>
              <a:rPr lang="tr-TR" sz="2400" b="1" u="sng" dirty="0"/>
              <a:t>ISDN modemine</a:t>
            </a:r>
            <a:r>
              <a:rPr lang="tr-TR" sz="2400" b="1" dirty="0"/>
              <a:t> ihtiyacınız vardır. Yalnız bu modem normal bir modeme benzemesine rağmen öyle değildir. </a:t>
            </a:r>
            <a:r>
              <a:rPr lang="tr-TR" sz="2400" b="1" u="sng" dirty="0"/>
              <a:t>Normal modemler </a:t>
            </a:r>
            <a:r>
              <a:rPr lang="tr-TR" sz="2400" b="1" dirty="0"/>
              <a:t>bilgisayardan gelen dijital sinyalleri analog sinyallere dönüştürerek normal telefon hatlarından iletirler. ISDN için, “terminal adaptörü” denilen bir donanım kullanılır. Bu alet dijital sinyaller alıp gönderebilir. </a:t>
            </a:r>
            <a:r>
              <a:rPr lang="tr-TR" sz="2400" b="1" u="sng" dirty="0"/>
              <a:t>ISDN dijital bir sistem olduğu için sadece dijital veri alışverişi yapılabilir. </a:t>
            </a:r>
            <a:r>
              <a:rPr lang="tr-TR" sz="2400" b="1" dirty="0"/>
              <a:t>Fakat bazı ISDN adaptörleri normal modem gibi çalışma özelliğine de sahiptir. Bu, bazı servislerin ISDN’i desteklememesi yüzünden gerekli olabilir. </a:t>
            </a:r>
          </a:p>
          <a:p>
            <a:endParaRPr lang="tr-TR" dirty="0"/>
          </a:p>
        </p:txBody>
      </p:sp>
      <p:sp>
        <p:nvSpPr>
          <p:cNvPr id="6" name="Slide Number Placeholder 5">
            <a:extLst>
              <a:ext uri="{FF2B5EF4-FFF2-40B4-BE49-F238E27FC236}">
                <a16:creationId xmlns:a16="http://schemas.microsoft.com/office/drawing/2014/main" id="{BA97E8E0-F4A1-DAC4-8DCB-6A2CDFCF9222}"/>
              </a:ext>
            </a:extLst>
          </p:cNvPr>
          <p:cNvSpPr>
            <a:spLocks noGrp="1"/>
          </p:cNvSpPr>
          <p:nvPr>
            <p:ph type="sldNum" sz="quarter" idx="12"/>
          </p:nvPr>
        </p:nvSpPr>
        <p:spPr/>
        <p:txBody>
          <a:bodyPr/>
          <a:lstStyle/>
          <a:p>
            <a:fld id="{FA388F4F-6C6B-4E7F-860B-201CED661D62}" type="slidenum">
              <a:rPr lang="tr-TR" smtClean="0"/>
              <a:t>12</a:t>
            </a:fld>
            <a:endParaRPr lang="tr-TR"/>
          </a:p>
        </p:txBody>
      </p:sp>
    </p:spTree>
    <p:extLst>
      <p:ext uri="{BB962C8B-B14F-4D97-AF65-F5344CB8AC3E}">
        <p14:creationId xmlns:p14="http://schemas.microsoft.com/office/powerpoint/2010/main" val="285563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064896" cy="4524315"/>
          </a:xfrm>
          <a:prstGeom prst="rect">
            <a:avLst/>
          </a:prstGeom>
          <a:noFill/>
        </p:spPr>
        <p:txBody>
          <a:bodyPr wrap="square" rtlCol="0">
            <a:spAutoFit/>
          </a:bodyPr>
          <a:lstStyle/>
          <a:p>
            <a:pPr algn="just"/>
            <a:r>
              <a:rPr lang="en-US" dirty="0"/>
              <a:t> </a:t>
            </a:r>
            <a:r>
              <a:rPr lang="en-US" sz="2400" b="1" dirty="0"/>
              <a:t>ISDN </a:t>
            </a:r>
            <a:r>
              <a:rPr lang="en-US" sz="2400" b="1" dirty="0" err="1"/>
              <a:t>yüksek</a:t>
            </a:r>
            <a:r>
              <a:rPr lang="en-US" sz="2400" b="1" dirty="0"/>
              <a:t> </a:t>
            </a:r>
            <a:r>
              <a:rPr lang="en-US" sz="2400" b="1" dirty="0" err="1"/>
              <a:t>hızda</a:t>
            </a:r>
            <a:r>
              <a:rPr lang="en-US" sz="2400" b="1" dirty="0"/>
              <a:t> </a:t>
            </a:r>
            <a:r>
              <a:rPr lang="en-US" sz="2400" b="1" u="sng" dirty="0"/>
              <a:t>normal </a:t>
            </a:r>
            <a:r>
              <a:rPr lang="en-US" sz="2400" b="1" u="sng" dirty="0" err="1"/>
              <a:t>bakır</a:t>
            </a:r>
            <a:r>
              <a:rPr lang="en-US" sz="2400" b="1" u="sng" dirty="0"/>
              <a:t> </a:t>
            </a:r>
            <a:r>
              <a:rPr lang="en-US" sz="2400" b="1" u="sng" dirty="0" err="1"/>
              <a:t>telefon</a:t>
            </a:r>
            <a:r>
              <a:rPr lang="en-US" sz="2400" b="1" u="sng" dirty="0"/>
              <a:t> </a:t>
            </a:r>
            <a:r>
              <a:rPr lang="en-US" sz="2400" b="1" u="sng" dirty="0" err="1"/>
              <a:t>hatlarından</a:t>
            </a:r>
            <a:r>
              <a:rPr lang="en-US" sz="2400" b="1" u="sng" dirty="0"/>
              <a:t> </a:t>
            </a:r>
            <a:r>
              <a:rPr lang="en-US" sz="2400" b="1" dirty="0" err="1"/>
              <a:t>iletişim</a:t>
            </a:r>
            <a:r>
              <a:rPr lang="en-US" sz="2400" b="1" dirty="0"/>
              <a:t> </a:t>
            </a:r>
            <a:r>
              <a:rPr lang="en-US" sz="2400" b="1" dirty="0" err="1"/>
              <a:t>sağlayan</a:t>
            </a:r>
            <a:r>
              <a:rPr lang="en-US" sz="2400" b="1" dirty="0"/>
              <a:t> </a:t>
            </a:r>
            <a:r>
              <a:rPr lang="en-US" sz="2400" b="1" dirty="0" err="1"/>
              <a:t>bir</a:t>
            </a:r>
            <a:r>
              <a:rPr lang="en-US" sz="2400" b="1" dirty="0"/>
              <a:t> </a:t>
            </a:r>
            <a:r>
              <a:rPr lang="en-US" sz="2400" b="1" dirty="0" err="1"/>
              <a:t>sistemdir</a:t>
            </a:r>
            <a:r>
              <a:rPr lang="en-US" sz="2400" b="1" dirty="0"/>
              <a:t>. ISDN’ in </a:t>
            </a:r>
            <a:r>
              <a:rPr lang="en-US" sz="2400" b="1" dirty="0" err="1"/>
              <a:t>kullanılması</a:t>
            </a:r>
            <a:r>
              <a:rPr lang="en-US" sz="2400" b="1" dirty="0"/>
              <a:t> </a:t>
            </a:r>
            <a:r>
              <a:rPr lang="en-US" sz="2400" b="1" dirty="0" err="1"/>
              <a:t>için</a:t>
            </a:r>
            <a:r>
              <a:rPr lang="en-US" sz="2400" b="1" dirty="0"/>
              <a:t> </a:t>
            </a:r>
            <a:r>
              <a:rPr lang="en-US" sz="2400" b="1" dirty="0" err="1"/>
              <a:t>yeni</a:t>
            </a:r>
            <a:r>
              <a:rPr lang="en-US" sz="2400" b="1" dirty="0"/>
              <a:t> </a:t>
            </a:r>
            <a:r>
              <a:rPr lang="en-US" sz="2400" b="1" dirty="0" err="1"/>
              <a:t>telefon</a:t>
            </a:r>
            <a:r>
              <a:rPr lang="en-US" sz="2400" b="1" dirty="0"/>
              <a:t> </a:t>
            </a:r>
            <a:r>
              <a:rPr lang="en-US" sz="2400" b="1" dirty="0" err="1"/>
              <a:t>hattı</a:t>
            </a:r>
            <a:r>
              <a:rPr lang="en-US" sz="2400" b="1" dirty="0"/>
              <a:t> </a:t>
            </a:r>
            <a:r>
              <a:rPr lang="en-US" sz="2400" b="1" dirty="0" err="1"/>
              <a:t>çekilmesine</a:t>
            </a:r>
            <a:r>
              <a:rPr lang="en-US" sz="2400" b="1" dirty="0"/>
              <a:t> </a:t>
            </a:r>
            <a:r>
              <a:rPr lang="en-US" sz="2400" b="1" dirty="0" err="1"/>
              <a:t>gerek</a:t>
            </a:r>
            <a:r>
              <a:rPr lang="en-US" sz="2400" b="1" dirty="0"/>
              <a:t> </a:t>
            </a:r>
            <a:r>
              <a:rPr lang="en-US" sz="2400" b="1" dirty="0" err="1"/>
              <a:t>yoktur</a:t>
            </a:r>
            <a:r>
              <a:rPr lang="en-US" sz="2400" b="1" dirty="0"/>
              <a:t>. </a:t>
            </a:r>
            <a:r>
              <a:rPr lang="en-US" sz="2400" b="1" dirty="0" err="1"/>
              <a:t>Telefon</a:t>
            </a:r>
            <a:r>
              <a:rPr lang="en-US" sz="2400" b="1" dirty="0"/>
              <a:t> </a:t>
            </a:r>
            <a:r>
              <a:rPr lang="en-US" sz="2400" b="1" dirty="0" err="1"/>
              <a:t>şirketinin</a:t>
            </a:r>
            <a:r>
              <a:rPr lang="en-US" sz="2400" b="1" dirty="0"/>
              <a:t> </a:t>
            </a:r>
            <a:r>
              <a:rPr lang="en-US" sz="2400" b="1" dirty="0" err="1"/>
              <a:t>özel</a:t>
            </a:r>
            <a:r>
              <a:rPr lang="en-US" sz="2400" b="1" dirty="0"/>
              <a:t> </a:t>
            </a:r>
            <a:r>
              <a:rPr lang="en-US" sz="2400" b="1" dirty="0" err="1"/>
              <a:t>dijital</a:t>
            </a:r>
            <a:r>
              <a:rPr lang="en-US" sz="2400" b="1" dirty="0"/>
              <a:t> </a:t>
            </a:r>
            <a:r>
              <a:rPr lang="en-US" sz="2400" b="1" dirty="0" err="1"/>
              <a:t>anahtarları</a:t>
            </a:r>
            <a:r>
              <a:rPr lang="en-US" sz="2400" b="1" dirty="0"/>
              <a:t> </a:t>
            </a:r>
            <a:r>
              <a:rPr lang="en-US" sz="2400" b="1" dirty="0" err="1"/>
              <a:t>devreye</a:t>
            </a:r>
            <a:r>
              <a:rPr lang="en-US" sz="2400" b="1" dirty="0"/>
              <a:t> </a:t>
            </a:r>
            <a:r>
              <a:rPr lang="en-US" sz="2400" b="1" dirty="0" err="1"/>
              <a:t>sokması</a:t>
            </a:r>
            <a:r>
              <a:rPr lang="en-US" sz="2400" b="1" dirty="0"/>
              <a:t> </a:t>
            </a:r>
            <a:r>
              <a:rPr lang="en-US" sz="2400" b="1" dirty="0" err="1"/>
              <a:t>gerekir</a:t>
            </a:r>
            <a:r>
              <a:rPr lang="en-US" sz="2400" b="1" dirty="0"/>
              <a:t>. </a:t>
            </a:r>
            <a:endParaRPr lang="tr-TR" sz="2400" b="1" dirty="0"/>
          </a:p>
          <a:p>
            <a:pPr algn="just"/>
            <a:endParaRPr lang="tr-TR" sz="2400" b="1" dirty="0"/>
          </a:p>
          <a:p>
            <a:pPr algn="just"/>
            <a:r>
              <a:rPr lang="en-US" sz="2400" b="1" dirty="0" err="1"/>
              <a:t>Bilgisayar</a:t>
            </a:r>
            <a:r>
              <a:rPr lang="en-US" sz="2400" b="1" dirty="0"/>
              <a:t> </a:t>
            </a:r>
            <a:r>
              <a:rPr lang="en-US" sz="2400" b="1" dirty="0" err="1"/>
              <a:t>ile</a:t>
            </a:r>
            <a:r>
              <a:rPr lang="en-US" sz="2400" b="1" dirty="0"/>
              <a:t> internet </a:t>
            </a:r>
            <a:r>
              <a:rPr lang="en-US" sz="2400" b="1" dirty="0" err="1"/>
              <a:t>arasında</a:t>
            </a:r>
            <a:r>
              <a:rPr lang="en-US" sz="2400" b="1" dirty="0"/>
              <a:t> </a:t>
            </a:r>
            <a:r>
              <a:rPr lang="en-US" sz="2400" b="1" dirty="0" err="1"/>
              <a:t>gönderilen</a:t>
            </a:r>
            <a:r>
              <a:rPr lang="en-US" sz="2400" b="1" dirty="0"/>
              <a:t> </a:t>
            </a:r>
            <a:r>
              <a:rPr lang="en-US" sz="2400" b="1" dirty="0" err="1"/>
              <a:t>bütün</a:t>
            </a:r>
            <a:r>
              <a:rPr lang="en-US" sz="2400" b="1" dirty="0"/>
              <a:t> </a:t>
            </a:r>
            <a:r>
              <a:rPr lang="en-US" sz="2400" b="1" dirty="0" err="1"/>
              <a:t>bilgiler</a:t>
            </a:r>
            <a:r>
              <a:rPr lang="en-US" sz="2400" b="1" dirty="0"/>
              <a:t> </a:t>
            </a:r>
            <a:r>
              <a:rPr lang="en-US" sz="2400" b="1" dirty="0" err="1"/>
              <a:t>dijitaldir</a:t>
            </a:r>
            <a:r>
              <a:rPr lang="en-US" sz="2400" b="1" dirty="0"/>
              <a:t>. </a:t>
            </a:r>
            <a:r>
              <a:rPr lang="en-US" sz="2400" b="1" u="sng" dirty="0"/>
              <a:t>Normal </a:t>
            </a:r>
            <a:r>
              <a:rPr lang="en-US" sz="2400" b="1" u="sng" dirty="0" err="1"/>
              <a:t>telefon</a:t>
            </a:r>
            <a:r>
              <a:rPr lang="en-US" sz="2400" b="1" u="sng" dirty="0"/>
              <a:t> </a:t>
            </a:r>
            <a:r>
              <a:rPr lang="en-US" sz="2400" b="1" u="sng" dirty="0" err="1"/>
              <a:t>hatlarından</a:t>
            </a:r>
            <a:r>
              <a:rPr lang="en-US" sz="2400" b="1" u="sng" dirty="0"/>
              <a:t> </a:t>
            </a:r>
            <a:r>
              <a:rPr lang="en-US" sz="2400" b="1" u="sng" dirty="0" err="1"/>
              <a:t>farklı</a:t>
            </a:r>
            <a:r>
              <a:rPr lang="en-US" sz="2400" b="1" u="sng" dirty="0"/>
              <a:t> </a:t>
            </a:r>
            <a:r>
              <a:rPr lang="en-US" sz="2400" b="1" u="sng" dirty="0" err="1"/>
              <a:t>olarak</a:t>
            </a:r>
            <a:r>
              <a:rPr lang="en-US" sz="2400" b="1" u="sng" dirty="0"/>
              <a:t> ISDN </a:t>
            </a:r>
            <a:r>
              <a:rPr lang="en-US" sz="2400" b="1" u="sng" dirty="0" err="1"/>
              <a:t>hatları</a:t>
            </a:r>
            <a:r>
              <a:rPr lang="en-US" sz="2400" b="1" u="sng" dirty="0"/>
              <a:t> </a:t>
            </a:r>
            <a:r>
              <a:rPr lang="en-US" sz="2400" b="1" u="sng" dirty="0" err="1"/>
              <a:t>telefon</a:t>
            </a:r>
            <a:r>
              <a:rPr lang="en-US" sz="2400" b="1" u="sng" dirty="0"/>
              <a:t> </a:t>
            </a:r>
            <a:r>
              <a:rPr lang="en-US" sz="2400" b="1" u="sng" dirty="0" err="1"/>
              <a:t>şirketinden</a:t>
            </a:r>
            <a:r>
              <a:rPr lang="en-US" sz="2400" b="1" u="sng" dirty="0"/>
              <a:t> </a:t>
            </a:r>
            <a:r>
              <a:rPr lang="en-US" sz="2400" b="1" u="sng" dirty="0" err="1"/>
              <a:t>enerji</a:t>
            </a:r>
            <a:r>
              <a:rPr lang="en-US" sz="2400" b="1" u="sng" dirty="0"/>
              <a:t> </a:t>
            </a:r>
            <a:r>
              <a:rPr lang="en-US" sz="2400" b="1" u="sng" dirty="0" err="1"/>
              <a:t>almaz</a:t>
            </a:r>
            <a:r>
              <a:rPr lang="en-US" sz="2400" b="1" dirty="0"/>
              <a:t>. </a:t>
            </a:r>
            <a:r>
              <a:rPr lang="en-US" sz="2400" b="1" dirty="0" err="1"/>
              <a:t>Bunun</a:t>
            </a:r>
            <a:r>
              <a:rPr lang="en-US" sz="2400" b="1" dirty="0"/>
              <a:t> </a:t>
            </a:r>
            <a:r>
              <a:rPr lang="en-US" sz="2400" b="1" dirty="0" err="1"/>
              <a:t>yerine</a:t>
            </a:r>
            <a:r>
              <a:rPr lang="en-US" sz="2400" b="1" dirty="0"/>
              <a:t> </a:t>
            </a:r>
            <a:r>
              <a:rPr lang="en-US" sz="2400" b="1" u="sng" dirty="0" err="1"/>
              <a:t>dışarıdan</a:t>
            </a:r>
            <a:r>
              <a:rPr lang="en-US" sz="2400" b="1" u="sng" dirty="0"/>
              <a:t> </a:t>
            </a:r>
            <a:r>
              <a:rPr lang="en-US" sz="2400" b="1" u="sng" dirty="0" err="1"/>
              <a:t>bir</a:t>
            </a:r>
            <a:r>
              <a:rPr lang="en-US" sz="2400" b="1" u="sng" dirty="0"/>
              <a:t> </a:t>
            </a:r>
            <a:r>
              <a:rPr lang="en-US" sz="2400" b="1" u="sng" dirty="0" err="1"/>
              <a:t>güç</a:t>
            </a:r>
            <a:r>
              <a:rPr lang="en-US" sz="2400" b="1" u="sng" dirty="0"/>
              <a:t> </a:t>
            </a:r>
            <a:r>
              <a:rPr lang="en-US" sz="2400" b="1" u="sng" dirty="0" err="1"/>
              <a:t>kaynağına</a:t>
            </a:r>
            <a:r>
              <a:rPr lang="en-US" sz="2400" b="1" u="sng" dirty="0"/>
              <a:t> </a:t>
            </a:r>
            <a:r>
              <a:rPr lang="en-US" sz="2400" b="1" u="sng" dirty="0" err="1"/>
              <a:t>ihtiyaç</a:t>
            </a:r>
            <a:r>
              <a:rPr lang="en-US" sz="2400" b="1" u="sng" dirty="0"/>
              <a:t> </a:t>
            </a:r>
            <a:r>
              <a:rPr lang="en-US" sz="2400" b="1" u="sng" dirty="0" err="1"/>
              <a:t>duyarlar</a:t>
            </a:r>
            <a:r>
              <a:rPr lang="en-US" sz="2400" b="1" u="sng" dirty="0"/>
              <a:t>. </a:t>
            </a:r>
            <a:endParaRPr lang="tr-TR" sz="2400" b="1" u="sng" dirty="0"/>
          </a:p>
          <a:p>
            <a:pPr algn="just"/>
            <a:endParaRPr lang="tr-TR" sz="2400" b="1" u="sng" dirty="0"/>
          </a:p>
          <a:p>
            <a:pPr algn="just"/>
            <a:r>
              <a:rPr lang="en-US" sz="2400" b="1" u="sng" dirty="0" err="1"/>
              <a:t>Bunun</a:t>
            </a:r>
            <a:r>
              <a:rPr lang="en-US" sz="2400" b="1" u="sng" dirty="0"/>
              <a:t> </a:t>
            </a:r>
            <a:r>
              <a:rPr lang="en-US" sz="2400" b="1" u="sng" dirty="0" err="1"/>
              <a:t>yanında</a:t>
            </a:r>
            <a:r>
              <a:rPr lang="en-US" sz="2400" b="1" u="sng" dirty="0"/>
              <a:t>, </a:t>
            </a:r>
            <a:r>
              <a:rPr lang="en-US" sz="2400" b="1" u="sng" dirty="0" err="1"/>
              <a:t>bir</a:t>
            </a:r>
            <a:r>
              <a:rPr lang="en-US" sz="2400" b="1" u="sng" dirty="0"/>
              <a:t> </a:t>
            </a:r>
            <a:r>
              <a:rPr lang="en-US" sz="2400" b="1" u="sng" dirty="0" err="1"/>
              <a:t>enerji</a:t>
            </a:r>
            <a:r>
              <a:rPr lang="en-US" sz="2400" b="1" u="sng" dirty="0"/>
              <a:t> </a:t>
            </a:r>
            <a:r>
              <a:rPr lang="en-US" sz="2400" b="1" u="sng" dirty="0" err="1"/>
              <a:t>kesintisi</a:t>
            </a:r>
            <a:r>
              <a:rPr lang="en-US" sz="2400" b="1" u="sng" dirty="0"/>
              <a:t> </a:t>
            </a:r>
            <a:r>
              <a:rPr lang="en-US" sz="2400" b="1" u="sng" dirty="0" err="1"/>
              <a:t>durumunda</a:t>
            </a:r>
            <a:r>
              <a:rPr lang="en-US" sz="2400" b="1" u="sng" dirty="0"/>
              <a:t> ISDN </a:t>
            </a:r>
            <a:r>
              <a:rPr lang="en-US" sz="2400" b="1" u="sng" dirty="0" err="1"/>
              <a:t>hatları</a:t>
            </a:r>
            <a:r>
              <a:rPr lang="en-US" sz="2400" b="1" u="sng" dirty="0"/>
              <a:t> da </a:t>
            </a:r>
            <a:r>
              <a:rPr lang="en-US" sz="2400" b="1" u="sng" dirty="0" err="1"/>
              <a:t>çalışmamaktadır</a:t>
            </a:r>
            <a:r>
              <a:rPr lang="en-US" sz="2400" b="1" u="sng" dirty="0"/>
              <a:t>. </a:t>
            </a:r>
            <a:endParaRPr lang="tr-TR" sz="2400" b="1" u="sng" dirty="0"/>
          </a:p>
        </p:txBody>
      </p:sp>
      <p:sp>
        <p:nvSpPr>
          <p:cNvPr id="3" name="Slide Number Placeholder 2">
            <a:extLst>
              <a:ext uri="{FF2B5EF4-FFF2-40B4-BE49-F238E27FC236}">
                <a16:creationId xmlns:a16="http://schemas.microsoft.com/office/drawing/2014/main" id="{5F22FC3B-4C83-40E7-FA31-A89D8FCF7D41}"/>
              </a:ext>
            </a:extLst>
          </p:cNvPr>
          <p:cNvSpPr>
            <a:spLocks noGrp="1"/>
          </p:cNvSpPr>
          <p:nvPr>
            <p:ph type="sldNum" sz="quarter" idx="12"/>
          </p:nvPr>
        </p:nvSpPr>
        <p:spPr/>
        <p:txBody>
          <a:bodyPr/>
          <a:lstStyle/>
          <a:p>
            <a:fld id="{FA388F4F-6C6B-4E7F-860B-201CED661D62}" type="slidenum">
              <a:rPr lang="tr-TR" smtClean="0"/>
              <a:t>13</a:t>
            </a:fld>
            <a:endParaRPr lang="tr-TR"/>
          </a:p>
        </p:txBody>
      </p:sp>
    </p:spTree>
    <p:extLst>
      <p:ext uri="{BB962C8B-B14F-4D97-AF65-F5344CB8AC3E}">
        <p14:creationId xmlns:p14="http://schemas.microsoft.com/office/powerpoint/2010/main" val="241204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848872" cy="738664"/>
          </a:xfrm>
          <a:prstGeom prst="rect">
            <a:avLst/>
          </a:prstGeom>
          <a:noFill/>
        </p:spPr>
        <p:txBody>
          <a:bodyPr wrap="square" rtlCol="0">
            <a:spAutoFit/>
          </a:bodyPr>
          <a:lstStyle/>
          <a:p>
            <a:r>
              <a:rPr lang="tr-TR" sz="2400" b="1" cap="all" dirty="0"/>
              <a:t>XDSL TEKNOLOJİSİ</a:t>
            </a:r>
          </a:p>
          <a:p>
            <a:endParaRPr lang="tr-TR" dirty="0"/>
          </a:p>
        </p:txBody>
      </p:sp>
      <p:sp>
        <p:nvSpPr>
          <p:cNvPr id="3" name="TextBox 2"/>
          <p:cNvSpPr txBox="1"/>
          <p:nvPr/>
        </p:nvSpPr>
        <p:spPr>
          <a:xfrm>
            <a:off x="755576" y="1412776"/>
            <a:ext cx="8064896" cy="4431983"/>
          </a:xfrm>
          <a:prstGeom prst="rect">
            <a:avLst/>
          </a:prstGeom>
          <a:noFill/>
        </p:spPr>
        <p:txBody>
          <a:bodyPr wrap="square" rtlCol="0">
            <a:spAutoFit/>
          </a:bodyPr>
          <a:lstStyle/>
          <a:p>
            <a:pPr algn="just"/>
            <a:r>
              <a:rPr lang="en-US" sz="2400" b="1" dirty="0"/>
              <a:t>HDSL' den VDSL' e </a:t>
            </a:r>
            <a:r>
              <a:rPr lang="en-US" sz="2400" b="1" dirty="0" err="1"/>
              <a:t>uzanan</a:t>
            </a:r>
            <a:r>
              <a:rPr lang="en-US" sz="2400" b="1" dirty="0"/>
              <a:t> </a:t>
            </a:r>
            <a:r>
              <a:rPr lang="en-US" sz="2400" b="1" dirty="0" err="1"/>
              <a:t>dijital</a:t>
            </a:r>
            <a:r>
              <a:rPr lang="en-US" sz="2400" b="1" dirty="0"/>
              <a:t> </a:t>
            </a:r>
            <a:r>
              <a:rPr lang="en-US" sz="2400" b="1" dirty="0" err="1"/>
              <a:t>abone</a:t>
            </a:r>
            <a:r>
              <a:rPr lang="en-US" sz="2400" b="1" dirty="0"/>
              <a:t> </a:t>
            </a:r>
            <a:r>
              <a:rPr lang="en-US" sz="2400" b="1" dirty="0" err="1"/>
              <a:t>hattı</a:t>
            </a:r>
            <a:r>
              <a:rPr lang="en-US" sz="2400" b="1" dirty="0"/>
              <a:t> </a:t>
            </a:r>
            <a:r>
              <a:rPr lang="en-US" sz="2400" b="1" dirty="0" err="1"/>
              <a:t>teknoloji</a:t>
            </a:r>
            <a:r>
              <a:rPr lang="en-US" sz="2400" b="1" dirty="0"/>
              <a:t> </a:t>
            </a:r>
            <a:r>
              <a:rPr lang="en-US" sz="2400" b="1" dirty="0" err="1"/>
              <a:t>ailesi</a:t>
            </a:r>
            <a:r>
              <a:rPr lang="en-US" sz="2400" b="1" dirty="0"/>
              <a:t> </a:t>
            </a:r>
            <a:r>
              <a:rPr lang="en-US" sz="2400" b="1" dirty="0" err="1"/>
              <a:t>xDSL</a:t>
            </a:r>
            <a:r>
              <a:rPr lang="en-US" sz="2400" b="1" dirty="0"/>
              <a:t> </a:t>
            </a:r>
            <a:r>
              <a:rPr lang="en-US" sz="2400" b="1" dirty="0" err="1"/>
              <a:t>olarak</a:t>
            </a:r>
            <a:r>
              <a:rPr lang="en-US" sz="2400" b="1" dirty="0"/>
              <a:t> </a:t>
            </a:r>
            <a:r>
              <a:rPr lang="en-US" sz="2400" b="1" dirty="0" err="1"/>
              <a:t>tanımlanır</a:t>
            </a:r>
            <a:r>
              <a:rPr lang="en-US" sz="2400" b="1" dirty="0"/>
              <a:t>. DSL (Digital Subscriber Line ) </a:t>
            </a:r>
            <a:r>
              <a:rPr lang="en-US" sz="2400" b="1" dirty="0" err="1"/>
              <a:t>diğer</a:t>
            </a:r>
            <a:r>
              <a:rPr lang="en-US" sz="2400" b="1" dirty="0"/>
              <a:t> </a:t>
            </a:r>
            <a:r>
              <a:rPr lang="en-US" sz="2400" b="1" dirty="0" err="1"/>
              <a:t>adlandırılmasıyla</a:t>
            </a:r>
            <a:r>
              <a:rPr lang="en-US" sz="2400" b="1" dirty="0"/>
              <a:t> </a:t>
            </a:r>
            <a:r>
              <a:rPr lang="en-US" sz="2400" b="1" dirty="0" err="1"/>
              <a:t>uzak</a:t>
            </a:r>
            <a:r>
              <a:rPr lang="en-US" sz="2400" b="1" dirty="0"/>
              <a:t> </a:t>
            </a:r>
            <a:r>
              <a:rPr lang="en-US" sz="2400" b="1" dirty="0" err="1"/>
              <a:t>erişimin</a:t>
            </a:r>
            <a:r>
              <a:rPr lang="en-US" sz="2400" b="1" dirty="0"/>
              <a:t> </a:t>
            </a:r>
            <a:r>
              <a:rPr lang="en-US" sz="2400" b="1" dirty="0" err="1"/>
              <a:t>geleceği</a:t>
            </a:r>
            <a:r>
              <a:rPr lang="en-US" sz="2400" b="1" dirty="0"/>
              <a:t> ( The Future of Remote Access ); </a:t>
            </a:r>
            <a:r>
              <a:rPr lang="en-US" sz="2400" b="1" dirty="0" err="1"/>
              <a:t>Lokal</a:t>
            </a:r>
            <a:r>
              <a:rPr lang="en-US" sz="2400" b="1" dirty="0"/>
              <a:t> </a:t>
            </a:r>
            <a:r>
              <a:rPr lang="en-US" sz="2400" b="1" dirty="0" err="1"/>
              <a:t>bölgede</a:t>
            </a:r>
            <a:r>
              <a:rPr lang="en-US" sz="2400" b="1" dirty="0"/>
              <a:t> Telekom </a:t>
            </a:r>
            <a:r>
              <a:rPr lang="en-US" sz="2400" b="1" dirty="0" err="1"/>
              <a:t>santralı</a:t>
            </a:r>
            <a:r>
              <a:rPr lang="en-US" sz="2400" b="1" dirty="0"/>
              <a:t> </a:t>
            </a:r>
            <a:r>
              <a:rPr lang="en-US" sz="2400" b="1" dirty="0" err="1"/>
              <a:t>ile</a:t>
            </a:r>
            <a:r>
              <a:rPr lang="en-US" sz="2400" b="1" dirty="0"/>
              <a:t> </a:t>
            </a:r>
            <a:r>
              <a:rPr lang="en-US" sz="2400" b="1" dirty="0" err="1"/>
              <a:t>kullanıcı</a:t>
            </a:r>
            <a:r>
              <a:rPr lang="en-US" sz="2400" b="1" dirty="0"/>
              <a:t> </a:t>
            </a:r>
            <a:r>
              <a:rPr lang="en-US" sz="2400" b="1" dirty="0" err="1"/>
              <a:t>arasında</a:t>
            </a:r>
            <a:r>
              <a:rPr lang="en-US" sz="2400" b="1" dirty="0"/>
              <a:t> </a:t>
            </a:r>
            <a:r>
              <a:rPr lang="en-US" sz="2400" b="1" dirty="0" err="1"/>
              <a:t>telefon</a:t>
            </a:r>
            <a:r>
              <a:rPr lang="en-US" sz="2400" b="1" dirty="0"/>
              <a:t> </a:t>
            </a:r>
            <a:r>
              <a:rPr lang="en-US" sz="2400" b="1" dirty="0" err="1"/>
              <a:t>için</a:t>
            </a:r>
            <a:r>
              <a:rPr lang="en-US" sz="2400" b="1" dirty="0"/>
              <a:t> </a:t>
            </a:r>
            <a:r>
              <a:rPr lang="en-US" sz="2400" b="1" dirty="0" err="1"/>
              <a:t>çekili</a:t>
            </a:r>
            <a:r>
              <a:rPr lang="en-US" sz="2400" b="1" dirty="0"/>
              <a:t> alt </a:t>
            </a:r>
            <a:r>
              <a:rPr lang="en-US" sz="2400" b="1" dirty="0" err="1"/>
              <a:t>yapıda</a:t>
            </a:r>
            <a:r>
              <a:rPr lang="en-US" sz="2400" b="1" dirty="0"/>
              <a:t> </a:t>
            </a:r>
            <a:r>
              <a:rPr lang="en-US" sz="2400" b="1" dirty="0" err="1"/>
              <a:t>kullanılan</a:t>
            </a:r>
            <a:r>
              <a:rPr lang="en-US" sz="2400" b="1" dirty="0"/>
              <a:t> </a:t>
            </a:r>
            <a:r>
              <a:rPr lang="en-US" sz="2400" b="1" dirty="0" err="1"/>
              <a:t>bir</a:t>
            </a:r>
            <a:r>
              <a:rPr lang="en-US" sz="2400" b="1" dirty="0"/>
              <a:t> </a:t>
            </a:r>
            <a:r>
              <a:rPr lang="en-US" sz="2400" b="1" dirty="0" err="1"/>
              <a:t>çift</a:t>
            </a:r>
            <a:r>
              <a:rPr lang="en-US" sz="2400" b="1" dirty="0"/>
              <a:t> </a:t>
            </a:r>
            <a:r>
              <a:rPr lang="en-US" sz="2400" b="1" dirty="0" err="1"/>
              <a:t>bakır</a:t>
            </a:r>
            <a:r>
              <a:rPr lang="en-US" sz="2400" b="1" dirty="0"/>
              <a:t> </a:t>
            </a:r>
            <a:r>
              <a:rPr lang="en-US" sz="2400" b="1" dirty="0" err="1"/>
              <a:t>tel</a:t>
            </a:r>
            <a:r>
              <a:rPr lang="en-US" sz="2400" b="1" dirty="0"/>
              <a:t> </a:t>
            </a:r>
            <a:r>
              <a:rPr lang="en-US" sz="2400" b="1" dirty="0" err="1"/>
              <a:t>üzerinden</a:t>
            </a:r>
            <a:r>
              <a:rPr lang="en-US" sz="2400" b="1" dirty="0"/>
              <a:t>, </a:t>
            </a:r>
            <a:r>
              <a:rPr lang="en-US" sz="2400" b="1" dirty="0" err="1"/>
              <a:t>yüksek</a:t>
            </a:r>
            <a:r>
              <a:rPr lang="en-US" sz="2400" b="1" dirty="0"/>
              <a:t> </a:t>
            </a:r>
            <a:r>
              <a:rPr lang="en-US" sz="2400" b="1" dirty="0" err="1"/>
              <a:t>hızlı</a:t>
            </a:r>
            <a:r>
              <a:rPr lang="en-US" sz="2400" b="1" dirty="0"/>
              <a:t> </a:t>
            </a:r>
            <a:r>
              <a:rPr lang="en-US" sz="2400" b="1" dirty="0" err="1"/>
              <a:t>veri</a:t>
            </a:r>
            <a:r>
              <a:rPr lang="en-US" sz="2400" b="1" dirty="0"/>
              <a:t> (data ) </a:t>
            </a:r>
            <a:r>
              <a:rPr lang="en-US" sz="2400" b="1" dirty="0" err="1"/>
              <a:t>ve</a:t>
            </a:r>
            <a:r>
              <a:rPr lang="en-US" sz="2400" b="1" dirty="0"/>
              <a:t> </a:t>
            </a:r>
            <a:r>
              <a:rPr lang="en-US" sz="2400" b="1" dirty="0" err="1"/>
              <a:t>ses</a:t>
            </a:r>
            <a:r>
              <a:rPr lang="en-US" sz="2400" b="1" dirty="0"/>
              <a:t> (voice) </a:t>
            </a:r>
            <a:r>
              <a:rPr lang="en-US" sz="2400" b="1" dirty="0" err="1"/>
              <a:t>iletişimini</a:t>
            </a:r>
            <a:r>
              <a:rPr lang="en-US" sz="2400" b="1" dirty="0"/>
              <a:t> </a:t>
            </a:r>
            <a:r>
              <a:rPr lang="en-US" sz="2400" b="1" dirty="0" err="1"/>
              <a:t>aynı</a:t>
            </a:r>
            <a:r>
              <a:rPr lang="en-US" sz="2400" b="1" dirty="0"/>
              <a:t> </a:t>
            </a:r>
            <a:r>
              <a:rPr lang="en-US" sz="2400" b="1" dirty="0" err="1"/>
              <a:t>anda</a:t>
            </a:r>
            <a:r>
              <a:rPr lang="en-US" sz="2400" b="1" dirty="0"/>
              <a:t> </a:t>
            </a:r>
            <a:r>
              <a:rPr lang="en-US" sz="2400" b="1" dirty="0" err="1"/>
              <a:t>sağlayabilen</a:t>
            </a:r>
            <a:r>
              <a:rPr lang="en-US" sz="2400" b="1" dirty="0"/>
              <a:t>, 1997' </a:t>
            </a:r>
            <a:r>
              <a:rPr lang="en-US" sz="2400" b="1" dirty="0" err="1"/>
              <a:t>nin</a:t>
            </a:r>
            <a:r>
              <a:rPr lang="en-US" sz="2400" b="1" dirty="0"/>
              <a:t> </a:t>
            </a:r>
            <a:r>
              <a:rPr lang="en-US" sz="2400" b="1" dirty="0" err="1"/>
              <a:t>ikinci</a:t>
            </a:r>
            <a:r>
              <a:rPr lang="en-US" sz="2400" b="1" dirty="0"/>
              <a:t> </a:t>
            </a:r>
            <a:r>
              <a:rPr lang="en-US" sz="2400" b="1" dirty="0" err="1"/>
              <a:t>yarısında</a:t>
            </a:r>
            <a:r>
              <a:rPr lang="en-US" sz="2400" b="1" dirty="0"/>
              <a:t> </a:t>
            </a:r>
            <a:r>
              <a:rPr lang="en-US" sz="2400" b="1" dirty="0" err="1"/>
              <a:t>kullanıma</a:t>
            </a:r>
            <a:r>
              <a:rPr lang="en-US" sz="2400" b="1" dirty="0"/>
              <a:t> </a:t>
            </a:r>
            <a:r>
              <a:rPr lang="en-US" sz="2400" b="1" dirty="0" err="1"/>
              <a:t>sunulan</a:t>
            </a:r>
            <a:r>
              <a:rPr lang="en-US" sz="2400" b="1" dirty="0"/>
              <a:t> </a:t>
            </a:r>
            <a:r>
              <a:rPr lang="en-US" sz="2400" b="1" dirty="0" err="1"/>
              <a:t>bir</a:t>
            </a:r>
            <a:r>
              <a:rPr lang="en-US" sz="2400" b="1" dirty="0"/>
              <a:t> </a:t>
            </a:r>
            <a:r>
              <a:rPr lang="en-US" sz="2400" b="1" dirty="0" err="1"/>
              <a:t>veri</a:t>
            </a:r>
            <a:r>
              <a:rPr lang="en-US" sz="2400" b="1" dirty="0"/>
              <a:t> </a:t>
            </a:r>
            <a:r>
              <a:rPr lang="en-US" sz="2400" b="1" dirty="0" err="1"/>
              <a:t>iletişim</a:t>
            </a:r>
            <a:r>
              <a:rPr lang="en-US" sz="2400" b="1" dirty="0"/>
              <a:t> </a:t>
            </a:r>
            <a:r>
              <a:rPr lang="en-US" sz="2400" b="1" dirty="0" err="1"/>
              <a:t>teknolojisidir</a:t>
            </a:r>
            <a:r>
              <a:rPr lang="en-US" sz="2400" b="1" dirty="0"/>
              <a:t>. </a:t>
            </a:r>
            <a:r>
              <a:rPr lang="en-US" sz="2400" b="1" dirty="0" err="1"/>
              <a:t>Söz</a:t>
            </a:r>
            <a:r>
              <a:rPr lang="en-US" sz="2400" b="1" dirty="0"/>
              <a:t> </a:t>
            </a:r>
            <a:r>
              <a:rPr lang="en-US" sz="2400" b="1" dirty="0" err="1"/>
              <a:t>konusu</a:t>
            </a:r>
            <a:r>
              <a:rPr lang="en-US" sz="2400" b="1" dirty="0"/>
              <a:t> </a:t>
            </a:r>
            <a:r>
              <a:rPr lang="en-US" sz="2400" b="1" dirty="0" err="1"/>
              <a:t>telefon</a:t>
            </a:r>
            <a:r>
              <a:rPr lang="en-US" sz="2400" b="1" dirty="0"/>
              <a:t> </a:t>
            </a:r>
            <a:r>
              <a:rPr lang="en-US" sz="2400" b="1" dirty="0" err="1"/>
              <a:t>uzunluğuna</a:t>
            </a:r>
            <a:r>
              <a:rPr lang="en-US" sz="2400" b="1" dirty="0"/>
              <a:t> </a:t>
            </a:r>
            <a:r>
              <a:rPr lang="en-US" sz="2400" b="1" dirty="0" err="1"/>
              <a:t>bağlı</a:t>
            </a:r>
            <a:r>
              <a:rPr lang="en-US" sz="2400" b="1" dirty="0"/>
              <a:t> </a:t>
            </a:r>
            <a:r>
              <a:rPr lang="en-US" sz="2400" b="1" dirty="0" err="1"/>
              <a:t>olmak</a:t>
            </a:r>
            <a:r>
              <a:rPr lang="en-US" sz="2400" b="1" dirty="0"/>
              <a:t> </a:t>
            </a:r>
            <a:r>
              <a:rPr lang="en-US" sz="2400" b="1" dirty="0" err="1"/>
              <a:t>üzere</a:t>
            </a:r>
            <a:r>
              <a:rPr lang="en-US" sz="2400" b="1" dirty="0"/>
              <a:t> </a:t>
            </a:r>
            <a:r>
              <a:rPr lang="en-US" sz="2400" b="1" dirty="0" err="1"/>
              <a:t>çeşitli</a:t>
            </a:r>
            <a:r>
              <a:rPr lang="en-US" sz="2400" b="1" dirty="0"/>
              <a:t> </a:t>
            </a:r>
            <a:r>
              <a:rPr lang="en-US" sz="2400" b="1" dirty="0" err="1"/>
              <a:t>tipleri</a:t>
            </a:r>
            <a:r>
              <a:rPr lang="en-US" sz="2400" b="1" dirty="0"/>
              <a:t> </a:t>
            </a:r>
            <a:r>
              <a:rPr lang="en-US" sz="2400" b="1" dirty="0" err="1"/>
              <a:t>bulunmakta</a:t>
            </a:r>
            <a:r>
              <a:rPr lang="en-US" sz="2400" b="1" dirty="0"/>
              <a:t> </a:t>
            </a:r>
            <a:r>
              <a:rPr lang="en-US" sz="2400" b="1" dirty="0" err="1"/>
              <a:t>olup</a:t>
            </a:r>
            <a:r>
              <a:rPr lang="en-US" sz="2400" b="1" dirty="0"/>
              <a:t> </a:t>
            </a:r>
            <a:r>
              <a:rPr lang="en-US" sz="2400" b="1" dirty="0" err="1"/>
              <a:t>bunların</a:t>
            </a:r>
            <a:r>
              <a:rPr lang="en-US" sz="2400" b="1" dirty="0"/>
              <a:t> </a:t>
            </a:r>
            <a:r>
              <a:rPr lang="en-US" sz="2400" b="1" dirty="0" err="1"/>
              <a:t>mesafeye</a:t>
            </a:r>
            <a:r>
              <a:rPr lang="en-US" sz="2400" b="1" dirty="0"/>
              <a:t> </a:t>
            </a:r>
            <a:r>
              <a:rPr lang="en-US" sz="2400" b="1" dirty="0" err="1"/>
              <a:t>göre</a:t>
            </a:r>
            <a:r>
              <a:rPr lang="en-US" sz="2400" b="1" dirty="0"/>
              <a:t> </a:t>
            </a:r>
            <a:r>
              <a:rPr lang="en-US" sz="2400" b="1" dirty="0" err="1"/>
              <a:t>veri</a:t>
            </a:r>
            <a:r>
              <a:rPr lang="en-US" sz="2400" b="1" dirty="0"/>
              <a:t> </a:t>
            </a:r>
            <a:r>
              <a:rPr lang="en-US" sz="2400" b="1" dirty="0" err="1"/>
              <a:t>aktarım</a:t>
            </a:r>
            <a:r>
              <a:rPr lang="en-US" sz="2400" b="1" dirty="0"/>
              <a:t> </a:t>
            </a:r>
            <a:r>
              <a:rPr lang="en-US" sz="2400" b="1" dirty="0" err="1"/>
              <a:t>hzları</a:t>
            </a:r>
            <a:r>
              <a:rPr lang="en-US" sz="2400" b="1" dirty="0"/>
              <a:t> </a:t>
            </a:r>
            <a:r>
              <a:rPr lang="en-US" sz="2400" b="1" dirty="0" err="1"/>
              <a:t>Şekil</a:t>
            </a:r>
            <a:r>
              <a:rPr lang="en-US" sz="2400" b="1" dirty="0"/>
              <a:t> 3.6 da </a:t>
            </a:r>
            <a:r>
              <a:rPr lang="en-US" sz="2400" b="1" dirty="0" err="1"/>
              <a:t>verilmektedir</a:t>
            </a:r>
            <a:r>
              <a:rPr lang="en-US" sz="2400" b="1" dirty="0"/>
              <a:t>. </a:t>
            </a:r>
            <a:endParaRPr lang="tr-TR" sz="2400" b="1" dirty="0"/>
          </a:p>
          <a:p>
            <a:endParaRPr lang="tr-TR" dirty="0"/>
          </a:p>
        </p:txBody>
      </p:sp>
      <p:sp>
        <p:nvSpPr>
          <p:cNvPr id="4" name="Slide Number Placeholder 3">
            <a:extLst>
              <a:ext uri="{FF2B5EF4-FFF2-40B4-BE49-F238E27FC236}">
                <a16:creationId xmlns:a16="http://schemas.microsoft.com/office/drawing/2014/main" id="{883F7755-4513-E285-5792-163671A86D71}"/>
              </a:ext>
            </a:extLst>
          </p:cNvPr>
          <p:cNvSpPr>
            <a:spLocks noGrp="1"/>
          </p:cNvSpPr>
          <p:nvPr>
            <p:ph type="sldNum" sz="quarter" idx="12"/>
          </p:nvPr>
        </p:nvSpPr>
        <p:spPr/>
        <p:txBody>
          <a:bodyPr/>
          <a:lstStyle/>
          <a:p>
            <a:fld id="{FA388F4F-6C6B-4E7F-860B-201CED661D62}" type="slidenum">
              <a:rPr lang="tr-TR" smtClean="0"/>
              <a:t>14</a:t>
            </a:fld>
            <a:endParaRPr lang="tr-TR"/>
          </a:p>
        </p:txBody>
      </p:sp>
    </p:spTree>
    <p:extLst>
      <p:ext uri="{BB962C8B-B14F-4D97-AF65-F5344CB8AC3E}">
        <p14:creationId xmlns:p14="http://schemas.microsoft.com/office/powerpoint/2010/main" val="289271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2159399"/>
              </p:ext>
            </p:extLst>
          </p:nvPr>
        </p:nvGraphicFramePr>
        <p:xfrm>
          <a:off x="539553" y="836712"/>
          <a:ext cx="8280920" cy="5256585"/>
        </p:xfrm>
        <a:graphic>
          <a:graphicData uri="http://schemas.openxmlformats.org/drawingml/2006/table">
            <a:tbl>
              <a:tblPr>
                <a:tableStyleId>{5C22544A-7EE6-4342-B048-85BDC9FD1C3A}</a:tableStyleId>
              </a:tblPr>
              <a:tblGrid>
                <a:gridCol w="904375">
                  <a:extLst>
                    <a:ext uri="{9D8B030D-6E8A-4147-A177-3AD203B41FA5}">
                      <a16:colId xmlns:a16="http://schemas.microsoft.com/office/drawing/2014/main" val="20000"/>
                    </a:ext>
                  </a:extLst>
                </a:gridCol>
                <a:gridCol w="1911361">
                  <a:extLst>
                    <a:ext uri="{9D8B030D-6E8A-4147-A177-3AD203B41FA5}">
                      <a16:colId xmlns:a16="http://schemas.microsoft.com/office/drawing/2014/main" val="20001"/>
                    </a:ext>
                  </a:extLst>
                </a:gridCol>
                <a:gridCol w="3579341">
                  <a:extLst>
                    <a:ext uri="{9D8B030D-6E8A-4147-A177-3AD203B41FA5}">
                      <a16:colId xmlns:a16="http://schemas.microsoft.com/office/drawing/2014/main" val="20002"/>
                    </a:ext>
                  </a:extLst>
                </a:gridCol>
                <a:gridCol w="1885843">
                  <a:extLst>
                    <a:ext uri="{9D8B030D-6E8A-4147-A177-3AD203B41FA5}">
                      <a16:colId xmlns:a16="http://schemas.microsoft.com/office/drawing/2014/main" val="20003"/>
                    </a:ext>
                  </a:extLst>
                </a:gridCol>
              </a:tblGrid>
              <a:tr h="270464">
                <a:tc>
                  <a:txBody>
                    <a:bodyPr/>
                    <a:lstStyle/>
                    <a:p>
                      <a:pPr>
                        <a:lnSpc>
                          <a:spcPct val="115000"/>
                        </a:lnSpc>
                        <a:spcAft>
                          <a:spcPts val="1000"/>
                        </a:spcAft>
                      </a:pPr>
                      <a:r>
                        <a:rPr lang="en-US" sz="1100" dirty="0">
                          <a:effectLst/>
                        </a:rPr>
                        <a:t>DSL </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err="1">
                          <a:effectLst/>
                        </a:rPr>
                        <a:t>Tanım</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Band </a:t>
                      </a:r>
                      <a:r>
                        <a:rPr lang="en-US" sz="1100" dirty="0" err="1">
                          <a:effectLst/>
                        </a:rPr>
                        <a:t>genişliği</a:t>
                      </a:r>
                      <a:r>
                        <a:rPr lang="en-US" sz="1100" dirty="0">
                          <a:effectLst/>
                        </a:rPr>
                        <a:t> </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Santral Uzaklık limiti</a:t>
                      </a:r>
                      <a:endParaRPr lang="tr-TR" sz="110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703242">
                <a:tc>
                  <a:txBody>
                    <a:bodyPr/>
                    <a:lstStyle/>
                    <a:p>
                      <a:pPr>
                        <a:lnSpc>
                          <a:spcPct val="115000"/>
                        </a:lnSpc>
                        <a:spcAft>
                          <a:spcPts val="1000"/>
                        </a:spcAft>
                      </a:pPr>
                      <a:r>
                        <a:rPr lang="en-US" sz="1100">
                          <a:effectLst/>
                        </a:rPr>
                        <a:t>IDSL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ISDN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128 Kbps/128 Kbps</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5.4 km</a:t>
                      </a:r>
                      <a:endParaRPr lang="tr-TR" sz="11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525070">
                <a:tc>
                  <a:txBody>
                    <a:bodyPr/>
                    <a:lstStyle/>
                    <a:p>
                      <a:pPr>
                        <a:lnSpc>
                          <a:spcPct val="115000"/>
                        </a:lnSpc>
                        <a:spcAft>
                          <a:spcPts val="1000"/>
                        </a:spcAft>
                      </a:pPr>
                      <a:r>
                        <a:rPr lang="en-US" sz="1100">
                          <a:effectLst/>
                        </a:rPr>
                        <a:t>G.Lite- </a:t>
                      </a:r>
                      <a:br>
                        <a:rPr lang="en-US" sz="1100">
                          <a:effectLst/>
                        </a:rPr>
                      </a:br>
                      <a:r>
                        <a:rPr lang="en-US" sz="1100">
                          <a:effectLst/>
                        </a:rPr>
                        <a:t>DSL Lite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“Splitterless” DSL </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6 Mbps down/ 640 Kbps up stream</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5.4 km</a:t>
                      </a:r>
                      <a:endParaRPr lang="tr-TR" sz="11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703242">
                <a:tc>
                  <a:txBody>
                    <a:bodyPr/>
                    <a:lstStyle/>
                    <a:p>
                      <a:pPr>
                        <a:lnSpc>
                          <a:spcPct val="115000"/>
                        </a:lnSpc>
                        <a:spcAft>
                          <a:spcPts val="1000"/>
                        </a:spcAft>
                      </a:pPr>
                      <a:r>
                        <a:rPr lang="en-US" sz="1100">
                          <a:effectLst/>
                        </a:rPr>
                        <a:t>HDSL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High bit-rate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1.544 Mbps </a:t>
                      </a:r>
                      <a:r>
                        <a:rPr lang="en-US" sz="1100" dirty="0" err="1">
                          <a:effectLst/>
                        </a:rPr>
                        <a:t>duplex,iki</a:t>
                      </a:r>
                      <a:r>
                        <a:rPr lang="en-US" sz="1100" dirty="0">
                          <a:effectLst/>
                        </a:rPr>
                        <a:t> </a:t>
                      </a:r>
                      <a:r>
                        <a:rPr lang="en-US" sz="1100" dirty="0" err="1">
                          <a:effectLst/>
                        </a:rPr>
                        <a:t>çift</a:t>
                      </a:r>
                      <a:r>
                        <a:rPr lang="en-US" sz="1100" dirty="0">
                          <a:effectLst/>
                        </a:rPr>
                        <a:t> </a:t>
                      </a:r>
                      <a:r>
                        <a:rPr lang="en-US" sz="1100" dirty="0" err="1">
                          <a:effectLst/>
                        </a:rPr>
                        <a:t>bakır</a:t>
                      </a:r>
                      <a:r>
                        <a:rPr lang="en-US" sz="1100" dirty="0">
                          <a:effectLst/>
                        </a:rPr>
                        <a:t> </a:t>
                      </a:r>
                      <a:r>
                        <a:rPr lang="en-US" sz="1100" dirty="0" err="1">
                          <a:effectLst/>
                        </a:rPr>
                        <a:t>kablo</a:t>
                      </a:r>
                      <a:r>
                        <a:rPr lang="en-US" sz="1100" dirty="0">
                          <a:effectLst/>
                        </a:rPr>
                        <a:t> </a:t>
                      </a:r>
                      <a:r>
                        <a:rPr lang="en-US" sz="1100" dirty="0" err="1">
                          <a:effectLst/>
                        </a:rPr>
                        <a:t>ile</a:t>
                      </a:r>
                      <a:r>
                        <a:rPr lang="en-US" sz="1100" dirty="0">
                          <a:effectLst/>
                        </a:rPr>
                        <a:t>;</a:t>
                      </a:r>
                      <a:br>
                        <a:rPr lang="en-US" sz="1100" dirty="0">
                          <a:effectLst/>
                        </a:rPr>
                      </a:br>
                      <a:r>
                        <a:rPr lang="en-US" sz="1100" dirty="0">
                          <a:effectLst/>
                        </a:rPr>
                        <a:t>2.048 Mbps </a:t>
                      </a:r>
                      <a:r>
                        <a:rPr lang="en-US" sz="1100" dirty="0" err="1">
                          <a:effectLst/>
                        </a:rPr>
                        <a:t>duplex,üç</a:t>
                      </a:r>
                      <a:r>
                        <a:rPr lang="en-US" sz="1100" dirty="0">
                          <a:effectLst/>
                        </a:rPr>
                        <a:t> </a:t>
                      </a:r>
                      <a:r>
                        <a:rPr lang="en-US" sz="1100" dirty="0" err="1">
                          <a:effectLst/>
                        </a:rPr>
                        <a:t>çift</a:t>
                      </a:r>
                      <a:r>
                        <a:rPr lang="en-US" sz="1100" dirty="0">
                          <a:effectLst/>
                        </a:rPr>
                        <a:t> </a:t>
                      </a:r>
                      <a:r>
                        <a:rPr lang="en-US" sz="1100" dirty="0" err="1">
                          <a:effectLst/>
                        </a:rPr>
                        <a:t>bakır</a:t>
                      </a:r>
                      <a:r>
                        <a:rPr lang="en-US" sz="1100" dirty="0">
                          <a:effectLst/>
                        </a:rPr>
                        <a:t> </a:t>
                      </a:r>
                      <a:r>
                        <a:rPr lang="en-US" sz="1100" dirty="0" err="1">
                          <a:effectLst/>
                        </a:rPr>
                        <a:t>kablo</a:t>
                      </a:r>
                      <a:r>
                        <a:rPr lang="en-US" sz="1100" dirty="0">
                          <a:effectLst/>
                        </a:rPr>
                        <a:t> </a:t>
                      </a:r>
                      <a:r>
                        <a:rPr lang="en-US" sz="1100" dirty="0" err="1">
                          <a:effectLst/>
                        </a:rPr>
                        <a:t>ile</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3 km</a:t>
                      </a:r>
                      <a:endParaRPr lang="tr-TR" sz="11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270464">
                <a:tc>
                  <a:txBody>
                    <a:bodyPr/>
                    <a:lstStyle/>
                    <a:p>
                      <a:pPr>
                        <a:lnSpc>
                          <a:spcPct val="115000"/>
                        </a:lnSpc>
                        <a:spcAft>
                          <a:spcPts val="1000"/>
                        </a:spcAft>
                      </a:pPr>
                      <a:r>
                        <a:rPr lang="en-US" sz="1100">
                          <a:effectLst/>
                        </a:rPr>
                        <a:t>SDSL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Symmetric 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2 Mbps  duplex, </a:t>
                      </a:r>
                      <a:r>
                        <a:rPr lang="en-US" sz="1100" dirty="0" err="1">
                          <a:effectLst/>
                        </a:rPr>
                        <a:t>bir</a:t>
                      </a:r>
                      <a:r>
                        <a:rPr lang="en-US" sz="1100" dirty="0">
                          <a:effectLst/>
                        </a:rPr>
                        <a:t> </a:t>
                      </a:r>
                      <a:r>
                        <a:rPr lang="en-US" sz="1100" dirty="0" err="1">
                          <a:effectLst/>
                        </a:rPr>
                        <a:t>çift</a:t>
                      </a:r>
                      <a:r>
                        <a:rPr lang="en-US" sz="1100" dirty="0">
                          <a:effectLst/>
                        </a:rPr>
                        <a:t> </a:t>
                      </a:r>
                      <a:r>
                        <a:rPr lang="en-US" sz="1100" dirty="0" err="1">
                          <a:effectLst/>
                        </a:rPr>
                        <a:t>bakır</a:t>
                      </a:r>
                      <a:r>
                        <a:rPr lang="en-US" sz="1100" dirty="0">
                          <a:effectLst/>
                        </a:rPr>
                        <a:t> </a:t>
                      </a:r>
                      <a:r>
                        <a:rPr lang="en-US" sz="1100" dirty="0" err="1">
                          <a:effectLst/>
                        </a:rPr>
                        <a:t>kablo</a:t>
                      </a:r>
                      <a:r>
                        <a:rPr lang="en-US" sz="1100" dirty="0">
                          <a:effectLst/>
                        </a:rPr>
                        <a:t> </a:t>
                      </a:r>
                      <a:r>
                        <a:rPr lang="en-US" sz="1100" dirty="0" err="1">
                          <a:effectLst/>
                        </a:rPr>
                        <a:t>ile</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3 km</a:t>
                      </a:r>
                      <a:endParaRPr lang="tr-TR" sz="11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1167734">
                <a:tc>
                  <a:txBody>
                    <a:bodyPr/>
                    <a:lstStyle/>
                    <a:p>
                      <a:pPr>
                        <a:lnSpc>
                          <a:spcPct val="115000"/>
                        </a:lnSpc>
                        <a:spcAft>
                          <a:spcPts val="1000"/>
                        </a:spcAft>
                      </a:pPr>
                      <a:r>
                        <a:rPr lang="en-US" sz="1100">
                          <a:effectLst/>
                        </a:rPr>
                        <a:t>VDSL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Very high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52.8 Mbps down/2.3 Mbps up stream</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12.96 Mbps /1.1 km</a:t>
                      </a:r>
                      <a:endParaRPr lang="tr-TR" sz="1100">
                        <a:effectLst/>
                      </a:endParaRPr>
                    </a:p>
                    <a:p>
                      <a:pPr>
                        <a:lnSpc>
                          <a:spcPct val="115000"/>
                        </a:lnSpc>
                        <a:spcAft>
                          <a:spcPts val="1000"/>
                        </a:spcAft>
                      </a:pPr>
                      <a:r>
                        <a:rPr lang="en-US" sz="1100">
                          <a:effectLst/>
                        </a:rPr>
                        <a:t>25.82 Mbps/ 750 m</a:t>
                      </a:r>
                      <a:endParaRPr lang="tr-TR" sz="1100">
                        <a:effectLst/>
                      </a:endParaRPr>
                    </a:p>
                    <a:p>
                      <a:pPr>
                        <a:lnSpc>
                          <a:spcPct val="115000"/>
                        </a:lnSpc>
                        <a:spcAft>
                          <a:spcPts val="1000"/>
                        </a:spcAft>
                      </a:pPr>
                      <a:r>
                        <a:rPr lang="en-US" sz="1100">
                          <a:effectLst/>
                        </a:rPr>
                        <a:t>51.84 Mbps / 250 m</a:t>
                      </a:r>
                      <a:endParaRPr lang="tr-TR" sz="11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1616369">
                <a:tc>
                  <a:txBody>
                    <a:bodyPr/>
                    <a:lstStyle/>
                    <a:p>
                      <a:pPr>
                        <a:lnSpc>
                          <a:spcPct val="115000"/>
                        </a:lnSpc>
                        <a:spcAft>
                          <a:spcPts val="1000"/>
                        </a:spcAft>
                      </a:pPr>
                      <a:r>
                        <a:rPr lang="en-US" sz="1100">
                          <a:effectLst/>
                        </a:rPr>
                        <a:t>ADSL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Asymmetric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8.4 Mbps down/640 Kbps up stream</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1.5 Mbps/ 5.4 km</a:t>
                      </a:r>
                      <a:endParaRPr lang="tr-TR" sz="1100" dirty="0">
                        <a:effectLst/>
                      </a:endParaRPr>
                    </a:p>
                    <a:p>
                      <a:pPr>
                        <a:lnSpc>
                          <a:spcPct val="115000"/>
                        </a:lnSpc>
                        <a:spcAft>
                          <a:spcPts val="1000"/>
                        </a:spcAft>
                      </a:pPr>
                      <a:r>
                        <a:rPr lang="en-US" sz="1100" dirty="0">
                          <a:effectLst/>
                        </a:rPr>
                        <a:t>2  Mbps /4.8 km</a:t>
                      </a:r>
                      <a:endParaRPr lang="tr-TR" sz="1100" dirty="0">
                        <a:effectLst/>
                      </a:endParaRPr>
                    </a:p>
                    <a:p>
                      <a:pPr>
                        <a:lnSpc>
                          <a:spcPct val="115000"/>
                        </a:lnSpc>
                        <a:spcAft>
                          <a:spcPts val="1000"/>
                        </a:spcAft>
                      </a:pPr>
                      <a:r>
                        <a:rPr lang="en-US" sz="1100" dirty="0">
                          <a:effectLst/>
                        </a:rPr>
                        <a:t>6.3 </a:t>
                      </a:r>
                      <a:r>
                        <a:rPr lang="en-US" sz="1100" dirty="0" err="1">
                          <a:effectLst/>
                        </a:rPr>
                        <a:t>Mpbs</a:t>
                      </a:r>
                      <a:r>
                        <a:rPr lang="en-US" sz="1100" dirty="0">
                          <a:effectLst/>
                        </a:rPr>
                        <a:t> / 3.6 km</a:t>
                      </a:r>
                      <a:endParaRPr lang="tr-TR" sz="1100" dirty="0">
                        <a:effectLst/>
                      </a:endParaRPr>
                    </a:p>
                    <a:p>
                      <a:pPr>
                        <a:lnSpc>
                          <a:spcPct val="115000"/>
                        </a:lnSpc>
                        <a:spcAft>
                          <a:spcPts val="1000"/>
                        </a:spcAft>
                      </a:pPr>
                      <a:r>
                        <a:rPr lang="en-US" sz="1100" dirty="0">
                          <a:effectLst/>
                        </a:rPr>
                        <a:t>8.4 Mbps /2.7 km</a:t>
                      </a:r>
                      <a:endParaRPr lang="tr-TR" sz="1100" dirty="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FC68BA58-9B24-CEA7-A2FC-EC313E689AF5}"/>
              </a:ext>
            </a:extLst>
          </p:cNvPr>
          <p:cNvSpPr>
            <a:spLocks noGrp="1"/>
          </p:cNvSpPr>
          <p:nvPr>
            <p:ph type="sldNum" sz="quarter" idx="12"/>
          </p:nvPr>
        </p:nvSpPr>
        <p:spPr/>
        <p:txBody>
          <a:bodyPr/>
          <a:lstStyle/>
          <a:p>
            <a:fld id="{FA388F4F-6C6B-4E7F-860B-201CED661D62}" type="slidenum">
              <a:rPr lang="tr-TR" smtClean="0"/>
              <a:t>15</a:t>
            </a:fld>
            <a:endParaRPr lang="tr-TR"/>
          </a:p>
        </p:txBody>
      </p:sp>
    </p:spTree>
    <p:extLst>
      <p:ext uri="{BB962C8B-B14F-4D97-AF65-F5344CB8AC3E}">
        <p14:creationId xmlns:p14="http://schemas.microsoft.com/office/powerpoint/2010/main" val="248575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280920" cy="1846659"/>
          </a:xfrm>
          <a:prstGeom prst="rect">
            <a:avLst/>
          </a:prstGeom>
          <a:noFill/>
        </p:spPr>
        <p:txBody>
          <a:bodyPr wrap="square" rtlCol="0">
            <a:spAutoFit/>
          </a:bodyPr>
          <a:lstStyle/>
          <a:p>
            <a:pPr algn="just"/>
            <a:r>
              <a:rPr lang="en-US" sz="2400" b="1" dirty="0"/>
              <a:t>En </a:t>
            </a:r>
            <a:r>
              <a:rPr lang="en-US" sz="2400" b="1" dirty="0" err="1"/>
              <a:t>yaygın</a:t>
            </a:r>
            <a:r>
              <a:rPr lang="en-US" sz="2400" b="1" dirty="0"/>
              <a:t> </a:t>
            </a:r>
            <a:r>
              <a:rPr lang="en-US" sz="2400" b="1" dirty="0" err="1"/>
              <a:t>olarak</a:t>
            </a:r>
            <a:r>
              <a:rPr lang="en-US" sz="2400" b="1" dirty="0"/>
              <a:t> </a:t>
            </a:r>
            <a:r>
              <a:rPr lang="en-US" sz="2400" b="1" dirty="0" err="1"/>
              <a:t>kullanılan</a:t>
            </a:r>
            <a:r>
              <a:rPr lang="en-US" sz="2400" b="1" dirty="0"/>
              <a:t> DSL </a:t>
            </a:r>
            <a:r>
              <a:rPr lang="en-US" sz="2400" b="1" dirty="0" err="1"/>
              <a:t>ailesi</a:t>
            </a:r>
            <a:r>
              <a:rPr lang="en-US" sz="2400" b="1" dirty="0"/>
              <a:t> </a:t>
            </a:r>
            <a:r>
              <a:rPr lang="en-US" sz="2400" b="1" dirty="0" err="1"/>
              <a:t>üyesi</a:t>
            </a:r>
            <a:r>
              <a:rPr lang="en-US" sz="2400" b="1" dirty="0"/>
              <a:t>, ADSL </a:t>
            </a:r>
            <a:r>
              <a:rPr lang="en-US" sz="2400" b="1" dirty="0" err="1"/>
              <a:t>ve</a:t>
            </a:r>
            <a:r>
              <a:rPr lang="en-US" sz="2400" b="1" dirty="0"/>
              <a:t> </a:t>
            </a:r>
            <a:r>
              <a:rPr lang="en-US" sz="2400" b="1" dirty="0" err="1"/>
              <a:t>SDSL’dir</a:t>
            </a:r>
            <a:r>
              <a:rPr lang="en-US" sz="2400" b="1" dirty="0"/>
              <a:t>. DSL </a:t>
            </a:r>
            <a:r>
              <a:rPr lang="en-US" sz="2400" b="1" dirty="0" err="1"/>
              <a:t>ürünlerinin</a:t>
            </a:r>
            <a:r>
              <a:rPr lang="en-US" sz="2400" b="1" dirty="0"/>
              <a:t> en </a:t>
            </a:r>
            <a:r>
              <a:rPr lang="en-US" sz="2400" b="1" dirty="0" err="1"/>
              <a:t>belirgin</a:t>
            </a:r>
            <a:r>
              <a:rPr lang="en-US" sz="2400" b="1" dirty="0"/>
              <a:t> </a:t>
            </a:r>
            <a:r>
              <a:rPr lang="en-US" sz="2400" b="1" dirty="0" err="1"/>
              <a:t>faydası</a:t>
            </a:r>
            <a:r>
              <a:rPr lang="en-US" sz="2400" b="1" dirty="0"/>
              <a:t>, </a:t>
            </a:r>
            <a:r>
              <a:rPr lang="en-US" sz="2400" b="1" u="sng" dirty="0" err="1"/>
              <a:t>veri</a:t>
            </a:r>
            <a:r>
              <a:rPr lang="en-US" sz="2400" b="1" u="sng" dirty="0"/>
              <a:t> </a:t>
            </a:r>
            <a:r>
              <a:rPr lang="en-US" sz="2400" b="1" u="sng" dirty="0" err="1"/>
              <a:t>hızı</a:t>
            </a:r>
            <a:r>
              <a:rPr lang="en-US" sz="2400" b="1" u="sng" dirty="0"/>
              <a:t> </a:t>
            </a:r>
            <a:r>
              <a:rPr lang="en-US" sz="2400" b="1" u="sng" dirty="0" err="1"/>
              <a:t>ve</a:t>
            </a:r>
            <a:r>
              <a:rPr lang="en-US" sz="2400" b="1" u="sng" dirty="0"/>
              <a:t> </a:t>
            </a:r>
            <a:r>
              <a:rPr lang="en-US" sz="2400" b="1" u="sng" dirty="0" err="1"/>
              <a:t>kullanılan</a:t>
            </a:r>
            <a:r>
              <a:rPr lang="en-US" sz="2400" b="1" u="sng" dirty="0"/>
              <a:t> </a:t>
            </a:r>
            <a:r>
              <a:rPr lang="en-US" sz="2400" b="1" u="sng" dirty="0" err="1"/>
              <a:t>donanım</a:t>
            </a:r>
            <a:r>
              <a:rPr lang="en-US" sz="2400" b="1" u="sng" dirty="0"/>
              <a:t> </a:t>
            </a:r>
            <a:r>
              <a:rPr lang="en-US" sz="2400" b="1" u="sng" dirty="0" err="1"/>
              <a:t>maliyetinin</a:t>
            </a:r>
            <a:r>
              <a:rPr lang="en-US" sz="2400" b="1" u="sng" dirty="0"/>
              <a:t> </a:t>
            </a:r>
            <a:r>
              <a:rPr lang="en-US" sz="2400" b="1" u="sng" dirty="0" err="1"/>
              <a:t>yapılan</a:t>
            </a:r>
            <a:r>
              <a:rPr lang="en-US" sz="2400" b="1" u="sng" dirty="0"/>
              <a:t> </a:t>
            </a:r>
            <a:r>
              <a:rPr lang="en-US" sz="2400" b="1" u="sng" dirty="0" err="1"/>
              <a:t>işe</a:t>
            </a:r>
            <a:r>
              <a:rPr lang="en-US" sz="2400" b="1" u="sng" dirty="0"/>
              <a:t> </a:t>
            </a:r>
            <a:r>
              <a:rPr lang="en-US" sz="2400" b="1" u="sng" dirty="0" err="1"/>
              <a:t>oranla</a:t>
            </a:r>
            <a:r>
              <a:rPr lang="en-US" sz="2400" b="1" u="sng" dirty="0"/>
              <a:t> son </a:t>
            </a:r>
            <a:r>
              <a:rPr lang="en-US" sz="2400" b="1" u="sng" dirty="0" err="1"/>
              <a:t>derece</a:t>
            </a:r>
            <a:r>
              <a:rPr lang="en-US" sz="2400" b="1" u="sng" dirty="0"/>
              <a:t> </a:t>
            </a:r>
            <a:r>
              <a:rPr lang="en-US" sz="2400" b="1" u="sng" dirty="0" err="1"/>
              <a:t>düşük</a:t>
            </a:r>
            <a:r>
              <a:rPr lang="en-US" sz="2400" b="1" u="sng" dirty="0"/>
              <a:t> </a:t>
            </a:r>
            <a:r>
              <a:rPr lang="en-US" sz="2400" b="1" u="sng" dirty="0" err="1"/>
              <a:t>olmasıdır</a:t>
            </a:r>
            <a:r>
              <a:rPr lang="en-US" sz="2400" b="1" u="sng" dirty="0"/>
              <a:t>. </a:t>
            </a:r>
            <a:endParaRPr lang="tr-TR" sz="2400" b="1" u="sng" dirty="0"/>
          </a:p>
          <a:p>
            <a:endParaRPr lang="tr-TR" dirty="0"/>
          </a:p>
        </p:txBody>
      </p:sp>
      <p:sp>
        <p:nvSpPr>
          <p:cNvPr id="3" name="TextBox 2"/>
          <p:cNvSpPr txBox="1"/>
          <p:nvPr/>
        </p:nvSpPr>
        <p:spPr>
          <a:xfrm>
            <a:off x="755576" y="2107307"/>
            <a:ext cx="7776864" cy="4708981"/>
          </a:xfrm>
          <a:prstGeom prst="rect">
            <a:avLst/>
          </a:prstGeom>
          <a:noFill/>
        </p:spPr>
        <p:txBody>
          <a:bodyPr wrap="square" rtlCol="0">
            <a:spAutoFit/>
          </a:bodyPr>
          <a:lstStyle/>
          <a:p>
            <a:r>
              <a:rPr lang="en-US" sz="2400" b="1" dirty="0"/>
              <a:t>DSL </a:t>
            </a:r>
            <a:r>
              <a:rPr lang="en-US" sz="2400" b="1" dirty="0" err="1"/>
              <a:t>teknolojisinin</a:t>
            </a:r>
            <a:r>
              <a:rPr lang="en-US" sz="2400" b="1" dirty="0"/>
              <a:t> en </a:t>
            </a:r>
            <a:r>
              <a:rPr lang="en-US" sz="2400" b="1" dirty="0" err="1"/>
              <a:t>avantajlı</a:t>
            </a:r>
            <a:r>
              <a:rPr lang="en-US" sz="2400" b="1" dirty="0"/>
              <a:t> </a:t>
            </a:r>
            <a:r>
              <a:rPr lang="en-US" sz="2400" b="1" dirty="0" err="1"/>
              <a:t>yönleri</a:t>
            </a:r>
            <a:r>
              <a:rPr lang="en-US" sz="2400" b="1" dirty="0"/>
              <a:t> </a:t>
            </a:r>
            <a:r>
              <a:rPr lang="en-US" sz="2400" b="1" dirty="0" err="1"/>
              <a:t>nelerdir</a:t>
            </a:r>
            <a:r>
              <a:rPr lang="en-US" sz="2400" b="1" dirty="0"/>
              <a:t>? </a:t>
            </a:r>
            <a:endParaRPr lang="tr-TR" sz="2400" b="1" dirty="0"/>
          </a:p>
          <a:p>
            <a:endParaRPr lang="tr-TR" dirty="0"/>
          </a:p>
          <a:p>
            <a:pPr marL="342900" lvl="0" indent="-342900" algn="just">
              <a:buFont typeface="Arial" panose="020B0604020202020204" pitchFamily="34" charset="0"/>
              <a:buChar char="•"/>
            </a:pPr>
            <a:r>
              <a:rPr lang="en-US" sz="2400" dirty="0" err="1"/>
              <a:t>Dünya</a:t>
            </a:r>
            <a:r>
              <a:rPr lang="en-US" sz="2400" dirty="0"/>
              <a:t> </a:t>
            </a:r>
            <a:r>
              <a:rPr lang="en-US" sz="2400" dirty="0" err="1"/>
              <a:t>üzerinde</a:t>
            </a:r>
            <a:r>
              <a:rPr lang="en-US" sz="2400" dirty="0"/>
              <a:t> </a:t>
            </a:r>
            <a:r>
              <a:rPr lang="en-US" sz="2400" dirty="0" err="1"/>
              <a:t>kurulu</a:t>
            </a:r>
            <a:r>
              <a:rPr lang="en-US" sz="2400"/>
              <a:t> 800.000'den </a:t>
            </a:r>
            <a:r>
              <a:rPr lang="en-US" sz="2400" dirty="0" err="1"/>
              <a:t>fazla</a:t>
            </a:r>
            <a:r>
              <a:rPr lang="en-US" sz="2400" dirty="0"/>
              <a:t> </a:t>
            </a:r>
            <a:r>
              <a:rPr lang="en-US" sz="2400" dirty="0" err="1"/>
              <a:t>lokal</a:t>
            </a:r>
            <a:r>
              <a:rPr lang="en-US" sz="2400" dirty="0"/>
              <a:t> </a:t>
            </a:r>
            <a:r>
              <a:rPr lang="en-US" sz="2400" dirty="0" err="1"/>
              <a:t>santral</a:t>
            </a:r>
            <a:r>
              <a:rPr lang="en-US" sz="2400" dirty="0"/>
              <a:t> </a:t>
            </a:r>
            <a:r>
              <a:rPr lang="en-US" sz="2400" dirty="0" err="1"/>
              <a:t>bölgesinde</a:t>
            </a:r>
            <a:r>
              <a:rPr lang="en-US" sz="2400" dirty="0"/>
              <a:t> </a:t>
            </a:r>
            <a:r>
              <a:rPr lang="en-US" sz="2400" dirty="0" err="1"/>
              <a:t>Telefon</a:t>
            </a:r>
            <a:r>
              <a:rPr lang="en-US" sz="2400" dirty="0"/>
              <a:t> </a:t>
            </a:r>
            <a:r>
              <a:rPr lang="en-US" sz="2400" dirty="0" err="1"/>
              <a:t>kullanımı</a:t>
            </a:r>
            <a:r>
              <a:rPr lang="en-US" sz="2400" dirty="0"/>
              <a:t> </a:t>
            </a:r>
            <a:r>
              <a:rPr lang="en-US" sz="2400" dirty="0" err="1"/>
              <a:t>için</a:t>
            </a:r>
            <a:r>
              <a:rPr lang="en-US" sz="2400" dirty="0"/>
              <a:t> </a:t>
            </a:r>
            <a:r>
              <a:rPr lang="en-US" sz="2400" dirty="0" err="1"/>
              <a:t>oluşturulan</a:t>
            </a:r>
            <a:r>
              <a:rPr lang="en-US" sz="2400" dirty="0"/>
              <a:t> </a:t>
            </a:r>
            <a:r>
              <a:rPr lang="en-US" sz="2400" dirty="0" err="1"/>
              <a:t>mevcut</a:t>
            </a:r>
            <a:r>
              <a:rPr lang="en-US" sz="2400" dirty="0"/>
              <a:t> </a:t>
            </a:r>
            <a:r>
              <a:rPr lang="en-US" sz="2400" dirty="0" err="1"/>
              <a:t>altyapı</a:t>
            </a:r>
            <a:r>
              <a:rPr lang="en-US" sz="2400" dirty="0"/>
              <a:t> </a:t>
            </a:r>
            <a:r>
              <a:rPr lang="en-US" sz="2400" dirty="0" err="1"/>
              <a:t>kullanılıyor</a:t>
            </a:r>
            <a:r>
              <a:rPr lang="en-US" sz="2400" dirty="0"/>
              <a:t>, </a:t>
            </a:r>
            <a:r>
              <a:rPr lang="en-US" sz="2400" dirty="0" err="1"/>
              <a:t>ekstra</a:t>
            </a:r>
            <a:r>
              <a:rPr lang="en-US" sz="2400" dirty="0"/>
              <a:t> alt </a:t>
            </a:r>
            <a:r>
              <a:rPr lang="en-US" sz="2400" dirty="0" err="1"/>
              <a:t>yapı</a:t>
            </a:r>
            <a:r>
              <a:rPr lang="en-US" sz="2400" dirty="0"/>
              <a:t> </a:t>
            </a:r>
            <a:r>
              <a:rPr lang="en-US" sz="2400" dirty="0" err="1"/>
              <a:t>yatırımı</a:t>
            </a:r>
            <a:r>
              <a:rPr lang="en-US" sz="2400" dirty="0"/>
              <a:t> </a:t>
            </a:r>
            <a:r>
              <a:rPr lang="en-US" sz="2400" dirty="0" err="1"/>
              <a:t>gerektirmiyor</a:t>
            </a:r>
            <a:r>
              <a:rPr lang="en-US" sz="2400" dirty="0"/>
              <a:t>, </a:t>
            </a:r>
            <a:endParaRPr lang="tr-TR" sz="2400" dirty="0"/>
          </a:p>
          <a:p>
            <a:pPr marL="342900" lvl="0" indent="-342900" algn="just">
              <a:buFont typeface="Arial" panose="020B0604020202020204" pitchFamily="34" charset="0"/>
              <a:buChar char="•"/>
            </a:pPr>
            <a:r>
              <a:rPr lang="en-US" sz="2400" dirty="0" err="1"/>
              <a:t>Sinyalizasyonda</a:t>
            </a:r>
            <a:r>
              <a:rPr lang="en-US" sz="2400" dirty="0"/>
              <a:t> </a:t>
            </a:r>
            <a:r>
              <a:rPr lang="en-US" sz="2400" dirty="0" err="1"/>
              <a:t>özel</a:t>
            </a:r>
            <a:r>
              <a:rPr lang="en-US" sz="2400" dirty="0"/>
              <a:t> </a:t>
            </a:r>
            <a:r>
              <a:rPr lang="en-US" sz="2400" dirty="0" err="1"/>
              <a:t>bir</a:t>
            </a:r>
            <a:r>
              <a:rPr lang="en-US" sz="2400" dirty="0"/>
              <a:t> </a:t>
            </a:r>
            <a:r>
              <a:rPr lang="en-US" sz="2400" dirty="0" err="1"/>
              <a:t>dijit</a:t>
            </a:r>
            <a:r>
              <a:rPr lang="en-US" sz="2400" dirty="0"/>
              <a:t> </a:t>
            </a:r>
            <a:r>
              <a:rPr lang="en-US" sz="2400" dirty="0" err="1"/>
              <a:t>kullanılmıyor</a:t>
            </a:r>
            <a:r>
              <a:rPr lang="en-US" sz="2400" dirty="0"/>
              <a:t> ( voice </a:t>
            </a:r>
            <a:r>
              <a:rPr lang="en-US" sz="2400" dirty="0" err="1"/>
              <a:t>için</a:t>
            </a:r>
            <a:r>
              <a:rPr lang="en-US" sz="2400" dirty="0"/>
              <a:t> 4 kHz </a:t>
            </a:r>
            <a:r>
              <a:rPr lang="en-US" sz="2400" dirty="0" err="1"/>
              <a:t>olan</a:t>
            </a:r>
            <a:r>
              <a:rPr lang="en-US" sz="2400" dirty="0"/>
              <a:t> </a:t>
            </a:r>
            <a:r>
              <a:rPr lang="en-US" sz="2400" dirty="0" err="1"/>
              <a:t>standart</a:t>
            </a:r>
            <a:r>
              <a:rPr lang="en-US" sz="2400" dirty="0"/>
              <a:t>, DSL de 1.2 MHz' e </a:t>
            </a:r>
            <a:r>
              <a:rPr lang="en-US" sz="2400" dirty="0" err="1"/>
              <a:t>ulaşmaktadır</a:t>
            </a:r>
            <a:r>
              <a:rPr lang="en-US" sz="2400" dirty="0"/>
              <a:t>), </a:t>
            </a:r>
            <a:endParaRPr lang="tr-TR" sz="2400" dirty="0"/>
          </a:p>
          <a:p>
            <a:pPr marL="342900" lvl="0" indent="-342900" algn="just">
              <a:buFont typeface="Arial" panose="020B0604020202020204" pitchFamily="34" charset="0"/>
              <a:buChar char="•"/>
            </a:pPr>
            <a:r>
              <a:rPr lang="en-US" sz="2400" dirty="0" err="1"/>
              <a:t>Komünikasyon</a:t>
            </a:r>
            <a:r>
              <a:rPr lang="en-US" sz="2400" dirty="0"/>
              <a:t> </a:t>
            </a:r>
            <a:r>
              <a:rPr lang="en-US" sz="2400" dirty="0" err="1"/>
              <a:t>Teknolojisinde</a:t>
            </a:r>
            <a:r>
              <a:rPr lang="en-US" sz="2400" dirty="0"/>
              <a:t> </a:t>
            </a:r>
            <a:r>
              <a:rPr lang="en-US" sz="2400" dirty="0" err="1"/>
              <a:t>kullanılan</a:t>
            </a:r>
            <a:r>
              <a:rPr lang="en-US" sz="2400" dirty="0"/>
              <a:t> </a:t>
            </a:r>
            <a:r>
              <a:rPr lang="en-US" sz="2400" dirty="0" err="1"/>
              <a:t>mevcut</a:t>
            </a:r>
            <a:r>
              <a:rPr lang="en-US" sz="2400" dirty="0"/>
              <a:t> </a:t>
            </a:r>
            <a:r>
              <a:rPr lang="en-US" sz="2400" dirty="0" err="1"/>
              <a:t>ve</a:t>
            </a:r>
            <a:r>
              <a:rPr lang="en-US" sz="2400" dirty="0"/>
              <a:t> </a:t>
            </a:r>
            <a:r>
              <a:rPr lang="en-US" sz="2400" dirty="0" err="1"/>
              <a:t>yeni</a:t>
            </a:r>
            <a:r>
              <a:rPr lang="en-US" sz="2400" dirty="0"/>
              <a:t> </a:t>
            </a:r>
            <a:r>
              <a:rPr lang="en-US" sz="2400" dirty="0" err="1"/>
              <a:t>çıkabilecek</a:t>
            </a:r>
            <a:r>
              <a:rPr lang="en-US" sz="2400" dirty="0"/>
              <a:t> </a:t>
            </a:r>
            <a:r>
              <a:rPr lang="en-US" sz="2400" dirty="0" err="1"/>
              <a:t>yöntemler</a:t>
            </a:r>
            <a:r>
              <a:rPr lang="en-US" sz="2400" dirty="0"/>
              <a:t> DSL </a:t>
            </a:r>
            <a:r>
              <a:rPr lang="en-US" sz="2400" dirty="0" err="1"/>
              <a:t>üzerinde</a:t>
            </a:r>
            <a:r>
              <a:rPr lang="en-US" sz="2400" dirty="0"/>
              <a:t> </a:t>
            </a:r>
            <a:r>
              <a:rPr lang="en-US" sz="2400" dirty="0" err="1"/>
              <a:t>uygulanabiliyor</a:t>
            </a:r>
            <a:r>
              <a:rPr lang="en-US" sz="2400" dirty="0"/>
              <a:t>, </a:t>
            </a:r>
            <a:endParaRPr lang="tr-TR" sz="2400" dirty="0"/>
          </a:p>
          <a:p>
            <a:pPr marL="342900" lvl="0" indent="-342900" algn="just">
              <a:buFont typeface="Arial" panose="020B0604020202020204" pitchFamily="34" charset="0"/>
              <a:buChar char="•"/>
            </a:pPr>
            <a:r>
              <a:rPr lang="en-US" sz="2400" dirty="0" err="1"/>
              <a:t>Kullanılan</a:t>
            </a:r>
            <a:r>
              <a:rPr lang="en-US" sz="2400" dirty="0"/>
              <a:t> </a:t>
            </a:r>
            <a:r>
              <a:rPr lang="en-US" sz="2400" dirty="0" err="1"/>
              <a:t>donanımlar</a:t>
            </a:r>
            <a:r>
              <a:rPr lang="en-US" sz="2400" dirty="0"/>
              <a:t> </a:t>
            </a:r>
            <a:r>
              <a:rPr lang="en-US" sz="2400" dirty="0" err="1"/>
              <a:t>aynı</a:t>
            </a:r>
            <a:r>
              <a:rPr lang="en-US" sz="2400" dirty="0"/>
              <a:t> </a:t>
            </a:r>
            <a:r>
              <a:rPr lang="en-US" sz="2400" dirty="0" err="1"/>
              <a:t>servisi</a:t>
            </a:r>
            <a:r>
              <a:rPr lang="en-US" sz="2400" dirty="0"/>
              <a:t> </a:t>
            </a:r>
            <a:r>
              <a:rPr lang="en-US" sz="2400" dirty="0" err="1"/>
              <a:t>sağlamada</a:t>
            </a:r>
            <a:r>
              <a:rPr lang="en-US" sz="2400" dirty="0"/>
              <a:t> </a:t>
            </a:r>
            <a:r>
              <a:rPr lang="en-US" sz="2400" dirty="0" err="1"/>
              <a:t>kullanılan</a:t>
            </a:r>
            <a:r>
              <a:rPr lang="en-US" sz="2400" dirty="0"/>
              <a:t> </a:t>
            </a:r>
            <a:r>
              <a:rPr lang="en-US" sz="2400" dirty="0" err="1"/>
              <a:t>donanımlarla</a:t>
            </a:r>
            <a:r>
              <a:rPr lang="en-US" sz="2400" dirty="0"/>
              <a:t> </a:t>
            </a:r>
            <a:r>
              <a:rPr lang="en-US" sz="2400" dirty="0" err="1"/>
              <a:t>karşılaştırmalı</a:t>
            </a:r>
            <a:r>
              <a:rPr lang="en-US" sz="2400" dirty="0"/>
              <a:t> </a:t>
            </a:r>
            <a:r>
              <a:rPr lang="en-US" sz="2400" dirty="0" err="1"/>
              <a:t>belirgin</a:t>
            </a:r>
            <a:r>
              <a:rPr lang="en-US" sz="2400" dirty="0"/>
              <a:t> </a:t>
            </a:r>
            <a:r>
              <a:rPr lang="en-US" sz="2400" dirty="0" err="1"/>
              <a:t>maliyet</a:t>
            </a:r>
            <a:r>
              <a:rPr lang="en-US" sz="2400" dirty="0"/>
              <a:t> </a:t>
            </a:r>
            <a:r>
              <a:rPr lang="en-US" sz="2400" dirty="0" err="1"/>
              <a:t>avantajına</a:t>
            </a:r>
            <a:r>
              <a:rPr lang="en-US" sz="2400" dirty="0"/>
              <a:t> </a:t>
            </a:r>
            <a:r>
              <a:rPr lang="en-US" sz="2400" dirty="0" err="1"/>
              <a:t>sahiptir</a:t>
            </a:r>
            <a:r>
              <a:rPr lang="en-US" sz="2400" dirty="0"/>
              <a:t>.</a:t>
            </a:r>
            <a:endParaRPr lang="tr-TR" sz="2400" dirty="0"/>
          </a:p>
          <a:p>
            <a:endParaRPr lang="tr-TR" dirty="0"/>
          </a:p>
        </p:txBody>
      </p:sp>
      <p:sp>
        <p:nvSpPr>
          <p:cNvPr id="4" name="Slide Number Placeholder 3">
            <a:extLst>
              <a:ext uri="{FF2B5EF4-FFF2-40B4-BE49-F238E27FC236}">
                <a16:creationId xmlns:a16="http://schemas.microsoft.com/office/drawing/2014/main" id="{EB10DED1-8F0A-B919-A34E-B1BCCCAE4E89}"/>
              </a:ext>
            </a:extLst>
          </p:cNvPr>
          <p:cNvSpPr>
            <a:spLocks noGrp="1"/>
          </p:cNvSpPr>
          <p:nvPr>
            <p:ph type="sldNum" sz="quarter" idx="12"/>
          </p:nvPr>
        </p:nvSpPr>
        <p:spPr/>
        <p:txBody>
          <a:bodyPr/>
          <a:lstStyle/>
          <a:p>
            <a:fld id="{FA388F4F-6C6B-4E7F-860B-201CED661D62}" type="slidenum">
              <a:rPr lang="tr-TR" smtClean="0"/>
              <a:t>16</a:t>
            </a:fld>
            <a:endParaRPr lang="tr-TR"/>
          </a:p>
        </p:txBody>
      </p:sp>
    </p:spTree>
    <p:extLst>
      <p:ext uri="{BB962C8B-B14F-4D97-AF65-F5344CB8AC3E}">
        <p14:creationId xmlns:p14="http://schemas.microsoft.com/office/powerpoint/2010/main" val="1347088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208912" cy="461665"/>
          </a:xfrm>
          <a:prstGeom prst="rect">
            <a:avLst/>
          </a:prstGeom>
          <a:noFill/>
        </p:spPr>
        <p:txBody>
          <a:bodyPr wrap="square" rtlCol="0">
            <a:spAutoFit/>
          </a:bodyPr>
          <a:lstStyle/>
          <a:p>
            <a:r>
              <a:rPr lang="en-US" sz="2400" b="1" dirty="0"/>
              <a:t>XDSL UYGULAMALARI </a:t>
            </a:r>
            <a:endParaRPr lang="tr-TR" sz="2400" b="1" dirty="0"/>
          </a:p>
        </p:txBody>
      </p:sp>
      <p:sp>
        <p:nvSpPr>
          <p:cNvPr id="3" name="TextBox 2"/>
          <p:cNvSpPr txBox="1"/>
          <p:nvPr/>
        </p:nvSpPr>
        <p:spPr>
          <a:xfrm>
            <a:off x="539552" y="1052736"/>
            <a:ext cx="8208912" cy="1569660"/>
          </a:xfrm>
          <a:prstGeom prst="rect">
            <a:avLst/>
          </a:prstGeom>
          <a:noFill/>
        </p:spPr>
        <p:txBody>
          <a:bodyPr wrap="square" rtlCol="0">
            <a:spAutoFit/>
          </a:bodyPr>
          <a:lstStyle/>
          <a:p>
            <a:r>
              <a:rPr lang="en-US" b="1" dirty="0"/>
              <a:t>a) Video </a:t>
            </a:r>
            <a:r>
              <a:rPr lang="en-US" b="1" dirty="0" err="1"/>
              <a:t>Hizmeti</a:t>
            </a:r>
            <a:r>
              <a:rPr lang="en-US" dirty="0"/>
              <a:t> </a:t>
            </a:r>
            <a:endParaRPr lang="tr-TR" dirty="0"/>
          </a:p>
          <a:p>
            <a:pPr algn="just"/>
            <a:r>
              <a:rPr lang="en-US" sz="2000" b="1" dirty="0" err="1"/>
              <a:t>Bir</a:t>
            </a:r>
            <a:r>
              <a:rPr lang="en-US" sz="2000" b="1" dirty="0"/>
              <a:t> video </a:t>
            </a:r>
            <a:r>
              <a:rPr lang="en-US" sz="2000" b="1" dirty="0" err="1"/>
              <a:t>programına</a:t>
            </a:r>
            <a:r>
              <a:rPr lang="en-US" sz="2000" b="1" dirty="0"/>
              <a:t> </a:t>
            </a:r>
            <a:r>
              <a:rPr lang="en-US" sz="2000" b="1" dirty="0" err="1"/>
              <a:t>istediğiniz</a:t>
            </a:r>
            <a:r>
              <a:rPr lang="en-US" sz="2000" b="1" dirty="0"/>
              <a:t> </a:t>
            </a:r>
            <a:r>
              <a:rPr lang="en-US" sz="2000" b="1" dirty="0" err="1"/>
              <a:t>anda</a:t>
            </a:r>
            <a:r>
              <a:rPr lang="en-US" sz="2000" b="1" dirty="0"/>
              <a:t> online </a:t>
            </a:r>
            <a:r>
              <a:rPr lang="en-US" sz="2000" b="1" dirty="0" err="1"/>
              <a:t>olarak</a:t>
            </a:r>
            <a:r>
              <a:rPr lang="en-US" sz="2000" b="1" dirty="0"/>
              <a:t> </a:t>
            </a:r>
            <a:r>
              <a:rPr lang="en-US" sz="2000" b="1" dirty="0" err="1"/>
              <a:t>erişme</a:t>
            </a:r>
            <a:r>
              <a:rPr lang="en-US" sz="2000" b="1" dirty="0"/>
              <a:t> </a:t>
            </a:r>
            <a:r>
              <a:rPr lang="en-US" sz="2000" b="1" dirty="0" err="1"/>
              <a:t>ve</a:t>
            </a:r>
            <a:r>
              <a:rPr lang="en-US" sz="2000" b="1" dirty="0"/>
              <a:t> </a:t>
            </a:r>
            <a:r>
              <a:rPr lang="en-US" sz="2000" b="1" dirty="0" err="1"/>
              <a:t>izleme</a:t>
            </a:r>
            <a:r>
              <a:rPr lang="en-US" sz="2000" b="1" dirty="0"/>
              <a:t> </a:t>
            </a:r>
            <a:r>
              <a:rPr lang="en-US" sz="2000" b="1" dirty="0" err="1"/>
              <a:t>imkanı</a:t>
            </a:r>
            <a:r>
              <a:rPr lang="en-US" sz="2000" b="1" dirty="0"/>
              <a:t> </a:t>
            </a:r>
            <a:r>
              <a:rPr lang="en-US" sz="2000" b="1" dirty="0" err="1"/>
              <a:t>sağlar</a:t>
            </a:r>
            <a:r>
              <a:rPr lang="en-US" sz="2000" b="1" dirty="0"/>
              <a:t>. </a:t>
            </a:r>
            <a:r>
              <a:rPr lang="en-US" sz="2000" b="1" dirty="0" err="1"/>
              <a:t>Bütün</a:t>
            </a:r>
            <a:r>
              <a:rPr lang="en-US" sz="2000" b="1" dirty="0"/>
              <a:t> </a:t>
            </a:r>
            <a:r>
              <a:rPr lang="en-US" sz="2000" b="1" dirty="0" err="1"/>
              <a:t>bunlar</a:t>
            </a:r>
            <a:r>
              <a:rPr lang="en-US" sz="2000" b="1" dirty="0"/>
              <a:t> </a:t>
            </a:r>
            <a:r>
              <a:rPr lang="en-US" sz="2000" b="1" dirty="0" err="1"/>
              <a:t>evinizde</a:t>
            </a:r>
            <a:r>
              <a:rPr lang="en-US" sz="2000" b="1" dirty="0"/>
              <a:t> </a:t>
            </a:r>
            <a:r>
              <a:rPr lang="en-US" sz="2000" b="1" dirty="0" err="1"/>
              <a:t>bulunan</a:t>
            </a:r>
            <a:r>
              <a:rPr lang="en-US" sz="2000" b="1" dirty="0"/>
              <a:t> </a:t>
            </a:r>
            <a:r>
              <a:rPr lang="en-US" sz="2000" b="1" dirty="0" err="1"/>
              <a:t>telefon</a:t>
            </a:r>
            <a:r>
              <a:rPr lang="en-US" sz="2000" b="1" dirty="0"/>
              <a:t> </a:t>
            </a:r>
            <a:r>
              <a:rPr lang="en-US" sz="2000" b="1" dirty="0" err="1"/>
              <a:t>hattı</a:t>
            </a:r>
            <a:r>
              <a:rPr lang="en-US" sz="2000" b="1" dirty="0"/>
              <a:t> </a:t>
            </a:r>
            <a:r>
              <a:rPr lang="en-US" sz="2000" b="1" dirty="0" err="1"/>
              <a:t>üzerinden</a:t>
            </a:r>
            <a:r>
              <a:rPr lang="en-US" sz="2000" b="1" dirty="0"/>
              <a:t> </a:t>
            </a:r>
            <a:r>
              <a:rPr lang="en-US" sz="2000" b="1" dirty="0" err="1"/>
              <a:t>yapılır</a:t>
            </a:r>
            <a:r>
              <a:rPr lang="en-US" sz="2000" b="1" dirty="0"/>
              <a:t> </a:t>
            </a:r>
            <a:r>
              <a:rPr lang="en-US" sz="2000" b="1" dirty="0" err="1"/>
              <a:t>ve</a:t>
            </a:r>
            <a:r>
              <a:rPr lang="en-US" sz="2000" b="1" dirty="0"/>
              <a:t> </a:t>
            </a:r>
            <a:r>
              <a:rPr lang="en-US" sz="2000" b="1" dirty="0" err="1"/>
              <a:t>aynı</a:t>
            </a:r>
            <a:r>
              <a:rPr lang="en-US" sz="2000" b="1" dirty="0"/>
              <a:t> </a:t>
            </a:r>
            <a:r>
              <a:rPr lang="en-US" sz="2000" b="1" dirty="0" err="1"/>
              <a:t>zamanda</a:t>
            </a:r>
            <a:r>
              <a:rPr lang="en-US" sz="2000" b="1" dirty="0"/>
              <a:t> da </a:t>
            </a:r>
            <a:r>
              <a:rPr lang="en-US" sz="2000" b="1" dirty="0" err="1"/>
              <a:t>videonuzu</a:t>
            </a:r>
            <a:r>
              <a:rPr lang="en-US" sz="2000" b="1" dirty="0"/>
              <a:t> </a:t>
            </a:r>
            <a:r>
              <a:rPr lang="en-US" sz="2000" b="1" dirty="0" err="1"/>
              <a:t>izlerken</a:t>
            </a:r>
            <a:r>
              <a:rPr lang="en-US" sz="2000" b="1" dirty="0"/>
              <a:t> </a:t>
            </a:r>
            <a:r>
              <a:rPr lang="en-US" sz="2000" b="1" dirty="0" err="1"/>
              <a:t>telefonunuz</a:t>
            </a:r>
            <a:r>
              <a:rPr lang="en-US" sz="2000" b="1" dirty="0"/>
              <a:t> </a:t>
            </a:r>
            <a:r>
              <a:rPr lang="en-US" sz="2000" b="1" dirty="0" err="1"/>
              <a:t>ile</a:t>
            </a:r>
            <a:r>
              <a:rPr lang="en-US" sz="2000" b="1" dirty="0"/>
              <a:t> </a:t>
            </a:r>
            <a:r>
              <a:rPr lang="en-US" sz="2000" b="1" dirty="0" err="1"/>
              <a:t>konuşabilirsiniz</a:t>
            </a:r>
            <a:r>
              <a:rPr lang="en-US" sz="2000" b="1" dirty="0"/>
              <a:t>. </a:t>
            </a:r>
            <a:endParaRPr lang="tr-TR" sz="2000" b="1" dirty="0"/>
          </a:p>
          <a:p>
            <a:endParaRPr lang="tr-TR" dirty="0"/>
          </a:p>
        </p:txBody>
      </p:sp>
      <p:sp>
        <p:nvSpPr>
          <p:cNvPr id="4" name="TextBox 3"/>
          <p:cNvSpPr txBox="1"/>
          <p:nvPr/>
        </p:nvSpPr>
        <p:spPr>
          <a:xfrm>
            <a:off x="539552" y="2420888"/>
            <a:ext cx="8064896" cy="1908215"/>
          </a:xfrm>
          <a:prstGeom prst="rect">
            <a:avLst/>
          </a:prstGeom>
          <a:noFill/>
        </p:spPr>
        <p:txBody>
          <a:bodyPr wrap="square" rtlCol="0">
            <a:spAutoFit/>
          </a:bodyPr>
          <a:lstStyle/>
          <a:p>
            <a:pPr algn="just"/>
            <a:r>
              <a:rPr lang="en-US" sz="2000" b="1" dirty="0"/>
              <a:t>b) Video-</a:t>
            </a:r>
            <a:r>
              <a:rPr lang="en-US" sz="2000" b="1" dirty="0" err="1"/>
              <a:t>Konferans</a:t>
            </a:r>
            <a:endParaRPr lang="tr-TR" sz="2000" b="1" dirty="0"/>
          </a:p>
          <a:p>
            <a:pPr algn="just"/>
            <a:r>
              <a:rPr lang="en-US" sz="2000" b="1" dirty="0" err="1"/>
              <a:t>Yüz</a:t>
            </a:r>
            <a:r>
              <a:rPr lang="en-US" sz="2000" b="1" dirty="0"/>
              <a:t> </a:t>
            </a:r>
            <a:r>
              <a:rPr lang="en-US" sz="2000" b="1" dirty="0" err="1"/>
              <a:t>yüze</a:t>
            </a:r>
            <a:r>
              <a:rPr lang="en-US" sz="2000" b="1" dirty="0"/>
              <a:t> </a:t>
            </a:r>
            <a:r>
              <a:rPr lang="en-US" sz="2000" b="1" dirty="0" err="1"/>
              <a:t>yapacağınız</a:t>
            </a:r>
            <a:r>
              <a:rPr lang="en-US" sz="2000" b="1" dirty="0"/>
              <a:t> her </a:t>
            </a:r>
            <a:r>
              <a:rPr lang="en-US" sz="2000" b="1" dirty="0" err="1"/>
              <a:t>türlü</a:t>
            </a:r>
            <a:r>
              <a:rPr lang="en-US" sz="2000" b="1" dirty="0"/>
              <a:t> </a:t>
            </a:r>
            <a:r>
              <a:rPr lang="en-US" sz="2000" b="1" dirty="0" err="1"/>
              <a:t>konuşmayı</a:t>
            </a:r>
            <a:r>
              <a:rPr lang="en-US" sz="2000" b="1" dirty="0"/>
              <a:t> ADSL' in video </a:t>
            </a:r>
            <a:r>
              <a:rPr lang="en-US" sz="2000" b="1" dirty="0" err="1"/>
              <a:t>konferans</a:t>
            </a:r>
            <a:r>
              <a:rPr lang="en-US" sz="2000" b="1" dirty="0"/>
              <a:t> </a:t>
            </a:r>
            <a:r>
              <a:rPr lang="en-US" sz="2000" b="1" dirty="0" err="1"/>
              <a:t>özelliği</a:t>
            </a:r>
            <a:r>
              <a:rPr lang="en-US" sz="2000" b="1" dirty="0"/>
              <a:t> </a:t>
            </a:r>
            <a:r>
              <a:rPr lang="en-US" sz="2000" b="1" dirty="0" err="1"/>
              <a:t>ile</a:t>
            </a:r>
            <a:r>
              <a:rPr lang="en-US" sz="2000" b="1" dirty="0"/>
              <a:t> </a:t>
            </a:r>
            <a:r>
              <a:rPr lang="en-US" sz="2000" b="1" dirty="0" err="1"/>
              <a:t>yapmanız</a:t>
            </a:r>
            <a:r>
              <a:rPr lang="en-US" sz="2000" b="1" dirty="0"/>
              <a:t> </a:t>
            </a:r>
            <a:r>
              <a:rPr lang="en-US" sz="2000" b="1" dirty="0" err="1"/>
              <a:t>mümkündür.Eğitim</a:t>
            </a:r>
            <a:r>
              <a:rPr lang="en-US" sz="2000" b="1" dirty="0"/>
              <a:t>, </a:t>
            </a:r>
            <a:r>
              <a:rPr lang="en-US" sz="2000" b="1" dirty="0" err="1"/>
              <a:t>toplantı</a:t>
            </a:r>
            <a:r>
              <a:rPr lang="en-US" sz="2000" b="1" dirty="0"/>
              <a:t>, </a:t>
            </a:r>
            <a:r>
              <a:rPr lang="en-US" sz="2000" b="1" dirty="0" err="1"/>
              <a:t>tartışma</a:t>
            </a:r>
            <a:r>
              <a:rPr lang="en-US" sz="2000" b="1" dirty="0"/>
              <a:t> vb. </a:t>
            </a:r>
            <a:r>
              <a:rPr lang="en-US" sz="2000" b="1" dirty="0" err="1"/>
              <a:t>organizasyonlarda</a:t>
            </a:r>
            <a:r>
              <a:rPr lang="en-US" sz="2000" b="1" dirty="0"/>
              <a:t>, </a:t>
            </a:r>
            <a:r>
              <a:rPr lang="en-US" sz="2000" b="1" dirty="0" err="1"/>
              <a:t>çok</a:t>
            </a:r>
            <a:r>
              <a:rPr lang="en-US" sz="2000" b="1" dirty="0"/>
              <a:t> </a:t>
            </a:r>
            <a:r>
              <a:rPr lang="en-US" sz="2000" b="1" dirty="0" err="1"/>
              <a:t>uzak</a:t>
            </a:r>
            <a:r>
              <a:rPr lang="en-US" sz="2000" b="1" dirty="0"/>
              <a:t> </a:t>
            </a:r>
            <a:r>
              <a:rPr lang="en-US" sz="2000" b="1" dirty="0" err="1"/>
              <a:t>mesafede</a:t>
            </a:r>
            <a:r>
              <a:rPr lang="en-US" sz="2000" b="1" dirty="0"/>
              <a:t> </a:t>
            </a:r>
            <a:r>
              <a:rPr lang="en-US" sz="2000" b="1" dirty="0" err="1"/>
              <a:t>bulunan</a:t>
            </a:r>
            <a:r>
              <a:rPr lang="en-US" sz="2000" b="1" dirty="0"/>
              <a:t> </a:t>
            </a:r>
            <a:r>
              <a:rPr lang="en-US" sz="2000" b="1" dirty="0" err="1"/>
              <a:t>insanlarla</a:t>
            </a:r>
            <a:r>
              <a:rPr lang="en-US" sz="2000" b="1" dirty="0"/>
              <a:t> </a:t>
            </a:r>
            <a:r>
              <a:rPr lang="en-US" sz="2000" b="1" dirty="0" err="1"/>
              <a:t>yüz</a:t>
            </a:r>
            <a:r>
              <a:rPr lang="en-US" sz="2000" b="1" dirty="0"/>
              <a:t> </a:t>
            </a:r>
            <a:r>
              <a:rPr lang="en-US" sz="2000" b="1" dirty="0" err="1"/>
              <a:t>yüze</a:t>
            </a:r>
            <a:r>
              <a:rPr lang="en-US" sz="2000" b="1" dirty="0"/>
              <a:t> </a:t>
            </a:r>
            <a:r>
              <a:rPr lang="en-US" sz="2000" b="1" dirty="0" err="1"/>
              <a:t>konuşuyormuş</a:t>
            </a:r>
            <a:r>
              <a:rPr lang="en-US" sz="2000" b="1" dirty="0"/>
              <a:t> </a:t>
            </a:r>
            <a:r>
              <a:rPr lang="en-US" sz="2000" b="1" dirty="0" err="1"/>
              <a:t>gibi</a:t>
            </a:r>
            <a:r>
              <a:rPr lang="en-US" sz="2000" b="1" dirty="0"/>
              <a:t> </a:t>
            </a:r>
            <a:r>
              <a:rPr lang="en-US" sz="2000" b="1" dirty="0" err="1"/>
              <a:t>çok</a:t>
            </a:r>
            <a:r>
              <a:rPr lang="en-US" sz="2000" b="1" dirty="0"/>
              <a:t> </a:t>
            </a:r>
            <a:r>
              <a:rPr lang="en-US" sz="2000" b="1" dirty="0" err="1"/>
              <a:t>kaliteli</a:t>
            </a:r>
            <a:r>
              <a:rPr lang="en-US" sz="2000" b="1" dirty="0"/>
              <a:t> video </a:t>
            </a:r>
            <a:r>
              <a:rPr lang="en-US" sz="2000" b="1" dirty="0" err="1"/>
              <a:t>konferans</a:t>
            </a:r>
            <a:r>
              <a:rPr lang="en-US" sz="2000" b="1" dirty="0"/>
              <a:t> </a:t>
            </a:r>
            <a:r>
              <a:rPr lang="en-US" sz="2000" b="1" dirty="0" err="1"/>
              <a:t>ortamı</a:t>
            </a:r>
            <a:r>
              <a:rPr lang="en-US" sz="2000" b="1" dirty="0"/>
              <a:t> </a:t>
            </a:r>
            <a:r>
              <a:rPr lang="en-US" sz="2000" b="1" dirty="0" err="1"/>
              <a:t>sağlamaktadır</a:t>
            </a:r>
            <a:r>
              <a:rPr lang="en-US" sz="2000" b="1" dirty="0"/>
              <a:t>. </a:t>
            </a:r>
            <a:endParaRPr lang="tr-TR" sz="2000" b="1" dirty="0"/>
          </a:p>
          <a:p>
            <a:endParaRPr lang="tr-TR" dirty="0"/>
          </a:p>
        </p:txBody>
      </p:sp>
      <p:sp>
        <p:nvSpPr>
          <p:cNvPr id="5" name="TextBox 4"/>
          <p:cNvSpPr txBox="1"/>
          <p:nvPr/>
        </p:nvSpPr>
        <p:spPr>
          <a:xfrm>
            <a:off x="611560" y="4329103"/>
            <a:ext cx="8136904" cy="2215991"/>
          </a:xfrm>
          <a:prstGeom prst="rect">
            <a:avLst/>
          </a:prstGeom>
          <a:noFill/>
        </p:spPr>
        <p:txBody>
          <a:bodyPr wrap="square" rtlCol="0">
            <a:spAutoFit/>
          </a:bodyPr>
          <a:lstStyle/>
          <a:p>
            <a:pPr algn="just"/>
            <a:r>
              <a:rPr lang="en-US" sz="2000" b="1" dirty="0"/>
              <a:t>c) Tele-</a:t>
            </a:r>
            <a:r>
              <a:rPr lang="en-US" sz="2000" b="1" dirty="0" err="1"/>
              <a:t>İş</a:t>
            </a:r>
            <a:r>
              <a:rPr lang="en-US" sz="2000" b="1" dirty="0"/>
              <a:t> (Tele-commuting) </a:t>
            </a:r>
            <a:endParaRPr lang="tr-TR" sz="2000" b="1" dirty="0"/>
          </a:p>
          <a:p>
            <a:pPr algn="just"/>
            <a:r>
              <a:rPr lang="en-US" sz="2000" b="1" dirty="0"/>
              <a:t>Tele </a:t>
            </a:r>
            <a:r>
              <a:rPr lang="en-US" sz="2000" b="1" dirty="0" err="1"/>
              <a:t>iş</a:t>
            </a:r>
            <a:r>
              <a:rPr lang="en-US" sz="2000" b="1" dirty="0"/>
              <a:t>, </a:t>
            </a:r>
            <a:r>
              <a:rPr lang="en-US" sz="2000" b="1" dirty="0" err="1"/>
              <a:t>iş</a:t>
            </a:r>
            <a:r>
              <a:rPr lang="en-US" sz="2000" b="1" dirty="0"/>
              <a:t> </a:t>
            </a:r>
            <a:r>
              <a:rPr lang="en-US" sz="2000" b="1" dirty="0" err="1"/>
              <a:t>yerinde</a:t>
            </a:r>
            <a:r>
              <a:rPr lang="en-US" sz="2000" b="1" dirty="0"/>
              <a:t> </a:t>
            </a:r>
            <a:r>
              <a:rPr lang="en-US" sz="2000" b="1" dirty="0" err="1"/>
              <a:t>çalışan</a:t>
            </a:r>
            <a:r>
              <a:rPr lang="en-US" sz="2000" b="1" dirty="0"/>
              <a:t> </a:t>
            </a:r>
            <a:r>
              <a:rPr lang="en-US" sz="2000" b="1" dirty="0" err="1"/>
              <a:t>birinin</a:t>
            </a:r>
            <a:r>
              <a:rPr lang="en-US" sz="2000" b="1" dirty="0"/>
              <a:t> </a:t>
            </a:r>
            <a:r>
              <a:rPr lang="en-US" sz="2000" b="1" dirty="0" err="1"/>
              <a:t>işte</a:t>
            </a:r>
            <a:r>
              <a:rPr lang="en-US" sz="2000" b="1" dirty="0"/>
              <a:t> </a:t>
            </a:r>
            <a:r>
              <a:rPr lang="en-US" sz="2000" b="1" dirty="0" err="1"/>
              <a:t>yaptığı</a:t>
            </a:r>
            <a:r>
              <a:rPr lang="en-US" sz="2000" b="1" dirty="0"/>
              <a:t> </a:t>
            </a:r>
            <a:r>
              <a:rPr lang="en-US" sz="2000" b="1" dirty="0" err="1"/>
              <a:t>işi</a:t>
            </a:r>
            <a:r>
              <a:rPr lang="en-US" sz="2000" b="1" dirty="0"/>
              <a:t> </a:t>
            </a:r>
            <a:r>
              <a:rPr lang="en-US" sz="2000" b="1" dirty="0" err="1"/>
              <a:t>işe</a:t>
            </a:r>
            <a:r>
              <a:rPr lang="en-US" sz="2000" b="1" dirty="0"/>
              <a:t> </a:t>
            </a:r>
            <a:r>
              <a:rPr lang="en-US" sz="2000" b="1" dirty="0" err="1"/>
              <a:t>gelmeden</a:t>
            </a:r>
            <a:r>
              <a:rPr lang="en-US" sz="2000" b="1" dirty="0"/>
              <a:t> </a:t>
            </a:r>
            <a:r>
              <a:rPr lang="en-US" sz="2000" b="1" dirty="0" err="1"/>
              <a:t>evinde</a:t>
            </a:r>
            <a:r>
              <a:rPr lang="en-US" sz="2000" b="1" dirty="0"/>
              <a:t> </a:t>
            </a:r>
            <a:r>
              <a:rPr lang="en-US" sz="2000" b="1" dirty="0" err="1"/>
              <a:t>oluşturacağı</a:t>
            </a:r>
            <a:r>
              <a:rPr lang="en-US" sz="2000" b="1" dirty="0"/>
              <a:t> </a:t>
            </a:r>
            <a:r>
              <a:rPr lang="en-US" sz="2000" b="1" dirty="0" err="1"/>
              <a:t>küçük</a:t>
            </a:r>
            <a:r>
              <a:rPr lang="en-US" sz="2000" b="1" dirty="0"/>
              <a:t> </a:t>
            </a:r>
            <a:r>
              <a:rPr lang="en-US" sz="2000" b="1" dirty="0" err="1"/>
              <a:t>bir</a:t>
            </a:r>
            <a:r>
              <a:rPr lang="en-US" sz="2000" b="1" dirty="0"/>
              <a:t> </a:t>
            </a:r>
            <a:r>
              <a:rPr lang="en-US" sz="2000" b="1" dirty="0" err="1"/>
              <a:t>ofiste</a:t>
            </a:r>
            <a:r>
              <a:rPr lang="en-US" sz="2000" b="1" dirty="0"/>
              <a:t> </a:t>
            </a:r>
            <a:r>
              <a:rPr lang="en-US" sz="2000" b="1" dirty="0" err="1"/>
              <a:t>yapma</a:t>
            </a:r>
            <a:r>
              <a:rPr lang="en-US" sz="2000" b="1" dirty="0"/>
              <a:t> </a:t>
            </a:r>
            <a:r>
              <a:rPr lang="en-US" sz="2000" b="1" dirty="0" err="1"/>
              <a:t>imkanı</a:t>
            </a:r>
            <a:r>
              <a:rPr lang="en-US" sz="2000" b="1" dirty="0"/>
              <a:t> </a:t>
            </a:r>
            <a:r>
              <a:rPr lang="en-US" sz="2000" b="1" dirty="0" err="1"/>
              <a:t>verir</a:t>
            </a:r>
            <a:r>
              <a:rPr lang="en-US" sz="2000" b="1" dirty="0"/>
              <a:t>. LAN (Local Area Network) </a:t>
            </a:r>
            <a:r>
              <a:rPr lang="en-US" sz="2000" b="1" dirty="0" err="1"/>
              <a:t>tekniği</a:t>
            </a:r>
            <a:r>
              <a:rPr lang="en-US" sz="2000" b="1" dirty="0"/>
              <a:t> </a:t>
            </a:r>
            <a:r>
              <a:rPr lang="en-US" sz="2000" b="1" dirty="0" err="1"/>
              <a:t>ile</a:t>
            </a:r>
            <a:r>
              <a:rPr lang="en-US" sz="2000" b="1" dirty="0"/>
              <a:t> </a:t>
            </a:r>
            <a:r>
              <a:rPr lang="en-US" sz="2000" b="1" dirty="0" err="1"/>
              <a:t>bir</a:t>
            </a:r>
            <a:r>
              <a:rPr lang="en-US" sz="2000" b="1" dirty="0"/>
              <a:t> </a:t>
            </a:r>
            <a:r>
              <a:rPr lang="en-US" sz="2000" b="1" dirty="0" err="1"/>
              <a:t>abone</a:t>
            </a:r>
            <a:r>
              <a:rPr lang="en-US" sz="2000" b="1" dirty="0"/>
              <a:t> </a:t>
            </a:r>
            <a:r>
              <a:rPr lang="en-US" sz="2000" b="1" dirty="0" err="1"/>
              <a:t>çalıştığı</a:t>
            </a:r>
            <a:r>
              <a:rPr lang="en-US" sz="2000" b="1" dirty="0"/>
              <a:t> </a:t>
            </a:r>
            <a:r>
              <a:rPr lang="en-US" sz="2000" b="1" dirty="0" err="1"/>
              <a:t>iş</a:t>
            </a:r>
            <a:r>
              <a:rPr lang="en-US" sz="2000" b="1" dirty="0"/>
              <a:t> </a:t>
            </a:r>
            <a:r>
              <a:rPr lang="en-US" sz="2000" b="1" dirty="0" err="1"/>
              <a:t>yerinin</a:t>
            </a:r>
            <a:r>
              <a:rPr lang="en-US" sz="2000" b="1" dirty="0"/>
              <a:t> </a:t>
            </a:r>
            <a:r>
              <a:rPr lang="en-US" sz="2000" b="1" dirty="0" err="1"/>
              <a:t>sistemlerine</a:t>
            </a:r>
            <a:r>
              <a:rPr lang="en-US" sz="2000" b="1" dirty="0"/>
              <a:t> (server) </a:t>
            </a:r>
            <a:r>
              <a:rPr lang="en-US" sz="2000" b="1" dirty="0" err="1"/>
              <a:t>girerek</a:t>
            </a:r>
            <a:r>
              <a:rPr lang="en-US" sz="2000" b="1" dirty="0"/>
              <a:t> eve </a:t>
            </a:r>
            <a:r>
              <a:rPr lang="en-US" sz="2000" b="1" dirty="0" err="1"/>
              <a:t>gelmeden</a:t>
            </a:r>
            <a:r>
              <a:rPr lang="en-US" sz="2000" b="1" dirty="0"/>
              <a:t> </a:t>
            </a:r>
            <a:r>
              <a:rPr lang="en-US" sz="2000" b="1" dirty="0" err="1"/>
              <a:t>kendi</a:t>
            </a:r>
            <a:r>
              <a:rPr lang="en-US" sz="2000" b="1" dirty="0"/>
              <a:t> </a:t>
            </a:r>
            <a:r>
              <a:rPr lang="en-US" sz="2000" b="1" dirty="0" err="1"/>
              <a:t>işini</a:t>
            </a:r>
            <a:r>
              <a:rPr lang="en-US" sz="2000" b="1" dirty="0"/>
              <a:t> </a:t>
            </a:r>
            <a:r>
              <a:rPr lang="en-US" sz="2000" b="1" dirty="0" err="1"/>
              <a:t>yürütebilme</a:t>
            </a:r>
            <a:r>
              <a:rPr lang="en-US" sz="2000" b="1" dirty="0"/>
              <a:t> </a:t>
            </a:r>
            <a:r>
              <a:rPr lang="en-US" sz="2000" b="1" dirty="0" err="1"/>
              <a:t>imkanını</a:t>
            </a:r>
            <a:r>
              <a:rPr lang="en-US" sz="2000" b="1" dirty="0"/>
              <a:t> </a:t>
            </a:r>
            <a:r>
              <a:rPr lang="en-US" sz="2000" b="1" dirty="0" err="1"/>
              <a:t>sağlar</a:t>
            </a:r>
            <a:r>
              <a:rPr lang="en-US" sz="2000" b="1" dirty="0"/>
              <a:t>, </a:t>
            </a:r>
            <a:r>
              <a:rPr lang="en-US" sz="2000" b="1" dirty="0" err="1"/>
              <a:t>faksını</a:t>
            </a:r>
            <a:r>
              <a:rPr lang="en-US" sz="2000" b="1" dirty="0"/>
              <a:t> </a:t>
            </a:r>
            <a:r>
              <a:rPr lang="en-US" sz="2000" b="1" dirty="0" err="1"/>
              <a:t>çekebilir</a:t>
            </a:r>
            <a:r>
              <a:rPr lang="en-US" sz="2000" b="1" dirty="0"/>
              <a:t>, e-</a:t>
            </a:r>
            <a:r>
              <a:rPr lang="en-US" sz="2000" b="1" dirty="0" err="1"/>
              <a:t>mailini</a:t>
            </a:r>
            <a:r>
              <a:rPr lang="en-US" sz="2000" b="1" dirty="0"/>
              <a:t> </a:t>
            </a:r>
            <a:r>
              <a:rPr lang="en-US" sz="2000" b="1" dirty="0" err="1"/>
              <a:t>alıp</a:t>
            </a:r>
            <a:r>
              <a:rPr lang="en-US" sz="2000" b="1" dirty="0"/>
              <a:t> </a:t>
            </a:r>
            <a:r>
              <a:rPr lang="en-US" sz="2000" b="1" dirty="0" err="1"/>
              <a:t>gönderebilir</a:t>
            </a:r>
            <a:r>
              <a:rPr lang="en-US" sz="2000" b="1" dirty="0"/>
              <a:t>. </a:t>
            </a:r>
            <a:endParaRPr lang="tr-TR" sz="2000" b="1" dirty="0"/>
          </a:p>
          <a:p>
            <a:endParaRPr lang="tr-TR" dirty="0"/>
          </a:p>
        </p:txBody>
      </p:sp>
      <p:sp>
        <p:nvSpPr>
          <p:cNvPr id="6" name="Slide Number Placeholder 5">
            <a:extLst>
              <a:ext uri="{FF2B5EF4-FFF2-40B4-BE49-F238E27FC236}">
                <a16:creationId xmlns:a16="http://schemas.microsoft.com/office/drawing/2014/main" id="{B2B06647-05BF-C3A3-EC19-FD2FC61D2050}"/>
              </a:ext>
            </a:extLst>
          </p:cNvPr>
          <p:cNvSpPr>
            <a:spLocks noGrp="1"/>
          </p:cNvSpPr>
          <p:nvPr>
            <p:ph type="sldNum" sz="quarter" idx="12"/>
          </p:nvPr>
        </p:nvSpPr>
        <p:spPr/>
        <p:txBody>
          <a:bodyPr/>
          <a:lstStyle/>
          <a:p>
            <a:fld id="{FA388F4F-6C6B-4E7F-860B-201CED661D62}" type="slidenum">
              <a:rPr lang="tr-TR" smtClean="0"/>
              <a:t>17</a:t>
            </a:fld>
            <a:endParaRPr lang="tr-TR"/>
          </a:p>
        </p:txBody>
      </p:sp>
    </p:spTree>
    <p:extLst>
      <p:ext uri="{BB962C8B-B14F-4D97-AF65-F5344CB8AC3E}">
        <p14:creationId xmlns:p14="http://schemas.microsoft.com/office/powerpoint/2010/main" val="96017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776864" cy="4893647"/>
          </a:xfrm>
          <a:prstGeom prst="rect">
            <a:avLst/>
          </a:prstGeom>
          <a:noFill/>
        </p:spPr>
        <p:txBody>
          <a:bodyPr wrap="square" rtlCol="0">
            <a:spAutoFit/>
          </a:bodyPr>
          <a:lstStyle/>
          <a:p>
            <a:pPr algn="just"/>
            <a:r>
              <a:rPr lang="en-US" sz="2400" b="1" dirty="0"/>
              <a:t>d) TELE TIP </a:t>
            </a:r>
            <a:endParaRPr lang="tr-TR" sz="2400" b="1" dirty="0"/>
          </a:p>
          <a:p>
            <a:pPr marL="342900" lvl="0" indent="-342900" algn="just">
              <a:buFont typeface="Arial" panose="020B0604020202020204" pitchFamily="34" charset="0"/>
              <a:buChar char="•"/>
            </a:pPr>
            <a:r>
              <a:rPr lang="en-US" sz="2400" b="1" dirty="0"/>
              <a:t>ADSL </a:t>
            </a:r>
            <a:r>
              <a:rPr lang="en-US" sz="2400" b="1" dirty="0" err="1"/>
              <a:t>kullanarak</a:t>
            </a:r>
            <a:r>
              <a:rPr lang="en-US" sz="2400" b="1" dirty="0"/>
              <a:t> Tele Tıp </a:t>
            </a:r>
            <a:r>
              <a:rPr lang="en-US" sz="2400" b="1" dirty="0" err="1"/>
              <a:t>alanında</a:t>
            </a:r>
            <a:r>
              <a:rPr lang="en-US" sz="2400" b="1" dirty="0"/>
              <a:t> Server Database' de </a:t>
            </a:r>
            <a:r>
              <a:rPr lang="en-US" sz="2400" b="1" dirty="0" err="1"/>
              <a:t>tutulan</a:t>
            </a:r>
            <a:r>
              <a:rPr lang="en-US" sz="2400" b="1" dirty="0"/>
              <a:t> </a:t>
            </a:r>
            <a:r>
              <a:rPr lang="en-US" sz="2400" b="1" dirty="0" err="1"/>
              <a:t>bilgiler</a:t>
            </a:r>
            <a:r>
              <a:rPr lang="en-US" sz="2400" b="1" dirty="0"/>
              <a:t> Web Browser </a:t>
            </a:r>
            <a:r>
              <a:rPr lang="en-US" sz="2400" b="1" dirty="0" err="1"/>
              <a:t>ile</a:t>
            </a:r>
            <a:r>
              <a:rPr lang="en-US" sz="2400" b="1" dirty="0"/>
              <a:t> </a:t>
            </a:r>
            <a:r>
              <a:rPr lang="en-US" sz="2400" b="1" dirty="0" err="1"/>
              <a:t>aktif</a:t>
            </a:r>
            <a:r>
              <a:rPr lang="en-US" sz="2400" b="1" dirty="0"/>
              <a:t> hale </a:t>
            </a:r>
            <a:r>
              <a:rPr lang="en-US" sz="2400" b="1" dirty="0" err="1"/>
              <a:t>getirilir</a:t>
            </a:r>
            <a:r>
              <a:rPr lang="en-US" sz="2400" b="1" dirty="0"/>
              <a:t>. Bu Database' de </a:t>
            </a:r>
            <a:r>
              <a:rPr lang="en-US" sz="2400" b="1" dirty="0" err="1"/>
              <a:t>hastaya</a:t>
            </a:r>
            <a:r>
              <a:rPr lang="en-US" sz="2400" b="1" dirty="0"/>
              <a:t> </a:t>
            </a:r>
            <a:r>
              <a:rPr lang="en-US" sz="2400" b="1" dirty="0" err="1"/>
              <a:t>ait</a:t>
            </a:r>
            <a:r>
              <a:rPr lang="en-US" sz="2400" b="1" dirty="0"/>
              <a:t> </a:t>
            </a:r>
            <a:r>
              <a:rPr lang="en-US" sz="2400" b="1" dirty="0" err="1"/>
              <a:t>bilgiler</a:t>
            </a:r>
            <a:r>
              <a:rPr lang="en-US" sz="2400" b="1" dirty="0"/>
              <a:t>, </a:t>
            </a:r>
            <a:r>
              <a:rPr lang="en-US" sz="2400" b="1" dirty="0" err="1"/>
              <a:t>teşhis</a:t>
            </a:r>
            <a:r>
              <a:rPr lang="en-US" sz="2400" b="1" dirty="0"/>
              <a:t> </a:t>
            </a:r>
            <a:r>
              <a:rPr lang="en-US" sz="2400" b="1" dirty="0" err="1"/>
              <a:t>bilgileri</a:t>
            </a:r>
            <a:r>
              <a:rPr lang="en-US" sz="2400" b="1" dirty="0"/>
              <a:t>, </a:t>
            </a:r>
            <a:r>
              <a:rPr lang="en-US" sz="2400" b="1" dirty="0" err="1"/>
              <a:t>reçete</a:t>
            </a:r>
            <a:r>
              <a:rPr lang="en-US" sz="2400" b="1" dirty="0"/>
              <a:t> </a:t>
            </a:r>
            <a:r>
              <a:rPr lang="en-US" sz="2400" b="1" dirty="0" err="1"/>
              <a:t>bilgileri</a:t>
            </a:r>
            <a:r>
              <a:rPr lang="en-US" sz="2400" b="1" dirty="0"/>
              <a:t> </a:t>
            </a:r>
            <a:r>
              <a:rPr lang="en-US" sz="2400" b="1" dirty="0" err="1"/>
              <a:t>ve</a:t>
            </a:r>
            <a:r>
              <a:rPr lang="en-US" sz="2400" b="1" dirty="0"/>
              <a:t> </a:t>
            </a:r>
            <a:r>
              <a:rPr lang="en-US" sz="2400" b="1" dirty="0" err="1"/>
              <a:t>grafiksel</a:t>
            </a:r>
            <a:r>
              <a:rPr lang="en-US" sz="2400" b="1" dirty="0"/>
              <a:t> data </a:t>
            </a:r>
            <a:r>
              <a:rPr lang="en-US" sz="2400" b="1" dirty="0" err="1"/>
              <a:t>bilgileri</a:t>
            </a:r>
            <a:r>
              <a:rPr lang="en-US" sz="2400" b="1" dirty="0"/>
              <a:t> </a:t>
            </a:r>
            <a:r>
              <a:rPr lang="en-US" sz="2400" b="1" dirty="0" err="1"/>
              <a:t>tutulur</a:t>
            </a:r>
            <a:r>
              <a:rPr lang="en-US" sz="2400" b="1" dirty="0"/>
              <a:t>.</a:t>
            </a:r>
            <a:endParaRPr lang="tr-TR" sz="2400" b="1" dirty="0"/>
          </a:p>
          <a:p>
            <a:pPr lvl="0" algn="just"/>
            <a:r>
              <a:rPr lang="en-US" sz="2400" b="1" dirty="0"/>
              <a:t> </a:t>
            </a:r>
            <a:endParaRPr lang="tr-TR" sz="2400" b="1" dirty="0"/>
          </a:p>
          <a:p>
            <a:pPr marL="342900" indent="-342900" algn="just">
              <a:buFont typeface="Arial" panose="020B0604020202020204" pitchFamily="34" charset="0"/>
              <a:buChar char="•"/>
            </a:pPr>
            <a:r>
              <a:rPr lang="en-US" sz="2400" b="1" dirty="0" err="1"/>
              <a:t>Doktor</a:t>
            </a:r>
            <a:r>
              <a:rPr lang="en-US" sz="2400" b="1" dirty="0"/>
              <a:t> </a:t>
            </a:r>
            <a:r>
              <a:rPr lang="en-US" sz="2400" b="1" dirty="0" err="1"/>
              <a:t>hastanede</a:t>
            </a:r>
            <a:r>
              <a:rPr lang="en-US" sz="2400" b="1" dirty="0"/>
              <a:t> </a:t>
            </a:r>
            <a:r>
              <a:rPr lang="en-US" sz="2400" b="1" dirty="0" err="1"/>
              <a:t>ya</a:t>
            </a:r>
            <a:r>
              <a:rPr lang="en-US" sz="2400" b="1" dirty="0"/>
              <a:t> da </a:t>
            </a:r>
            <a:r>
              <a:rPr lang="en-US" sz="2400" b="1" dirty="0" err="1"/>
              <a:t>kendi</a:t>
            </a:r>
            <a:r>
              <a:rPr lang="en-US" sz="2400" b="1" dirty="0"/>
              <a:t> </a:t>
            </a:r>
            <a:r>
              <a:rPr lang="en-US" sz="2400" b="1" dirty="0" err="1"/>
              <a:t>ofisinde</a:t>
            </a:r>
            <a:r>
              <a:rPr lang="en-US" sz="2400" b="1" dirty="0"/>
              <a:t> </a:t>
            </a:r>
            <a:r>
              <a:rPr lang="en-US" sz="2400" b="1" dirty="0" err="1"/>
              <a:t>ya</a:t>
            </a:r>
            <a:r>
              <a:rPr lang="en-US" sz="2400" b="1" dirty="0"/>
              <a:t> da </a:t>
            </a:r>
            <a:r>
              <a:rPr lang="en-US" sz="2400" b="1" dirty="0" err="1"/>
              <a:t>herhangi</a:t>
            </a:r>
            <a:r>
              <a:rPr lang="en-US" sz="2400" b="1" dirty="0"/>
              <a:t> </a:t>
            </a:r>
            <a:r>
              <a:rPr lang="en-US" sz="2400" b="1" dirty="0" err="1"/>
              <a:t>bir</a:t>
            </a:r>
            <a:r>
              <a:rPr lang="en-US" sz="2400" b="1" dirty="0"/>
              <a:t> </a:t>
            </a:r>
            <a:r>
              <a:rPr lang="en-US" sz="2400" b="1" dirty="0" err="1"/>
              <a:t>yerden</a:t>
            </a:r>
            <a:endParaRPr lang="tr-TR" sz="2400" b="1" dirty="0"/>
          </a:p>
          <a:p>
            <a:pPr algn="just"/>
            <a:r>
              <a:rPr lang="tr-TR" sz="2400" b="1" dirty="0"/>
              <a:t>     </a:t>
            </a:r>
            <a:r>
              <a:rPr lang="en-US" sz="2400" b="1" dirty="0"/>
              <a:t> </a:t>
            </a:r>
            <a:r>
              <a:rPr lang="en-US" sz="2400" b="1" dirty="0" err="1"/>
              <a:t>hastaya</a:t>
            </a:r>
            <a:r>
              <a:rPr lang="en-US" sz="2400" b="1" dirty="0"/>
              <a:t> </a:t>
            </a:r>
            <a:r>
              <a:rPr lang="en-US" sz="2400" b="1" dirty="0" err="1"/>
              <a:t>ait</a:t>
            </a:r>
            <a:r>
              <a:rPr lang="en-US" sz="2400" b="1" dirty="0"/>
              <a:t> </a:t>
            </a:r>
            <a:r>
              <a:rPr lang="en-US" sz="2400" b="1" dirty="0" err="1"/>
              <a:t>bilgilere</a:t>
            </a:r>
            <a:r>
              <a:rPr lang="en-US" sz="2400" b="1" dirty="0"/>
              <a:t> </a:t>
            </a:r>
            <a:r>
              <a:rPr lang="en-US" sz="2400" b="1" dirty="0" err="1"/>
              <a:t>yukarıda</a:t>
            </a:r>
            <a:r>
              <a:rPr lang="en-US" sz="2400" b="1" dirty="0"/>
              <a:t> </a:t>
            </a:r>
            <a:r>
              <a:rPr lang="en-US" sz="2400" b="1" dirty="0" err="1"/>
              <a:t>bahsedilen</a:t>
            </a:r>
            <a:r>
              <a:rPr lang="en-US" sz="2400" b="1" dirty="0"/>
              <a:t> Database ' e </a:t>
            </a:r>
            <a:r>
              <a:rPr lang="en-US" sz="2400" b="1" dirty="0" err="1"/>
              <a:t>anında</a:t>
            </a:r>
            <a:r>
              <a:rPr lang="en-US" sz="2400" b="1" dirty="0"/>
              <a:t> </a:t>
            </a:r>
            <a:r>
              <a:rPr lang="en-US" sz="2400" b="1" dirty="0" err="1"/>
              <a:t>ulaşır</a:t>
            </a:r>
            <a:r>
              <a:rPr lang="en-US" sz="2400" b="1" dirty="0"/>
              <a:t>.</a:t>
            </a:r>
            <a:endParaRPr lang="tr-TR" sz="2400" b="1" dirty="0"/>
          </a:p>
          <a:p>
            <a:pPr algn="just"/>
            <a:r>
              <a:rPr lang="en-US" sz="2400" b="1" dirty="0"/>
              <a:t> </a:t>
            </a:r>
            <a:endParaRPr lang="tr-TR" sz="2400" b="1" dirty="0"/>
          </a:p>
          <a:p>
            <a:pPr marL="342900" lvl="0" indent="-342900" algn="just">
              <a:buFont typeface="Arial" panose="020B0604020202020204" pitchFamily="34" charset="0"/>
              <a:buChar char="•"/>
            </a:pPr>
            <a:r>
              <a:rPr lang="en-US" sz="2400" b="1" dirty="0" err="1"/>
              <a:t>Anında</a:t>
            </a:r>
            <a:r>
              <a:rPr lang="en-US" sz="2400" b="1" dirty="0"/>
              <a:t> </a:t>
            </a:r>
            <a:r>
              <a:rPr lang="en-US" sz="2400" b="1" dirty="0" err="1"/>
              <a:t>ameliyat</a:t>
            </a:r>
            <a:r>
              <a:rPr lang="en-US" sz="2400" b="1" dirty="0"/>
              <a:t> </a:t>
            </a:r>
            <a:r>
              <a:rPr lang="en-US" sz="2400" b="1" dirty="0" err="1"/>
              <a:t>canlı</a:t>
            </a:r>
            <a:r>
              <a:rPr lang="en-US" sz="2400" b="1" dirty="0"/>
              <a:t> </a:t>
            </a:r>
            <a:r>
              <a:rPr lang="en-US" sz="2400" b="1" dirty="0" err="1"/>
              <a:t>olarak</a:t>
            </a:r>
            <a:r>
              <a:rPr lang="en-US" sz="2400" b="1" dirty="0"/>
              <a:t> </a:t>
            </a:r>
            <a:r>
              <a:rPr lang="en-US" sz="2400" b="1" dirty="0" err="1"/>
              <a:t>izlenir</a:t>
            </a:r>
            <a:r>
              <a:rPr lang="en-US" sz="2400" b="1" dirty="0"/>
              <a:t>. </a:t>
            </a:r>
            <a:endParaRPr lang="tr-TR" sz="2400" b="1" dirty="0"/>
          </a:p>
          <a:p>
            <a:pPr algn="just"/>
            <a:endParaRPr lang="tr-TR" sz="2400" dirty="0"/>
          </a:p>
        </p:txBody>
      </p:sp>
      <p:sp>
        <p:nvSpPr>
          <p:cNvPr id="3" name="Slide Number Placeholder 2">
            <a:extLst>
              <a:ext uri="{FF2B5EF4-FFF2-40B4-BE49-F238E27FC236}">
                <a16:creationId xmlns:a16="http://schemas.microsoft.com/office/drawing/2014/main" id="{A3D263D8-A462-8494-98D5-1F3F985470E5}"/>
              </a:ext>
            </a:extLst>
          </p:cNvPr>
          <p:cNvSpPr>
            <a:spLocks noGrp="1"/>
          </p:cNvSpPr>
          <p:nvPr>
            <p:ph type="sldNum" sz="quarter" idx="12"/>
          </p:nvPr>
        </p:nvSpPr>
        <p:spPr/>
        <p:txBody>
          <a:bodyPr/>
          <a:lstStyle/>
          <a:p>
            <a:fld id="{FA388F4F-6C6B-4E7F-860B-201CED661D62}" type="slidenum">
              <a:rPr lang="tr-TR" smtClean="0"/>
              <a:t>18</a:t>
            </a:fld>
            <a:endParaRPr lang="tr-TR"/>
          </a:p>
        </p:txBody>
      </p:sp>
    </p:spTree>
    <p:extLst>
      <p:ext uri="{BB962C8B-B14F-4D97-AF65-F5344CB8AC3E}">
        <p14:creationId xmlns:p14="http://schemas.microsoft.com/office/powerpoint/2010/main" val="53619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496944" cy="5632311"/>
          </a:xfrm>
          <a:prstGeom prst="rect">
            <a:avLst/>
          </a:prstGeom>
          <a:noFill/>
        </p:spPr>
        <p:txBody>
          <a:bodyPr wrap="square" rtlCol="0">
            <a:spAutoFit/>
          </a:bodyPr>
          <a:lstStyle/>
          <a:p>
            <a:r>
              <a:rPr lang="en-US" sz="2400" b="1" dirty="0"/>
              <a:t>e)Tele-</a:t>
            </a:r>
            <a:r>
              <a:rPr lang="en-US" sz="2400" b="1" dirty="0" err="1"/>
              <a:t>Eğitim</a:t>
            </a:r>
            <a:r>
              <a:rPr lang="en-US" sz="2400" b="1" dirty="0"/>
              <a:t> (Tele-Learning) </a:t>
            </a:r>
            <a:endParaRPr lang="tr-TR" sz="2400" dirty="0"/>
          </a:p>
          <a:p>
            <a:r>
              <a:rPr lang="en-US" sz="2400" dirty="0" err="1"/>
              <a:t>Çocuklar</a:t>
            </a:r>
            <a:r>
              <a:rPr lang="en-US" sz="2400" dirty="0"/>
              <a:t> </a:t>
            </a:r>
            <a:r>
              <a:rPr lang="en-US" sz="2400" dirty="0" err="1"/>
              <a:t>ve</a:t>
            </a:r>
            <a:r>
              <a:rPr lang="en-US" sz="2400" dirty="0"/>
              <a:t> </a:t>
            </a:r>
            <a:r>
              <a:rPr lang="en-US" sz="2400" dirty="0" err="1"/>
              <a:t>yetişkinler</a:t>
            </a:r>
            <a:r>
              <a:rPr lang="en-US" sz="2400" dirty="0"/>
              <a:t> </a:t>
            </a:r>
            <a:r>
              <a:rPr lang="en-US" sz="2400" dirty="0" err="1"/>
              <a:t>için</a:t>
            </a:r>
            <a:r>
              <a:rPr lang="en-US" sz="2400" dirty="0"/>
              <a:t> </a:t>
            </a:r>
            <a:r>
              <a:rPr lang="en-US" sz="2400" dirty="0" err="1"/>
              <a:t>interaktif</a:t>
            </a:r>
            <a:r>
              <a:rPr lang="en-US" sz="2400" dirty="0"/>
              <a:t> </a:t>
            </a:r>
            <a:r>
              <a:rPr lang="en-US" sz="2400" dirty="0" err="1"/>
              <a:t>bir</a:t>
            </a:r>
            <a:r>
              <a:rPr lang="en-US" sz="2400" dirty="0"/>
              <a:t> </a:t>
            </a:r>
            <a:r>
              <a:rPr lang="en-US" sz="2400" dirty="0" err="1"/>
              <a:t>eğitim</a:t>
            </a:r>
            <a:r>
              <a:rPr lang="en-US" sz="2400" dirty="0"/>
              <a:t> </a:t>
            </a:r>
            <a:r>
              <a:rPr lang="en-US" sz="2400" dirty="0" err="1"/>
              <a:t>imkanı</a:t>
            </a:r>
            <a:r>
              <a:rPr lang="en-US" sz="2400" dirty="0"/>
              <a:t> </a:t>
            </a:r>
            <a:r>
              <a:rPr lang="en-US" sz="2400" dirty="0" err="1"/>
              <a:t>sağlar</a:t>
            </a:r>
            <a:r>
              <a:rPr lang="en-US" sz="2400" dirty="0"/>
              <a:t>. ADSL </a:t>
            </a:r>
            <a:r>
              <a:rPr lang="en-US" sz="2400" dirty="0" err="1"/>
              <a:t>sayesinde</a:t>
            </a:r>
            <a:r>
              <a:rPr lang="en-US" sz="2400" dirty="0"/>
              <a:t> </a:t>
            </a:r>
            <a:r>
              <a:rPr lang="en-US" sz="2400" dirty="0" err="1"/>
              <a:t>yüksek</a:t>
            </a:r>
            <a:r>
              <a:rPr lang="en-US" sz="2400" dirty="0"/>
              <a:t> </a:t>
            </a:r>
            <a:r>
              <a:rPr lang="en-US" sz="2400" dirty="0" err="1"/>
              <a:t>hızlı</a:t>
            </a:r>
            <a:r>
              <a:rPr lang="en-US" sz="2400" dirty="0"/>
              <a:t> internet </a:t>
            </a:r>
            <a:r>
              <a:rPr lang="en-US" sz="2400" dirty="0" err="1"/>
              <a:t>bütün</a:t>
            </a:r>
            <a:r>
              <a:rPr lang="en-US" sz="2400" dirty="0"/>
              <a:t> </a:t>
            </a:r>
            <a:r>
              <a:rPr lang="en-US" sz="2400" dirty="0" err="1"/>
              <a:t>okullarda</a:t>
            </a:r>
            <a:r>
              <a:rPr lang="en-US" sz="2400" dirty="0"/>
              <a:t> </a:t>
            </a:r>
            <a:r>
              <a:rPr lang="en-US" sz="2400" dirty="0" err="1"/>
              <a:t>öğrencilere</a:t>
            </a:r>
            <a:r>
              <a:rPr lang="en-US" sz="2400" dirty="0"/>
              <a:t> </a:t>
            </a:r>
            <a:r>
              <a:rPr lang="en-US" sz="2400" dirty="0" err="1"/>
              <a:t>uzaktan</a:t>
            </a:r>
            <a:r>
              <a:rPr lang="en-US" sz="2400" dirty="0"/>
              <a:t> </a:t>
            </a:r>
            <a:r>
              <a:rPr lang="en-US" sz="2400" dirty="0" err="1"/>
              <a:t>tele</a:t>
            </a:r>
            <a:r>
              <a:rPr lang="en-US" sz="2400" dirty="0"/>
              <a:t> </a:t>
            </a:r>
            <a:r>
              <a:rPr lang="en-US" sz="2400" dirty="0" err="1"/>
              <a:t>eğitim</a:t>
            </a:r>
            <a:r>
              <a:rPr lang="en-US" sz="2400" dirty="0"/>
              <a:t> </a:t>
            </a:r>
            <a:r>
              <a:rPr lang="en-US" sz="2400" dirty="0" err="1"/>
              <a:t>imkanı</a:t>
            </a:r>
            <a:r>
              <a:rPr lang="en-US" sz="2400" dirty="0"/>
              <a:t> </a:t>
            </a:r>
            <a:r>
              <a:rPr lang="en-US" sz="2400" dirty="0" err="1"/>
              <a:t>sağlar</a:t>
            </a:r>
            <a:r>
              <a:rPr lang="en-US" sz="2400" dirty="0"/>
              <a:t>. </a:t>
            </a:r>
            <a:endParaRPr lang="tr-TR" sz="2400" dirty="0"/>
          </a:p>
          <a:p>
            <a:endParaRPr lang="tr-TR" sz="2400" dirty="0"/>
          </a:p>
          <a:p>
            <a:r>
              <a:rPr lang="en-US" sz="2400" b="1" dirty="0"/>
              <a:t>f)</a:t>
            </a:r>
            <a:r>
              <a:rPr lang="en-US" sz="2400" b="1" dirty="0" err="1"/>
              <a:t>İnteraktif</a:t>
            </a:r>
            <a:r>
              <a:rPr lang="en-US" sz="2400" b="1" dirty="0"/>
              <a:t> </a:t>
            </a:r>
            <a:r>
              <a:rPr lang="en-US" sz="2400" b="1" dirty="0" err="1"/>
              <a:t>Şebeke</a:t>
            </a:r>
            <a:r>
              <a:rPr lang="en-US" sz="2400" b="1" dirty="0"/>
              <a:t> </a:t>
            </a:r>
            <a:r>
              <a:rPr lang="en-US" sz="2400" b="1" dirty="0" err="1"/>
              <a:t>Oyunları</a:t>
            </a:r>
            <a:r>
              <a:rPr lang="en-US" sz="2400" b="1" dirty="0"/>
              <a:t> (Interactive Network Games) </a:t>
            </a:r>
            <a:endParaRPr lang="tr-TR" sz="2400" dirty="0"/>
          </a:p>
          <a:p>
            <a:r>
              <a:rPr lang="en-US" sz="2400" dirty="0"/>
              <a:t>Bu </a:t>
            </a:r>
            <a:r>
              <a:rPr lang="en-US" sz="2400" dirty="0" err="1"/>
              <a:t>uygulama</a:t>
            </a:r>
            <a:r>
              <a:rPr lang="en-US" sz="2400" dirty="0"/>
              <a:t> </a:t>
            </a:r>
            <a:r>
              <a:rPr lang="en-US" sz="2400" dirty="0" err="1"/>
              <a:t>çok</a:t>
            </a:r>
            <a:r>
              <a:rPr lang="en-US" sz="2400" dirty="0"/>
              <a:t> </a:t>
            </a:r>
            <a:r>
              <a:rPr lang="en-US" sz="2400" dirty="0" err="1"/>
              <a:t>kişi</a:t>
            </a:r>
            <a:r>
              <a:rPr lang="en-US" sz="2400" dirty="0"/>
              <a:t> </a:t>
            </a:r>
            <a:r>
              <a:rPr lang="en-US" sz="2400" dirty="0" err="1"/>
              <a:t>ile</a:t>
            </a:r>
            <a:r>
              <a:rPr lang="en-US" sz="2400" dirty="0"/>
              <a:t> </a:t>
            </a:r>
            <a:r>
              <a:rPr lang="en-US" sz="2400" dirty="0" err="1"/>
              <a:t>ve</a:t>
            </a:r>
            <a:r>
              <a:rPr lang="en-US" sz="2400" dirty="0"/>
              <a:t> </a:t>
            </a:r>
            <a:r>
              <a:rPr lang="en-US" sz="2400" dirty="0" err="1"/>
              <a:t>interaktif</a:t>
            </a:r>
            <a:r>
              <a:rPr lang="en-US" sz="2400" dirty="0"/>
              <a:t> </a:t>
            </a:r>
            <a:r>
              <a:rPr lang="en-US" sz="2400" dirty="0" err="1"/>
              <a:t>olarak</a:t>
            </a:r>
            <a:r>
              <a:rPr lang="en-US" sz="2400" dirty="0"/>
              <a:t> </a:t>
            </a:r>
            <a:r>
              <a:rPr lang="en-US" sz="2400" dirty="0" err="1"/>
              <a:t>oynanan</a:t>
            </a:r>
            <a:r>
              <a:rPr lang="en-US" sz="2400" dirty="0"/>
              <a:t> </a:t>
            </a:r>
            <a:r>
              <a:rPr lang="en-US" sz="2400" dirty="0" err="1"/>
              <a:t>bilgisayar</a:t>
            </a:r>
            <a:r>
              <a:rPr lang="en-US" sz="2400" dirty="0"/>
              <a:t> </a:t>
            </a:r>
            <a:r>
              <a:rPr lang="en-US" sz="2400" dirty="0" err="1"/>
              <a:t>oyunlarını</a:t>
            </a:r>
            <a:r>
              <a:rPr lang="en-US" sz="2400" dirty="0"/>
              <a:t> </a:t>
            </a:r>
            <a:r>
              <a:rPr lang="en-US" sz="2400" dirty="0" err="1"/>
              <a:t>oynama</a:t>
            </a:r>
            <a:r>
              <a:rPr lang="en-US" sz="2400" dirty="0"/>
              <a:t> </a:t>
            </a:r>
            <a:r>
              <a:rPr lang="en-US" sz="2400" dirty="0" err="1"/>
              <a:t>imkanı</a:t>
            </a:r>
            <a:r>
              <a:rPr lang="en-US" sz="2400" dirty="0"/>
              <a:t> </a:t>
            </a:r>
            <a:r>
              <a:rPr lang="en-US" sz="2400" dirty="0" err="1"/>
              <a:t>sağlar</a:t>
            </a:r>
            <a:r>
              <a:rPr lang="en-US" sz="2400" dirty="0"/>
              <a:t>. Bu </a:t>
            </a:r>
            <a:r>
              <a:rPr lang="en-US" sz="2400" dirty="0" err="1"/>
              <a:t>sistem</a:t>
            </a:r>
            <a:r>
              <a:rPr lang="en-US" sz="2400" dirty="0"/>
              <a:t> CD-ROM </a:t>
            </a:r>
            <a:r>
              <a:rPr lang="en-US" sz="2400" dirty="0" err="1"/>
              <a:t>veya</a:t>
            </a:r>
            <a:r>
              <a:rPr lang="en-US" sz="2400" dirty="0"/>
              <a:t> Hard Disk </a:t>
            </a:r>
            <a:r>
              <a:rPr lang="en-US" sz="2400" dirty="0" err="1"/>
              <a:t>sürücü</a:t>
            </a:r>
            <a:r>
              <a:rPr lang="en-US" sz="2400" dirty="0"/>
              <a:t> </a:t>
            </a:r>
            <a:r>
              <a:rPr lang="en-US" sz="2400" dirty="0" err="1"/>
              <a:t>vasıtasıyla</a:t>
            </a:r>
            <a:r>
              <a:rPr lang="en-US" sz="2400" dirty="0"/>
              <a:t> </a:t>
            </a:r>
            <a:r>
              <a:rPr lang="en-US" sz="2400" dirty="0" err="1"/>
              <a:t>başlatılır</a:t>
            </a:r>
            <a:r>
              <a:rPr lang="en-US" sz="2400" dirty="0"/>
              <a:t>. </a:t>
            </a:r>
            <a:r>
              <a:rPr lang="en-US" sz="2400" dirty="0" err="1"/>
              <a:t>Oyunların</a:t>
            </a:r>
            <a:r>
              <a:rPr lang="en-US" sz="2400" dirty="0"/>
              <a:t> </a:t>
            </a:r>
            <a:r>
              <a:rPr lang="en-US" sz="2400" dirty="0" err="1"/>
              <a:t>animasyonu</a:t>
            </a:r>
            <a:r>
              <a:rPr lang="en-US" sz="2400" dirty="0"/>
              <a:t> </a:t>
            </a:r>
            <a:r>
              <a:rPr lang="en-US" sz="2400" dirty="0" err="1"/>
              <a:t>ve</a:t>
            </a:r>
            <a:r>
              <a:rPr lang="en-US" sz="2400" dirty="0"/>
              <a:t> video </a:t>
            </a:r>
            <a:r>
              <a:rPr lang="en-US" sz="2400" dirty="0" err="1"/>
              <a:t>oyunları</a:t>
            </a:r>
            <a:r>
              <a:rPr lang="en-US" sz="2400" dirty="0"/>
              <a:t> 2 Mb' den 2 GB' e </a:t>
            </a:r>
            <a:r>
              <a:rPr lang="en-US" sz="2400" dirty="0" err="1"/>
              <a:t>kadar</a:t>
            </a:r>
            <a:r>
              <a:rPr lang="en-US" sz="2400" dirty="0"/>
              <a:t> </a:t>
            </a:r>
            <a:r>
              <a:rPr lang="en-US" sz="2400" dirty="0" err="1"/>
              <a:t>bir</a:t>
            </a:r>
            <a:r>
              <a:rPr lang="en-US" sz="2400" dirty="0"/>
              <a:t> </a:t>
            </a:r>
            <a:r>
              <a:rPr lang="en-US" sz="2400" dirty="0" err="1"/>
              <a:t>bant</a:t>
            </a:r>
            <a:r>
              <a:rPr lang="en-US" sz="2400" dirty="0"/>
              <a:t> </a:t>
            </a:r>
            <a:r>
              <a:rPr lang="en-US" sz="2400" dirty="0" err="1"/>
              <a:t>genişliğini</a:t>
            </a:r>
            <a:r>
              <a:rPr lang="en-US" sz="2400" dirty="0"/>
              <a:t> </a:t>
            </a:r>
            <a:r>
              <a:rPr lang="en-US" sz="2400" dirty="0" err="1"/>
              <a:t>kapsar</a:t>
            </a:r>
            <a:r>
              <a:rPr lang="en-US" sz="2400" dirty="0"/>
              <a:t>. </a:t>
            </a:r>
            <a:endParaRPr lang="tr-TR" sz="2400" dirty="0"/>
          </a:p>
          <a:p>
            <a:endParaRPr lang="tr-TR" sz="2400" dirty="0"/>
          </a:p>
          <a:p>
            <a:r>
              <a:rPr lang="en-US" sz="2400" b="1" dirty="0"/>
              <a:t>g) TV </a:t>
            </a:r>
            <a:r>
              <a:rPr lang="en-US" sz="2400" b="1" dirty="0" err="1"/>
              <a:t>ve</a:t>
            </a:r>
            <a:r>
              <a:rPr lang="en-US" sz="2400" b="1" dirty="0"/>
              <a:t> </a:t>
            </a:r>
            <a:r>
              <a:rPr lang="en-US" sz="2400" b="1" dirty="0" err="1"/>
              <a:t>Ses</a:t>
            </a:r>
            <a:r>
              <a:rPr lang="en-US" sz="2400" b="1" dirty="0"/>
              <a:t> </a:t>
            </a:r>
            <a:r>
              <a:rPr lang="en-US" sz="2400" b="1" dirty="0" err="1"/>
              <a:t>Yayınları</a:t>
            </a:r>
            <a:r>
              <a:rPr lang="en-US" sz="2400" b="1" dirty="0"/>
              <a:t> (Broadcast TV &amp; Audio) </a:t>
            </a:r>
            <a:endParaRPr lang="tr-TR" sz="2400" dirty="0"/>
          </a:p>
          <a:p>
            <a:r>
              <a:rPr lang="en-US" sz="2400" dirty="0"/>
              <a:t>IP (internet protocol) </a:t>
            </a:r>
            <a:r>
              <a:rPr lang="en-US" sz="2400" dirty="0" err="1"/>
              <a:t>temelli</a:t>
            </a:r>
            <a:r>
              <a:rPr lang="en-US" sz="2400" dirty="0"/>
              <a:t> </a:t>
            </a:r>
            <a:r>
              <a:rPr lang="en-US" sz="2400" dirty="0" err="1"/>
              <a:t>şebekelere</a:t>
            </a:r>
            <a:r>
              <a:rPr lang="en-US" sz="2400" dirty="0"/>
              <a:t>, </a:t>
            </a:r>
            <a:r>
              <a:rPr lang="en-US" sz="2400" dirty="0" err="1"/>
              <a:t>yüksek</a:t>
            </a:r>
            <a:r>
              <a:rPr lang="en-US" sz="2400" dirty="0"/>
              <a:t> </a:t>
            </a:r>
            <a:r>
              <a:rPr lang="en-US" sz="2400" dirty="0" err="1"/>
              <a:t>hızlı</a:t>
            </a:r>
            <a:r>
              <a:rPr lang="en-US" sz="2400" dirty="0"/>
              <a:t> ADSL </a:t>
            </a:r>
            <a:r>
              <a:rPr lang="en-US" sz="2400" dirty="0" err="1"/>
              <a:t>ile</a:t>
            </a:r>
            <a:r>
              <a:rPr lang="en-US" sz="2400" dirty="0"/>
              <a:t> </a:t>
            </a:r>
            <a:r>
              <a:rPr lang="en-US" sz="2400" dirty="0" err="1"/>
              <a:t>erişim</a:t>
            </a:r>
            <a:r>
              <a:rPr lang="en-US" sz="2400" dirty="0"/>
              <a:t> </a:t>
            </a:r>
            <a:r>
              <a:rPr lang="en-US" sz="2400" dirty="0" err="1"/>
              <a:t>sağlanarak</a:t>
            </a:r>
            <a:r>
              <a:rPr lang="en-US" sz="2400" dirty="0"/>
              <a:t> </a:t>
            </a:r>
            <a:r>
              <a:rPr lang="en-US" sz="2400" dirty="0" err="1"/>
              <a:t>canlı</a:t>
            </a:r>
            <a:r>
              <a:rPr lang="en-US" sz="2400" dirty="0"/>
              <a:t> </a:t>
            </a:r>
            <a:r>
              <a:rPr lang="en-US" sz="2400" dirty="0" err="1"/>
              <a:t>olarak</a:t>
            </a:r>
            <a:r>
              <a:rPr lang="en-US" sz="2400" dirty="0"/>
              <a:t> TV </a:t>
            </a:r>
            <a:r>
              <a:rPr lang="en-US" sz="2400" dirty="0" err="1"/>
              <a:t>yayını</a:t>
            </a:r>
            <a:r>
              <a:rPr lang="en-US" sz="2400" dirty="0"/>
              <a:t> </a:t>
            </a:r>
            <a:r>
              <a:rPr lang="en-US" sz="2400" dirty="0" err="1"/>
              <a:t>yapmak</a:t>
            </a:r>
            <a:r>
              <a:rPr lang="en-US" sz="2400" dirty="0"/>
              <a:t> </a:t>
            </a:r>
            <a:r>
              <a:rPr lang="en-US" sz="2400" dirty="0" err="1"/>
              <a:t>ve</a:t>
            </a:r>
            <a:r>
              <a:rPr lang="en-US" sz="2400" dirty="0"/>
              <a:t> CD </a:t>
            </a:r>
            <a:r>
              <a:rPr lang="en-US" sz="2400" dirty="0" err="1"/>
              <a:t>kalitesinde</a:t>
            </a:r>
            <a:r>
              <a:rPr lang="en-US" sz="2400" dirty="0"/>
              <a:t> </a:t>
            </a:r>
            <a:r>
              <a:rPr lang="en-US" sz="2400" dirty="0" err="1"/>
              <a:t>müzik</a:t>
            </a:r>
            <a:r>
              <a:rPr lang="en-US" sz="2400" dirty="0"/>
              <a:t> </a:t>
            </a:r>
            <a:r>
              <a:rPr lang="en-US" sz="2400" dirty="0" err="1"/>
              <a:t>dinlemek</a:t>
            </a:r>
            <a:r>
              <a:rPr lang="en-US" sz="2400" dirty="0"/>
              <a:t> </a:t>
            </a:r>
            <a:r>
              <a:rPr lang="en-US" sz="2400" dirty="0" err="1"/>
              <a:t>mümkündür</a:t>
            </a:r>
            <a:r>
              <a:rPr lang="en-US" sz="2400" dirty="0"/>
              <a:t>. </a:t>
            </a:r>
            <a:endParaRPr lang="tr-TR" sz="2400" dirty="0"/>
          </a:p>
        </p:txBody>
      </p:sp>
      <p:sp>
        <p:nvSpPr>
          <p:cNvPr id="3" name="Slide Number Placeholder 2">
            <a:extLst>
              <a:ext uri="{FF2B5EF4-FFF2-40B4-BE49-F238E27FC236}">
                <a16:creationId xmlns:a16="http://schemas.microsoft.com/office/drawing/2014/main" id="{F3FBBE3D-A055-19E4-5912-FD3DB029E5DC}"/>
              </a:ext>
            </a:extLst>
          </p:cNvPr>
          <p:cNvSpPr>
            <a:spLocks noGrp="1"/>
          </p:cNvSpPr>
          <p:nvPr>
            <p:ph type="sldNum" sz="quarter" idx="12"/>
          </p:nvPr>
        </p:nvSpPr>
        <p:spPr/>
        <p:txBody>
          <a:bodyPr/>
          <a:lstStyle/>
          <a:p>
            <a:fld id="{FA388F4F-6C6B-4E7F-860B-201CED661D62}" type="slidenum">
              <a:rPr lang="tr-TR" smtClean="0"/>
              <a:t>19</a:t>
            </a:fld>
            <a:endParaRPr lang="tr-TR"/>
          </a:p>
        </p:txBody>
      </p:sp>
    </p:spTree>
    <p:extLst>
      <p:ext uri="{BB962C8B-B14F-4D97-AF65-F5344CB8AC3E}">
        <p14:creationId xmlns:p14="http://schemas.microsoft.com/office/powerpoint/2010/main" val="409968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776864" cy="5539978"/>
          </a:xfrm>
          <a:prstGeom prst="rect">
            <a:avLst/>
          </a:prstGeom>
          <a:noFill/>
        </p:spPr>
        <p:txBody>
          <a:bodyPr wrap="square" rtlCol="0">
            <a:spAutoFit/>
          </a:bodyPr>
          <a:lstStyle/>
          <a:p>
            <a:pPr algn="just"/>
            <a:r>
              <a:rPr lang="tr-TR" sz="2400" b="1" dirty="0"/>
              <a:t>Günümüz teknolojisinde kullanılan Veri haberleşmesinde haberleşme teknikleri aşağıda maddeler halinde açıklanmıştır. </a:t>
            </a:r>
            <a:r>
              <a:rPr lang="tr-TR" sz="2400" b="1" u="sng" dirty="0"/>
              <a:t>Esas olarak </a:t>
            </a:r>
            <a:r>
              <a:rPr lang="tr-TR" sz="2400" b="1" dirty="0"/>
              <a:t>teknikler;</a:t>
            </a:r>
          </a:p>
          <a:p>
            <a:pPr marL="342900" indent="-342900" algn="just">
              <a:buFont typeface="Arial" panose="020B0604020202020204" pitchFamily="34" charset="0"/>
              <a:buChar char="•"/>
            </a:pPr>
            <a:r>
              <a:rPr lang="tr-TR" sz="2400" b="1" dirty="0"/>
              <a:t>ISDN (Integrated services digital network) Sistemler, </a:t>
            </a:r>
          </a:p>
          <a:p>
            <a:pPr marL="342900" indent="-342900" algn="just">
              <a:buFont typeface="Arial" panose="020B0604020202020204" pitchFamily="34" charset="0"/>
              <a:buChar char="•"/>
            </a:pPr>
            <a:r>
              <a:rPr lang="tr-TR" sz="2400" b="1" dirty="0"/>
              <a:t>xDSL Sistemler (Dijital Abone Hattı) dir. </a:t>
            </a:r>
          </a:p>
          <a:p>
            <a:pPr algn="just"/>
            <a:r>
              <a:rPr lang="tr-TR" sz="2400" dirty="0"/>
              <a:t>Burada xDSL Sistemler </a:t>
            </a:r>
            <a:r>
              <a:rPr lang="tr-TR" sz="2400" b="1" dirty="0"/>
              <a:t>(</a:t>
            </a:r>
            <a:r>
              <a:rPr lang="tr-TR" sz="2400" dirty="0"/>
              <a:t>Digital subscriber line - sayısal abone hattı),bakır telefon kabloları üzerinden evlere ve ofislere yüksek bant genişliği sağlayan bir internet teknolojisi olarak tanımlanır. Bu da </a:t>
            </a:r>
            <a:endParaRPr lang="tr-TR" sz="2400" b="1" dirty="0"/>
          </a:p>
          <a:p>
            <a:pPr marL="342900" indent="-342900" algn="just">
              <a:buFont typeface="Arial" panose="020B0604020202020204" pitchFamily="34" charset="0"/>
              <a:buChar char="•"/>
            </a:pPr>
            <a:r>
              <a:rPr lang="tr-TR" sz="2400" b="1" dirty="0"/>
              <a:t>HDSL(High bit rate digital subscriber line), </a:t>
            </a:r>
          </a:p>
          <a:p>
            <a:pPr marL="342900" indent="-342900" algn="just">
              <a:buFont typeface="Arial" panose="020B0604020202020204" pitchFamily="34" charset="0"/>
              <a:buChar char="•"/>
            </a:pPr>
            <a:r>
              <a:rPr lang="tr-TR" sz="2400" b="1" dirty="0"/>
              <a:t>ADSL(</a:t>
            </a:r>
            <a:r>
              <a:rPr lang="tr-TR" sz="2400" b="1" dirty="0" err="1"/>
              <a:t>Asymmetric</a:t>
            </a:r>
            <a:r>
              <a:rPr lang="tr-TR" sz="2400" b="1" dirty="0"/>
              <a:t> bit-rate digital subscriber line),</a:t>
            </a:r>
          </a:p>
          <a:p>
            <a:pPr marL="342900" indent="-342900" algn="just">
              <a:buFont typeface="Arial" panose="020B0604020202020204" pitchFamily="34" charset="0"/>
              <a:buChar char="•"/>
            </a:pPr>
            <a:r>
              <a:rPr lang="tr-TR" sz="2400" b="1" dirty="0"/>
              <a:t>VDSL (</a:t>
            </a:r>
            <a:r>
              <a:rPr lang="tr-TR" sz="2400" b="1" dirty="0" err="1"/>
              <a:t>Very-high</a:t>
            </a:r>
            <a:r>
              <a:rPr lang="tr-TR" sz="2400" b="1" dirty="0"/>
              <a:t> bit-rate digital subscriber line) </a:t>
            </a:r>
          </a:p>
          <a:p>
            <a:pPr algn="just"/>
            <a:r>
              <a:rPr lang="tr-TR" sz="2400" b="1" dirty="0"/>
              <a:t>olmak üzere üç</a:t>
            </a:r>
            <a:r>
              <a:rPr lang="tr-TR" sz="2400" b="1" u="sng" dirty="0"/>
              <a:t> çeşit bağlantı sistemi kullanılmaktadır</a:t>
            </a:r>
            <a:r>
              <a:rPr lang="tr-TR" sz="2400" b="1" dirty="0"/>
              <a:t>. </a:t>
            </a:r>
          </a:p>
          <a:p>
            <a:r>
              <a:rPr lang="tr-TR" sz="2400" b="1" dirty="0"/>
              <a:t>Ülkemizde bunlardan en çok kullanılanı ADSL’ dir.</a:t>
            </a:r>
          </a:p>
          <a:p>
            <a:endParaRPr lang="tr-TR" dirty="0"/>
          </a:p>
        </p:txBody>
      </p:sp>
      <p:sp>
        <p:nvSpPr>
          <p:cNvPr id="3" name="Slide Number Placeholder 2">
            <a:extLst>
              <a:ext uri="{FF2B5EF4-FFF2-40B4-BE49-F238E27FC236}">
                <a16:creationId xmlns:a16="http://schemas.microsoft.com/office/drawing/2014/main" id="{6D51AF82-1A6B-1A21-F1AF-36C748F36D7E}"/>
              </a:ext>
            </a:extLst>
          </p:cNvPr>
          <p:cNvSpPr>
            <a:spLocks noGrp="1"/>
          </p:cNvSpPr>
          <p:nvPr>
            <p:ph type="sldNum" sz="quarter" idx="12"/>
          </p:nvPr>
        </p:nvSpPr>
        <p:spPr/>
        <p:txBody>
          <a:bodyPr/>
          <a:lstStyle/>
          <a:p>
            <a:fld id="{FA388F4F-6C6B-4E7F-860B-201CED661D62}" type="slidenum">
              <a:rPr lang="tr-TR" smtClean="0"/>
              <a:t>2</a:t>
            </a:fld>
            <a:endParaRPr lang="tr-TR"/>
          </a:p>
        </p:txBody>
      </p:sp>
    </p:spTree>
    <p:extLst>
      <p:ext uri="{BB962C8B-B14F-4D97-AF65-F5344CB8AC3E}">
        <p14:creationId xmlns:p14="http://schemas.microsoft.com/office/powerpoint/2010/main" val="74403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80920" cy="5078313"/>
          </a:xfrm>
          <a:prstGeom prst="rect">
            <a:avLst/>
          </a:prstGeom>
          <a:noFill/>
        </p:spPr>
        <p:txBody>
          <a:bodyPr wrap="square" rtlCol="0">
            <a:spAutoFit/>
          </a:bodyPr>
          <a:lstStyle/>
          <a:p>
            <a:pPr algn="just"/>
            <a:r>
              <a:rPr lang="en-US" sz="2400" b="1" dirty="0"/>
              <a:t>h) Web TV</a:t>
            </a:r>
            <a:endParaRPr lang="tr-TR" sz="2400" dirty="0"/>
          </a:p>
          <a:p>
            <a:pPr algn="just"/>
            <a:endParaRPr lang="tr-TR" sz="2400" dirty="0"/>
          </a:p>
          <a:p>
            <a:pPr algn="just"/>
            <a:r>
              <a:rPr lang="en-US" sz="2400" b="1" dirty="0"/>
              <a:t>ADSL Web TV </a:t>
            </a:r>
            <a:r>
              <a:rPr lang="en-US" sz="2400" b="1" dirty="0" err="1"/>
              <a:t>servisi</a:t>
            </a:r>
            <a:r>
              <a:rPr lang="en-US" sz="2400" b="1" dirty="0"/>
              <a:t> </a:t>
            </a:r>
            <a:r>
              <a:rPr lang="en-US" sz="2400" b="1" dirty="0" err="1"/>
              <a:t>için</a:t>
            </a:r>
            <a:r>
              <a:rPr lang="en-US" sz="2400" b="1" dirty="0"/>
              <a:t> </a:t>
            </a:r>
            <a:r>
              <a:rPr lang="en-US" sz="2400" b="1" dirty="0" err="1"/>
              <a:t>çok</a:t>
            </a:r>
            <a:r>
              <a:rPr lang="en-US" sz="2400" b="1" dirty="0"/>
              <a:t> </a:t>
            </a:r>
            <a:r>
              <a:rPr lang="en-US" sz="2400" b="1" dirty="0" err="1"/>
              <a:t>mükemmel</a:t>
            </a:r>
            <a:r>
              <a:rPr lang="en-US" sz="2400" b="1" dirty="0"/>
              <a:t> </a:t>
            </a:r>
            <a:r>
              <a:rPr lang="en-US" sz="2400" b="1" dirty="0" err="1"/>
              <a:t>bir</a:t>
            </a:r>
            <a:r>
              <a:rPr lang="en-US" sz="2400" b="1" dirty="0"/>
              <a:t> </a:t>
            </a:r>
            <a:r>
              <a:rPr lang="en-US" sz="2400" b="1" dirty="0" err="1"/>
              <a:t>ortamdır</a:t>
            </a:r>
            <a:r>
              <a:rPr lang="en-US" sz="2400" b="1" dirty="0"/>
              <a:t>. Web TV' de ADSL </a:t>
            </a:r>
            <a:r>
              <a:rPr lang="en-US" sz="2400" b="1" dirty="0" err="1"/>
              <a:t>sadece</a:t>
            </a:r>
            <a:r>
              <a:rPr lang="en-US" sz="2400" b="1" dirty="0"/>
              <a:t> </a:t>
            </a:r>
            <a:r>
              <a:rPr lang="en-US" sz="2400" b="1" dirty="0" err="1"/>
              <a:t>hızlı</a:t>
            </a:r>
            <a:r>
              <a:rPr lang="en-US" sz="2400" b="1" dirty="0"/>
              <a:t> </a:t>
            </a:r>
            <a:r>
              <a:rPr lang="en-US" sz="2400" b="1" dirty="0" err="1"/>
              <a:t>erişimi</a:t>
            </a:r>
            <a:r>
              <a:rPr lang="en-US" sz="2400" b="1" dirty="0"/>
              <a:t> </a:t>
            </a:r>
            <a:r>
              <a:rPr lang="en-US" sz="2400" b="1" dirty="0" err="1"/>
              <a:t>değil</a:t>
            </a:r>
            <a:r>
              <a:rPr lang="en-US" sz="2400" b="1" dirty="0"/>
              <a:t> </a:t>
            </a:r>
            <a:r>
              <a:rPr lang="en-US" sz="2400" b="1" dirty="0" err="1"/>
              <a:t>aynı</a:t>
            </a:r>
            <a:r>
              <a:rPr lang="en-US" sz="2400" b="1" dirty="0"/>
              <a:t> </a:t>
            </a:r>
            <a:r>
              <a:rPr lang="en-US" sz="2400" b="1" dirty="0" err="1"/>
              <a:t>zamanda</a:t>
            </a:r>
            <a:r>
              <a:rPr lang="en-US" sz="2400" b="1" dirty="0"/>
              <a:t> </a:t>
            </a:r>
            <a:r>
              <a:rPr lang="en-US" sz="2400" b="1" dirty="0" err="1"/>
              <a:t>gerçek</a:t>
            </a:r>
            <a:r>
              <a:rPr lang="en-US" sz="2400" b="1" dirty="0"/>
              <a:t> video </a:t>
            </a:r>
            <a:r>
              <a:rPr lang="en-US" sz="2400" b="1" dirty="0" err="1"/>
              <a:t>iletimini</a:t>
            </a:r>
            <a:r>
              <a:rPr lang="en-US" sz="2400" b="1" dirty="0"/>
              <a:t> </a:t>
            </a:r>
            <a:r>
              <a:rPr lang="en-US" sz="2400" b="1" dirty="0" err="1"/>
              <a:t>sağlamaktadır</a:t>
            </a:r>
            <a:r>
              <a:rPr lang="en-US" sz="2400" b="1" dirty="0"/>
              <a:t>.</a:t>
            </a:r>
            <a:endParaRPr lang="tr-TR" sz="2400" b="1" dirty="0"/>
          </a:p>
          <a:p>
            <a:pPr algn="just"/>
            <a:endParaRPr lang="tr-TR" sz="2400" dirty="0"/>
          </a:p>
          <a:p>
            <a:pPr algn="just"/>
            <a:r>
              <a:rPr lang="en-US" sz="2400" b="1" dirty="0" err="1"/>
              <a:t>i</a:t>
            </a:r>
            <a:r>
              <a:rPr lang="en-US" sz="2400" b="1" dirty="0"/>
              <a:t>) İnternet </a:t>
            </a:r>
            <a:r>
              <a:rPr lang="en-US" sz="2400" b="1" dirty="0" err="1"/>
              <a:t>Üzerinden</a:t>
            </a:r>
            <a:r>
              <a:rPr lang="en-US" sz="2400" b="1" dirty="0"/>
              <a:t> </a:t>
            </a:r>
            <a:r>
              <a:rPr lang="en-US" sz="2400" b="1" dirty="0" err="1"/>
              <a:t>Alış</a:t>
            </a:r>
            <a:r>
              <a:rPr lang="en-US" sz="2400" b="1" dirty="0"/>
              <a:t> </a:t>
            </a:r>
            <a:r>
              <a:rPr lang="en-US" sz="2400" b="1" dirty="0" err="1"/>
              <a:t>Veriş</a:t>
            </a:r>
            <a:r>
              <a:rPr lang="en-US" sz="2400" b="1" dirty="0"/>
              <a:t> (Online Shopping) </a:t>
            </a:r>
            <a:endParaRPr lang="tr-TR" sz="2400" dirty="0"/>
          </a:p>
          <a:p>
            <a:pPr algn="just"/>
            <a:endParaRPr lang="tr-TR" sz="2400" dirty="0"/>
          </a:p>
          <a:p>
            <a:pPr algn="just"/>
            <a:r>
              <a:rPr lang="en-US" sz="2400" b="1" dirty="0"/>
              <a:t>Bu </a:t>
            </a:r>
            <a:r>
              <a:rPr lang="en-US" sz="2400" b="1" dirty="0" err="1"/>
              <a:t>uygulamada</a:t>
            </a:r>
            <a:r>
              <a:rPr lang="en-US" sz="2400" b="1" dirty="0"/>
              <a:t>, internet </a:t>
            </a:r>
            <a:r>
              <a:rPr lang="en-US" sz="2400" b="1" dirty="0" err="1"/>
              <a:t>vasıtasıyla</a:t>
            </a:r>
            <a:r>
              <a:rPr lang="en-US" sz="2400" b="1" dirty="0"/>
              <a:t> online </a:t>
            </a:r>
            <a:r>
              <a:rPr lang="en-US" sz="2400" b="1" dirty="0" err="1"/>
              <a:t>olarak</a:t>
            </a:r>
            <a:r>
              <a:rPr lang="en-US" sz="2400" b="1" dirty="0"/>
              <a:t> </a:t>
            </a:r>
            <a:r>
              <a:rPr lang="en-US" sz="2400" b="1" dirty="0" err="1"/>
              <a:t>sadece</a:t>
            </a:r>
            <a:r>
              <a:rPr lang="en-US" sz="2400" b="1" dirty="0"/>
              <a:t> </a:t>
            </a:r>
            <a:r>
              <a:rPr lang="en-US" sz="2400" b="1" dirty="0" err="1"/>
              <a:t>kendi</a:t>
            </a:r>
            <a:r>
              <a:rPr lang="en-US" sz="2400" b="1" dirty="0"/>
              <a:t> </a:t>
            </a:r>
            <a:r>
              <a:rPr lang="en-US" sz="2400" b="1" dirty="0" err="1"/>
              <a:t>ülkenizden</a:t>
            </a:r>
            <a:r>
              <a:rPr lang="en-US" sz="2400" b="1" dirty="0"/>
              <a:t> </a:t>
            </a:r>
            <a:r>
              <a:rPr lang="en-US" sz="2400" b="1" dirty="0" err="1"/>
              <a:t>değil</a:t>
            </a:r>
            <a:r>
              <a:rPr lang="en-US" sz="2400" b="1" dirty="0"/>
              <a:t> </a:t>
            </a:r>
            <a:r>
              <a:rPr lang="en-US" sz="2400" b="1" dirty="0" err="1"/>
              <a:t>dünyanın</a:t>
            </a:r>
            <a:r>
              <a:rPr lang="en-US" sz="2400" b="1" dirty="0"/>
              <a:t> </a:t>
            </a:r>
            <a:r>
              <a:rPr lang="en-US" sz="2400" b="1" dirty="0" err="1"/>
              <a:t>herhangi</a:t>
            </a:r>
            <a:r>
              <a:rPr lang="en-US" sz="2400" b="1" dirty="0"/>
              <a:t> </a:t>
            </a:r>
            <a:r>
              <a:rPr lang="en-US" sz="2400" b="1" dirty="0" err="1"/>
              <a:t>bir</a:t>
            </a:r>
            <a:r>
              <a:rPr lang="en-US" sz="2400" b="1" dirty="0"/>
              <a:t> </a:t>
            </a:r>
            <a:r>
              <a:rPr lang="en-US" sz="2400" b="1" dirty="0" err="1"/>
              <a:t>yerinden</a:t>
            </a:r>
            <a:r>
              <a:rPr lang="en-US" sz="2400" b="1" dirty="0"/>
              <a:t> </a:t>
            </a:r>
            <a:r>
              <a:rPr lang="en-US" sz="2400" b="1" dirty="0" err="1"/>
              <a:t>geniş</a:t>
            </a:r>
            <a:r>
              <a:rPr lang="en-US" sz="2400" b="1" dirty="0"/>
              <a:t> </a:t>
            </a:r>
            <a:r>
              <a:rPr lang="en-US" sz="2400" b="1" dirty="0" err="1"/>
              <a:t>bir</a:t>
            </a:r>
            <a:r>
              <a:rPr lang="en-US" sz="2400" b="1" dirty="0"/>
              <a:t> </a:t>
            </a:r>
            <a:r>
              <a:rPr lang="en-US" sz="2400" b="1" dirty="0" err="1"/>
              <a:t>ürün</a:t>
            </a:r>
            <a:r>
              <a:rPr lang="en-US" sz="2400" b="1" dirty="0"/>
              <a:t> </a:t>
            </a:r>
            <a:r>
              <a:rPr lang="en-US" sz="2400" b="1" dirty="0" err="1"/>
              <a:t>yelpazesinin</a:t>
            </a:r>
            <a:r>
              <a:rPr lang="en-US" sz="2400" b="1" dirty="0"/>
              <a:t> -</a:t>
            </a:r>
            <a:r>
              <a:rPr lang="en-US" sz="2400" b="1" dirty="0" err="1"/>
              <a:t>kredi</a:t>
            </a:r>
            <a:r>
              <a:rPr lang="en-US" sz="2400" b="1" dirty="0"/>
              <a:t> </a:t>
            </a:r>
            <a:r>
              <a:rPr lang="en-US" sz="2400" b="1" dirty="0" err="1"/>
              <a:t>kartı</a:t>
            </a:r>
            <a:r>
              <a:rPr lang="en-US" sz="2400" b="1" dirty="0"/>
              <a:t> </a:t>
            </a:r>
            <a:r>
              <a:rPr lang="en-US" sz="2400" b="1" dirty="0" err="1"/>
              <a:t>vasıtasıyla</a:t>
            </a:r>
            <a:r>
              <a:rPr lang="en-US" sz="2400" b="1" dirty="0"/>
              <a:t> </a:t>
            </a:r>
            <a:r>
              <a:rPr lang="en-US" sz="2400" b="1" dirty="0" err="1"/>
              <a:t>veya</a:t>
            </a:r>
            <a:r>
              <a:rPr lang="en-US" sz="2400" b="1" dirty="0"/>
              <a:t> </a:t>
            </a:r>
            <a:r>
              <a:rPr lang="en-US" sz="2400" b="1" dirty="0" err="1"/>
              <a:t>teslimatta</a:t>
            </a:r>
            <a:r>
              <a:rPr lang="en-US" sz="2400" b="1" dirty="0"/>
              <a:t> </a:t>
            </a:r>
            <a:r>
              <a:rPr lang="en-US" sz="2400" b="1" dirty="0" err="1"/>
              <a:t>ödeme</a:t>
            </a:r>
            <a:r>
              <a:rPr lang="en-US" sz="2400" b="1" dirty="0"/>
              <a:t> </a:t>
            </a:r>
            <a:r>
              <a:rPr lang="en-US" sz="2400" b="1" dirty="0" err="1"/>
              <a:t>yaparak</a:t>
            </a:r>
            <a:r>
              <a:rPr lang="en-US" sz="2400" b="1" dirty="0"/>
              <a:t>- </a:t>
            </a:r>
            <a:r>
              <a:rPr lang="en-US" sz="2400" b="1" dirty="0" err="1"/>
              <a:t>satılması</a:t>
            </a:r>
            <a:r>
              <a:rPr lang="en-US" sz="2400" b="1" dirty="0"/>
              <a:t> </a:t>
            </a:r>
            <a:r>
              <a:rPr lang="en-US" sz="2400" b="1" dirty="0" err="1"/>
              <a:t>veya</a:t>
            </a:r>
            <a:r>
              <a:rPr lang="en-US" sz="2400" b="1" dirty="0"/>
              <a:t> </a:t>
            </a:r>
            <a:r>
              <a:rPr lang="en-US" sz="2400" b="1" dirty="0" err="1"/>
              <a:t>kiralanmasını</a:t>
            </a:r>
            <a:r>
              <a:rPr lang="en-US" sz="2400" b="1" dirty="0"/>
              <a:t> </a:t>
            </a:r>
            <a:r>
              <a:rPr lang="en-US" sz="2400" b="1" dirty="0" err="1"/>
              <a:t>sağlar</a:t>
            </a:r>
            <a:r>
              <a:rPr lang="en-US" sz="2400" b="1" dirty="0"/>
              <a:t>.</a:t>
            </a:r>
            <a:endParaRPr lang="tr-TR" sz="2400" b="1" dirty="0"/>
          </a:p>
          <a:p>
            <a:endParaRPr lang="tr-TR" dirty="0"/>
          </a:p>
          <a:p>
            <a:endParaRPr lang="tr-TR" dirty="0"/>
          </a:p>
        </p:txBody>
      </p:sp>
      <p:sp>
        <p:nvSpPr>
          <p:cNvPr id="3" name="Slide Number Placeholder 2">
            <a:extLst>
              <a:ext uri="{FF2B5EF4-FFF2-40B4-BE49-F238E27FC236}">
                <a16:creationId xmlns:a16="http://schemas.microsoft.com/office/drawing/2014/main" id="{B9750C12-00CF-F7FE-9DF2-A5D84BD0926C}"/>
              </a:ext>
            </a:extLst>
          </p:cNvPr>
          <p:cNvSpPr>
            <a:spLocks noGrp="1"/>
          </p:cNvSpPr>
          <p:nvPr>
            <p:ph type="sldNum" sz="quarter" idx="12"/>
          </p:nvPr>
        </p:nvSpPr>
        <p:spPr/>
        <p:txBody>
          <a:bodyPr/>
          <a:lstStyle/>
          <a:p>
            <a:fld id="{FA388F4F-6C6B-4E7F-860B-201CED661D62}" type="slidenum">
              <a:rPr lang="tr-TR" smtClean="0"/>
              <a:t>20</a:t>
            </a:fld>
            <a:endParaRPr lang="tr-TR"/>
          </a:p>
        </p:txBody>
      </p:sp>
    </p:spTree>
    <p:extLst>
      <p:ext uri="{BB962C8B-B14F-4D97-AF65-F5344CB8AC3E}">
        <p14:creationId xmlns:p14="http://schemas.microsoft.com/office/powerpoint/2010/main" val="135979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96944" cy="5909310"/>
          </a:xfrm>
          <a:prstGeom prst="rect">
            <a:avLst/>
          </a:prstGeom>
          <a:noFill/>
        </p:spPr>
        <p:txBody>
          <a:bodyPr wrap="square" rtlCol="0">
            <a:spAutoFit/>
          </a:bodyPr>
          <a:lstStyle/>
          <a:p>
            <a:pPr algn="just"/>
            <a:r>
              <a:rPr lang="en-US" sz="2000" b="1" dirty="0"/>
              <a:t>j) CD </a:t>
            </a:r>
            <a:r>
              <a:rPr lang="en-US" sz="2000" b="1" dirty="0" err="1"/>
              <a:t>Mağazası</a:t>
            </a:r>
            <a:endParaRPr lang="tr-TR" sz="2000" b="1" dirty="0"/>
          </a:p>
          <a:p>
            <a:pPr algn="just"/>
            <a:endParaRPr lang="tr-TR" sz="2000" dirty="0"/>
          </a:p>
          <a:p>
            <a:pPr algn="just"/>
            <a:r>
              <a:rPr lang="en-US" sz="2000" dirty="0"/>
              <a:t> </a:t>
            </a:r>
            <a:r>
              <a:rPr lang="en-US" sz="2000" b="1" dirty="0" err="1"/>
              <a:t>Herhangi</a:t>
            </a:r>
            <a:r>
              <a:rPr lang="en-US" sz="2000" b="1" dirty="0"/>
              <a:t> </a:t>
            </a:r>
            <a:r>
              <a:rPr lang="en-US" sz="2000" b="1" dirty="0" err="1"/>
              <a:t>bir</a:t>
            </a:r>
            <a:r>
              <a:rPr lang="en-US" sz="2000" b="1" dirty="0"/>
              <a:t> CD,VCD,DVD </a:t>
            </a:r>
            <a:r>
              <a:rPr lang="en-US" sz="2000" b="1" dirty="0" err="1"/>
              <a:t>veya</a:t>
            </a:r>
            <a:r>
              <a:rPr lang="en-US" sz="2000" b="1" dirty="0"/>
              <a:t> </a:t>
            </a:r>
            <a:r>
              <a:rPr lang="en-US" sz="2000" b="1" dirty="0" err="1"/>
              <a:t>başka</a:t>
            </a:r>
            <a:r>
              <a:rPr lang="en-US" sz="2000" b="1" dirty="0"/>
              <a:t> </a:t>
            </a:r>
            <a:r>
              <a:rPr lang="en-US" sz="2000" b="1" dirty="0" err="1"/>
              <a:t>bir</a:t>
            </a:r>
            <a:r>
              <a:rPr lang="en-US" sz="2000" b="1" dirty="0"/>
              <a:t> </a:t>
            </a:r>
            <a:r>
              <a:rPr lang="en-US" sz="2000" b="1" dirty="0" err="1"/>
              <a:t>multimedyayı</a:t>
            </a:r>
            <a:r>
              <a:rPr lang="en-US" sz="2000" b="1" dirty="0"/>
              <a:t> satın </a:t>
            </a:r>
            <a:r>
              <a:rPr lang="en-US" sz="2000" b="1" dirty="0" err="1"/>
              <a:t>almadan</a:t>
            </a:r>
            <a:r>
              <a:rPr lang="en-US" sz="2000" b="1" dirty="0"/>
              <a:t> </a:t>
            </a:r>
            <a:r>
              <a:rPr lang="en-US" sz="2000" b="1" dirty="0" err="1"/>
              <a:t>önce</a:t>
            </a:r>
            <a:r>
              <a:rPr lang="en-US" sz="2000" b="1" dirty="0"/>
              <a:t> </a:t>
            </a:r>
            <a:r>
              <a:rPr lang="en-US" sz="2000" b="1" dirty="0" err="1"/>
              <a:t>demosunu</a:t>
            </a:r>
            <a:r>
              <a:rPr lang="en-US" sz="2000" b="1" dirty="0"/>
              <a:t> (</a:t>
            </a:r>
            <a:r>
              <a:rPr lang="en-US" sz="2000" b="1" dirty="0" err="1"/>
              <a:t>veya</a:t>
            </a:r>
            <a:r>
              <a:rPr lang="en-US" sz="2000" b="1" dirty="0"/>
              <a:t> </a:t>
            </a:r>
            <a:r>
              <a:rPr lang="en-US" sz="2000" b="1" dirty="0" err="1"/>
              <a:t>tümünü</a:t>
            </a:r>
            <a:r>
              <a:rPr lang="en-US" sz="2000" b="1" dirty="0"/>
              <a:t>) </a:t>
            </a:r>
            <a:r>
              <a:rPr lang="en-US" sz="2000" b="1" dirty="0" err="1"/>
              <a:t>izleyerek</a:t>
            </a:r>
            <a:r>
              <a:rPr lang="en-US" sz="2000" b="1" dirty="0"/>
              <a:t> </a:t>
            </a:r>
            <a:r>
              <a:rPr lang="en-US" sz="2000" b="1" dirty="0" err="1"/>
              <a:t>veya</a:t>
            </a:r>
            <a:r>
              <a:rPr lang="en-US" sz="2000" b="1" dirty="0"/>
              <a:t> </a:t>
            </a:r>
            <a:r>
              <a:rPr lang="en-US" sz="2000" b="1" dirty="0" err="1"/>
              <a:t>dinleyerek</a:t>
            </a:r>
            <a:r>
              <a:rPr lang="en-US" sz="2000" b="1" dirty="0"/>
              <a:t> </a:t>
            </a:r>
            <a:r>
              <a:rPr lang="en-US" sz="2000" b="1" dirty="0" err="1"/>
              <a:t>deneme</a:t>
            </a:r>
            <a:r>
              <a:rPr lang="en-US" sz="2000" b="1" dirty="0"/>
              <a:t> </a:t>
            </a:r>
            <a:r>
              <a:rPr lang="en-US" sz="2000" b="1" dirty="0" err="1"/>
              <a:t>şansına</a:t>
            </a:r>
            <a:r>
              <a:rPr lang="en-US" sz="2000" b="1" dirty="0"/>
              <a:t> </a:t>
            </a:r>
            <a:r>
              <a:rPr lang="en-US" sz="2000" b="1" dirty="0" err="1"/>
              <a:t>sahip</a:t>
            </a:r>
            <a:r>
              <a:rPr lang="en-US" sz="2000" b="1" dirty="0"/>
              <a:t> </a:t>
            </a:r>
            <a:r>
              <a:rPr lang="en-US" sz="2000" b="1" dirty="0" err="1"/>
              <a:t>olabiliyorsunuz</a:t>
            </a:r>
            <a:r>
              <a:rPr lang="en-US" sz="2000" b="1" dirty="0"/>
              <a:t>. </a:t>
            </a:r>
            <a:endParaRPr lang="tr-TR" sz="2000" b="1" dirty="0"/>
          </a:p>
          <a:p>
            <a:pPr algn="just"/>
            <a:endParaRPr lang="tr-TR" sz="2000" dirty="0"/>
          </a:p>
          <a:p>
            <a:pPr algn="just"/>
            <a:r>
              <a:rPr lang="en-US" sz="2000" b="1" dirty="0"/>
              <a:t>k) </a:t>
            </a:r>
            <a:r>
              <a:rPr lang="en-US" sz="2000" b="1" dirty="0" err="1"/>
              <a:t>Moda</a:t>
            </a:r>
            <a:r>
              <a:rPr lang="en-US" sz="2000" b="1" dirty="0"/>
              <a:t> </a:t>
            </a:r>
            <a:r>
              <a:rPr lang="en-US" sz="2000" b="1" dirty="0" err="1"/>
              <a:t>Mağazası</a:t>
            </a:r>
            <a:r>
              <a:rPr lang="en-US" sz="2000" b="1" dirty="0"/>
              <a:t> </a:t>
            </a:r>
            <a:endParaRPr lang="tr-TR" sz="2000" b="1" dirty="0"/>
          </a:p>
          <a:p>
            <a:pPr algn="just"/>
            <a:endParaRPr lang="tr-TR" sz="2000" dirty="0"/>
          </a:p>
          <a:p>
            <a:pPr algn="just"/>
            <a:r>
              <a:rPr lang="en-US" sz="2000" b="1" dirty="0"/>
              <a:t>İnternet </a:t>
            </a:r>
            <a:r>
              <a:rPr lang="en-US" sz="2000" b="1" dirty="0" err="1"/>
              <a:t>vasıtasıyla</a:t>
            </a:r>
            <a:r>
              <a:rPr lang="en-US" sz="2000" b="1" dirty="0"/>
              <a:t> online </a:t>
            </a:r>
            <a:r>
              <a:rPr lang="en-US" sz="2000" b="1" dirty="0" err="1"/>
              <a:t>olarak</a:t>
            </a:r>
            <a:r>
              <a:rPr lang="en-US" sz="2000" b="1" dirty="0"/>
              <a:t> </a:t>
            </a:r>
            <a:r>
              <a:rPr lang="en-US" sz="2000" b="1" dirty="0" err="1"/>
              <a:t>giyim</a:t>
            </a:r>
            <a:r>
              <a:rPr lang="en-US" sz="2000" b="1" dirty="0"/>
              <a:t> </a:t>
            </a:r>
            <a:r>
              <a:rPr lang="en-US" sz="2000" b="1" dirty="0" err="1"/>
              <a:t>eşyalarını</a:t>
            </a:r>
            <a:r>
              <a:rPr lang="en-US" sz="2000" b="1" dirty="0"/>
              <a:t> </a:t>
            </a:r>
            <a:r>
              <a:rPr lang="en-US" sz="2000" b="1" dirty="0" err="1"/>
              <a:t>ve</a:t>
            </a:r>
            <a:r>
              <a:rPr lang="en-US" sz="2000" b="1" dirty="0"/>
              <a:t> </a:t>
            </a:r>
            <a:r>
              <a:rPr lang="en-US" sz="2000" b="1" dirty="0" err="1"/>
              <a:t>ölçülerine</a:t>
            </a:r>
            <a:r>
              <a:rPr lang="en-US" sz="2000" b="1" dirty="0"/>
              <a:t> </a:t>
            </a:r>
            <a:r>
              <a:rPr lang="en-US" sz="2000" b="1" dirty="0" err="1"/>
              <a:t>göre</a:t>
            </a:r>
            <a:r>
              <a:rPr lang="en-US" sz="2000" b="1" dirty="0"/>
              <a:t> </a:t>
            </a:r>
            <a:r>
              <a:rPr lang="en-US" sz="2000" b="1" dirty="0" err="1"/>
              <a:t>deneme</a:t>
            </a:r>
            <a:r>
              <a:rPr lang="en-US" sz="2000" b="1" dirty="0"/>
              <a:t> </a:t>
            </a:r>
            <a:r>
              <a:rPr lang="en-US" sz="2000" b="1" dirty="0" err="1"/>
              <a:t>yapabiliyorsunuz</a:t>
            </a:r>
            <a:r>
              <a:rPr lang="en-US" sz="2000" b="1" dirty="0"/>
              <a:t>. </a:t>
            </a:r>
            <a:r>
              <a:rPr lang="en-US" sz="2000" b="1" dirty="0" err="1"/>
              <a:t>Başka</a:t>
            </a:r>
            <a:r>
              <a:rPr lang="en-US" sz="2000" b="1" dirty="0"/>
              <a:t> </a:t>
            </a:r>
            <a:r>
              <a:rPr lang="en-US" sz="2000" b="1" dirty="0" err="1"/>
              <a:t>bir</a:t>
            </a:r>
            <a:r>
              <a:rPr lang="en-US" sz="2000" b="1" dirty="0"/>
              <a:t> </a:t>
            </a:r>
            <a:r>
              <a:rPr lang="en-US" sz="2000" b="1" dirty="0" err="1"/>
              <a:t>yöntemde</a:t>
            </a:r>
            <a:r>
              <a:rPr lang="en-US" sz="2000" b="1" dirty="0"/>
              <a:t> </a:t>
            </a:r>
            <a:r>
              <a:rPr lang="en-US" sz="2000" b="1" dirty="0" err="1"/>
              <a:t>ise</a:t>
            </a:r>
            <a:r>
              <a:rPr lang="en-US" sz="2000" b="1" dirty="0"/>
              <a:t> </a:t>
            </a:r>
            <a:r>
              <a:rPr lang="en-US" sz="2000" b="1" dirty="0" err="1"/>
              <a:t>bir</a:t>
            </a:r>
            <a:r>
              <a:rPr lang="en-US" sz="2000" b="1" dirty="0"/>
              <a:t> </a:t>
            </a:r>
            <a:r>
              <a:rPr lang="en-US" sz="2000" b="1" dirty="0" err="1"/>
              <a:t>kuaföre</a:t>
            </a:r>
            <a:r>
              <a:rPr lang="en-US" sz="2000" b="1" dirty="0"/>
              <a:t> </a:t>
            </a:r>
            <a:r>
              <a:rPr lang="en-US" sz="2000" b="1" dirty="0" err="1"/>
              <a:t>gitmeden</a:t>
            </a:r>
            <a:r>
              <a:rPr lang="en-US" sz="2000" b="1" dirty="0"/>
              <a:t> </a:t>
            </a:r>
            <a:r>
              <a:rPr lang="en-US" sz="2000" b="1" dirty="0" err="1"/>
              <a:t>bilgisayar</a:t>
            </a:r>
            <a:r>
              <a:rPr lang="en-US" sz="2000" b="1" dirty="0"/>
              <a:t> </a:t>
            </a:r>
            <a:r>
              <a:rPr lang="en-US" sz="2000" b="1" dirty="0" err="1"/>
              <a:t>ortamında</a:t>
            </a:r>
            <a:r>
              <a:rPr lang="en-US" sz="2000" b="1" dirty="0"/>
              <a:t> </a:t>
            </a:r>
            <a:r>
              <a:rPr lang="en-US" sz="2000" b="1" dirty="0" err="1"/>
              <a:t>kendi</a:t>
            </a:r>
            <a:r>
              <a:rPr lang="en-US" sz="2000" b="1" dirty="0"/>
              <a:t> </a:t>
            </a:r>
            <a:r>
              <a:rPr lang="en-US" sz="2000" b="1" dirty="0" err="1"/>
              <a:t>fotoğrafınız</a:t>
            </a:r>
            <a:r>
              <a:rPr lang="en-US" sz="2000" b="1" dirty="0"/>
              <a:t> </a:t>
            </a:r>
            <a:r>
              <a:rPr lang="en-US" sz="2000" b="1" dirty="0" err="1"/>
              <a:t>üzerinde</a:t>
            </a:r>
            <a:r>
              <a:rPr lang="en-US" sz="2000" b="1" dirty="0"/>
              <a:t> </a:t>
            </a:r>
            <a:r>
              <a:rPr lang="en-US" sz="2000" b="1" dirty="0" err="1"/>
              <a:t>değişik</a:t>
            </a:r>
            <a:r>
              <a:rPr lang="en-US" sz="2000" b="1" dirty="0"/>
              <a:t> </a:t>
            </a:r>
            <a:r>
              <a:rPr lang="en-US" sz="2000" b="1" dirty="0" err="1"/>
              <a:t>saç</a:t>
            </a:r>
            <a:r>
              <a:rPr lang="en-US" sz="2000" b="1" dirty="0"/>
              <a:t> </a:t>
            </a:r>
            <a:r>
              <a:rPr lang="en-US" sz="2000" b="1" dirty="0" err="1"/>
              <a:t>modellerini</a:t>
            </a:r>
            <a:r>
              <a:rPr lang="en-US" sz="2000" b="1" dirty="0"/>
              <a:t> </a:t>
            </a:r>
            <a:r>
              <a:rPr lang="en-US" sz="2000" b="1" dirty="0" err="1"/>
              <a:t>deneyerek</a:t>
            </a:r>
            <a:r>
              <a:rPr lang="en-US" sz="2000" b="1" dirty="0"/>
              <a:t> </a:t>
            </a:r>
            <a:r>
              <a:rPr lang="en-US" sz="2000" b="1" dirty="0" err="1"/>
              <a:t>hangi</a:t>
            </a:r>
            <a:r>
              <a:rPr lang="en-US" sz="2000" b="1" dirty="0"/>
              <a:t> </a:t>
            </a:r>
            <a:r>
              <a:rPr lang="en-US" sz="2000" b="1" dirty="0" err="1"/>
              <a:t>saç</a:t>
            </a:r>
            <a:r>
              <a:rPr lang="en-US" sz="2000" b="1" dirty="0"/>
              <a:t> </a:t>
            </a:r>
            <a:r>
              <a:rPr lang="en-US" sz="2000" b="1" dirty="0" err="1"/>
              <a:t>modelinin</a:t>
            </a:r>
            <a:r>
              <a:rPr lang="en-US" sz="2000" b="1" dirty="0"/>
              <a:t> size </a:t>
            </a:r>
            <a:r>
              <a:rPr lang="en-US" sz="2000" b="1" dirty="0" err="1"/>
              <a:t>yakıştığını</a:t>
            </a:r>
            <a:r>
              <a:rPr lang="en-US" sz="2000" b="1" dirty="0"/>
              <a:t> </a:t>
            </a:r>
            <a:r>
              <a:rPr lang="en-US" sz="2000" b="1" dirty="0" err="1"/>
              <a:t>seçip</a:t>
            </a:r>
            <a:r>
              <a:rPr lang="en-US" sz="2000" b="1" dirty="0"/>
              <a:t>, </a:t>
            </a:r>
            <a:r>
              <a:rPr lang="en-US" sz="2000" b="1" dirty="0" err="1"/>
              <a:t>kuaförde</a:t>
            </a:r>
            <a:r>
              <a:rPr lang="en-US" sz="2000" b="1" dirty="0"/>
              <a:t> </a:t>
            </a:r>
            <a:r>
              <a:rPr lang="en-US" sz="2000" b="1" dirty="0" err="1"/>
              <a:t>fazla</a:t>
            </a:r>
            <a:r>
              <a:rPr lang="en-US" sz="2000" b="1" dirty="0"/>
              <a:t> </a:t>
            </a:r>
            <a:r>
              <a:rPr lang="en-US" sz="2000" b="1" dirty="0" err="1"/>
              <a:t>zaman</a:t>
            </a:r>
            <a:r>
              <a:rPr lang="en-US" sz="2000" b="1" dirty="0"/>
              <a:t> </a:t>
            </a:r>
            <a:r>
              <a:rPr lang="en-US" sz="2000" b="1" dirty="0" err="1"/>
              <a:t>geçirmenizi</a:t>
            </a:r>
            <a:r>
              <a:rPr lang="en-US" sz="2000" b="1" dirty="0"/>
              <a:t> </a:t>
            </a:r>
            <a:r>
              <a:rPr lang="en-US" sz="2000" b="1" dirty="0" err="1"/>
              <a:t>engelleyebilir</a:t>
            </a:r>
            <a:r>
              <a:rPr lang="en-US" sz="2000" b="1" dirty="0"/>
              <a:t>.</a:t>
            </a:r>
            <a:endParaRPr lang="tr-TR" sz="2000" b="1" dirty="0"/>
          </a:p>
          <a:p>
            <a:pPr algn="just"/>
            <a:endParaRPr lang="tr-TR" sz="2000" dirty="0"/>
          </a:p>
          <a:p>
            <a:pPr algn="just"/>
            <a:r>
              <a:rPr lang="en-US" sz="2000" b="1" dirty="0"/>
              <a:t>l) Video </a:t>
            </a:r>
            <a:r>
              <a:rPr lang="en-US" sz="2000" b="1" dirty="0" err="1"/>
              <a:t>Mağazası</a:t>
            </a:r>
            <a:endParaRPr lang="tr-TR" sz="2000" b="1" dirty="0"/>
          </a:p>
          <a:p>
            <a:pPr algn="just"/>
            <a:endParaRPr lang="tr-TR" sz="2000" dirty="0"/>
          </a:p>
          <a:p>
            <a:pPr algn="just"/>
            <a:r>
              <a:rPr lang="en-US" sz="2000" b="1" dirty="0"/>
              <a:t>VHS, DVD </a:t>
            </a:r>
            <a:r>
              <a:rPr lang="en-US" sz="2000" b="1" dirty="0" err="1"/>
              <a:t>veya</a:t>
            </a:r>
            <a:r>
              <a:rPr lang="en-US" sz="2000" b="1" dirty="0"/>
              <a:t> Laser DISC' den </a:t>
            </a:r>
            <a:r>
              <a:rPr lang="en-US" sz="2000" b="1" dirty="0" err="1"/>
              <a:t>çok</a:t>
            </a:r>
            <a:r>
              <a:rPr lang="en-US" sz="2000" b="1" dirty="0"/>
              <a:t> net video </a:t>
            </a:r>
            <a:r>
              <a:rPr lang="en-US" sz="2000" b="1" dirty="0" err="1"/>
              <a:t>klipleri,filmleri,gösterimleri</a:t>
            </a:r>
            <a:r>
              <a:rPr lang="en-US" sz="2000" b="1" dirty="0"/>
              <a:t> </a:t>
            </a:r>
            <a:r>
              <a:rPr lang="en-US" sz="2000" b="1" dirty="0" err="1"/>
              <a:t>hata</a:t>
            </a:r>
            <a:r>
              <a:rPr lang="en-US" sz="2000" b="1" dirty="0"/>
              <a:t> </a:t>
            </a:r>
            <a:r>
              <a:rPr lang="en-US" sz="2000" b="1" dirty="0" err="1"/>
              <a:t>oluşmadan</a:t>
            </a:r>
            <a:r>
              <a:rPr lang="en-US" sz="2000" b="1" dirty="0"/>
              <a:t> </a:t>
            </a:r>
            <a:r>
              <a:rPr lang="en-US" sz="2000" b="1" dirty="0" err="1"/>
              <a:t>rahatlıkla</a:t>
            </a:r>
            <a:r>
              <a:rPr lang="en-US" sz="2000" b="1" dirty="0"/>
              <a:t>  </a:t>
            </a:r>
            <a:r>
              <a:rPr lang="en-US" sz="2000" b="1" dirty="0" err="1"/>
              <a:t>izleyebilme</a:t>
            </a:r>
            <a:r>
              <a:rPr lang="en-US" sz="2000" b="1" dirty="0"/>
              <a:t> </a:t>
            </a:r>
            <a:r>
              <a:rPr lang="en-US" sz="2000" b="1" dirty="0" err="1"/>
              <a:t>imkanı</a:t>
            </a:r>
            <a:r>
              <a:rPr lang="en-US" sz="2000" b="1" dirty="0"/>
              <a:t> </a:t>
            </a:r>
            <a:r>
              <a:rPr lang="en-US" sz="2000" b="1" dirty="0" err="1"/>
              <a:t>sağlar</a:t>
            </a:r>
            <a:r>
              <a:rPr lang="en-US" sz="2000" b="1" dirty="0"/>
              <a:t>. </a:t>
            </a:r>
            <a:endParaRPr lang="tr-TR" sz="2000" b="1" dirty="0"/>
          </a:p>
          <a:p>
            <a:endParaRPr lang="tr-TR" dirty="0"/>
          </a:p>
        </p:txBody>
      </p:sp>
      <p:sp>
        <p:nvSpPr>
          <p:cNvPr id="3" name="Slide Number Placeholder 2">
            <a:extLst>
              <a:ext uri="{FF2B5EF4-FFF2-40B4-BE49-F238E27FC236}">
                <a16:creationId xmlns:a16="http://schemas.microsoft.com/office/drawing/2014/main" id="{33F5B570-1C50-96A1-36E3-3961B76E25BB}"/>
              </a:ext>
            </a:extLst>
          </p:cNvPr>
          <p:cNvSpPr>
            <a:spLocks noGrp="1"/>
          </p:cNvSpPr>
          <p:nvPr>
            <p:ph type="sldNum" sz="quarter" idx="12"/>
          </p:nvPr>
        </p:nvSpPr>
        <p:spPr/>
        <p:txBody>
          <a:bodyPr/>
          <a:lstStyle/>
          <a:p>
            <a:fld id="{FA388F4F-6C6B-4E7F-860B-201CED661D62}" type="slidenum">
              <a:rPr lang="tr-TR" smtClean="0"/>
              <a:t>21</a:t>
            </a:fld>
            <a:endParaRPr lang="tr-TR"/>
          </a:p>
        </p:txBody>
      </p:sp>
    </p:spTree>
    <p:extLst>
      <p:ext uri="{BB962C8B-B14F-4D97-AF65-F5344CB8AC3E}">
        <p14:creationId xmlns:p14="http://schemas.microsoft.com/office/powerpoint/2010/main" val="220129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280920" cy="584775"/>
          </a:xfrm>
          <a:prstGeom prst="rect">
            <a:avLst/>
          </a:prstGeom>
          <a:noFill/>
        </p:spPr>
        <p:txBody>
          <a:bodyPr wrap="square" rtlCol="0">
            <a:spAutoFit/>
          </a:bodyPr>
          <a:lstStyle/>
          <a:p>
            <a:r>
              <a:rPr lang="tr-TR" sz="3200" b="1" cap="all" dirty="0"/>
              <a:t>ADSL</a:t>
            </a:r>
            <a:r>
              <a:rPr lang="tr-TR" sz="3200" dirty="0"/>
              <a:t> </a:t>
            </a:r>
            <a:r>
              <a:rPr lang="en-US" sz="3200" b="1" dirty="0"/>
              <a:t>(</a:t>
            </a:r>
            <a:r>
              <a:rPr lang="en-US" sz="3200" b="1" dirty="0" err="1"/>
              <a:t>Asimetrik</a:t>
            </a:r>
            <a:r>
              <a:rPr lang="en-US" sz="3200" b="1" dirty="0"/>
              <a:t> DSL)</a:t>
            </a:r>
            <a:r>
              <a:rPr lang="tr-TR" sz="3200" b="1" cap="all" dirty="0"/>
              <a:t>:</a:t>
            </a:r>
            <a:endParaRPr lang="tr-TR" sz="3200" dirty="0"/>
          </a:p>
        </p:txBody>
      </p:sp>
      <p:sp>
        <p:nvSpPr>
          <p:cNvPr id="3" name="TextBox 2"/>
          <p:cNvSpPr txBox="1"/>
          <p:nvPr/>
        </p:nvSpPr>
        <p:spPr>
          <a:xfrm>
            <a:off x="539552" y="980728"/>
            <a:ext cx="8352928" cy="3785652"/>
          </a:xfrm>
          <a:prstGeom prst="rect">
            <a:avLst/>
          </a:prstGeom>
          <a:noFill/>
        </p:spPr>
        <p:txBody>
          <a:bodyPr wrap="square" rtlCol="0">
            <a:spAutoFit/>
          </a:bodyPr>
          <a:lstStyle/>
          <a:p>
            <a:pPr algn="just"/>
            <a:r>
              <a:rPr lang="en-US" sz="2400" dirty="0" err="1"/>
              <a:t>Asimetrik</a:t>
            </a:r>
            <a:r>
              <a:rPr lang="en-US" sz="2400" dirty="0"/>
              <a:t> Digital Subscriber Line </a:t>
            </a:r>
            <a:r>
              <a:rPr lang="en-US" sz="2400" dirty="0" err="1"/>
              <a:t>kelimelerinin</a:t>
            </a:r>
            <a:r>
              <a:rPr lang="en-US" sz="2400" dirty="0"/>
              <a:t> ilk </a:t>
            </a:r>
            <a:r>
              <a:rPr lang="en-US" sz="2400" dirty="0" err="1"/>
              <a:t>harflerinden</a:t>
            </a:r>
            <a:r>
              <a:rPr lang="en-US" sz="2400" dirty="0"/>
              <a:t> </a:t>
            </a:r>
            <a:r>
              <a:rPr lang="en-US" sz="2400" dirty="0" err="1"/>
              <a:t>kısaltılmıştır</a:t>
            </a:r>
            <a:r>
              <a:rPr lang="en-US" sz="2400" dirty="0"/>
              <a:t>. </a:t>
            </a:r>
            <a:r>
              <a:rPr lang="en-US" sz="2400" dirty="0" err="1"/>
              <a:t>Mevcut</a:t>
            </a:r>
            <a:r>
              <a:rPr lang="en-US" sz="2400" dirty="0"/>
              <a:t> </a:t>
            </a:r>
            <a:r>
              <a:rPr lang="en-US" sz="2400" dirty="0" err="1"/>
              <a:t>telefon</a:t>
            </a:r>
            <a:r>
              <a:rPr lang="en-US" sz="2400" dirty="0"/>
              <a:t> </a:t>
            </a:r>
            <a:r>
              <a:rPr lang="en-US" sz="2400" dirty="0" err="1"/>
              <a:t>kabloları</a:t>
            </a:r>
            <a:r>
              <a:rPr lang="en-US" sz="2400" dirty="0"/>
              <a:t> </a:t>
            </a:r>
            <a:r>
              <a:rPr lang="en-US" sz="2400" dirty="0" err="1"/>
              <a:t>üzerinden</a:t>
            </a:r>
            <a:r>
              <a:rPr lang="en-US" sz="2400" dirty="0"/>
              <a:t> </a:t>
            </a:r>
            <a:r>
              <a:rPr lang="en-US" sz="2400" dirty="0" err="1"/>
              <a:t>asimetrik</a:t>
            </a:r>
            <a:r>
              <a:rPr lang="en-US" sz="2400" dirty="0"/>
              <a:t> </a:t>
            </a:r>
            <a:r>
              <a:rPr lang="en-US" sz="2400" dirty="0" err="1"/>
              <a:t>olarak</a:t>
            </a:r>
            <a:r>
              <a:rPr lang="en-US" sz="2400" dirty="0"/>
              <a:t> </a:t>
            </a:r>
            <a:r>
              <a:rPr lang="en-US" sz="2400" dirty="0" err="1"/>
              <a:t>ses</a:t>
            </a:r>
            <a:r>
              <a:rPr lang="en-US" sz="2400" dirty="0"/>
              <a:t>, </a:t>
            </a:r>
            <a:r>
              <a:rPr lang="en-US" sz="2400" dirty="0" err="1"/>
              <a:t>görüntü</a:t>
            </a:r>
            <a:r>
              <a:rPr lang="en-US" sz="2400" dirty="0"/>
              <a:t> </a:t>
            </a:r>
            <a:r>
              <a:rPr lang="en-US" sz="2400" dirty="0" err="1"/>
              <a:t>ve</a:t>
            </a:r>
            <a:r>
              <a:rPr lang="en-US" sz="2400" dirty="0"/>
              <a:t> data </a:t>
            </a:r>
            <a:r>
              <a:rPr lang="en-US" sz="2400" dirty="0" err="1"/>
              <a:t>iletimine</a:t>
            </a:r>
            <a:r>
              <a:rPr lang="en-US" sz="2400" dirty="0"/>
              <a:t> </a:t>
            </a:r>
            <a:r>
              <a:rPr lang="en-US" sz="2400" dirty="0" err="1"/>
              <a:t>olanak</a:t>
            </a:r>
            <a:r>
              <a:rPr lang="en-US" sz="2400" dirty="0"/>
              <a:t> </a:t>
            </a:r>
            <a:r>
              <a:rPr lang="en-US" sz="2400" dirty="0" err="1"/>
              <a:t>sağlanmaktadır</a:t>
            </a:r>
            <a:r>
              <a:rPr lang="en-US" sz="2400" dirty="0"/>
              <a:t>. </a:t>
            </a:r>
            <a:endParaRPr lang="tr-TR" sz="2400" dirty="0"/>
          </a:p>
          <a:p>
            <a:pPr algn="just"/>
            <a:endParaRPr lang="tr-TR" sz="2400" dirty="0"/>
          </a:p>
          <a:p>
            <a:pPr algn="just"/>
            <a:r>
              <a:rPr lang="tr-TR" sz="2400" dirty="0"/>
              <a:t>Neden asimetrik denir?</a:t>
            </a:r>
          </a:p>
          <a:p>
            <a:pPr algn="just"/>
            <a:endParaRPr lang="tr-TR" sz="2400" dirty="0"/>
          </a:p>
          <a:p>
            <a:pPr algn="just"/>
            <a:r>
              <a:rPr lang="en-US" sz="2400" dirty="0" err="1"/>
              <a:t>Asimetriktir</a:t>
            </a:r>
            <a:r>
              <a:rPr lang="en-US" sz="2400" dirty="0"/>
              <a:t>, </a:t>
            </a:r>
            <a:r>
              <a:rPr lang="en-US" sz="2400" dirty="0" err="1"/>
              <a:t>yani</a:t>
            </a:r>
            <a:r>
              <a:rPr lang="en-US" sz="2400" dirty="0"/>
              <a:t> </a:t>
            </a:r>
            <a:r>
              <a:rPr lang="en-US" sz="2400" dirty="0" err="1"/>
              <a:t>kullanıcıya</a:t>
            </a:r>
            <a:r>
              <a:rPr lang="en-US" sz="2400" dirty="0"/>
              <a:t> </a:t>
            </a:r>
            <a:r>
              <a:rPr lang="en-US" sz="2400" dirty="0" err="1"/>
              <a:t>doğru</a:t>
            </a:r>
            <a:r>
              <a:rPr lang="en-US" sz="2400" dirty="0"/>
              <a:t> </a:t>
            </a:r>
            <a:r>
              <a:rPr lang="en-US" sz="2400" dirty="0" err="1"/>
              <a:t>maksimum</a:t>
            </a:r>
            <a:r>
              <a:rPr lang="en-US" sz="2400" dirty="0"/>
              <a:t> 8 Mbps (download) </a:t>
            </a:r>
            <a:r>
              <a:rPr lang="en-US" sz="2400" dirty="0" err="1"/>
              <a:t>iletişim</a:t>
            </a:r>
            <a:r>
              <a:rPr lang="en-US" sz="2400" dirty="0"/>
              <a:t> </a:t>
            </a:r>
            <a:r>
              <a:rPr lang="en-US" sz="2400" dirty="0" err="1"/>
              <a:t>hızı</a:t>
            </a:r>
            <a:r>
              <a:rPr lang="en-US" sz="2400" dirty="0"/>
              <a:t> </a:t>
            </a:r>
            <a:r>
              <a:rPr lang="en-US" sz="2400" dirty="0" err="1"/>
              <a:t>sağlarken</a:t>
            </a:r>
            <a:r>
              <a:rPr lang="en-US" sz="2400" dirty="0"/>
              <a:t>, </a:t>
            </a:r>
            <a:r>
              <a:rPr lang="en-US" sz="2400" dirty="0" err="1"/>
              <a:t>şebekeye</a:t>
            </a:r>
            <a:r>
              <a:rPr lang="en-US" sz="2400" dirty="0"/>
              <a:t> </a:t>
            </a:r>
            <a:r>
              <a:rPr lang="en-US" sz="2400" dirty="0" err="1"/>
              <a:t>doğru</a:t>
            </a:r>
            <a:r>
              <a:rPr lang="en-US" sz="2400" dirty="0"/>
              <a:t> </a:t>
            </a:r>
            <a:r>
              <a:rPr lang="en-US" sz="2400" dirty="0" err="1"/>
              <a:t>maksimum</a:t>
            </a:r>
            <a:r>
              <a:rPr lang="en-US" sz="2400" dirty="0"/>
              <a:t> 1Mbps(upload)  </a:t>
            </a:r>
            <a:r>
              <a:rPr lang="en-US" sz="2400" dirty="0" err="1"/>
              <a:t>hızlarını</a:t>
            </a:r>
            <a:r>
              <a:rPr lang="en-US" sz="2400" dirty="0"/>
              <a:t> </a:t>
            </a:r>
            <a:r>
              <a:rPr lang="en-US" sz="2400" dirty="0" err="1"/>
              <a:t>sağlar</a:t>
            </a:r>
            <a:r>
              <a:rPr lang="en-US" sz="2400" dirty="0"/>
              <a:t>.</a:t>
            </a:r>
            <a:endParaRPr lang="tr-TR" sz="2400" dirty="0"/>
          </a:p>
          <a:p>
            <a:pPr algn="just"/>
            <a:endParaRPr lang="tr-TR" sz="2400" dirty="0"/>
          </a:p>
        </p:txBody>
      </p:sp>
      <p:sp>
        <p:nvSpPr>
          <p:cNvPr id="4" name="Slide Number Placeholder 3">
            <a:extLst>
              <a:ext uri="{FF2B5EF4-FFF2-40B4-BE49-F238E27FC236}">
                <a16:creationId xmlns:a16="http://schemas.microsoft.com/office/drawing/2014/main" id="{16AB0043-B942-2CD5-309C-279D4709ECA1}"/>
              </a:ext>
            </a:extLst>
          </p:cNvPr>
          <p:cNvSpPr>
            <a:spLocks noGrp="1"/>
          </p:cNvSpPr>
          <p:nvPr>
            <p:ph type="sldNum" sz="quarter" idx="12"/>
          </p:nvPr>
        </p:nvSpPr>
        <p:spPr/>
        <p:txBody>
          <a:bodyPr/>
          <a:lstStyle/>
          <a:p>
            <a:fld id="{FA388F4F-6C6B-4E7F-860B-201CED661D62}" type="slidenum">
              <a:rPr lang="tr-TR" smtClean="0"/>
              <a:t>22</a:t>
            </a:fld>
            <a:endParaRPr lang="tr-TR"/>
          </a:p>
        </p:txBody>
      </p:sp>
    </p:spTree>
    <p:extLst>
      <p:ext uri="{BB962C8B-B14F-4D97-AF65-F5344CB8AC3E}">
        <p14:creationId xmlns:p14="http://schemas.microsoft.com/office/powerpoint/2010/main" val="877505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649" y="260648"/>
            <a:ext cx="8136904" cy="6370975"/>
          </a:xfrm>
          <a:prstGeom prst="rect">
            <a:avLst/>
          </a:prstGeom>
          <a:noFill/>
        </p:spPr>
        <p:txBody>
          <a:bodyPr wrap="square" rtlCol="0">
            <a:spAutoFit/>
          </a:bodyPr>
          <a:lstStyle/>
          <a:p>
            <a:pPr algn="just"/>
            <a:r>
              <a:rPr lang="en-US" sz="2400" b="1" dirty="0"/>
              <a:t>ADSL </a:t>
            </a:r>
            <a:r>
              <a:rPr lang="en-US" sz="2400" b="1" dirty="0" err="1"/>
              <a:t>sisteminde</a:t>
            </a:r>
            <a:r>
              <a:rPr lang="en-US" sz="2400" b="1" dirty="0"/>
              <a:t>, </a:t>
            </a:r>
            <a:r>
              <a:rPr lang="en-US" sz="2400" b="1" dirty="0" err="1"/>
              <a:t>bilinen</a:t>
            </a:r>
            <a:r>
              <a:rPr lang="en-US" sz="2400" b="1" dirty="0"/>
              <a:t> </a:t>
            </a:r>
            <a:r>
              <a:rPr lang="en-US" sz="2400" b="1" dirty="0" err="1"/>
              <a:t>bakır</a:t>
            </a:r>
            <a:r>
              <a:rPr lang="en-US" sz="2400" b="1" dirty="0"/>
              <a:t> </a:t>
            </a:r>
            <a:r>
              <a:rPr lang="en-US" sz="2400" b="1" dirty="0" err="1"/>
              <a:t>kablolama</a:t>
            </a:r>
            <a:r>
              <a:rPr lang="en-US" sz="2400" b="1" dirty="0"/>
              <a:t> alt </a:t>
            </a:r>
            <a:r>
              <a:rPr lang="en-US" sz="2400" b="1" dirty="0" err="1"/>
              <a:t>yapısı</a:t>
            </a:r>
            <a:r>
              <a:rPr lang="en-US" sz="2400" b="1" dirty="0"/>
              <a:t> </a:t>
            </a:r>
            <a:r>
              <a:rPr lang="en-US" sz="2400" b="1" dirty="0" err="1"/>
              <a:t>kullanılır</a:t>
            </a:r>
            <a:r>
              <a:rPr lang="en-US" sz="2400" b="1" dirty="0"/>
              <a:t>. </a:t>
            </a:r>
            <a:r>
              <a:rPr lang="en-US" sz="2400" b="1" dirty="0" err="1"/>
              <a:t>Telefon</a:t>
            </a:r>
            <a:r>
              <a:rPr lang="en-US" sz="2400" b="1" dirty="0"/>
              <a:t> </a:t>
            </a:r>
            <a:r>
              <a:rPr lang="en-US" sz="2400" b="1" dirty="0" err="1"/>
              <a:t>hattının</a:t>
            </a:r>
            <a:r>
              <a:rPr lang="en-US" sz="2400" b="1" dirty="0"/>
              <a:t> her </a:t>
            </a:r>
            <a:r>
              <a:rPr lang="en-US" sz="2400" b="1" dirty="0" err="1"/>
              <a:t>ucuna</a:t>
            </a:r>
            <a:r>
              <a:rPr lang="en-US" sz="2400" b="1" dirty="0"/>
              <a:t> </a:t>
            </a:r>
            <a:r>
              <a:rPr lang="en-US" sz="2400" b="1" dirty="0" err="1"/>
              <a:t>bir</a:t>
            </a:r>
            <a:r>
              <a:rPr lang="en-US" sz="2400" b="1" dirty="0"/>
              <a:t> ADSL modem </a:t>
            </a:r>
            <a:r>
              <a:rPr lang="en-US" sz="2400" b="1" u="sng" dirty="0" err="1"/>
              <a:t>eklenerek</a:t>
            </a:r>
            <a:r>
              <a:rPr lang="en-US" sz="2400" b="1" u="sng" dirty="0"/>
              <a:t> 3 </a:t>
            </a:r>
            <a:r>
              <a:rPr lang="en-US" sz="2400" b="1" u="sng" dirty="0" err="1"/>
              <a:t>bilgi</a:t>
            </a:r>
            <a:r>
              <a:rPr lang="en-US" sz="2400" b="1" u="sng" dirty="0"/>
              <a:t> </a:t>
            </a:r>
            <a:r>
              <a:rPr lang="en-US" sz="2400" b="1" u="sng" dirty="0" err="1"/>
              <a:t>kanalı</a:t>
            </a:r>
            <a:r>
              <a:rPr lang="en-US" sz="2400" b="1" u="sng" dirty="0"/>
              <a:t> </a:t>
            </a:r>
            <a:r>
              <a:rPr lang="en-US" sz="2400" b="1" u="sng" dirty="0" err="1"/>
              <a:t>oluşturulur</a:t>
            </a:r>
            <a:r>
              <a:rPr lang="en-US" sz="2400" b="1" dirty="0"/>
              <a:t>: </a:t>
            </a:r>
            <a:endParaRPr lang="tr-TR" sz="2400" b="1" dirty="0"/>
          </a:p>
          <a:p>
            <a:pPr algn="just"/>
            <a:endParaRPr lang="tr-TR" sz="2400" b="1" dirty="0"/>
          </a:p>
          <a:p>
            <a:pPr algn="just"/>
            <a:r>
              <a:rPr lang="en-US" sz="2400" b="1" dirty="0" err="1"/>
              <a:t>Alış</a:t>
            </a:r>
            <a:r>
              <a:rPr lang="en-US" sz="2400" b="1" dirty="0"/>
              <a:t> (download), </a:t>
            </a:r>
            <a:r>
              <a:rPr lang="en-US" sz="2400" b="1" dirty="0" err="1"/>
              <a:t>gönderiş</a:t>
            </a:r>
            <a:r>
              <a:rPr lang="en-US" sz="2400" b="1" dirty="0"/>
              <a:t> (upload) </a:t>
            </a:r>
            <a:r>
              <a:rPr lang="en-US" sz="2400" b="1" dirty="0" err="1"/>
              <a:t>ve</a:t>
            </a:r>
            <a:r>
              <a:rPr lang="en-US" sz="2400" b="1" dirty="0"/>
              <a:t> POTS (Plain Old Telephone Service – </a:t>
            </a:r>
            <a:r>
              <a:rPr lang="en-US" sz="2400" b="1" dirty="0" err="1"/>
              <a:t>Düz</a:t>
            </a:r>
            <a:r>
              <a:rPr lang="en-US" sz="2400" b="1" dirty="0"/>
              <a:t> </a:t>
            </a:r>
            <a:r>
              <a:rPr lang="en-US" sz="2400" b="1" dirty="0" err="1"/>
              <a:t>Eski</a:t>
            </a:r>
            <a:r>
              <a:rPr lang="en-US" sz="2400" b="1" dirty="0"/>
              <a:t> </a:t>
            </a:r>
            <a:r>
              <a:rPr lang="en-US" sz="2400" b="1" dirty="0" err="1"/>
              <a:t>Telefon</a:t>
            </a:r>
            <a:r>
              <a:rPr lang="en-US" sz="2400" b="1" dirty="0"/>
              <a:t> </a:t>
            </a:r>
            <a:r>
              <a:rPr lang="en-US" sz="2400" b="1" dirty="0" err="1"/>
              <a:t>Hizmeti</a:t>
            </a:r>
            <a:r>
              <a:rPr lang="en-US" sz="2400" b="1" dirty="0"/>
              <a:t>) </a:t>
            </a:r>
            <a:r>
              <a:rPr lang="en-US" sz="2400" b="1" dirty="0" err="1"/>
              <a:t>olarak</a:t>
            </a:r>
            <a:r>
              <a:rPr lang="en-US" sz="2400" b="1" dirty="0"/>
              <a:t> </a:t>
            </a:r>
            <a:r>
              <a:rPr lang="en-US" sz="2400" b="1" dirty="0" err="1"/>
              <a:t>adlandırılan</a:t>
            </a:r>
            <a:r>
              <a:rPr lang="en-US" sz="2400" b="1" dirty="0"/>
              <a:t> </a:t>
            </a:r>
            <a:r>
              <a:rPr lang="en-US" sz="2400" b="1" dirty="0" err="1"/>
              <a:t>geleneksel</a:t>
            </a:r>
            <a:r>
              <a:rPr lang="en-US" sz="2400" b="1" dirty="0"/>
              <a:t> </a:t>
            </a:r>
            <a:r>
              <a:rPr lang="en-US" sz="2400" b="1" dirty="0" err="1"/>
              <a:t>telefon</a:t>
            </a:r>
            <a:r>
              <a:rPr lang="en-US" sz="2400" b="1" dirty="0"/>
              <a:t> </a:t>
            </a:r>
            <a:r>
              <a:rPr lang="en-US" sz="2400" b="1" dirty="0" err="1"/>
              <a:t>servis</a:t>
            </a:r>
            <a:r>
              <a:rPr lang="en-US" sz="2400" b="1" dirty="0"/>
              <a:t> </a:t>
            </a:r>
            <a:r>
              <a:rPr lang="en-US" sz="2400" b="1" dirty="0" err="1"/>
              <a:t>kanalı</a:t>
            </a:r>
            <a:r>
              <a:rPr lang="en-US" sz="2400" b="1" dirty="0"/>
              <a:t>. POTS </a:t>
            </a:r>
            <a:r>
              <a:rPr lang="en-US" sz="2400" b="1" dirty="0" err="1"/>
              <a:t>kanalı</a:t>
            </a:r>
            <a:r>
              <a:rPr lang="en-US" sz="2400" b="1" dirty="0"/>
              <a:t>, ADSL </a:t>
            </a:r>
            <a:r>
              <a:rPr lang="en-US" sz="2400" b="1" dirty="0" err="1"/>
              <a:t>ortamı</a:t>
            </a:r>
            <a:r>
              <a:rPr lang="en-US" sz="2400" b="1" dirty="0"/>
              <a:t> </a:t>
            </a:r>
            <a:r>
              <a:rPr lang="en-US" sz="2400" b="1" dirty="0" err="1"/>
              <a:t>üzerinden</a:t>
            </a:r>
            <a:r>
              <a:rPr lang="en-US" sz="2400" b="1" dirty="0"/>
              <a:t> </a:t>
            </a:r>
            <a:r>
              <a:rPr lang="en-US" sz="2400" b="1" dirty="0" err="1"/>
              <a:t>ses</a:t>
            </a:r>
            <a:r>
              <a:rPr lang="en-US" sz="2400" b="1" dirty="0"/>
              <a:t> </a:t>
            </a:r>
            <a:r>
              <a:rPr lang="en-US" sz="2400" b="1" dirty="0" err="1"/>
              <a:t>iletimi</a:t>
            </a:r>
            <a:r>
              <a:rPr lang="en-US" sz="2400" b="1" dirty="0"/>
              <a:t> </a:t>
            </a:r>
            <a:r>
              <a:rPr lang="en-US" sz="2400" b="1" dirty="0" err="1"/>
              <a:t>için</a:t>
            </a:r>
            <a:r>
              <a:rPr lang="en-US" sz="2400" b="1" dirty="0"/>
              <a:t> </a:t>
            </a:r>
            <a:r>
              <a:rPr lang="en-US" sz="2400" b="1" dirty="0" err="1"/>
              <a:t>kullanılır</a:t>
            </a:r>
            <a:r>
              <a:rPr lang="en-US" sz="2400" b="1" dirty="0"/>
              <a:t>. </a:t>
            </a:r>
            <a:endParaRPr lang="tr-TR" sz="2400" b="1" dirty="0"/>
          </a:p>
          <a:p>
            <a:pPr algn="just"/>
            <a:endParaRPr lang="tr-TR" sz="2400" b="1" dirty="0"/>
          </a:p>
          <a:p>
            <a:pPr algn="just"/>
            <a:r>
              <a:rPr lang="en-US" sz="2400" b="1" dirty="0" err="1"/>
              <a:t>Böylece</a:t>
            </a:r>
            <a:r>
              <a:rPr lang="en-US" sz="2400" b="1" dirty="0"/>
              <a:t> </a:t>
            </a:r>
            <a:r>
              <a:rPr lang="en-US" sz="2400" b="1" u="sng" dirty="0" err="1"/>
              <a:t>internete</a:t>
            </a:r>
            <a:r>
              <a:rPr lang="en-US" sz="2400" b="1" u="sng" dirty="0"/>
              <a:t> </a:t>
            </a:r>
            <a:r>
              <a:rPr lang="en-US" sz="2400" b="1" u="sng" dirty="0" err="1"/>
              <a:t>bağlı</a:t>
            </a:r>
            <a:r>
              <a:rPr lang="en-US" sz="2400" b="1" u="sng" dirty="0"/>
              <a:t> </a:t>
            </a:r>
            <a:r>
              <a:rPr lang="en-US" sz="2400" b="1" u="sng" dirty="0" err="1"/>
              <a:t>iken</a:t>
            </a:r>
            <a:r>
              <a:rPr lang="en-US" sz="2400" b="1" u="sng" dirty="0"/>
              <a:t> </a:t>
            </a:r>
            <a:r>
              <a:rPr lang="en-US" sz="2400" b="1" u="sng" dirty="0" err="1"/>
              <a:t>aynı</a:t>
            </a:r>
            <a:r>
              <a:rPr lang="en-US" sz="2400" b="1" u="sng" dirty="0"/>
              <a:t> </a:t>
            </a:r>
            <a:r>
              <a:rPr lang="en-US" sz="2400" b="1" u="sng" dirty="0" err="1"/>
              <a:t>anda</a:t>
            </a:r>
            <a:r>
              <a:rPr lang="en-US" sz="2400" b="1" u="sng" dirty="0"/>
              <a:t> </a:t>
            </a:r>
            <a:r>
              <a:rPr lang="en-US" sz="2400" b="1" u="sng" dirty="0" err="1"/>
              <a:t>telefon</a:t>
            </a:r>
            <a:r>
              <a:rPr lang="en-US" sz="2400" b="1" u="sng" dirty="0"/>
              <a:t> </a:t>
            </a:r>
            <a:r>
              <a:rPr lang="en-US" sz="2400" b="1" u="sng" dirty="0" err="1"/>
              <a:t>konuşması</a:t>
            </a:r>
            <a:r>
              <a:rPr lang="en-US" sz="2400" b="1" u="sng" dirty="0"/>
              <a:t> </a:t>
            </a:r>
            <a:r>
              <a:rPr lang="en-US" sz="2400" b="1" u="sng" dirty="0" err="1"/>
              <a:t>yapılabilmesi</a:t>
            </a:r>
            <a:r>
              <a:rPr lang="en-US" sz="2400" b="1" u="sng" dirty="0"/>
              <a:t> </a:t>
            </a:r>
            <a:r>
              <a:rPr lang="en-US" sz="2400" b="1" u="sng" dirty="0" err="1"/>
              <a:t>sağlanmış</a:t>
            </a:r>
            <a:r>
              <a:rPr lang="en-US" sz="2400" b="1" u="sng" dirty="0"/>
              <a:t> </a:t>
            </a:r>
            <a:r>
              <a:rPr lang="en-US" sz="2400" b="1" u="sng" dirty="0" err="1"/>
              <a:t>olur</a:t>
            </a:r>
            <a:r>
              <a:rPr lang="en-US" sz="2400" b="1" u="sng" dirty="0"/>
              <a:t>.</a:t>
            </a:r>
            <a:endParaRPr lang="tr-TR" sz="2400" b="1" u="sng" dirty="0"/>
          </a:p>
          <a:p>
            <a:pPr algn="just"/>
            <a:endParaRPr lang="tr-TR" sz="2400" b="1" u="sng" dirty="0"/>
          </a:p>
          <a:p>
            <a:pPr algn="just"/>
            <a:r>
              <a:rPr lang="en-US" sz="2400" b="1" dirty="0" err="1"/>
              <a:t>Sistem</a:t>
            </a:r>
            <a:r>
              <a:rPr lang="en-US" sz="2400" b="1" dirty="0"/>
              <a:t> </a:t>
            </a:r>
            <a:r>
              <a:rPr lang="en-US" sz="2400" b="1" dirty="0" err="1"/>
              <a:t>asimetrik</a:t>
            </a:r>
            <a:r>
              <a:rPr lang="en-US" sz="2400" b="1" dirty="0"/>
              <a:t> </a:t>
            </a:r>
            <a:r>
              <a:rPr lang="en-US" sz="2400" b="1" dirty="0" err="1"/>
              <a:t>olarak</a:t>
            </a:r>
            <a:r>
              <a:rPr lang="en-US" sz="2400" b="1" dirty="0"/>
              <a:t> </a:t>
            </a:r>
            <a:r>
              <a:rPr lang="en-US" sz="2400" b="1" dirty="0" err="1"/>
              <a:t>çalıştığından</a:t>
            </a:r>
            <a:r>
              <a:rPr lang="en-US" sz="2400" b="1" dirty="0"/>
              <a:t> download (</a:t>
            </a:r>
            <a:r>
              <a:rPr lang="en-US" sz="2400" b="1" dirty="0" err="1"/>
              <a:t>şebekeden</a:t>
            </a:r>
            <a:r>
              <a:rPr lang="en-US" sz="2400" b="1" dirty="0"/>
              <a:t> </a:t>
            </a:r>
            <a:r>
              <a:rPr lang="en-US" sz="2400" b="1" dirty="0" err="1"/>
              <a:t>kullanıcıya</a:t>
            </a:r>
            <a:r>
              <a:rPr lang="en-US" sz="2400" b="1" dirty="0"/>
              <a:t>) </a:t>
            </a:r>
            <a:r>
              <a:rPr lang="en-US" sz="2400" b="1" dirty="0" err="1"/>
              <a:t>ve</a:t>
            </a:r>
            <a:r>
              <a:rPr lang="en-US" sz="2400" b="1" dirty="0"/>
              <a:t> upload (</a:t>
            </a:r>
            <a:r>
              <a:rPr lang="en-US" sz="2400" b="1" dirty="0" err="1"/>
              <a:t>kullanıcıdan</a:t>
            </a:r>
            <a:r>
              <a:rPr lang="en-US" sz="2400" b="1" dirty="0"/>
              <a:t> </a:t>
            </a:r>
            <a:r>
              <a:rPr lang="en-US" sz="2400" b="1" dirty="0" err="1"/>
              <a:t>şebekeye</a:t>
            </a:r>
            <a:r>
              <a:rPr lang="en-US" sz="2400" b="1" dirty="0"/>
              <a:t>) </a:t>
            </a:r>
            <a:r>
              <a:rPr lang="en-US" sz="2400" b="1" dirty="0" err="1"/>
              <a:t>hızları</a:t>
            </a:r>
            <a:r>
              <a:rPr lang="en-US" sz="2400" b="1" dirty="0"/>
              <a:t> </a:t>
            </a:r>
            <a:r>
              <a:rPr lang="en-US" sz="2400" b="1" dirty="0" err="1"/>
              <a:t>farklıdır</a:t>
            </a:r>
            <a:r>
              <a:rPr lang="en-US" sz="2400" b="1" dirty="0"/>
              <a:t>. Her </a:t>
            </a:r>
            <a:r>
              <a:rPr lang="en-US" sz="2400" b="1" dirty="0" err="1"/>
              <a:t>zaman</a:t>
            </a:r>
            <a:r>
              <a:rPr lang="en-US" sz="2400" b="1" dirty="0"/>
              <a:t> download </a:t>
            </a:r>
            <a:r>
              <a:rPr lang="en-US" sz="2400" b="1" dirty="0" err="1"/>
              <a:t>oranı</a:t>
            </a:r>
            <a:r>
              <a:rPr lang="en-US" sz="2400" b="1" dirty="0"/>
              <a:t> upload </a:t>
            </a:r>
            <a:r>
              <a:rPr lang="en-US" sz="2400" b="1" dirty="0" err="1"/>
              <a:t>oranından</a:t>
            </a:r>
            <a:r>
              <a:rPr lang="en-US" sz="2400" b="1" dirty="0"/>
              <a:t> </a:t>
            </a:r>
            <a:r>
              <a:rPr lang="en-US" sz="2400" b="1" dirty="0" err="1"/>
              <a:t>fazladır</a:t>
            </a:r>
            <a:r>
              <a:rPr lang="en-US" sz="2400" b="1" dirty="0"/>
              <a:t>.</a:t>
            </a:r>
            <a:endParaRPr lang="tr-TR" sz="2400" b="1" dirty="0"/>
          </a:p>
          <a:p>
            <a:pPr algn="just"/>
            <a:endParaRPr lang="tr-TR" sz="2400" b="1" u="sng" dirty="0"/>
          </a:p>
          <a:p>
            <a:pPr algn="just"/>
            <a:endParaRPr lang="tr-TR" sz="2400" b="1" u="sng" dirty="0"/>
          </a:p>
        </p:txBody>
      </p:sp>
      <p:sp>
        <p:nvSpPr>
          <p:cNvPr id="3" name="Slide Number Placeholder 2">
            <a:extLst>
              <a:ext uri="{FF2B5EF4-FFF2-40B4-BE49-F238E27FC236}">
                <a16:creationId xmlns:a16="http://schemas.microsoft.com/office/drawing/2014/main" id="{AA1804AA-9B03-46A8-31E6-B0F8761CA07D}"/>
              </a:ext>
            </a:extLst>
          </p:cNvPr>
          <p:cNvSpPr>
            <a:spLocks noGrp="1"/>
          </p:cNvSpPr>
          <p:nvPr>
            <p:ph type="sldNum" sz="quarter" idx="12"/>
          </p:nvPr>
        </p:nvSpPr>
        <p:spPr/>
        <p:txBody>
          <a:bodyPr/>
          <a:lstStyle/>
          <a:p>
            <a:fld id="{FA388F4F-6C6B-4E7F-860B-201CED661D62}" type="slidenum">
              <a:rPr lang="tr-TR" smtClean="0"/>
              <a:t>23</a:t>
            </a:fld>
            <a:endParaRPr lang="tr-TR"/>
          </a:p>
        </p:txBody>
      </p:sp>
    </p:spTree>
    <p:extLst>
      <p:ext uri="{BB962C8B-B14F-4D97-AF65-F5344CB8AC3E}">
        <p14:creationId xmlns:p14="http://schemas.microsoft.com/office/powerpoint/2010/main" val="283496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46196"/>
            <a:ext cx="3672408" cy="1902684"/>
          </a:xfrm>
          <a:prstGeom prst="rect">
            <a:avLst/>
          </a:prstGeom>
          <a:noFill/>
          <a:ln>
            <a:noFill/>
          </a:ln>
        </p:spPr>
      </p:pic>
      <p:sp>
        <p:nvSpPr>
          <p:cNvPr id="3" name="TextBox 2"/>
          <p:cNvSpPr txBox="1"/>
          <p:nvPr/>
        </p:nvSpPr>
        <p:spPr>
          <a:xfrm>
            <a:off x="971600" y="620688"/>
            <a:ext cx="3816424" cy="677108"/>
          </a:xfrm>
          <a:prstGeom prst="rect">
            <a:avLst/>
          </a:prstGeom>
          <a:noFill/>
        </p:spPr>
        <p:txBody>
          <a:bodyPr wrap="square" rtlCol="0">
            <a:spAutoFit/>
          </a:bodyPr>
          <a:lstStyle/>
          <a:p>
            <a:r>
              <a:rPr lang="en-US" sz="2000" b="1" dirty="0"/>
              <a:t>ADSL ‘de </a:t>
            </a:r>
            <a:r>
              <a:rPr lang="en-US" sz="2000" b="1" dirty="0" err="1"/>
              <a:t>Hız</a:t>
            </a:r>
            <a:r>
              <a:rPr lang="en-US" sz="2000" b="1" dirty="0"/>
              <a:t> </a:t>
            </a:r>
            <a:r>
              <a:rPr lang="en-US" sz="2000" b="1" dirty="0" err="1"/>
              <a:t>Mesafe</a:t>
            </a:r>
            <a:r>
              <a:rPr lang="en-US" sz="2000" b="1" dirty="0"/>
              <a:t> </a:t>
            </a:r>
            <a:r>
              <a:rPr lang="en-US" sz="2000" b="1" dirty="0" err="1"/>
              <a:t>İlişkisi</a:t>
            </a:r>
            <a:endParaRPr lang="tr-TR" sz="2000" b="1" dirty="0"/>
          </a:p>
          <a:p>
            <a:endParaRPr lang="tr-TR"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7647" y="2671130"/>
            <a:ext cx="5368626" cy="2198030"/>
          </a:xfrm>
          <a:prstGeom prst="rect">
            <a:avLst/>
          </a:prstGeom>
          <a:noFill/>
          <a:ln>
            <a:noFill/>
          </a:ln>
        </p:spPr>
      </p:pic>
      <p:sp>
        <p:nvSpPr>
          <p:cNvPr id="5" name="TextBox 4"/>
          <p:cNvSpPr txBox="1"/>
          <p:nvPr/>
        </p:nvSpPr>
        <p:spPr>
          <a:xfrm>
            <a:off x="1403648" y="5589240"/>
            <a:ext cx="7096819" cy="369332"/>
          </a:xfrm>
          <a:prstGeom prst="rect">
            <a:avLst/>
          </a:prstGeom>
          <a:noFill/>
        </p:spPr>
        <p:txBody>
          <a:bodyPr wrap="square" rtlCol="0">
            <a:spAutoFit/>
          </a:bodyPr>
          <a:lstStyle/>
          <a:p>
            <a:pPr algn="just"/>
            <a:r>
              <a:rPr lang="en-US" b="1" dirty="0" err="1"/>
              <a:t>Harici</a:t>
            </a:r>
            <a:r>
              <a:rPr lang="en-US" b="1" dirty="0"/>
              <a:t> ADSL </a:t>
            </a:r>
            <a:r>
              <a:rPr lang="en-US" b="1" dirty="0" err="1"/>
              <a:t>modemli</a:t>
            </a:r>
            <a:r>
              <a:rPr lang="en-US" b="1" dirty="0"/>
              <a:t> </a:t>
            </a:r>
            <a:r>
              <a:rPr lang="en-US" b="1" dirty="0" err="1"/>
              <a:t>bir</a:t>
            </a:r>
            <a:r>
              <a:rPr lang="en-US" b="1" dirty="0"/>
              <a:t> </a:t>
            </a:r>
            <a:r>
              <a:rPr lang="en-US" b="1" dirty="0" err="1"/>
              <a:t>bilgisayarın</a:t>
            </a:r>
            <a:r>
              <a:rPr lang="en-US" b="1" dirty="0"/>
              <a:t> ADSL </a:t>
            </a:r>
            <a:r>
              <a:rPr lang="en-US" b="1" dirty="0" err="1"/>
              <a:t>hatta</a:t>
            </a:r>
            <a:r>
              <a:rPr lang="en-US" b="1" dirty="0"/>
              <a:t> </a:t>
            </a:r>
            <a:r>
              <a:rPr lang="en-US" b="1" dirty="0" err="1"/>
              <a:t>bağlanması</a:t>
            </a:r>
            <a:r>
              <a:rPr lang="en-US" b="1" dirty="0"/>
              <a:t>.</a:t>
            </a:r>
            <a:endParaRPr lang="tr-TR" b="1" dirty="0"/>
          </a:p>
        </p:txBody>
      </p:sp>
      <p:sp>
        <p:nvSpPr>
          <p:cNvPr id="6" name="Slide Number Placeholder 5">
            <a:extLst>
              <a:ext uri="{FF2B5EF4-FFF2-40B4-BE49-F238E27FC236}">
                <a16:creationId xmlns:a16="http://schemas.microsoft.com/office/drawing/2014/main" id="{F1F0F074-A856-9AD4-F448-EC46BC4D5379}"/>
              </a:ext>
            </a:extLst>
          </p:cNvPr>
          <p:cNvSpPr>
            <a:spLocks noGrp="1"/>
          </p:cNvSpPr>
          <p:nvPr>
            <p:ph type="sldNum" sz="quarter" idx="12"/>
          </p:nvPr>
        </p:nvSpPr>
        <p:spPr/>
        <p:txBody>
          <a:bodyPr/>
          <a:lstStyle/>
          <a:p>
            <a:fld id="{FA388F4F-6C6B-4E7F-860B-201CED661D62}" type="slidenum">
              <a:rPr lang="tr-TR" smtClean="0"/>
              <a:t>24</a:t>
            </a:fld>
            <a:endParaRPr lang="tr-TR"/>
          </a:p>
        </p:txBody>
      </p:sp>
    </p:spTree>
    <p:extLst>
      <p:ext uri="{BB962C8B-B14F-4D97-AF65-F5344CB8AC3E}">
        <p14:creationId xmlns:p14="http://schemas.microsoft.com/office/powerpoint/2010/main" val="3422502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920880" cy="2677656"/>
          </a:xfrm>
          <a:prstGeom prst="rect">
            <a:avLst/>
          </a:prstGeom>
          <a:noFill/>
        </p:spPr>
        <p:txBody>
          <a:bodyPr wrap="square" rtlCol="0">
            <a:spAutoFit/>
          </a:bodyPr>
          <a:lstStyle/>
          <a:p>
            <a:r>
              <a:rPr lang="tr-TR" sz="2400" b="1" dirty="0"/>
              <a:t>ADSL Avantajları</a:t>
            </a:r>
          </a:p>
          <a:p>
            <a:endParaRPr lang="tr-TR" sz="2400" b="1" dirty="0"/>
          </a:p>
          <a:p>
            <a:pPr marL="342900" indent="-342900" algn="just">
              <a:buFont typeface="Arial" panose="020B0604020202020204" pitchFamily="34" charset="0"/>
              <a:buChar char="•"/>
            </a:pPr>
            <a:r>
              <a:rPr lang="en-US" sz="2400" b="1" dirty="0"/>
              <a:t>24 </a:t>
            </a:r>
            <a:r>
              <a:rPr lang="en-US" sz="2400" b="1" dirty="0" err="1"/>
              <a:t>saat</a:t>
            </a:r>
            <a:r>
              <a:rPr lang="en-US" sz="2400" b="1" dirty="0"/>
              <a:t> online </a:t>
            </a:r>
            <a:r>
              <a:rPr lang="en-US" sz="2400" b="1" dirty="0" err="1"/>
              <a:t>bağlantı</a:t>
            </a:r>
            <a:r>
              <a:rPr lang="en-US" sz="2400" b="1" dirty="0"/>
              <a:t> </a:t>
            </a:r>
            <a:r>
              <a:rPr lang="en-US" sz="2400" b="1" dirty="0" err="1"/>
              <a:t>imkanı</a:t>
            </a:r>
            <a:r>
              <a:rPr lang="en-US" sz="2400" b="1" dirty="0"/>
              <a:t>.</a:t>
            </a:r>
            <a:endParaRPr lang="tr-TR" sz="2400" b="1" dirty="0"/>
          </a:p>
          <a:p>
            <a:pPr marL="342900" indent="-342900" algn="just">
              <a:buFont typeface="Arial" panose="020B0604020202020204" pitchFamily="34" charset="0"/>
              <a:buChar char="•"/>
            </a:pPr>
            <a:r>
              <a:rPr lang="tr-TR" sz="2400" b="1" dirty="0"/>
              <a:t>Yoğun kullanımda sabit ücret uygulaması ile şimdilik oldukça makul bağlantı ücretleri.</a:t>
            </a:r>
          </a:p>
          <a:p>
            <a:pPr marL="342900" indent="-342900" algn="just">
              <a:buFont typeface="Arial" panose="020B0604020202020204" pitchFamily="34" charset="0"/>
              <a:buChar char="•"/>
            </a:pPr>
            <a:r>
              <a:rPr lang="en-US" sz="2400" b="1" dirty="0" err="1"/>
              <a:t>Atanmış</a:t>
            </a:r>
            <a:r>
              <a:rPr lang="en-US" sz="2400" b="1" dirty="0"/>
              <a:t> </a:t>
            </a:r>
            <a:r>
              <a:rPr lang="en-US" sz="2400" b="1" dirty="0" err="1"/>
              <a:t>bağlantı</a:t>
            </a:r>
            <a:r>
              <a:rPr lang="en-US" sz="2400" b="1" dirty="0"/>
              <a:t> </a:t>
            </a:r>
            <a:r>
              <a:rPr lang="en-US" sz="2400" b="1" dirty="0" err="1"/>
              <a:t>ile</a:t>
            </a:r>
            <a:r>
              <a:rPr lang="en-US" sz="2400" b="1" dirty="0"/>
              <a:t> </a:t>
            </a:r>
            <a:r>
              <a:rPr lang="en-US" sz="2400" b="1" dirty="0" err="1"/>
              <a:t>sabit</a:t>
            </a:r>
            <a:r>
              <a:rPr lang="en-US" sz="2400" b="1" dirty="0"/>
              <a:t> band </a:t>
            </a:r>
            <a:r>
              <a:rPr lang="en-US" sz="2400" b="1" dirty="0" err="1"/>
              <a:t>genişliği</a:t>
            </a:r>
            <a:r>
              <a:rPr lang="en-US" sz="2400" b="1" dirty="0"/>
              <a:t>.</a:t>
            </a:r>
            <a:endParaRPr lang="tr-TR" sz="2400" b="1" dirty="0"/>
          </a:p>
          <a:p>
            <a:pPr algn="just"/>
            <a:endParaRPr lang="tr-TR" sz="2400" b="1" dirty="0"/>
          </a:p>
        </p:txBody>
      </p:sp>
      <p:sp>
        <p:nvSpPr>
          <p:cNvPr id="3" name="TextBox 2"/>
          <p:cNvSpPr txBox="1"/>
          <p:nvPr/>
        </p:nvSpPr>
        <p:spPr>
          <a:xfrm>
            <a:off x="611560" y="3356992"/>
            <a:ext cx="8136904" cy="2954655"/>
          </a:xfrm>
          <a:prstGeom prst="rect">
            <a:avLst/>
          </a:prstGeom>
          <a:noFill/>
        </p:spPr>
        <p:txBody>
          <a:bodyPr wrap="square" rtlCol="0">
            <a:spAutoFit/>
          </a:bodyPr>
          <a:lstStyle/>
          <a:p>
            <a:r>
              <a:rPr lang="tr-TR" sz="2400" b="1" dirty="0"/>
              <a:t>HDSL(High bit-rate DSL / Yüksek bit hızlı DSL):</a:t>
            </a:r>
          </a:p>
          <a:p>
            <a:endParaRPr lang="tr-TR" b="1" dirty="0"/>
          </a:p>
          <a:p>
            <a:pPr algn="just"/>
            <a:r>
              <a:rPr lang="en-US" sz="2400" dirty="0"/>
              <a:t>High bit-rate Digital Subscriber Line, </a:t>
            </a:r>
            <a:r>
              <a:rPr lang="en-US" sz="2400" dirty="0" err="1"/>
              <a:t>yada</a:t>
            </a:r>
            <a:r>
              <a:rPr lang="en-US" sz="2400" dirty="0"/>
              <a:t> HDSL 2.340Mbps </a:t>
            </a:r>
            <a:r>
              <a:rPr lang="en-US" sz="2400" dirty="0" err="1"/>
              <a:t>hızlara</a:t>
            </a:r>
            <a:r>
              <a:rPr lang="en-US" sz="2400" dirty="0"/>
              <a:t> </a:t>
            </a:r>
            <a:r>
              <a:rPr lang="en-US" sz="2400" dirty="0" err="1"/>
              <a:t>kadar</a:t>
            </a:r>
            <a:r>
              <a:rPr lang="en-US" sz="2400" dirty="0"/>
              <a:t> </a:t>
            </a:r>
            <a:r>
              <a:rPr lang="en-US" sz="2400" dirty="0" err="1"/>
              <a:t>iki</a:t>
            </a:r>
            <a:r>
              <a:rPr lang="en-US" sz="2400" dirty="0"/>
              <a:t> </a:t>
            </a:r>
            <a:r>
              <a:rPr lang="en-US" sz="2400" dirty="0" err="1"/>
              <a:t>yönlü</a:t>
            </a:r>
            <a:r>
              <a:rPr lang="en-US" sz="2400" dirty="0"/>
              <a:t> </a:t>
            </a:r>
            <a:r>
              <a:rPr lang="en-US" sz="2400" dirty="0" err="1"/>
              <a:t>simetrik</a:t>
            </a:r>
            <a:r>
              <a:rPr lang="en-US" sz="2400" dirty="0"/>
              <a:t> data </a:t>
            </a:r>
            <a:r>
              <a:rPr lang="en-US" sz="2400" dirty="0" err="1"/>
              <a:t>transferine</a:t>
            </a:r>
            <a:r>
              <a:rPr lang="en-US" sz="2400" dirty="0"/>
              <a:t> </a:t>
            </a:r>
            <a:r>
              <a:rPr lang="en-US" sz="2400" dirty="0" err="1"/>
              <a:t>izin</a:t>
            </a:r>
            <a:r>
              <a:rPr lang="en-US" sz="2400" dirty="0"/>
              <a:t> </a:t>
            </a:r>
            <a:r>
              <a:rPr lang="en-US" sz="2400" dirty="0" err="1"/>
              <a:t>veren</a:t>
            </a:r>
            <a:r>
              <a:rPr lang="en-US" sz="2400" dirty="0"/>
              <a:t> </a:t>
            </a:r>
            <a:r>
              <a:rPr lang="en-US" sz="2400" dirty="0" err="1"/>
              <a:t>fiziksel</a:t>
            </a:r>
            <a:r>
              <a:rPr lang="en-US" sz="2400" dirty="0"/>
              <a:t> </a:t>
            </a:r>
            <a:r>
              <a:rPr lang="en-US" sz="2400" dirty="0" err="1"/>
              <a:t>katman</a:t>
            </a:r>
            <a:r>
              <a:rPr lang="en-US" sz="2400" dirty="0"/>
              <a:t> </a:t>
            </a:r>
            <a:r>
              <a:rPr lang="en-US" sz="2400" dirty="0" err="1"/>
              <a:t>veri</a:t>
            </a:r>
            <a:r>
              <a:rPr lang="en-US" sz="2400" dirty="0"/>
              <a:t> </a:t>
            </a:r>
            <a:r>
              <a:rPr lang="en-US" sz="2400" dirty="0" err="1"/>
              <a:t>iletişim</a:t>
            </a:r>
            <a:r>
              <a:rPr lang="en-US" sz="2400" dirty="0"/>
              <a:t> </a:t>
            </a:r>
            <a:r>
              <a:rPr lang="en-US" sz="2400" dirty="0" err="1"/>
              <a:t>standardıdır</a:t>
            </a:r>
            <a:r>
              <a:rPr lang="en-US" sz="2400" dirty="0"/>
              <a:t>. Bu </a:t>
            </a:r>
            <a:r>
              <a:rPr lang="en-US" sz="2400" dirty="0" err="1"/>
              <a:t>iletişim</a:t>
            </a:r>
            <a:r>
              <a:rPr lang="en-US" sz="2400" dirty="0"/>
              <a:t> </a:t>
            </a:r>
            <a:r>
              <a:rPr lang="en-US" sz="2400" dirty="0" err="1"/>
              <a:t>standardı</a:t>
            </a:r>
            <a:r>
              <a:rPr lang="en-US" sz="2400" dirty="0"/>
              <a:t> </a:t>
            </a:r>
            <a:r>
              <a:rPr lang="en-US" sz="2400" dirty="0" err="1"/>
              <a:t>sayesinde</a:t>
            </a:r>
            <a:r>
              <a:rPr lang="en-US" sz="2400" dirty="0"/>
              <a:t> </a:t>
            </a:r>
            <a:r>
              <a:rPr lang="en-US" sz="2400" dirty="0" err="1"/>
              <a:t>çok</a:t>
            </a:r>
            <a:r>
              <a:rPr lang="en-US" sz="2400" dirty="0"/>
              <a:t> </a:t>
            </a:r>
            <a:r>
              <a:rPr lang="en-US" sz="2400" dirty="0" err="1"/>
              <a:t>daha</a:t>
            </a:r>
            <a:r>
              <a:rPr lang="en-US" sz="2400" dirty="0"/>
              <a:t> </a:t>
            </a:r>
            <a:r>
              <a:rPr lang="en-US" sz="2400" dirty="0" err="1"/>
              <a:t>pahalı</a:t>
            </a:r>
            <a:r>
              <a:rPr lang="en-US" sz="2400" dirty="0"/>
              <a:t> </a:t>
            </a:r>
            <a:r>
              <a:rPr lang="en-US" sz="2400" dirty="0" err="1"/>
              <a:t>olan</a:t>
            </a:r>
            <a:r>
              <a:rPr lang="en-US" sz="2400" dirty="0"/>
              <a:t> T1 (1.544Mbps) </a:t>
            </a:r>
            <a:r>
              <a:rPr lang="en-US" sz="2400" dirty="0" err="1"/>
              <a:t>ve</a:t>
            </a:r>
            <a:r>
              <a:rPr lang="en-US" sz="2400" dirty="0"/>
              <a:t> E1 (2.408 Mbps) </a:t>
            </a:r>
            <a:r>
              <a:rPr lang="en-US" sz="2400" dirty="0" err="1"/>
              <a:t>bağlantılarının</a:t>
            </a:r>
            <a:r>
              <a:rPr lang="en-US" sz="2400" dirty="0"/>
              <a:t> </a:t>
            </a:r>
            <a:r>
              <a:rPr lang="en-US" sz="2400" dirty="0" err="1"/>
              <a:t>sağladığı</a:t>
            </a:r>
            <a:r>
              <a:rPr lang="en-US" sz="2400" dirty="0"/>
              <a:t> </a:t>
            </a:r>
            <a:r>
              <a:rPr lang="en-US" sz="2400" dirty="0" err="1"/>
              <a:t>tüm</a:t>
            </a:r>
            <a:r>
              <a:rPr lang="en-US" sz="2400" dirty="0"/>
              <a:t> </a:t>
            </a:r>
            <a:r>
              <a:rPr lang="en-US" sz="2400" dirty="0" err="1"/>
              <a:t>servisler</a:t>
            </a:r>
            <a:r>
              <a:rPr lang="en-US" sz="2400" dirty="0"/>
              <a:t> HDSL </a:t>
            </a:r>
            <a:r>
              <a:rPr lang="en-US" sz="2400" dirty="0" err="1"/>
              <a:t>tarafından</a:t>
            </a:r>
            <a:r>
              <a:rPr lang="en-US" sz="2400" dirty="0"/>
              <a:t> da </a:t>
            </a:r>
            <a:r>
              <a:rPr lang="en-US" sz="2400" dirty="0" err="1"/>
              <a:t>desteklenmektedir</a:t>
            </a:r>
            <a:r>
              <a:rPr lang="en-US" sz="2400" dirty="0"/>
              <a:t>.</a:t>
            </a:r>
            <a:endParaRPr lang="tr-TR" sz="2400" dirty="0"/>
          </a:p>
        </p:txBody>
      </p:sp>
      <p:sp>
        <p:nvSpPr>
          <p:cNvPr id="4" name="Slide Number Placeholder 3">
            <a:extLst>
              <a:ext uri="{FF2B5EF4-FFF2-40B4-BE49-F238E27FC236}">
                <a16:creationId xmlns:a16="http://schemas.microsoft.com/office/drawing/2014/main" id="{5F3267C5-26FD-52D2-C2DE-9A1E31E4C604}"/>
              </a:ext>
            </a:extLst>
          </p:cNvPr>
          <p:cNvSpPr>
            <a:spLocks noGrp="1"/>
          </p:cNvSpPr>
          <p:nvPr>
            <p:ph type="sldNum" sz="quarter" idx="12"/>
          </p:nvPr>
        </p:nvSpPr>
        <p:spPr/>
        <p:txBody>
          <a:bodyPr/>
          <a:lstStyle/>
          <a:p>
            <a:fld id="{FA388F4F-6C6B-4E7F-860B-201CED661D62}" type="slidenum">
              <a:rPr lang="tr-TR" smtClean="0"/>
              <a:t>25</a:t>
            </a:fld>
            <a:endParaRPr lang="tr-TR"/>
          </a:p>
        </p:txBody>
      </p:sp>
    </p:spTree>
    <p:extLst>
      <p:ext uri="{BB962C8B-B14F-4D97-AF65-F5344CB8AC3E}">
        <p14:creationId xmlns:p14="http://schemas.microsoft.com/office/powerpoint/2010/main" val="411028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848872" cy="5632311"/>
          </a:xfrm>
          <a:prstGeom prst="rect">
            <a:avLst/>
          </a:prstGeom>
          <a:noFill/>
        </p:spPr>
        <p:txBody>
          <a:bodyPr wrap="square" rtlCol="0">
            <a:spAutoFit/>
          </a:bodyPr>
          <a:lstStyle/>
          <a:p>
            <a:pPr algn="just"/>
            <a:r>
              <a:rPr lang="en-US" sz="2400" b="1" dirty="0"/>
              <a:t>HDSL-2(High bit-rate DSL-2 / </a:t>
            </a:r>
            <a:r>
              <a:rPr lang="en-US" sz="2400" b="1" dirty="0" err="1"/>
              <a:t>Yüksek</a:t>
            </a:r>
            <a:r>
              <a:rPr lang="en-US" sz="2400" b="1" dirty="0"/>
              <a:t> bit </a:t>
            </a:r>
            <a:r>
              <a:rPr lang="en-US" sz="2400" b="1" dirty="0" err="1"/>
              <a:t>hızlı</a:t>
            </a:r>
            <a:r>
              <a:rPr lang="en-US" sz="2400" b="1" dirty="0"/>
              <a:t> DSL-2):</a:t>
            </a:r>
            <a:endParaRPr lang="tr-TR" sz="2400" b="1" dirty="0"/>
          </a:p>
          <a:p>
            <a:pPr algn="just"/>
            <a:endParaRPr lang="tr-TR" sz="2400" dirty="0"/>
          </a:p>
          <a:p>
            <a:pPr algn="just"/>
            <a:r>
              <a:rPr lang="en-US" sz="2400" b="1" dirty="0"/>
              <a:t>High bit-rate Digital Subscriber Line 2 (HDSL2), T1/E1 </a:t>
            </a:r>
            <a:r>
              <a:rPr lang="en-US" sz="2400" b="1" dirty="0" err="1"/>
              <a:t>eşdeğeri</a:t>
            </a:r>
            <a:r>
              <a:rPr lang="en-US" sz="2400" b="1" dirty="0"/>
              <a:t> </a:t>
            </a:r>
            <a:r>
              <a:rPr lang="en-US" sz="2400" b="1" dirty="0" err="1"/>
              <a:t>sinyali</a:t>
            </a:r>
            <a:r>
              <a:rPr lang="en-US" sz="2400" b="1" dirty="0"/>
              <a:t> normal </a:t>
            </a:r>
            <a:r>
              <a:rPr lang="en-US" sz="2400" b="1" dirty="0" err="1"/>
              <a:t>bir</a:t>
            </a:r>
            <a:r>
              <a:rPr lang="en-US" sz="2400" b="1" dirty="0"/>
              <a:t> </a:t>
            </a:r>
            <a:r>
              <a:rPr lang="en-US" sz="2400" b="1" dirty="0" err="1"/>
              <a:t>çift</a:t>
            </a:r>
            <a:r>
              <a:rPr lang="en-US" sz="2400" b="1" dirty="0"/>
              <a:t> </a:t>
            </a:r>
            <a:r>
              <a:rPr lang="en-US" sz="2400" b="1" dirty="0" err="1"/>
              <a:t>bakır</a:t>
            </a:r>
            <a:r>
              <a:rPr lang="en-US" sz="2400" b="1" dirty="0"/>
              <a:t> </a:t>
            </a:r>
            <a:r>
              <a:rPr lang="en-US" sz="2400" b="1" dirty="0" err="1"/>
              <a:t>tel</a:t>
            </a:r>
            <a:r>
              <a:rPr lang="en-US" sz="2400" b="1" dirty="0"/>
              <a:t> </a:t>
            </a:r>
            <a:r>
              <a:rPr lang="en-US" sz="2400" b="1" dirty="0" err="1"/>
              <a:t>üzerinden</a:t>
            </a:r>
            <a:r>
              <a:rPr lang="en-US" sz="2400" b="1" dirty="0"/>
              <a:t> </a:t>
            </a:r>
            <a:r>
              <a:rPr lang="en-US" sz="2400" b="1" dirty="0" err="1"/>
              <a:t>taşımak</a:t>
            </a:r>
            <a:r>
              <a:rPr lang="en-US" sz="2400" b="1" dirty="0"/>
              <a:t> </a:t>
            </a:r>
            <a:r>
              <a:rPr lang="en-US" sz="2400" b="1" dirty="0" err="1"/>
              <a:t>için</a:t>
            </a:r>
            <a:r>
              <a:rPr lang="en-US" sz="2400" b="1" dirty="0"/>
              <a:t> </a:t>
            </a:r>
            <a:r>
              <a:rPr lang="en-US" sz="2400" b="1" dirty="0" err="1"/>
              <a:t>dizayn</a:t>
            </a:r>
            <a:r>
              <a:rPr lang="en-US" sz="2400" b="1" dirty="0"/>
              <a:t> </a:t>
            </a:r>
            <a:r>
              <a:rPr lang="en-US" sz="2400" b="1" dirty="0" err="1"/>
              <a:t>edildi</a:t>
            </a:r>
            <a:r>
              <a:rPr lang="en-US" sz="2400" b="1" dirty="0"/>
              <a:t>.</a:t>
            </a:r>
            <a:r>
              <a:rPr lang="tr-TR" sz="2400" b="1" dirty="0"/>
              <a:t> </a:t>
            </a:r>
            <a:r>
              <a:rPr lang="en-US" sz="2400" b="1" dirty="0" err="1"/>
              <a:t>Daha</a:t>
            </a:r>
            <a:r>
              <a:rPr lang="en-US" sz="2400" b="1" dirty="0"/>
              <a:t> </a:t>
            </a:r>
            <a:r>
              <a:rPr lang="en-US" sz="2400" b="1" dirty="0" err="1"/>
              <a:t>kısa</a:t>
            </a:r>
            <a:r>
              <a:rPr lang="en-US" sz="2400" b="1" dirty="0"/>
              <a:t> </a:t>
            </a:r>
            <a:r>
              <a:rPr lang="en-US" sz="2400" b="1" dirty="0" err="1"/>
              <a:t>mesafelerde</a:t>
            </a:r>
            <a:r>
              <a:rPr lang="en-US" sz="2400" b="1" dirty="0"/>
              <a:t> </a:t>
            </a:r>
            <a:r>
              <a:rPr lang="en-US" sz="2400" b="1" dirty="0" err="1"/>
              <a:t>daha</a:t>
            </a:r>
            <a:r>
              <a:rPr lang="en-US" sz="2400" b="1" dirty="0"/>
              <a:t> </a:t>
            </a:r>
            <a:r>
              <a:rPr lang="en-US" sz="2400" b="1" dirty="0" err="1"/>
              <a:t>düşük</a:t>
            </a:r>
            <a:r>
              <a:rPr lang="en-US" sz="2400" b="1" dirty="0"/>
              <a:t> </a:t>
            </a:r>
            <a:r>
              <a:rPr lang="en-US" sz="2400" b="1" dirty="0" err="1"/>
              <a:t>bant</a:t>
            </a:r>
            <a:r>
              <a:rPr lang="en-US" sz="2400" b="1" dirty="0"/>
              <a:t> </a:t>
            </a:r>
            <a:r>
              <a:rPr lang="en-US" sz="2400" b="1" dirty="0" err="1"/>
              <a:t>genişliğini</a:t>
            </a:r>
            <a:r>
              <a:rPr lang="en-US" sz="2400" b="1" dirty="0"/>
              <a:t> </a:t>
            </a:r>
            <a:r>
              <a:rPr lang="en-US" sz="2400" b="1" dirty="0" err="1"/>
              <a:t>destekler</a:t>
            </a:r>
            <a:r>
              <a:rPr lang="en-US" sz="2400" b="1" dirty="0"/>
              <a:t>.</a:t>
            </a:r>
            <a:r>
              <a:rPr lang="tr-TR" sz="2400" b="1" dirty="0"/>
              <a:t> </a:t>
            </a:r>
            <a:r>
              <a:rPr lang="en-US" sz="2400" b="1" dirty="0"/>
              <a:t>Overlapped Phase Trellis-code Interlocked Spectrum (OPTIS) </a:t>
            </a:r>
            <a:r>
              <a:rPr lang="en-US" sz="2400" b="1" dirty="0" err="1"/>
              <a:t>tekniğini</a:t>
            </a:r>
            <a:r>
              <a:rPr lang="en-US" sz="2400" b="1" dirty="0"/>
              <a:t> </a:t>
            </a:r>
            <a:r>
              <a:rPr lang="en-US" sz="2400" b="1" dirty="0" err="1"/>
              <a:t>kullanır</a:t>
            </a:r>
            <a:r>
              <a:rPr lang="en-US" sz="2400" b="1" dirty="0"/>
              <a:t>.</a:t>
            </a:r>
            <a:endParaRPr lang="tr-TR" sz="2400" b="1" dirty="0"/>
          </a:p>
          <a:p>
            <a:pPr algn="just"/>
            <a:endParaRPr lang="tr-TR" sz="2400" dirty="0"/>
          </a:p>
          <a:p>
            <a:pPr algn="just"/>
            <a:endParaRPr lang="tr-TR" sz="2400" dirty="0"/>
          </a:p>
          <a:p>
            <a:pPr algn="just"/>
            <a:r>
              <a:rPr lang="en-US" sz="2400" b="1" dirty="0"/>
              <a:t> </a:t>
            </a:r>
            <a:r>
              <a:rPr lang="tr-TR" sz="2400" b="1" dirty="0"/>
              <a:t>IDSL(ISDN DSL / Tümleşik Hizmetler Sayısal Şebekesi DSL):</a:t>
            </a:r>
          </a:p>
          <a:p>
            <a:pPr algn="just"/>
            <a:endParaRPr lang="tr-TR" sz="2400" b="1" dirty="0"/>
          </a:p>
          <a:p>
            <a:pPr algn="just"/>
            <a:r>
              <a:rPr lang="en-US" sz="2400" b="1" dirty="0"/>
              <a:t>IDSL (ISDN Digital Subscriber Line) 2-tel </a:t>
            </a:r>
            <a:r>
              <a:rPr lang="en-US" sz="2400" b="1" dirty="0" err="1"/>
              <a:t>kiralık</a:t>
            </a:r>
            <a:r>
              <a:rPr lang="en-US" sz="2400" b="1" dirty="0"/>
              <a:t> hat </a:t>
            </a:r>
            <a:r>
              <a:rPr lang="en-US" sz="2400" b="1" dirty="0" err="1"/>
              <a:t>üzerinden</a:t>
            </a:r>
            <a:r>
              <a:rPr lang="en-US" sz="2400" b="1" dirty="0"/>
              <a:t> 2B1Q hat </a:t>
            </a:r>
            <a:r>
              <a:rPr lang="en-US" sz="2400" b="1" dirty="0" err="1"/>
              <a:t>kodlaması</a:t>
            </a:r>
            <a:r>
              <a:rPr lang="en-US" sz="2400" b="1" dirty="0"/>
              <a:t> -2 </a:t>
            </a:r>
            <a:r>
              <a:rPr lang="en-US" sz="2400" b="1" dirty="0" err="1"/>
              <a:t>bitli</a:t>
            </a:r>
            <a:r>
              <a:rPr lang="en-US" sz="2400" b="1" dirty="0"/>
              <a:t> </a:t>
            </a:r>
            <a:r>
              <a:rPr lang="en-US" sz="2400" b="1" dirty="0" err="1"/>
              <a:t>bir</a:t>
            </a:r>
            <a:r>
              <a:rPr lang="en-US" sz="2400" b="1" dirty="0"/>
              <a:t> </a:t>
            </a:r>
            <a:r>
              <a:rPr lang="en-US" sz="2400" b="1" dirty="0" err="1"/>
              <a:t>kodlanma</a:t>
            </a:r>
            <a:r>
              <a:rPr lang="en-US" sz="2400" b="1" dirty="0"/>
              <a:t> </a:t>
            </a:r>
            <a:r>
              <a:rPr lang="en-US" sz="2400" b="1" dirty="0" err="1"/>
              <a:t>tekniği</a:t>
            </a:r>
            <a:r>
              <a:rPr lang="en-US" sz="2400" b="1" dirty="0"/>
              <a:t> - </a:t>
            </a:r>
            <a:r>
              <a:rPr lang="en-US" sz="2400" b="1" dirty="0" err="1"/>
              <a:t>ile</a:t>
            </a:r>
            <a:r>
              <a:rPr lang="en-US" sz="2400" b="1" dirty="0"/>
              <a:t> 5,5 km 'de full-duplex 128Kbps BRI </a:t>
            </a:r>
            <a:r>
              <a:rPr lang="en-US" sz="2400" b="1" dirty="0" err="1"/>
              <a:t>veri</a:t>
            </a:r>
            <a:r>
              <a:rPr lang="en-US" sz="2400" b="1" dirty="0"/>
              <a:t> </a:t>
            </a:r>
            <a:r>
              <a:rPr lang="en-US" sz="2400" b="1" dirty="0" err="1"/>
              <a:t>oranı</a:t>
            </a:r>
            <a:r>
              <a:rPr lang="en-US" sz="2400" b="1" dirty="0"/>
              <a:t> </a:t>
            </a:r>
            <a:r>
              <a:rPr lang="en-US" sz="2400" b="1" dirty="0" err="1"/>
              <a:t>sağlayan</a:t>
            </a:r>
            <a:r>
              <a:rPr lang="en-US" sz="2400" b="1" dirty="0"/>
              <a:t> </a:t>
            </a:r>
            <a:r>
              <a:rPr lang="en-US" sz="2400" b="1" dirty="0" err="1"/>
              <a:t>bir</a:t>
            </a:r>
            <a:r>
              <a:rPr lang="en-US" sz="2400" b="1" dirty="0"/>
              <a:t> DSL </a:t>
            </a:r>
            <a:r>
              <a:rPr lang="en-US" sz="2400" b="1" dirty="0" err="1"/>
              <a:t>teknolojisidir</a:t>
            </a:r>
            <a:r>
              <a:rPr lang="en-US" sz="2400" b="1" dirty="0"/>
              <a:t>.</a:t>
            </a:r>
            <a:endParaRPr lang="tr-TR" b="1" dirty="0"/>
          </a:p>
        </p:txBody>
      </p:sp>
      <p:sp>
        <p:nvSpPr>
          <p:cNvPr id="3" name="Slide Number Placeholder 2">
            <a:extLst>
              <a:ext uri="{FF2B5EF4-FFF2-40B4-BE49-F238E27FC236}">
                <a16:creationId xmlns:a16="http://schemas.microsoft.com/office/drawing/2014/main" id="{1A064A54-5739-AA57-A444-F33F3A28A3FA}"/>
              </a:ext>
            </a:extLst>
          </p:cNvPr>
          <p:cNvSpPr>
            <a:spLocks noGrp="1"/>
          </p:cNvSpPr>
          <p:nvPr>
            <p:ph type="sldNum" sz="quarter" idx="12"/>
          </p:nvPr>
        </p:nvSpPr>
        <p:spPr/>
        <p:txBody>
          <a:bodyPr/>
          <a:lstStyle/>
          <a:p>
            <a:fld id="{FA388F4F-6C6B-4E7F-860B-201CED661D62}" type="slidenum">
              <a:rPr lang="tr-TR" smtClean="0"/>
              <a:t>26</a:t>
            </a:fld>
            <a:endParaRPr lang="tr-TR"/>
          </a:p>
        </p:txBody>
      </p:sp>
    </p:spTree>
    <p:extLst>
      <p:ext uri="{BB962C8B-B14F-4D97-AF65-F5344CB8AC3E}">
        <p14:creationId xmlns:p14="http://schemas.microsoft.com/office/powerpoint/2010/main" val="3071407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992888" cy="4893647"/>
          </a:xfrm>
          <a:prstGeom prst="rect">
            <a:avLst/>
          </a:prstGeom>
          <a:noFill/>
        </p:spPr>
        <p:txBody>
          <a:bodyPr wrap="square" rtlCol="0">
            <a:spAutoFit/>
          </a:bodyPr>
          <a:lstStyle/>
          <a:p>
            <a:pPr algn="just"/>
            <a:r>
              <a:rPr lang="tr-TR" sz="2400" b="1" dirty="0"/>
              <a:t>SDSL(Symmetric DSL / Simetrik DSL): </a:t>
            </a:r>
          </a:p>
          <a:p>
            <a:pPr algn="just"/>
            <a:endParaRPr lang="tr-TR" sz="2400" b="1" dirty="0"/>
          </a:p>
          <a:p>
            <a:pPr algn="just"/>
            <a:r>
              <a:rPr lang="en-US" sz="2400" dirty="0"/>
              <a:t>SDSL, Symmetric Digital Subscriber Line </a:t>
            </a:r>
            <a:r>
              <a:rPr lang="en-US" sz="2400" dirty="0" err="1"/>
              <a:t>kelimelerinin</a:t>
            </a:r>
            <a:r>
              <a:rPr lang="en-US" sz="2400" dirty="0"/>
              <a:t> </a:t>
            </a:r>
            <a:r>
              <a:rPr lang="en-US" sz="2400" dirty="0" err="1"/>
              <a:t>baş</a:t>
            </a:r>
            <a:r>
              <a:rPr lang="en-US" sz="2400" dirty="0"/>
              <a:t> </a:t>
            </a:r>
            <a:r>
              <a:rPr lang="en-US" sz="2400" dirty="0" err="1"/>
              <a:t>harflarinin</a:t>
            </a:r>
            <a:r>
              <a:rPr lang="en-US" sz="2400" dirty="0"/>
              <a:t> </a:t>
            </a:r>
            <a:r>
              <a:rPr lang="en-US" sz="2400" dirty="0" err="1"/>
              <a:t>kısaltmasıdır</a:t>
            </a:r>
            <a:r>
              <a:rPr lang="en-US" sz="2400" dirty="0"/>
              <a:t>. </a:t>
            </a:r>
            <a:r>
              <a:rPr lang="en-US" sz="2400" dirty="0" err="1"/>
              <a:t>Halihazırdaki</a:t>
            </a:r>
            <a:r>
              <a:rPr lang="en-US" sz="2400" dirty="0"/>
              <a:t> </a:t>
            </a:r>
            <a:r>
              <a:rPr lang="en-US" sz="2400" dirty="0" err="1"/>
              <a:t>bakır</a:t>
            </a:r>
            <a:r>
              <a:rPr lang="en-US" sz="2400" dirty="0"/>
              <a:t> </a:t>
            </a:r>
            <a:r>
              <a:rPr lang="en-US" sz="2400" dirty="0" err="1"/>
              <a:t>telefon</a:t>
            </a:r>
            <a:r>
              <a:rPr lang="en-US" sz="2400" dirty="0"/>
              <a:t> </a:t>
            </a:r>
            <a:r>
              <a:rPr lang="en-US" sz="2400" dirty="0" err="1"/>
              <a:t>kabloları</a:t>
            </a:r>
            <a:r>
              <a:rPr lang="en-US" sz="2400" dirty="0"/>
              <a:t> </a:t>
            </a:r>
            <a:r>
              <a:rPr lang="en-US" sz="2400" dirty="0" err="1"/>
              <a:t>üzerinden</a:t>
            </a:r>
            <a:r>
              <a:rPr lang="en-US" sz="2400" dirty="0"/>
              <a:t> </a:t>
            </a:r>
            <a:r>
              <a:rPr lang="en-US" sz="2400" dirty="0" err="1"/>
              <a:t>daha</a:t>
            </a:r>
            <a:r>
              <a:rPr lang="en-US" sz="2400" dirty="0"/>
              <a:t> </a:t>
            </a:r>
            <a:r>
              <a:rPr lang="en-US" sz="2400" dirty="0" err="1"/>
              <a:t>fazla</a:t>
            </a:r>
            <a:r>
              <a:rPr lang="en-US" sz="2400" dirty="0"/>
              <a:t> data </a:t>
            </a:r>
            <a:r>
              <a:rPr lang="en-US" sz="2400" dirty="0" err="1"/>
              <a:t>transferine</a:t>
            </a:r>
            <a:r>
              <a:rPr lang="en-US" sz="2400" dirty="0"/>
              <a:t> </a:t>
            </a:r>
            <a:r>
              <a:rPr lang="en-US" sz="2400" dirty="0" err="1"/>
              <a:t>izin</a:t>
            </a:r>
            <a:r>
              <a:rPr lang="en-US" sz="2400" dirty="0"/>
              <a:t> </a:t>
            </a:r>
            <a:r>
              <a:rPr lang="en-US" sz="2400" dirty="0" err="1"/>
              <a:t>veren</a:t>
            </a:r>
            <a:r>
              <a:rPr lang="en-US" sz="2400" dirty="0"/>
              <a:t> </a:t>
            </a:r>
            <a:r>
              <a:rPr lang="en-US" sz="2400" dirty="0" err="1"/>
              <a:t>bir</a:t>
            </a:r>
            <a:r>
              <a:rPr lang="en-US" sz="2400" dirty="0"/>
              <a:t> modem </a:t>
            </a:r>
            <a:r>
              <a:rPr lang="en-US" sz="2400" dirty="0" err="1"/>
              <a:t>teknolojisidir</a:t>
            </a:r>
            <a:r>
              <a:rPr lang="en-US" sz="2400" dirty="0"/>
              <a:t>. SDSL, </a:t>
            </a:r>
            <a:r>
              <a:rPr lang="en-US" sz="2400" dirty="0" err="1"/>
              <a:t>sayısal</a:t>
            </a:r>
            <a:r>
              <a:rPr lang="en-US" sz="2400" dirty="0"/>
              <a:t> </a:t>
            </a:r>
            <a:r>
              <a:rPr lang="en-US" sz="2400" dirty="0" err="1"/>
              <a:t>abone</a:t>
            </a:r>
            <a:r>
              <a:rPr lang="en-US" sz="2400" dirty="0"/>
              <a:t> </a:t>
            </a:r>
            <a:r>
              <a:rPr lang="en-US" sz="2400" dirty="0" err="1"/>
              <a:t>hattına</a:t>
            </a:r>
            <a:r>
              <a:rPr lang="en-US" sz="2400" dirty="0"/>
              <a:t> (DSL - Digital Subscriber Line) </a:t>
            </a:r>
            <a:r>
              <a:rPr lang="en-US" sz="2400" dirty="0" err="1"/>
              <a:t>dayanarak</a:t>
            </a:r>
            <a:r>
              <a:rPr lang="en-US" sz="2400" dirty="0"/>
              <a:t> </a:t>
            </a:r>
            <a:r>
              <a:rPr lang="en-US" sz="2400" dirty="0" err="1"/>
              <a:t>ortaya</a:t>
            </a:r>
            <a:r>
              <a:rPr lang="en-US" sz="2400" dirty="0"/>
              <a:t> </a:t>
            </a:r>
            <a:r>
              <a:rPr lang="en-US" sz="2400" dirty="0" err="1"/>
              <a:t>çıkan</a:t>
            </a:r>
            <a:r>
              <a:rPr lang="en-US" sz="2400" dirty="0"/>
              <a:t> </a:t>
            </a:r>
            <a:r>
              <a:rPr lang="en-US" sz="2400" dirty="0" err="1"/>
              <a:t>ve</a:t>
            </a:r>
            <a:r>
              <a:rPr lang="en-US" sz="2400" dirty="0"/>
              <a:t> </a:t>
            </a:r>
            <a:r>
              <a:rPr lang="en-US" sz="2400" u="sng" dirty="0" err="1"/>
              <a:t>bakır</a:t>
            </a:r>
            <a:r>
              <a:rPr lang="en-US" sz="2400" u="sng" dirty="0"/>
              <a:t> </a:t>
            </a:r>
            <a:r>
              <a:rPr lang="en-US" sz="2400" u="sng" dirty="0" err="1"/>
              <a:t>hatların</a:t>
            </a:r>
            <a:r>
              <a:rPr lang="en-US" sz="2400" u="sng" dirty="0"/>
              <a:t> </a:t>
            </a:r>
            <a:r>
              <a:rPr lang="en-US" sz="2400" u="sng" dirty="0" err="1"/>
              <a:t>sayısal</a:t>
            </a:r>
            <a:r>
              <a:rPr lang="en-US" sz="2400" u="sng" dirty="0"/>
              <a:t> </a:t>
            </a:r>
            <a:r>
              <a:rPr lang="en-US" sz="2400" u="sng" dirty="0" err="1"/>
              <a:t>kapasitesini</a:t>
            </a:r>
            <a:r>
              <a:rPr lang="en-US" sz="2400" u="sng" dirty="0"/>
              <a:t> </a:t>
            </a:r>
            <a:r>
              <a:rPr lang="en-US" sz="2400" u="sng" dirty="0" err="1"/>
              <a:t>oldukça</a:t>
            </a:r>
            <a:r>
              <a:rPr lang="en-US" sz="2400" u="sng" dirty="0"/>
              <a:t> </a:t>
            </a:r>
            <a:r>
              <a:rPr lang="en-US" sz="2400" u="sng" dirty="0" err="1"/>
              <a:t>arttıran</a:t>
            </a:r>
            <a:r>
              <a:rPr lang="en-US" sz="2400" dirty="0"/>
              <a:t> </a:t>
            </a:r>
            <a:r>
              <a:rPr lang="en-US" sz="2400" dirty="0" err="1"/>
              <a:t>bir</a:t>
            </a:r>
            <a:r>
              <a:rPr lang="en-US" sz="2400" dirty="0"/>
              <a:t> </a:t>
            </a:r>
            <a:r>
              <a:rPr lang="en-US" sz="2400" dirty="0" err="1"/>
              <a:t>erişim</a:t>
            </a:r>
            <a:r>
              <a:rPr lang="en-US" sz="2400" dirty="0"/>
              <a:t> </a:t>
            </a:r>
            <a:r>
              <a:rPr lang="en-US" sz="2400" dirty="0" err="1"/>
              <a:t>teknolojisidir</a:t>
            </a:r>
            <a:r>
              <a:rPr lang="en-US" sz="2400" dirty="0"/>
              <a:t>. </a:t>
            </a:r>
            <a:r>
              <a:rPr lang="en-US" sz="2400" dirty="0" err="1"/>
              <a:t>Çevirmeli</a:t>
            </a:r>
            <a:r>
              <a:rPr lang="en-US" sz="2400" dirty="0"/>
              <a:t> </a:t>
            </a:r>
            <a:r>
              <a:rPr lang="en-US" sz="2400" dirty="0" err="1"/>
              <a:t>ağ</a:t>
            </a:r>
            <a:r>
              <a:rPr lang="en-US" sz="2400" dirty="0"/>
              <a:t> </a:t>
            </a:r>
            <a:r>
              <a:rPr lang="en-US" sz="2400" dirty="0" err="1"/>
              <a:t>bağlantılarından</a:t>
            </a:r>
            <a:r>
              <a:rPr lang="en-US" sz="2400" dirty="0"/>
              <a:t> </a:t>
            </a:r>
            <a:r>
              <a:rPr lang="en-US" sz="2400" dirty="0" err="1"/>
              <a:t>çok</a:t>
            </a:r>
            <a:r>
              <a:rPr lang="en-US" sz="2400" dirty="0"/>
              <a:t> </a:t>
            </a:r>
            <a:r>
              <a:rPr lang="en-US" sz="2400" dirty="0" err="1"/>
              <a:t>daha</a:t>
            </a:r>
            <a:r>
              <a:rPr lang="en-US" sz="2400" dirty="0"/>
              <a:t> </a:t>
            </a:r>
            <a:r>
              <a:rPr lang="en-US" sz="2400" dirty="0" err="1"/>
              <a:t>hızlı</a:t>
            </a:r>
            <a:r>
              <a:rPr lang="en-US" sz="2400" dirty="0"/>
              <a:t>, </a:t>
            </a:r>
            <a:r>
              <a:rPr lang="en-US" sz="2400" dirty="0" err="1"/>
              <a:t>yaklaşık</a:t>
            </a:r>
            <a:r>
              <a:rPr lang="en-US" sz="2400" dirty="0"/>
              <a:t> </a:t>
            </a:r>
            <a:r>
              <a:rPr lang="en-US" sz="2400" dirty="0" err="1"/>
              <a:t>olarak</a:t>
            </a:r>
            <a:r>
              <a:rPr lang="en-US" sz="2400" dirty="0"/>
              <a:t> 3Mbps, </a:t>
            </a:r>
            <a:r>
              <a:rPr lang="en-US" sz="2400" dirty="0" err="1"/>
              <a:t>veri</a:t>
            </a:r>
            <a:r>
              <a:rPr lang="en-US" sz="2400" dirty="0"/>
              <a:t> </a:t>
            </a:r>
            <a:r>
              <a:rPr lang="en-US" sz="2400" dirty="0" err="1"/>
              <a:t>transferine</a:t>
            </a:r>
            <a:r>
              <a:rPr lang="en-US" sz="2400" dirty="0"/>
              <a:t> </a:t>
            </a:r>
            <a:r>
              <a:rPr lang="en-US" sz="2400" dirty="0" err="1"/>
              <a:t>izin</a:t>
            </a:r>
            <a:r>
              <a:rPr lang="en-US" sz="2400" dirty="0"/>
              <a:t> </a:t>
            </a:r>
            <a:r>
              <a:rPr lang="en-US" sz="2400" dirty="0" err="1"/>
              <a:t>verir</a:t>
            </a:r>
            <a:r>
              <a:rPr lang="en-US" sz="2400" dirty="0"/>
              <a:t>. </a:t>
            </a:r>
            <a:endParaRPr lang="tr-TR" sz="2400" dirty="0"/>
          </a:p>
          <a:p>
            <a:pPr algn="just"/>
            <a:endParaRPr lang="tr-TR" sz="2400" dirty="0"/>
          </a:p>
          <a:p>
            <a:pPr algn="just"/>
            <a:r>
              <a:rPr lang="en-US" sz="2400" dirty="0"/>
              <a:t>SDSL 'in </a:t>
            </a:r>
            <a:r>
              <a:rPr lang="en-US" sz="2400" dirty="0" err="1"/>
              <a:t>simetrik</a:t>
            </a:r>
            <a:r>
              <a:rPr lang="en-US" sz="2400" dirty="0"/>
              <a:t> </a:t>
            </a:r>
            <a:r>
              <a:rPr lang="en-US" sz="2400" dirty="0" err="1"/>
              <a:t>olarak</a:t>
            </a:r>
            <a:r>
              <a:rPr lang="en-US" sz="2400" dirty="0"/>
              <a:t> </a:t>
            </a:r>
            <a:r>
              <a:rPr lang="en-US" sz="2400" dirty="0" err="1"/>
              <a:t>adlandırılmasının</a:t>
            </a:r>
            <a:r>
              <a:rPr lang="en-US" sz="2400" dirty="0"/>
              <a:t> </a:t>
            </a:r>
            <a:r>
              <a:rPr lang="en-US" sz="2400" dirty="0" err="1"/>
              <a:t>sebebi</a:t>
            </a:r>
            <a:r>
              <a:rPr lang="en-US" sz="2400" dirty="0"/>
              <a:t> </a:t>
            </a:r>
            <a:r>
              <a:rPr lang="en-US" sz="2400" u="sng" dirty="0" err="1"/>
              <a:t>veri</a:t>
            </a:r>
            <a:r>
              <a:rPr lang="en-US" sz="2400" u="sng" dirty="0"/>
              <a:t> </a:t>
            </a:r>
            <a:r>
              <a:rPr lang="en-US" sz="2400" u="sng" dirty="0" err="1"/>
              <a:t>gönderme</a:t>
            </a:r>
            <a:r>
              <a:rPr lang="en-US" sz="2400" u="sng" dirty="0"/>
              <a:t> </a:t>
            </a:r>
            <a:r>
              <a:rPr lang="en-US" sz="2400" u="sng" dirty="0" err="1"/>
              <a:t>ve</a:t>
            </a:r>
            <a:r>
              <a:rPr lang="en-US" sz="2400" u="sng" dirty="0"/>
              <a:t> alma </a:t>
            </a:r>
            <a:r>
              <a:rPr lang="en-US" sz="2400" u="sng" dirty="0" err="1"/>
              <a:t>trafiğinin</a:t>
            </a:r>
            <a:r>
              <a:rPr lang="en-US" sz="2400" u="sng" dirty="0"/>
              <a:t> </a:t>
            </a:r>
            <a:r>
              <a:rPr lang="en-US" sz="2400" u="sng" dirty="0" err="1"/>
              <a:t>aynı</a:t>
            </a:r>
            <a:r>
              <a:rPr lang="en-US" sz="2400" u="sng" dirty="0"/>
              <a:t> </a:t>
            </a:r>
            <a:r>
              <a:rPr lang="en-US" sz="2400" u="sng" dirty="0" err="1"/>
              <a:t>hızlarda</a:t>
            </a:r>
            <a:r>
              <a:rPr lang="en-US" sz="2400" u="sng" dirty="0"/>
              <a:t> </a:t>
            </a:r>
            <a:r>
              <a:rPr lang="en-US" sz="2400" u="sng" dirty="0" err="1"/>
              <a:t>olmasıdır</a:t>
            </a:r>
            <a:r>
              <a:rPr lang="en-US" sz="2400" u="sng" dirty="0"/>
              <a:t>.</a:t>
            </a:r>
            <a:endParaRPr lang="tr-TR" sz="2400" u="sng" dirty="0"/>
          </a:p>
        </p:txBody>
      </p:sp>
      <p:sp>
        <p:nvSpPr>
          <p:cNvPr id="3" name="Slide Number Placeholder 2">
            <a:extLst>
              <a:ext uri="{FF2B5EF4-FFF2-40B4-BE49-F238E27FC236}">
                <a16:creationId xmlns:a16="http://schemas.microsoft.com/office/drawing/2014/main" id="{0A6B4A84-5C83-909C-BF77-B4C347AB4A83}"/>
              </a:ext>
            </a:extLst>
          </p:cNvPr>
          <p:cNvSpPr>
            <a:spLocks noGrp="1"/>
          </p:cNvSpPr>
          <p:nvPr>
            <p:ph type="sldNum" sz="quarter" idx="12"/>
          </p:nvPr>
        </p:nvSpPr>
        <p:spPr/>
        <p:txBody>
          <a:bodyPr/>
          <a:lstStyle/>
          <a:p>
            <a:fld id="{FA388F4F-6C6B-4E7F-860B-201CED661D62}" type="slidenum">
              <a:rPr lang="tr-TR" smtClean="0"/>
              <a:t>27</a:t>
            </a:fld>
            <a:endParaRPr lang="tr-TR"/>
          </a:p>
        </p:txBody>
      </p:sp>
    </p:spTree>
    <p:extLst>
      <p:ext uri="{BB962C8B-B14F-4D97-AF65-F5344CB8AC3E}">
        <p14:creationId xmlns:p14="http://schemas.microsoft.com/office/powerpoint/2010/main" val="530722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404664"/>
            <a:ext cx="8352928" cy="5539978"/>
          </a:xfrm>
          <a:prstGeom prst="rect">
            <a:avLst/>
          </a:prstGeom>
          <a:noFill/>
        </p:spPr>
        <p:txBody>
          <a:bodyPr wrap="square" rtlCol="0">
            <a:spAutoFit/>
          </a:bodyPr>
          <a:lstStyle/>
          <a:p>
            <a:r>
              <a:rPr lang="en-US" sz="2400" b="1" dirty="0"/>
              <a:t>VDSL (Very High Speed DSL/ </a:t>
            </a:r>
            <a:r>
              <a:rPr lang="en-US" sz="2400" b="1" dirty="0" err="1"/>
              <a:t>Çok</a:t>
            </a:r>
            <a:r>
              <a:rPr lang="en-US" sz="2400" b="1" dirty="0"/>
              <a:t> </a:t>
            </a:r>
            <a:r>
              <a:rPr lang="en-US" sz="2400" b="1" dirty="0" err="1"/>
              <a:t>Yüksek</a:t>
            </a:r>
            <a:r>
              <a:rPr lang="en-US" sz="2400" b="1" dirty="0"/>
              <a:t> </a:t>
            </a:r>
            <a:r>
              <a:rPr lang="en-US" sz="2400" b="1" dirty="0" err="1"/>
              <a:t>Hızlı</a:t>
            </a:r>
            <a:r>
              <a:rPr lang="en-US" sz="2400" b="1" dirty="0"/>
              <a:t> DSL):</a:t>
            </a:r>
            <a:endParaRPr lang="tr-TR" sz="2400" b="1" dirty="0"/>
          </a:p>
          <a:p>
            <a:endParaRPr lang="tr-TR" sz="2400" b="1" dirty="0"/>
          </a:p>
          <a:p>
            <a:pPr algn="just"/>
            <a:r>
              <a:rPr lang="en-US" sz="2400" b="1" dirty="0"/>
              <a:t>VDSL, </a:t>
            </a:r>
            <a:r>
              <a:rPr lang="en-US" sz="2400" b="1" dirty="0" err="1"/>
              <a:t>diğer</a:t>
            </a:r>
            <a:r>
              <a:rPr lang="en-US" sz="2400" b="1" dirty="0"/>
              <a:t> XDSL </a:t>
            </a:r>
            <a:r>
              <a:rPr lang="en-US" sz="2400" b="1" dirty="0" err="1"/>
              <a:t>teknolojilerine</a:t>
            </a:r>
            <a:r>
              <a:rPr lang="en-US" sz="2400" b="1" dirty="0"/>
              <a:t>, </a:t>
            </a:r>
            <a:r>
              <a:rPr lang="en-US" sz="2400" b="1" dirty="0" err="1"/>
              <a:t>bakır</a:t>
            </a:r>
            <a:r>
              <a:rPr lang="en-US" sz="2400" b="1" dirty="0"/>
              <a:t> </a:t>
            </a:r>
            <a:r>
              <a:rPr lang="en-US" sz="2400" b="1" dirty="0" err="1"/>
              <a:t>telefon</a:t>
            </a:r>
            <a:r>
              <a:rPr lang="en-US" sz="2400" b="1" dirty="0"/>
              <a:t> </a:t>
            </a:r>
            <a:r>
              <a:rPr lang="en-US" sz="2400" b="1" dirty="0" err="1"/>
              <a:t>hatları</a:t>
            </a:r>
            <a:r>
              <a:rPr lang="en-US" sz="2400" b="1" dirty="0"/>
              <a:t> </a:t>
            </a:r>
            <a:r>
              <a:rPr lang="en-US" sz="2400" b="1" dirty="0" err="1"/>
              <a:t>üzerinden</a:t>
            </a:r>
            <a:r>
              <a:rPr lang="en-US" sz="2400" b="1" dirty="0"/>
              <a:t> </a:t>
            </a:r>
            <a:r>
              <a:rPr lang="en-US" sz="2400" b="1" dirty="0" err="1"/>
              <a:t>geniş</a:t>
            </a:r>
            <a:r>
              <a:rPr lang="en-US" sz="2400" b="1" dirty="0"/>
              <a:t> </a:t>
            </a:r>
            <a:r>
              <a:rPr lang="en-US" sz="2400" b="1" dirty="0" err="1"/>
              <a:t>bant</a:t>
            </a:r>
            <a:r>
              <a:rPr lang="en-US" sz="2400" b="1" dirty="0"/>
              <a:t> </a:t>
            </a:r>
            <a:r>
              <a:rPr lang="en-US" sz="2400" b="1" dirty="0" err="1"/>
              <a:t>veri</a:t>
            </a:r>
            <a:r>
              <a:rPr lang="en-US" sz="2400" b="1" dirty="0"/>
              <a:t> </a:t>
            </a:r>
            <a:r>
              <a:rPr lang="en-US" sz="2400" b="1" dirty="0" err="1"/>
              <a:t>ve</a:t>
            </a:r>
            <a:r>
              <a:rPr lang="en-US" sz="2400" b="1" dirty="0"/>
              <a:t> </a:t>
            </a:r>
            <a:r>
              <a:rPr lang="en-US" sz="2400" b="1" dirty="0" err="1"/>
              <a:t>ses</a:t>
            </a:r>
            <a:r>
              <a:rPr lang="en-US" sz="2400" b="1" dirty="0"/>
              <a:t> </a:t>
            </a:r>
            <a:r>
              <a:rPr lang="en-US" sz="2400" b="1" dirty="0" err="1"/>
              <a:t>transferini</a:t>
            </a:r>
            <a:r>
              <a:rPr lang="en-US" sz="2400" b="1" dirty="0"/>
              <a:t> </a:t>
            </a:r>
            <a:r>
              <a:rPr lang="en-US" sz="2400" b="1" dirty="0" err="1"/>
              <a:t>arttırmak</a:t>
            </a:r>
            <a:r>
              <a:rPr lang="en-US" sz="2400" b="1" dirty="0"/>
              <a:t> </a:t>
            </a:r>
            <a:r>
              <a:rPr lang="en-US" sz="2400" b="1" dirty="0" err="1"/>
              <a:t>yönünden</a:t>
            </a:r>
            <a:r>
              <a:rPr lang="en-US" sz="2400" b="1" dirty="0"/>
              <a:t> </a:t>
            </a:r>
            <a:r>
              <a:rPr lang="en-US" sz="2400" b="1" dirty="0" err="1"/>
              <a:t>benzerdir</a:t>
            </a:r>
            <a:r>
              <a:rPr lang="en-US" sz="2400" b="1" dirty="0"/>
              <a:t>. 1.5 km </a:t>
            </a:r>
            <a:r>
              <a:rPr lang="en-US" sz="2400" b="1" dirty="0" err="1"/>
              <a:t>bakır</a:t>
            </a:r>
            <a:r>
              <a:rPr lang="en-US" sz="2400" b="1" dirty="0"/>
              <a:t> teller </a:t>
            </a:r>
            <a:r>
              <a:rPr lang="en-US" sz="2400" b="1" dirty="0" err="1"/>
              <a:t>ile</a:t>
            </a:r>
            <a:r>
              <a:rPr lang="en-US" sz="2400" b="1" dirty="0"/>
              <a:t> </a:t>
            </a:r>
            <a:r>
              <a:rPr lang="en-US" sz="2400" b="1" dirty="0" err="1"/>
              <a:t>olan</a:t>
            </a:r>
            <a:r>
              <a:rPr lang="en-US" sz="2400" b="1" dirty="0"/>
              <a:t> </a:t>
            </a:r>
            <a:r>
              <a:rPr lang="en-US" sz="2400" b="1" dirty="0" err="1"/>
              <a:t>erişim</a:t>
            </a:r>
            <a:r>
              <a:rPr lang="en-US" sz="2400" b="1" dirty="0"/>
              <a:t> </a:t>
            </a:r>
            <a:r>
              <a:rPr lang="en-US" sz="2400" b="1" dirty="0" err="1"/>
              <a:t>mesafesi</a:t>
            </a:r>
            <a:r>
              <a:rPr lang="en-US" sz="2400" b="1" dirty="0"/>
              <a:t> </a:t>
            </a:r>
            <a:r>
              <a:rPr lang="en-US" sz="2400" b="1" dirty="0" err="1"/>
              <a:t>ile</a:t>
            </a:r>
            <a:r>
              <a:rPr lang="en-US" sz="2400" b="1" dirty="0"/>
              <a:t> en </a:t>
            </a:r>
            <a:r>
              <a:rPr lang="en-US" sz="2400" b="1" dirty="0" err="1"/>
              <a:t>düşük</a:t>
            </a:r>
            <a:r>
              <a:rPr lang="en-US" sz="2400" b="1" dirty="0"/>
              <a:t> </a:t>
            </a:r>
            <a:r>
              <a:rPr lang="en-US" sz="2400" b="1" dirty="0" err="1"/>
              <a:t>mesafeli</a:t>
            </a:r>
            <a:r>
              <a:rPr lang="en-US" sz="2400" b="1" dirty="0"/>
              <a:t> DSL </a:t>
            </a:r>
            <a:r>
              <a:rPr lang="en-US" sz="2400" b="1" dirty="0" err="1"/>
              <a:t>çeşididir</a:t>
            </a:r>
            <a:r>
              <a:rPr lang="en-US" sz="2400" b="1" dirty="0"/>
              <a:t>. </a:t>
            </a:r>
            <a:endParaRPr lang="tr-TR" sz="2400" b="1" dirty="0"/>
          </a:p>
          <a:p>
            <a:pPr algn="just"/>
            <a:endParaRPr lang="tr-TR" sz="2400" b="1" dirty="0"/>
          </a:p>
          <a:p>
            <a:pPr algn="just"/>
            <a:r>
              <a:rPr lang="en-US" sz="2400" b="1" dirty="0"/>
              <a:t>VDSL, </a:t>
            </a:r>
            <a:r>
              <a:rPr lang="en-US" sz="2400" b="1" dirty="0" err="1"/>
              <a:t>klasik</a:t>
            </a:r>
            <a:r>
              <a:rPr lang="en-US" sz="2400" b="1" dirty="0"/>
              <a:t> </a:t>
            </a:r>
            <a:r>
              <a:rPr lang="en-US" sz="2400" b="1" dirty="0" err="1"/>
              <a:t>hatlar</a:t>
            </a:r>
            <a:r>
              <a:rPr lang="en-US" sz="2400" b="1" dirty="0"/>
              <a:t> </a:t>
            </a:r>
            <a:r>
              <a:rPr lang="en-US" sz="2400" b="1" dirty="0" err="1"/>
              <a:t>üzerinden</a:t>
            </a:r>
            <a:r>
              <a:rPr lang="en-US" sz="2400" b="1" dirty="0"/>
              <a:t> </a:t>
            </a:r>
            <a:r>
              <a:rPr lang="en-US" sz="2400" b="1" dirty="0" err="1"/>
              <a:t>çok</a:t>
            </a:r>
            <a:r>
              <a:rPr lang="en-US" sz="2400" b="1" dirty="0"/>
              <a:t> </a:t>
            </a:r>
            <a:r>
              <a:rPr lang="en-US" sz="2400" b="1" dirty="0" err="1"/>
              <a:t>yüksek</a:t>
            </a:r>
            <a:r>
              <a:rPr lang="en-US" sz="2400" b="1" dirty="0"/>
              <a:t> </a:t>
            </a:r>
            <a:r>
              <a:rPr lang="en-US" sz="2400" b="1" dirty="0" err="1"/>
              <a:t>hızlarda</a:t>
            </a:r>
            <a:r>
              <a:rPr lang="en-US" sz="2400" b="1" dirty="0"/>
              <a:t> </a:t>
            </a:r>
            <a:r>
              <a:rPr lang="en-US" sz="2400" b="1" dirty="0" err="1"/>
              <a:t>veri</a:t>
            </a:r>
            <a:r>
              <a:rPr lang="en-US" sz="2400" b="1" dirty="0"/>
              <a:t> </a:t>
            </a:r>
            <a:r>
              <a:rPr lang="en-US" sz="2400" b="1" dirty="0" err="1"/>
              <a:t>iletimi</a:t>
            </a:r>
            <a:r>
              <a:rPr lang="en-US" sz="2400" b="1" dirty="0"/>
              <a:t> </a:t>
            </a:r>
            <a:r>
              <a:rPr lang="en-US" sz="2400" b="1" dirty="0" err="1"/>
              <a:t>sağlayan</a:t>
            </a:r>
            <a:r>
              <a:rPr lang="tr-TR" sz="2400" b="1" dirty="0"/>
              <a:t> </a:t>
            </a:r>
            <a:r>
              <a:rPr lang="en-US" sz="2400" b="1" dirty="0"/>
              <a:t>en son </a:t>
            </a:r>
            <a:r>
              <a:rPr lang="en-US" sz="2400" b="1" dirty="0" err="1"/>
              <a:t>ve</a:t>
            </a:r>
            <a:r>
              <a:rPr lang="en-US" sz="2400" b="1" dirty="0"/>
              <a:t> en </a:t>
            </a:r>
            <a:r>
              <a:rPr lang="en-US" sz="2400" b="1" dirty="0" err="1"/>
              <a:t>iddialı</a:t>
            </a:r>
            <a:r>
              <a:rPr lang="en-US" sz="2400" b="1" dirty="0"/>
              <a:t> </a:t>
            </a:r>
            <a:r>
              <a:rPr lang="en-US" sz="2400" b="1" dirty="0" err="1"/>
              <a:t>teknolojidir</a:t>
            </a:r>
            <a:r>
              <a:rPr lang="en-US" sz="2400" b="1" dirty="0"/>
              <a:t>. </a:t>
            </a:r>
            <a:r>
              <a:rPr lang="en-US" sz="2400" b="1" dirty="0" err="1"/>
              <a:t>Simetrik</a:t>
            </a:r>
            <a:r>
              <a:rPr lang="en-US" sz="2400" b="1" dirty="0"/>
              <a:t> </a:t>
            </a:r>
            <a:r>
              <a:rPr lang="en-US" sz="2400" b="1" dirty="0" err="1"/>
              <a:t>yapıda</a:t>
            </a:r>
            <a:r>
              <a:rPr lang="en-US" sz="2400" b="1" dirty="0"/>
              <a:t> 20 Mbit/s </a:t>
            </a:r>
            <a:r>
              <a:rPr lang="en-US" sz="2400" b="1" dirty="0" err="1"/>
              <a:t>üzerinde</a:t>
            </a:r>
            <a:r>
              <a:rPr lang="en-US" sz="2400" b="1" dirty="0"/>
              <a:t> </a:t>
            </a:r>
            <a:r>
              <a:rPr lang="en-US" sz="2400" b="1" dirty="0" err="1"/>
              <a:t>hızlar</a:t>
            </a:r>
            <a:r>
              <a:rPr lang="en-US" sz="2400" b="1" dirty="0"/>
              <a:t> </a:t>
            </a:r>
            <a:r>
              <a:rPr lang="en-US" sz="2400" b="1" dirty="0" err="1"/>
              <a:t>mümkün</a:t>
            </a:r>
            <a:r>
              <a:rPr lang="en-US" sz="2400" b="1" dirty="0"/>
              <a:t> </a:t>
            </a:r>
            <a:r>
              <a:rPr lang="en-US" sz="2400" b="1" dirty="0" err="1"/>
              <a:t>olmakta</a:t>
            </a:r>
            <a:r>
              <a:rPr lang="en-US" sz="2400" b="1" dirty="0"/>
              <a:t> </a:t>
            </a:r>
            <a:r>
              <a:rPr lang="en-US" sz="2400" b="1" dirty="0" err="1"/>
              <a:t>ve</a:t>
            </a:r>
            <a:r>
              <a:rPr lang="en-US" sz="2400" b="1" dirty="0"/>
              <a:t> </a:t>
            </a:r>
            <a:r>
              <a:rPr lang="en-US" sz="2400" b="1" dirty="0" err="1"/>
              <a:t>asimetrik</a:t>
            </a:r>
            <a:r>
              <a:rPr lang="en-US" sz="2400" b="1" dirty="0"/>
              <a:t> </a:t>
            </a:r>
            <a:r>
              <a:rPr lang="en-US" sz="2400" b="1" dirty="0" err="1"/>
              <a:t>olarak</a:t>
            </a:r>
            <a:r>
              <a:rPr lang="en-US" sz="2400" b="1" dirty="0"/>
              <a:t> 52 Mbit/s </a:t>
            </a:r>
            <a:r>
              <a:rPr lang="en-US" sz="2400" b="1" dirty="0" err="1"/>
              <a:t>hızına</a:t>
            </a:r>
            <a:r>
              <a:rPr lang="en-US" sz="2400" b="1" dirty="0"/>
              <a:t> </a:t>
            </a:r>
            <a:r>
              <a:rPr lang="en-US" sz="2400" b="1" dirty="0" err="1"/>
              <a:t>ulaşılabilmektedir</a:t>
            </a:r>
            <a:r>
              <a:rPr lang="en-US" sz="2400" b="1" dirty="0"/>
              <a:t>. </a:t>
            </a:r>
            <a:endParaRPr lang="tr-TR" sz="2400" b="1" dirty="0"/>
          </a:p>
          <a:p>
            <a:endParaRPr lang="tr-TR" dirty="0"/>
          </a:p>
          <a:p>
            <a:endParaRPr lang="tr-TR" dirty="0"/>
          </a:p>
          <a:p>
            <a:endParaRPr lang="tr-TR" dirty="0"/>
          </a:p>
          <a:p>
            <a:endParaRPr lang="tr-TR" dirty="0"/>
          </a:p>
          <a:p>
            <a:endParaRPr lang="tr-TR" dirty="0"/>
          </a:p>
        </p:txBody>
      </p:sp>
      <p:graphicFrame>
        <p:nvGraphicFramePr>
          <p:cNvPr id="8" name="Table 7"/>
          <p:cNvGraphicFramePr>
            <a:graphicFrameLocks noGrp="1"/>
          </p:cNvGraphicFramePr>
          <p:nvPr>
            <p:extLst>
              <p:ext uri="{D42A27DB-BD31-4B8C-83A1-F6EECF244321}">
                <p14:modId xmlns:p14="http://schemas.microsoft.com/office/powerpoint/2010/main" val="356020951"/>
              </p:ext>
            </p:extLst>
          </p:nvPr>
        </p:nvGraphicFramePr>
        <p:xfrm>
          <a:off x="1979712" y="4581128"/>
          <a:ext cx="5472608" cy="1782203"/>
        </p:xfrm>
        <a:graphic>
          <a:graphicData uri="http://schemas.openxmlformats.org/drawingml/2006/table">
            <a:tbl>
              <a:tblPr>
                <a:tableStyleId>{5C22544A-7EE6-4342-B048-85BDC9FD1C3A}</a:tableStyleId>
              </a:tblPr>
              <a:tblGrid>
                <a:gridCol w="3484423">
                  <a:extLst>
                    <a:ext uri="{9D8B030D-6E8A-4147-A177-3AD203B41FA5}">
                      <a16:colId xmlns:a16="http://schemas.microsoft.com/office/drawing/2014/main" val="20000"/>
                    </a:ext>
                  </a:extLst>
                </a:gridCol>
                <a:gridCol w="1988185">
                  <a:extLst>
                    <a:ext uri="{9D8B030D-6E8A-4147-A177-3AD203B41FA5}">
                      <a16:colId xmlns:a16="http://schemas.microsoft.com/office/drawing/2014/main" val="20001"/>
                    </a:ext>
                  </a:extLst>
                </a:gridCol>
              </a:tblGrid>
              <a:tr h="432050">
                <a:tc>
                  <a:txBody>
                    <a:bodyPr/>
                    <a:lstStyle/>
                    <a:p>
                      <a:pPr algn="ctr">
                        <a:lnSpc>
                          <a:spcPct val="115000"/>
                        </a:lnSpc>
                        <a:spcAft>
                          <a:spcPts val="1000"/>
                        </a:spcAft>
                      </a:pPr>
                      <a:r>
                        <a:rPr lang="en-US" sz="1400" b="1" u="sng" dirty="0" err="1">
                          <a:effectLst/>
                        </a:rPr>
                        <a:t>Hız</a:t>
                      </a:r>
                      <a:endParaRPr lang="tr-TR" sz="1400" b="1"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400" b="1" u="sng" dirty="0" err="1">
                          <a:effectLst/>
                        </a:rPr>
                        <a:t>Mesafe</a:t>
                      </a:r>
                      <a:endParaRPr lang="tr-TR" sz="1400" b="1" dirty="0">
                        <a:effectLst/>
                        <a:latin typeface="Calibri"/>
                        <a:ea typeface="Calibri"/>
                        <a:cs typeface="Times New Roman"/>
                      </a:endParaRPr>
                    </a:p>
                  </a:txBody>
                  <a:tcPr marL="44450" marR="44450" marT="0" marB="0"/>
                </a:tc>
                <a:extLst>
                  <a:ext uri="{0D108BD9-81ED-4DB2-BD59-A6C34878D82A}">
                    <a16:rowId xmlns:a16="http://schemas.microsoft.com/office/drawing/2014/main" val="10000"/>
                  </a:ext>
                </a:extLst>
              </a:tr>
              <a:tr h="450051">
                <a:tc>
                  <a:txBody>
                    <a:bodyPr/>
                    <a:lstStyle/>
                    <a:p>
                      <a:pPr algn="ctr">
                        <a:lnSpc>
                          <a:spcPct val="115000"/>
                        </a:lnSpc>
                        <a:spcAft>
                          <a:spcPts val="1000"/>
                        </a:spcAft>
                      </a:pPr>
                      <a:r>
                        <a:rPr lang="en-US" sz="1200" b="1">
                          <a:effectLst/>
                        </a:rPr>
                        <a:t>12.96 Mbps</a:t>
                      </a:r>
                      <a:endParaRPr lang="tr-TR" sz="1100" b="1">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200" b="1" dirty="0">
                          <a:effectLst/>
                        </a:rPr>
                        <a:t>1.4 km</a:t>
                      </a:r>
                      <a:endParaRPr lang="tr-TR" sz="1100" b="1" dirty="0">
                        <a:effectLst/>
                        <a:latin typeface="Calibri"/>
                        <a:ea typeface="Calibri"/>
                        <a:cs typeface="Times New Roman"/>
                      </a:endParaRPr>
                    </a:p>
                  </a:txBody>
                  <a:tcPr marL="44450" marR="44450" marT="0" marB="0"/>
                </a:tc>
                <a:extLst>
                  <a:ext uri="{0D108BD9-81ED-4DB2-BD59-A6C34878D82A}">
                    <a16:rowId xmlns:a16="http://schemas.microsoft.com/office/drawing/2014/main" val="10001"/>
                  </a:ext>
                </a:extLst>
              </a:tr>
              <a:tr h="450051">
                <a:tc>
                  <a:txBody>
                    <a:bodyPr/>
                    <a:lstStyle/>
                    <a:p>
                      <a:pPr algn="ctr">
                        <a:lnSpc>
                          <a:spcPct val="115000"/>
                        </a:lnSpc>
                        <a:spcAft>
                          <a:spcPts val="1000"/>
                        </a:spcAft>
                      </a:pPr>
                      <a:r>
                        <a:rPr lang="en-US" sz="1200" b="1" dirty="0">
                          <a:effectLst/>
                        </a:rPr>
                        <a:t>25.82 Mbps</a:t>
                      </a:r>
                      <a:endParaRPr lang="tr-TR" sz="1100" b="1"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200" b="1" dirty="0">
                          <a:effectLst/>
                        </a:rPr>
                        <a:t>900 m</a:t>
                      </a:r>
                      <a:endParaRPr lang="tr-TR" sz="1100" b="1" dirty="0">
                        <a:effectLst/>
                        <a:latin typeface="Calibri"/>
                        <a:ea typeface="Calibri"/>
                        <a:cs typeface="Times New Roman"/>
                      </a:endParaRPr>
                    </a:p>
                  </a:txBody>
                  <a:tcPr marL="44450" marR="44450" marT="0" marB="0"/>
                </a:tc>
                <a:extLst>
                  <a:ext uri="{0D108BD9-81ED-4DB2-BD59-A6C34878D82A}">
                    <a16:rowId xmlns:a16="http://schemas.microsoft.com/office/drawing/2014/main" val="10002"/>
                  </a:ext>
                </a:extLst>
              </a:tr>
              <a:tr h="450051">
                <a:tc>
                  <a:txBody>
                    <a:bodyPr/>
                    <a:lstStyle/>
                    <a:p>
                      <a:pPr algn="ctr">
                        <a:lnSpc>
                          <a:spcPct val="115000"/>
                        </a:lnSpc>
                        <a:spcAft>
                          <a:spcPts val="1000"/>
                        </a:spcAft>
                      </a:pPr>
                      <a:r>
                        <a:rPr lang="en-US" sz="1200" b="1" dirty="0">
                          <a:effectLst/>
                        </a:rPr>
                        <a:t>51.84 Mbps</a:t>
                      </a:r>
                      <a:endParaRPr lang="tr-TR" sz="1100" b="1"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200" b="1" dirty="0">
                          <a:effectLst/>
                        </a:rPr>
                        <a:t>300 m</a:t>
                      </a:r>
                      <a:endParaRPr lang="tr-TR" sz="1100" b="1" dirty="0">
                        <a:effectLst/>
                        <a:latin typeface="Calibri"/>
                        <a:ea typeface="Calibri"/>
                        <a:cs typeface="Times New Roman"/>
                      </a:endParaRPr>
                    </a:p>
                  </a:txBody>
                  <a:tcPr marL="44450" marR="44450" marT="0" marB="0"/>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2C234791-49F0-CD28-1E57-B81FC4CC220B}"/>
              </a:ext>
            </a:extLst>
          </p:cNvPr>
          <p:cNvSpPr>
            <a:spLocks noGrp="1"/>
          </p:cNvSpPr>
          <p:nvPr>
            <p:ph type="sldNum" sz="quarter" idx="12"/>
          </p:nvPr>
        </p:nvSpPr>
        <p:spPr/>
        <p:txBody>
          <a:bodyPr/>
          <a:lstStyle/>
          <a:p>
            <a:fld id="{FA388F4F-6C6B-4E7F-860B-201CED661D62}" type="slidenum">
              <a:rPr lang="tr-TR" smtClean="0"/>
              <a:t>28</a:t>
            </a:fld>
            <a:endParaRPr lang="tr-TR"/>
          </a:p>
        </p:txBody>
      </p:sp>
    </p:spTree>
    <p:extLst>
      <p:ext uri="{BB962C8B-B14F-4D97-AF65-F5344CB8AC3E}">
        <p14:creationId xmlns:p14="http://schemas.microsoft.com/office/powerpoint/2010/main" val="68629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Mobil Haberleşme</a:t>
            </a:r>
            <a:endParaRPr lang="tr-TR" dirty="0"/>
          </a:p>
        </p:txBody>
      </p:sp>
      <p:sp>
        <p:nvSpPr>
          <p:cNvPr id="3" name="Slide Number Placeholder 2">
            <a:extLst>
              <a:ext uri="{FF2B5EF4-FFF2-40B4-BE49-F238E27FC236}">
                <a16:creationId xmlns:a16="http://schemas.microsoft.com/office/drawing/2014/main" id="{ED1AACD2-7E85-0563-4489-C78AE758AC88}"/>
              </a:ext>
            </a:extLst>
          </p:cNvPr>
          <p:cNvSpPr>
            <a:spLocks noGrp="1"/>
          </p:cNvSpPr>
          <p:nvPr>
            <p:ph type="sldNum" sz="quarter" idx="12"/>
          </p:nvPr>
        </p:nvSpPr>
        <p:spPr/>
        <p:txBody>
          <a:bodyPr/>
          <a:lstStyle/>
          <a:p>
            <a:fld id="{FA388F4F-6C6B-4E7F-860B-201CED661D62}" type="slidenum">
              <a:rPr lang="tr-TR" smtClean="0"/>
              <a:t>29</a:t>
            </a:fld>
            <a:endParaRPr lang="tr-TR"/>
          </a:p>
        </p:txBody>
      </p:sp>
    </p:spTree>
    <p:extLst>
      <p:ext uri="{BB962C8B-B14F-4D97-AF65-F5344CB8AC3E}">
        <p14:creationId xmlns:p14="http://schemas.microsoft.com/office/powerpoint/2010/main" val="179961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79292-93F4-4B63-8AB1-26EDF7635676}"/>
              </a:ext>
            </a:extLst>
          </p:cNvPr>
          <p:cNvSpPr/>
          <p:nvPr/>
        </p:nvSpPr>
        <p:spPr>
          <a:xfrm>
            <a:off x="395536" y="335846"/>
            <a:ext cx="8496944" cy="5632311"/>
          </a:xfrm>
          <a:prstGeom prst="rect">
            <a:avLst/>
          </a:prstGeom>
        </p:spPr>
        <p:txBody>
          <a:bodyPr wrap="square">
            <a:spAutoFit/>
          </a:bodyPr>
          <a:lstStyle/>
          <a:p>
            <a:r>
              <a:rPr lang="tr-TR" sz="2400" b="1" dirty="0">
                <a:latin typeface="Open Sans"/>
              </a:rPr>
              <a:t>ADSL Nedir?</a:t>
            </a:r>
          </a:p>
          <a:p>
            <a:pPr algn="just"/>
            <a:r>
              <a:rPr lang="tr-TR" sz="2400" b="1" dirty="0" err="1">
                <a:latin typeface="Open Sans"/>
              </a:rPr>
              <a:t>A</a:t>
            </a:r>
            <a:r>
              <a:rPr lang="tr-TR" sz="2400" dirty="0" err="1">
                <a:latin typeface="Open Sans"/>
              </a:rPr>
              <a:t>symmetric</a:t>
            </a:r>
            <a:r>
              <a:rPr lang="tr-TR" sz="2400" dirty="0">
                <a:latin typeface="Open Sans"/>
              </a:rPr>
              <a:t> </a:t>
            </a:r>
            <a:r>
              <a:rPr lang="tr-TR" sz="2400" b="1" dirty="0" err="1">
                <a:latin typeface="Open Sans"/>
              </a:rPr>
              <a:t>D</a:t>
            </a:r>
            <a:r>
              <a:rPr lang="tr-TR" sz="2400" dirty="0" err="1">
                <a:latin typeface="Open Sans"/>
              </a:rPr>
              <a:t>igital</a:t>
            </a:r>
            <a:r>
              <a:rPr lang="tr-TR" sz="2400" dirty="0">
                <a:latin typeface="Open Sans"/>
              </a:rPr>
              <a:t> </a:t>
            </a:r>
            <a:r>
              <a:rPr lang="tr-TR" sz="2400" b="1" dirty="0" err="1">
                <a:latin typeface="Open Sans"/>
              </a:rPr>
              <a:t>S</a:t>
            </a:r>
            <a:r>
              <a:rPr lang="tr-TR" sz="2400" dirty="0" err="1">
                <a:latin typeface="Open Sans"/>
              </a:rPr>
              <a:t>ubscriber</a:t>
            </a:r>
            <a:r>
              <a:rPr lang="tr-TR" sz="2400" dirty="0">
                <a:latin typeface="Open Sans"/>
              </a:rPr>
              <a:t> </a:t>
            </a:r>
            <a:r>
              <a:rPr lang="tr-TR" sz="2400" b="1" dirty="0" err="1">
                <a:latin typeface="Open Sans"/>
              </a:rPr>
              <a:t>L</a:t>
            </a:r>
            <a:r>
              <a:rPr lang="tr-TR" sz="2400" dirty="0" err="1">
                <a:latin typeface="Open Sans"/>
              </a:rPr>
              <a:t>ine</a:t>
            </a:r>
            <a:r>
              <a:rPr lang="tr-TR" sz="2400" dirty="0">
                <a:latin typeface="Open Sans"/>
              </a:rPr>
              <a:t> kelimelerinin kısaltılmış hali olan ADSL, alt yapısında bakır kabloların bulunduğu veri aktarımı sağlayan internet hizmetidir. ADSL, ana santrale kısa mesafede olan ve en fazla 4 km uzaklıkta kalan mesafelerde kullanıldığında verimliliği artar. Ek kablolarla hizmet alanı genişletilir fakat kablo uzadıkça internet hızı ve verimi azalır. </a:t>
            </a:r>
          </a:p>
          <a:p>
            <a:pPr algn="just"/>
            <a:r>
              <a:rPr lang="tr-TR" sz="2400" dirty="0">
                <a:latin typeface="Open Sans"/>
              </a:rPr>
              <a:t>ADSL internet hizmeti 16 </a:t>
            </a:r>
            <a:r>
              <a:rPr lang="tr-TR" sz="2400" dirty="0" err="1">
                <a:latin typeface="Open Sans"/>
              </a:rPr>
              <a:t>Mbps</a:t>
            </a:r>
            <a:r>
              <a:rPr lang="tr-TR" sz="2400" dirty="0">
                <a:latin typeface="Open Sans"/>
              </a:rPr>
              <a:t> oranına kadar bant genişliği sağlar. ADSL bağlantısı alt yapısında bulunan bakır kabloların direnci vardır ve kablolar uzadıkça direnç artar. Bu durum internet hızının ve veriminin azalmasını sağlar. Kabloların bağlantı merkezinden uzaklaşması da direncin artmasıyla birlikte hızın düşmesini sağlayan etkenlerdendir. </a:t>
            </a:r>
          </a:p>
          <a:p>
            <a:pPr algn="just"/>
            <a:r>
              <a:rPr lang="tr-TR" sz="2400" dirty="0">
                <a:latin typeface="Open Sans"/>
              </a:rPr>
              <a:t>ADSL’in isminde bulunan asimetrik kelimesi yükleme ve indirme hızının eşit olmamasından gelir</a:t>
            </a:r>
            <a:endParaRPr lang="tr-TR" sz="2400" b="0" i="0" u="none" strike="noStrike" dirty="0">
              <a:effectLst/>
              <a:latin typeface="Open Sans"/>
            </a:endParaRPr>
          </a:p>
        </p:txBody>
      </p:sp>
      <p:sp>
        <p:nvSpPr>
          <p:cNvPr id="3" name="Slide Number Placeholder 2">
            <a:extLst>
              <a:ext uri="{FF2B5EF4-FFF2-40B4-BE49-F238E27FC236}">
                <a16:creationId xmlns:a16="http://schemas.microsoft.com/office/drawing/2014/main" id="{C27E473B-8AD3-E61B-E312-55EA507070EE}"/>
              </a:ext>
            </a:extLst>
          </p:cNvPr>
          <p:cNvSpPr>
            <a:spLocks noGrp="1"/>
          </p:cNvSpPr>
          <p:nvPr>
            <p:ph type="sldNum" sz="quarter" idx="12"/>
          </p:nvPr>
        </p:nvSpPr>
        <p:spPr/>
        <p:txBody>
          <a:bodyPr/>
          <a:lstStyle/>
          <a:p>
            <a:fld id="{FA388F4F-6C6B-4E7F-860B-201CED661D62}" type="slidenum">
              <a:rPr lang="tr-TR" smtClean="0"/>
              <a:t>3</a:t>
            </a:fld>
            <a:endParaRPr lang="tr-TR"/>
          </a:p>
        </p:txBody>
      </p:sp>
    </p:spTree>
    <p:extLst>
      <p:ext uri="{BB962C8B-B14F-4D97-AF65-F5344CB8AC3E}">
        <p14:creationId xmlns:p14="http://schemas.microsoft.com/office/powerpoint/2010/main" val="335717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554" y="89044"/>
            <a:ext cx="2160240" cy="523220"/>
          </a:xfrm>
          <a:prstGeom prst="rect">
            <a:avLst/>
          </a:prstGeom>
          <a:noFill/>
        </p:spPr>
        <p:txBody>
          <a:bodyPr wrap="square" rtlCol="0">
            <a:spAutoFit/>
          </a:bodyPr>
          <a:lstStyle/>
          <a:p>
            <a:r>
              <a:rPr lang="tr-TR" sz="2800" b="1" u="sng" dirty="0"/>
              <a:t>1. </a:t>
            </a:r>
            <a:r>
              <a:rPr lang="en-US" sz="2800" b="1" u="sng" dirty="0" err="1"/>
              <a:t>Tarihçe</a:t>
            </a:r>
            <a:endParaRPr lang="tr-TR" sz="2800" u="sng" dirty="0"/>
          </a:p>
        </p:txBody>
      </p:sp>
      <p:sp>
        <p:nvSpPr>
          <p:cNvPr id="3" name="TextBox 2"/>
          <p:cNvSpPr txBox="1"/>
          <p:nvPr/>
        </p:nvSpPr>
        <p:spPr>
          <a:xfrm>
            <a:off x="605377" y="612264"/>
            <a:ext cx="8136904" cy="3477875"/>
          </a:xfrm>
          <a:prstGeom prst="rect">
            <a:avLst/>
          </a:prstGeom>
          <a:noFill/>
        </p:spPr>
        <p:txBody>
          <a:bodyPr wrap="square" rtlCol="0">
            <a:spAutoFit/>
          </a:bodyPr>
          <a:lstStyle/>
          <a:p>
            <a:pPr algn="just"/>
            <a:r>
              <a:rPr lang="tr-TR" sz="2000" b="1" dirty="0"/>
              <a:t>Bireysel İletişim nedir?</a:t>
            </a:r>
          </a:p>
          <a:p>
            <a:pPr algn="just"/>
            <a:r>
              <a:rPr lang="en-US" dirty="0" err="1"/>
              <a:t>Bireysel</a:t>
            </a:r>
            <a:r>
              <a:rPr lang="en-US" dirty="0"/>
              <a:t> </a:t>
            </a:r>
            <a:r>
              <a:rPr lang="en-US" dirty="0" err="1"/>
              <a:t>iletişim</a:t>
            </a:r>
            <a:r>
              <a:rPr lang="en-US" dirty="0"/>
              <a:t> </a:t>
            </a:r>
            <a:r>
              <a:rPr lang="en-US" dirty="0" err="1"/>
              <a:t>denince</a:t>
            </a:r>
            <a:r>
              <a:rPr lang="en-US" dirty="0"/>
              <a:t> </a:t>
            </a:r>
            <a:r>
              <a:rPr lang="en-US" dirty="0" err="1"/>
              <a:t>hareketsiz</a:t>
            </a:r>
            <a:r>
              <a:rPr lang="en-US" dirty="0"/>
              <a:t> </a:t>
            </a:r>
            <a:r>
              <a:rPr lang="en-US" dirty="0" err="1"/>
              <a:t>ya</a:t>
            </a:r>
            <a:r>
              <a:rPr lang="en-US" dirty="0"/>
              <a:t> da </a:t>
            </a:r>
            <a:r>
              <a:rPr lang="en-US" dirty="0" err="1"/>
              <a:t>hareketli</a:t>
            </a:r>
            <a:r>
              <a:rPr lang="en-US" dirty="0"/>
              <a:t> </a:t>
            </a:r>
            <a:r>
              <a:rPr lang="en-US" dirty="0" err="1"/>
              <a:t>kullanıcıların</a:t>
            </a:r>
            <a:r>
              <a:rPr lang="en-US" dirty="0"/>
              <a:t>, </a:t>
            </a:r>
            <a:r>
              <a:rPr lang="en-US" dirty="0" err="1"/>
              <a:t>nerede</a:t>
            </a:r>
            <a:r>
              <a:rPr lang="en-US" dirty="0"/>
              <a:t> </a:t>
            </a:r>
            <a:r>
              <a:rPr lang="en-US" dirty="0" err="1"/>
              <a:t>oldukları</a:t>
            </a:r>
            <a:r>
              <a:rPr lang="en-US" dirty="0"/>
              <a:t> </a:t>
            </a:r>
            <a:r>
              <a:rPr lang="en-US" dirty="0" err="1"/>
              <a:t>önem</a:t>
            </a:r>
            <a:r>
              <a:rPr lang="en-US" dirty="0"/>
              <a:t> </a:t>
            </a:r>
            <a:r>
              <a:rPr lang="en-US" dirty="0" err="1"/>
              <a:t>taşımaksızın</a:t>
            </a:r>
            <a:r>
              <a:rPr lang="en-US" dirty="0"/>
              <a:t> (</a:t>
            </a:r>
            <a:r>
              <a:rPr lang="en-US" dirty="0" err="1"/>
              <a:t>evde</a:t>
            </a:r>
            <a:r>
              <a:rPr lang="en-US" dirty="0"/>
              <a:t>, </a:t>
            </a:r>
            <a:r>
              <a:rPr lang="en-US" dirty="0" err="1"/>
              <a:t>ofiste</a:t>
            </a:r>
            <a:r>
              <a:rPr lang="en-US" dirty="0"/>
              <a:t> </a:t>
            </a:r>
            <a:r>
              <a:rPr lang="en-US" dirty="0" err="1"/>
              <a:t>ya</a:t>
            </a:r>
            <a:r>
              <a:rPr lang="en-US" dirty="0"/>
              <a:t> da </a:t>
            </a:r>
            <a:r>
              <a:rPr lang="en-US" dirty="0" err="1"/>
              <a:t>otomobilde</a:t>
            </a:r>
            <a:r>
              <a:rPr lang="en-US" dirty="0"/>
              <a:t>), </a:t>
            </a:r>
            <a:r>
              <a:rPr lang="en-US" dirty="0" err="1"/>
              <a:t>yine</a:t>
            </a:r>
            <a:r>
              <a:rPr lang="en-US" dirty="0"/>
              <a:t> </a:t>
            </a:r>
            <a:r>
              <a:rPr lang="en-US" dirty="0" err="1"/>
              <a:t>herhangi</a:t>
            </a:r>
            <a:r>
              <a:rPr lang="en-US" dirty="0"/>
              <a:t> </a:t>
            </a:r>
            <a:r>
              <a:rPr lang="en-US" dirty="0" err="1"/>
              <a:t>bir</a:t>
            </a:r>
            <a:r>
              <a:rPr lang="en-US" dirty="0"/>
              <a:t> </a:t>
            </a:r>
            <a:r>
              <a:rPr lang="en-US" dirty="0" err="1"/>
              <a:t>yerde</a:t>
            </a:r>
            <a:r>
              <a:rPr lang="en-US" dirty="0"/>
              <a:t> </a:t>
            </a:r>
            <a:r>
              <a:rPr lang="en-US" dirty="0" err="1"/>
              <a:t>olabilen</a:t>
            </a:r>
            <a:r>
              <a:rPr lang="en-US" dirty="0"/>
              <a:t> </a:t>
            </a:r>
            <a:r>
              <a:rPr lang="en-US" dirty="0" err="1"/>
              <a:t>bir</a:t>
            </a:r>
            <a:r>
              <a:rPr lang="en-US" dirty="0"/>
              <a:t> </a:t>
            </a:r>
            <a:r>
              <a:rPr lang="en-US" dirty="0" err="1"/>
              <a:t>diğer</a:t>
            </a:r>
            <a:r>
              <a:rPr lang="en-US" dirty="0"/>
              <a:t> </a:t>
            </a:r>
            <a:r>
              <a:rPr lang="en-US" dirty="0" err="1"/>
              <a:t>telli</a:t>
            </a:r>
            <a:r>
              <a:rPr lang="en-US" dirty="0"/>
              <a:t> </a:t>
            </a:r>
            <a:r>
              <a:rPr lang="en-US" dirty="0" err="1"/>
              <a:t>ya</a:t>
            </a:r>
            <a:r>
              <a:rPr lang="en-US" dirty="0"/>
              <a:t> da </a:t>
            </a:r>
            <a:r>
              <a:rPr lang="en-US" dirty="0" err="1"/>
              <a:t>mobil</a:t>
            </a:r>
            <a:r>
              <a:rPr lang="en-US" dirty="0"/>
              <a:t> </a:t>
            </a:r>
            <a:r>
              <a:rPr lang="en-US" dirty="0" err="1"/>
              <a:t>telefon</a:t>
            </a:r>
            <a:r>
              <a:rPr lang="en-US" dirty="0"/>
              <a:t> </a:t>
            </a:r>
            <a:r>
              <a:rPr lang="en-US" dirty="0" err="1"/>
              <a:t>abonesi</a:t>
            </a:r>
            <a:r>
              <a:rPr lang="en-US" dirty="0"/>
              <a:t> </a:t>
            </a:r>
            <a:r>
              <a:rPr lang="en-US" dirty="0" err="1"/>
              <a:t>ile</a:t>
            </a:r>
            <a:r>
              <a:rPr lang="en-US" dirty="0"/>
              <a:t> </a:t>
            </a:r>
            <a:r>
              <a:rPr lang="en-US" dirty="0" err="1"/>
              <a:t>radyo</a:t>
            </a:r>
            <a:r>
              <a:rPr lang="en-US" dirty="0"/>
              <a:t> </a:t>
            </a:r>
            <a:r>
              <a:rPr lang="en-US" dirty="0" err="1"/>
              <a:t>aracılığı</a:t>
            </a:r>
            <a:r>
              <a:rPr lang="en-US" dirty="0"/>
              <a:t> </a:t>
            </a:r>
            <a:r>
              <a:rPr lang="en-US" dirty="0" err="1"/>
              <a:t>ile</a:t>
            </a:r>
            <a:r>
              <a:rPr lang="en-US" dirty="0"/>
              <a:t> </a:t>
            </a:r>
            <a:r>
              <a:rPr lang="en-US" dirty="0" err="1"/>
              <a:t>kurduğu</a:t>
            </a:r>
            <a:r>
              <a:rPr lang="en-US" dirty="0"/>
              <a:t> </a:t>
            </a:r>
            <a:r>
              <a:rPr lang="en-US" dirty="0" err="1"/>
              <a:t>iletişim</a:t>
            </a:r>
            <a:r>
              <a:rPr lang="en-US" dirty="0"/>
              <a:t> </a:t>
            </a:r>
            <a:r>
              <a:rPr lang="en-US" dirty="0" err="1"/>
              <a:t>anlaşılır</a:t>
            </a:r>
            <a:r>
              <a:rPr lang="en-US" dirty="0"/>
              <a:t>.</a:t>
            </a:r>
            <a:endParaRPr lang="tr-TR" dirty="0"/>
          </a:p>
          <a:p>
            <a:pPr algn="just"/>
            <a:endParaRPr lang="tr-TR" dirty="0"/>
          </a:p>
          <a:p>
            <a:pPr algn="just"/>
            <a:r>
              <a:rPr lang="tr-TR" sz="2000" b="1" dirty="0"/>
              <a:t>GSM nedir?</a:t>
            </a:r>
          </a:p>
          <a:p>
            <a:pPr algn="just"/>
            <a:r>
              <a:rPr lang="en-US" dirty="0"/>
              <a:t>"</a:t>
            </a:r>
            <a:r>
              <a:rPr lang="en-US" b="1" dirty="0"/>
              <a:t>Global System for Mobile Communications</a:t>
            </a:r>
            <a:r>
              <a:rPr lang="en-US" dirty="0"/>
              <a:t>" </a:t>
            </a:r>
            <a:r>
              <a:rPr lang="en-US" dirty="0" err="1"/>
              <a:t>sözlerinin</a:t>
            </a:r>
            <a:r>
              <a:rPr lang="en-US" dirty="0"/>
              <a:t> </a:t>
            </a:r>
            <a:r>
              <a:rPr lang="en-US" dirty="0" err="1"/>
              <a:t>baş</a:t>
            </a:r>
            <a:r>
              <a:rPr lang="en-US" dirty="0"/>
              <a:t> </a:t>
            </a:r>
            <a:r>
              <a:rPr lang="en-US" dirty="0" err="1"/>
              <a:t>harfleri</a:t>
            </a:r>
            <a:r>
              <a:rPr lang="en-US" dirty="0"/>
              <a:t> </a:t>
            </a:r>
            <a:r>
              <a:rPr lang="en-US" dirty="0" err="1"/>
              <a:t>alınarak</a:t>
            </a:r>
            <a:r>
              <a:rPr lang="en-US" dirty="0"/>
              <a:t> </a:t>
            </a:r>
            <a:r>
              <a:rPr lang="en-US" dirty="0" err="1"/>
              <a:t>oluşturulan</a:t>
            </a:r>
            <a:r>
              <a:rPr lang="en-US" dirty="0"/>
              <a:t> GSM </a:t>
            </a:r>
            <a:r>
              <a:rPr lang="en-US" dirty="0" err="1"/>
              <a:t>bireysel</a:t>
            </a:r>
            <a:r>
              <a:rPr lang="en-US" dirty="0"/>
              <a:t> </a:t>
            </a:r>
            <a:r>
              <a:rPr lang="en-US" dirty="0" err="1"/>
              <a:t>iletişim</a:t>
            </a:r>
            <a:r>
              <a:rPr lang="en-US" dirty="0"/>
              <a:t> </a:t>
            </a:r>
            <a:r>
              <a:rPr lang="en-US" dirty="0" err="1"/>
              <a:t>standardının</a:t>
            </a:r>
            <a:r>
              <a:rPr lang="en-US" dirty="0"/>
              <a:t> </a:t>
            </a:r>
            <a:r>
              <a:rPr lang="en-US" dirty="0" err="1"/>
              <a:t>Avrupa'daki</a:t>
            </a:r>
            <a:r>
              <a:rPr lang="en-US" dirty="0"/>
              <a:t> </a:t>
            </a:r>
            <a:r>
              <a:rPr lang="en-US" dirty="0" err="1"/>
              <a:t>adıdır</a:t>
            </a:r>
            <a:r>
              <a:rPr lang="en-US" dirty="0"/>
              <a:t>. </a:t>
            </a:r>
            <a:r>
              <a:rPr lang="tr-TR" dirty="0"/>
              <a:t> Türkçe anlamı “</a:t>
            </a:r>
            <a:r>
              <a:rPr lang="tr-TR" b="1" dirty="0"/>
              <a:t>Küresel Mobil İletişim Sistemi</a:t>
            </a:r>
            <a:r>
              <a:rPr lang="tr-TR" dirty="0"/>
              <a:t>` dir</a:t>
            </a:r>
          </a:p>
          <a:p>
            <a:pPr algn="just"/>
            <a:endParaRPr lang="tr-TR" dirty="0"/>
          </a:p>
          <a:p>
            <a:endParaRPr lang="tr-TR" dirty="0"/>
          </a:p>
        </p:txBody>
      </p:sp>
      <p:sp>
        <p:nvSpPr>
          <p:cNvPr id="5" name="TextBox 4"/>
          <p:cNvSpPr txBox="1"/>
          <p:nvPr/>
        </p:nvSpPr>
        <p:spPr>
          <a:xfrm>
            <a:off x="533369" y="3573016"/>
            <a:ext cx="8280920" cy="2862322"/>
          </a:xfrm>
          <a:prstGeom prst="rect">
            <a:avLst/>
          </a:prstGeom>
          <a:noFill/>
        </p:spPr>
        <p:txBody>
          <a:bodyPr wrap="square" rtlCol="0">
            <a:spAutoFit/>
          </a:bodyPr>
          <a:lstStyle/>
          <a:p>
            <a:pPr algn="just"/>
            <a:r>
              <a:rPr lang="tr-TR" b="1" dirty="0"/>
              <a:t>GSM sistemi kullanıcılarına neler sağlar?</a:t>
            </a:r>
          </a:p>
          <a:p>
            <a:pPr algn="just"/>
            <a:endParaRPr lang="tr-TR" dirty="0"/>
          </a:p>
          <a:p>
            <a:pPr algn="just"/>
            <a:r>
              <a:rPr lang="en-US" dirty="0"/>
              <a:t>Mobil </a:t>
            </a:r>
            <a:r>
              <a:rPr lang="en-US" dirty="0" err="1"/>
              <a:t>iletişimin</a:t>
            </a:r>
            <a:r>
              <a:rPr lang="en-US" dirty="0"/>
              <a:t> en </a:t>
            </a:r>
            <a:r>
              <a:rPr lang="en-US" dirty="0" err="1"/>
              <a:t>yenisi</a:t>
            </a:r>
            <a:r>
              <a:rPr lang="en-US" dirty="0"/>
              <a:t> </a:t>
            </a:r>
            <a:r>
              <a:rPr lang="en-US" dirty="0" err="1"/>
              <a:t>ve</a:t>
            </a:r>
            <a:r>
              <a:rPr lang="en-US" dirty="0"/>
              <a:t> </a:t>
            </a:r>
            <a:r>
              <a:rPr lang="en-US" dirty="0" err="1"/>
              <a:t>gelişmişi</a:t>
            </a:r>
            <a:r>
              <a:rPr lang="en-US" dirty="0"/>
              <a:t> GSM </a:t>
            </a:r>
            <a:r>
              <a:rPr lang="en-US" dirty="0" err="1"/>
              <a:t>sistemidir</a:t>
            </a:r>
            <a:r>
              <a:rPr lang="en-US" dirty="0"/>
              <a:t>. GSM </a:t>
            </a:r>
            <a:r>
              <a:rPr lang="en-US" dirty="0" err="1"/>
              <a:t>sistemi</a:t>
            </a:r>
            <a:r>
              <a:rPr lang="en-US" dirty="0"/>
              <a:t> </a:t>
            </a:r>
            <a:r>
              <a:rPr lang="en-US" dirty="0" err="1"/>
              <a:t>kullanıcılara</a:t>
            </a:r>
            <a:r>
              <a:rPr lang="en-US" dirty="0"/>
              <a:t> </a:t>
            </a:r>
            <a:r>
              <a:rPr lang="en-US" dirty="0" err="1"/>
              <a:t>daha</a:t>
            </a:r>
            <a:r>
              <a:rPr lang="en-US" dirty="0"/>
              <a:t> </a:t>
            </a:r>
            <a:r>
              <a:rPr lang="en-US" b="1" u="sng" dirty="0" err="1"/>
              <a:t>güvenli</a:t>
            </a:r>
            <a:r>
              <a:rPr lang="en-US" b="1" u="sng" dirty="0"/>
              <a:t> </a:t>
            </a:r>
            <a:r>
              <a:rPr lang="en-US" b="1" u="sng" dirty="0" err="1"/>
              <a:t>ve</a:t>
            </a:r>
            <a:r>
              <a:rPr lang="en-US" b="1" u="sng" dirty="0"/>
              <a:t> </a:t>
            </a:r>
            <a:r>
              <a:rPr lang="en-US" b="1" u="sng" dirty="0" err="1"/>
              <a:t>kaliteli</a:t>
            </a:r>
            <a:r>
              <a:rPr lang="en-US" b="1" u="sng" dirty="0"/>
              <a:t> </a:t>
            </a:r>
            <a:r>
              <a:rPr lang="en-US" b="1" u="sng" dirty="0" err="1"/>
              <a:t>bir</a:t>
            </a:r>
            <a:r>
              <a:rPr lang="en-US" b="1" u="sng" dirty="0"/>
              <a:t> </a:t>
            </a:r>
            <a:r>
              <a:rPr lang="en-US" b="1" u="sng" dirty="0" err="1"/>
              <a:t>iletişim</a:t>
            </a:r>
            <a:r>
              <a:rPr lang="en-US" b="1" u="sng" dirty="0"/>
              <a:t> </a:t>
            </a:r>
            <a:r>
              <a:rPr lang="en-US" b="1" u="sng" dirty="0" err="1"/>
              <a:t>hizme</a:t>
            </a:r>
            <a:r>
              <a:rPr lang="en-US" dirty="0" err="1"/>
              <a:t>ti</a:t>
            </a:r>
            <a:r>
              <a:rPr lang="en-US" dirty="0"/>
              <a:t> </a:t>
            </a:r>
            <a:r>
              <a:rPr lang="en-US" dirty="0" err="1"/>
              <a:t>sunmakla</a:t>
            </a:r>
            <a:r>
              <a:rPr lang="en-US" dirty="0"/>
              <a:t> </a:t>
            </a:r>
            <a:r>
              <a:rPr lang="en-US" dirty="0" err="1"/>
              <a:t>birlikte</a:t>
            </a:r>
            <a:r>
              <a:rPr lang="en-US" dirty="0"/>
              <a:t> </a:t>
            </a:r>
            <a:r>
              <a:rPr lang="en-US" b="1" u="sng" dirty="0" err="1"/>
              <a:t>uluslararası</a:t>
            </a:r>
            <a:r>
              <a:rPr lang="en-US" b="1" u="sng" dirty="0"/>
              <a:t> </a:t>
            </a:r>
            <a:r>
              <a:rPr lang="en-US" b="1" u="sng" dirty="0" err="1"/>
              <a:t>seyahat</a:t>
            </a:r>
            <a:r>
              <a:rPr lang="en-US" b="1" u="sng" dirty="0"/>
              <a:t> </a:t>
            </a:r>
            <a:r>
              <a:rPr lang="en-US" b="1" u="sng" dirty="0" err="1"/>
              <a:t>serbestliği</a:t>
            </a:r>
            <a:r>
              <a:rPr lang="en-US" b="1" u="sng" dirty="0"/>
              <a:t> </a:t>
            </a:r>
            <a:r>
              <a:rPr lang="en-US" b="1" u="sng" dirty="0" err="1"/>
              <a:t>ve</a:t>
            </a:r>
            <a:r>
              <a:rPr lang="en-US" b="1" u="sng" dirty="0"/>
              <a:t> </a:t>
            </a:r>
            <a:r>
              <a:rPr lang="en-US" b="1" u="sng" dirty="0" err="1"/>
              <a:t>mekan</a:t>
            </a:r>
            <a:r>
              <a:rPr lang="en-US" b="1" u="sng" dirty="0"/>
              <a:t> </a:t>
            </a:r>
            <a:r>
              <a:rPr lang="en-US" b="1" u="sng" dirty="0" err="1"/>
              <a:t>özgürlüğü</a:t>
            </a:r>
            <a:r>
              <a:rPr lang="en-US" b="1" u="sng" dirty="0"/>
              <a:t> </a:t>
            </a:r>
            <a:r>
              <a:rPr lang="en-US" dirty="0" err="1"/>
              <a:t>sağlamaktadır</a:t>
            </a:r>
            <a:r>
              <a:rPr lang="en-US" dirty="0"/>
              <a:t>. GSM </a:t>
            </a:r>
            <a:r>
              <a:rPr lang="en-US" dirty="0" err="1"/>
              <a:t>mobil</a:t>
            </a:r>
            <a:r>
              <a:rPr lang="en-US" dirty="0"/>
              <a:t> </a:t>
            </a:r>
            <a:r>
              <a:rPr lang="en-US" dirty="0" err="1"/>
              <a:t>telefon</a:t>
            </a:r>
            <a:r>
              <a:rPr lang="en-US" dirty="0"/>
              <a:t> </a:t>
            </a:r>
            <a:r>
              <a:rPr lang="en-US" dirty="0" err="1"/>
              <a:t>aboneleri</a:t>
            </a:r>
            <a:r>
              <a:rPr lang="en-US" dirty="0"/>
              <a:t> </a:t>
            </a:r>
            <a:r>
              <a:rPr lang="en-US" dirty="0" err="1"/>
              <a:t>dünyanın</a:t>
            </a:r>
            <a:r>
              <a:rPr lang="en-US" dirty="0"/>
              <a:t> </a:t>
            </a:r>
            <a:r>
              <a:rPr lang="en-US" dirty="0" err="1"/>
              <a:t>neresinde</a:t>
            </a:r>
            <a:r>
              <a:rPr lang="en-US" dirty="0"/>
              <a:t> </a:t>
            </a:r>
            <a:r>
              <a:rPr lang="en-US" dirty="0" err="1"/>
              <a:t>olurlarsa</a:t>
            </a:r>
            <a:r>
              <a:rPr lang="en-US" dirty="0"/>
              <a:t> </a:t>
            </a:r>
            <a:r>
              <a:rPr lang="en-US" dirty="0" err="1"/>
              <a:t>olsunlar</a:t>
            </a:r>
            <a:r>
              <a:rPr lang="en-US" dirty="0"/>
              <a:t>, </a:t>
            </a:r>
            <a:r>
              <a:rPr lang="en-US" b="1" u="sng" dirty="0"/>
              <a:t>GSM </a:t>
            </a:r>
            <a:r>
              <a:rPr lang="en-US" b="1" u="sng" dirty="0" err="1"/>
              <a:t>kapsam</a:t>
            </a:r>
            <a:r>
              <a:rPr lang="en-US" b="1" u="sng" dirty="0"/>
              <a:t> </a:t>
            </a:r>
            <a:r>
              <a:rPr lang="en-US" b="1" u="sng" dirty="0" err="1"/>
              <a:t>alanı</a:t>
            </a:r>
            <a:r>
              <a:rPr lang="en-US" b="1" u="sng" dirty="0"/>
              <a:t> </a:t>
            </a:r>
            <a:r>
              <a:rPr lang="en-US" b="1" u="sng" dirty="0" err="1"/>
              <a:t>içinde</a:t>
            </a:r>
            <a:r>
              <a:rPr lang="en-US" b="1" u="sng" dirty="0"/>
              <a:t> </a:t>
            </a:r>
            <a:r>
              <a:rPr lang="en-US" b="1" u="sng" dirty="0" err="1"/>
              <a:t>bulundukları</a:t>
            </a:r>
            <a:r>
              <a:rPr lang="en-US" b="1" u="sng" dirty="0"/>
              <a:t> </a:t>
            </a:r>
            <a:r>
              <a:rPr lang="en-US" b="1" u="sng" dirty="0" err="1"/>
              <a:t>sürece</a:t>
            </a:r>
            <a:r>
              <a:rPr lang="en-US" dirty="0"/>
              <a:t>, </a:t>
            </a:r>
            <a:r>
              <a:rPr lang="en-US" dirty="0" err="1"/>
              <a:t>dünyanın</a:t>
            </a:r>
            <a:r>
              <a:rPr lang="en-US" dirty="0"/>
              <a:t> </a:t>
            </a:r>
            <a:r>
              <a:rPr lang="en-US" dirty="0" err="1"/>
              <a:t>herhangi</a:t>
            </a:r>
            <a:r>
              <a:rPr lang="en-US" dirty="0"/>
              <a:t> </a:t>
            </a:r>
            <a:r>
              <a:rPr lang="en-US" dirty="0" err="1"/>
              <a:t>bir</a:t>
            </a:r>
            <a:r>
              <a:rPr lang="en-US" dirty="0"/>
              <a:t> </a:t>
            </a:r>
            <a:r>
              <a:rPr lang="en-US" dirty="0" err="1"/>
              <a:t>yerinde</a:t>
            </a:r>
            <a:r>
              <a:rPr lang="en-US" dirty="0"/>
              <a:t> </a:t>
            </a:r>
            <a:r>
              <a:rPr lang="en-US" b="1" u="sng" dirty="0" err="1"/>
              <a:t>mobil</a:t>
            </a:r>
            <a:r>
              <a:rPr lang="en-US" b="1" u="sng" dirty="0"/>
              <a:t> </a:t>
            </a:r>
            <a:r>
              <a:rPr lang="en-US" b="1" u="sng" dirty="0" err="1"/>
              <a:t>ya</a:t>
            </a:r>
            <a:r>
              <a:rPr lang="en-US" b="1" u="sng" dirty="0"/>
              <a:t> da </a:t>
            </a:r>
            <a:r>
              <a:rPr lang="en-US" b="1" u="sng" dirty="0" err="1"/>
              <a:t>sabit</a:t>
            </a:r>
            <a:r>
              <a:rPr lang="en-US" b="1" u="sng" dirty="0"/>
              <a:t> </a:t>
            </a:r>
            <a:r>
              <a:rPr lang="en-US" b="1" u="sng" dirty="0" err="1"/>
              <a:t>telefon</a:t>
            </a:r>
            <a:r>
              <a:rPr lang="en-US" b="1" u="sng" dirty="0"/>
              <a:t> </a:t>
            </a:r>
            <a:r>
              <a:rPr lang="en-US" b="1" u="sng" dirty="0" err="1"/>
              <a:t>olan</a:t>
            </a:r>
            <a:r>
              <a:rPr lang="en-US" b="1" u="sng" dirty="0"/>
              <a:t> </a:t>
            </a:r>
            <a:r>
              <a:rPr lang="en-US" b="1" u="sng" dirty="0" err="1"/>
              <a:t>bir</a:t>
            </a:r>
            <a:r>
              <a:rPr lang="en-US" b="1" u="sng" dirty="0"/>
              <a:t> </a:t>
            </a:r>
            <a:r>
              <a:rPr lang="en-US" b="1" u="sng" dirty="0" err="1"/>
              <a:t>telefonu</a:t>
            </a:r>
            <a:r>
              <a:rPr lang="en-US" b="1" u="sng" dirty="0"/>
              <a:t> </a:t>
            </a:r>
            <a:r>
              <a:rPr lang="en-US" b="1" u="sng" dirty="0" err="1"/>
              <a:t>arayabilirler</a:t>
            </a:r>
            <a:r>
              <a:rPr lang="en-US" dirty="0"/>
              <a:t>. </a:t>
            </a:r>
            <a:r>
              <a:rPr lang="en-US" dirty="0" err="1"/>
              <a:t>Aynı</a:t>
            </a:r>
            <a:r>
              <a:rPr lang="en-US" dirty="0"/>
              <a:t> </a:t>
            </a:r>
            <a:r>
              <a:rPr lang="en-US" dirty="0" err="1"/>
              <a:t>şekilde</a:t>
            </a:r>
            <a:r>
              <a:rPr lang="en-US" dirty="0"/>
              <a:t> </a:t>
            </a:r>
            <a:r>
              <a:rPr lang="en-US" dirty="0" err="1"/>
              <a:t>dünyanın</a:t>
            </a:r>
            <a:r>
              <a:rPr lang="en-US" dirty="0"/>
              <a:t> </a:t>
            </a:r>
            <a:r>
              <a:rPr lang="en-US" dirty="0" err="1"/>
              <a:t>herhangi</a:t>
            </a:r>
            <a:r>
              <a:rPr lang="en-US" dirty="0"/>
              <a:t> </a:t>
            </a:r>
            <a:r>
              <a:rPr lang="en-US" dirty="0" err="1"/>
              <a:t>bir</a:t>
            </a:r>
            <a:r>
              <a:rPr lang="en-US" dirty="0"/>
              <a:t> </a:t>
            </a:r>
            <a:r>
              <a:rPr lang="en-US" dirty="0" err="1"/>
              <a:t>yerinden</a:t>
            </a:r>
            <a:r>
              <a:rPr lang="en-US" dirty="0"/>
              <a:t> </a:t>
            </a:r>
            <a:r>
              <a:rPr lang="en-US" b="1" u="sng" dirty="0" err="1"/>
              <a:t>aranabilirler</a:t>
            </a:r>
            <a:r>
              <a:rPr lang="en-US" b="1" u="sng" dirty="0"/>
              <a:t>.</a:t>
            </a:r>
            <a:r>
              <a:rPr lang="en-US" dirty="0"/>
              <a:t> GSM </a:t>
            </a:r>
            <a:r>
              <a:rPr lang="en-US" dirty="0" err="1"/>
              <a:t>teknolojisi</a:t>
            </a:r>
            <a:r>
              <a:rPr lang="en-US" dirty="0"/>
              <a:t> </a:t>
            </a:r>
            <a:r>
              <a:rPr lang="en-US" dirty="0" err="1"/>
              <a:t>ile</a:t>
            </a:r>
            <a:r>
              <a:rPr lang="en-US" dirty="0"/>
              <a:t> </a:t>
            </a:r>
            <a:r>
              <a:rPr lang="en-US" dirty="0" err="1"/>
              <a:t>çalışan</a:t>
            </a:r>
            <a:r>
              <a:rPr lang="en-US" dirty="0"/>
              <a:t>; </a:t>
            </a:r>
            <a:r>
              <a:rPr lang="en-US" dirty="0" err="1"/>
              <a:t>cepte</a:t>
            </a:r>
            <a:r>
              <a:rPr lang="en-US" dirty="0"/>
              <a:t> </a:t>
            </a:r>
            <a:r>
              <a:rPr lang="en-US" dirty="0" err="1"/>
              <a:t>veya</a:t>
            </a:r>
            <a:r>
              <a:rPr lang="en-US" dirty="0"/>
              <a:t> </a:t>
            </a:r>
            <a:r>
              <a:rPr lang="en-US" dirty="0" err="1"/>
              <a:t>çantada</a:t>
            </a:r>
            <a:r>
              <a:rPr lang="en-US" dirty="0"/>
              <a:t> </a:t>
            </a:r>
            <a:r>
              <a:rPr lang="en-US" dirty="0" err="1"/>
              <a:t>taşınabilen</a:t>
            </a:r>
            <a:r>
              <a:rPr lang="en-US" dirty="0"/>
              <a:t> </a:t>
            </a:r>
            <a:r>
              <a:rPr lang="en-US" dirty="0" err="1"/>
              <a:t>telefonlar</a:t>
            </a:r>
            <a:r>
              <a:rPr lang="en-US" dirty="0"/>
              <a:t> </a:t>
            </a:r>
            <a:r>
              <a:rPr lang="en-US" dirty="0" err="1"/>
              <a:t>olduğu</a:t>
            </a:r>
            <a:r>
              <a:rPr lang="en-US" dirty="0"/>
              <a:t> </a:t>
            </a:r>
            <a:r>
              <a:rPr lang="en-US" dirty="0" err="1"/>
              <a:t>gibi</a:t>
            </a:r>
            <a:r>
              <a:rPr lang="en-US" dirty="0"/>
              <a:t> </a:t>
            </a:r>
            <a:r>
              <a:rPr lang="en-US" dirty="0" err="1"/>
              <a:t>çeşitli</a:t>
            </a:r>
            <a:r>
              <a:rPr lang="en-US" dirty="0"/>
              <a:t> </a:t>
            </a:r>
            <a:r>
              <a:rPr lang="en-US" dirty="0" err="1"/>
              <a:t>kara</a:t>
            </a:r>
            <a:r>
              <a:rPr lang="en-US" dirty="0"/>
              <a:t> </a:t>
            </a:r>
            <a:r>
              <a:rPr lang="en-US" dirty="0" err="1"/>
              <a:t>nakil</a:t>
            </a:r>
            <a:r>
              <a:rPr lang="en-US" dirty="0"/>
              <a:t> </a:t>
            </a:r>
            <a:r>
              <a:rPr lang="en-US" dirty="0" err="1"/>
              <a:t>vasıtalarına</a:t>
            </a:r>
            <a:r>
              <a:rPr lang="en-US" dirty="0"/>
              <a:t> </a:t>
            </a:r>
            <a:r>
              <a:rPr lang="en-US" dirty="0" err="1"/>
              <a:t>monte</a:t>
            </a:r>
            <a:r>
              <a:rPr lang="en-US" dirty="0"/>
              <a:t> </a:t>
            </a:r>
            <a:r>
              <a:rPr lang="en-US" dirty="0" err="1"/>
              <a:t>edilebilen</a:t>
            </a:r>
            <a:r>
              <a:rPr lang="en-US" dirty="0"/>
              <a:t> </a:t>
            </a:r>
            <a:r>
              <a:rPr lang="en-US" dirty="0" err="1"/>
              <a:t>araç</a:t>
            </a:r>
            <a:r>
              <a:rPr lang="en-US" dirty="0"/>
              <a:t> </a:t>
            </a:r>
            <a:r>
              <a:rPr lang="en-US" dirty="0" err="1"/>
              <a:t>telefonları</a:t>
            </a:r>
            <a:r>
              <a:rPr lang="en-US" dirty="0"/>
              <a:t> da </a:t>
            </a:r>
            <a:r>
              <a:rPr lang="en-US" dirty="0" err="1"/>
              <a:t>vardır</a:t>
            </a:r>
            <a:r>
              <a:rPr lang="en-US" dirty="0"/>
              <a:t>. </a:t>
            </a:r>
            <a:endParaRPr lang="tr-TR" dirty="0"/>
          </a:p>
        </p:txBody>
      </p:sp>
      <p:sp>
        <p:nvSpPr>
          <p:cNvPr id="4" name="Slide Number Placeholder 3">
            <a:extLst>
              <a:ext uri="{FF2B5EF4-FFF2-40B4-BE49-F238E27FC236}">
                <a16:creationId xmlns:a16="http://schemas.microsoft.com/office/drawing/2014/main" id="{87596C3E-9B2D-3517-198E-FA0B6B092DFC}"/>
              </a:ext>
            </a:extLst>
          </p:cNvPr>
          <p:cNvSpPr>
            <a:spLocks noGrp="1"/>
          </p:cNvSpPr>
          <p:nvPr>
            <p:ph type="sldNum" sz="quarter" idx="12"/>
          </p:nvPr>
        </p:nvSpPr>
        <p:spPr/>
        <p:txBody>
          <a:bodyPr/>
          <a:lstStyle/>
          <a:p>
            <a:fld id="{FA388F4F-6C6B-4E7F-860B-201CED661D62}" type="slidenum">
              <a:rPr lang="tr-TR" smtClean="0"/>
              <a:t>30</a:t>
            </a:fld>
            <a:endParaRPr lang="tr-TR"/>
          </a:p>
        </p:txBody>
      </p:sp>
    </p:spTree>
    <p:extLst>
      <p:ext uri="{BB962C8B-B14F-4D97-AF65-F5344CB8AC3E}">
        <p14:creationId xmlns:p14="http://schemas.microsoft.com/office/powerpoint/2010/main" val="162437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848872" cy="5139869"/>
          </a:xfrm>
          <a:prstGeom prst="rect">
            <a:avLst/>
          </a:prstGeom>
          <a:noFill/>
        </p:spPr>
        <p:txBody>
          <a:bodyPr wrap="square" rtlCol="0">
            <a:spAutoFit/>
          </a:bodyPr>
          <a:lstStyle/>
          <a:p>
            <a:pPr algn="just"/>
            <a:r>
              <a:rPr lang="en-US" sz="2000" b="1" dirty="0"/>
              <a:t>CEPT (</a:t>
            </a:r>
            <a:r>
              <a:rPr lang="en-US" sz="2000" b="1" dirty="0" err="1"/>
              <a:t>Avrupa</a:t>
            </a:r>
            <a:r>
              <a:rPr lang="en-US" sz="2000" b="1" dirty="0"/>
              <a:t> Posta </a:t>
            </a:r>
            <a:r>
              <a:rPr lang="en-US" sz="2000" b="1" dirty="0" err="1"/>
              <a:t>ve</a:t>
            </a:r>
            <a:r>
              <a:rPr lang="en-US" sz="2000" b="1" dirty="0"/>
              <a:t> </a:t>
            </a:r>
            <a:r>
              <a:rPr lang="en-US" sz="2000" b="1" dirty="0" err="1"/>
              <a:t>Telekomünikasyon</a:t>
            </a:r>
            <a:r>
              <a:rPr lang="en-US" sz="2000" b="1" dirty="0"/>
              <a:t>) </a:t>
            </a:r>
            <a:r>
              <a:rPr lang="tr-TR" sz="2000" b="1" dirty="0"/>
              <a:t>de nelere imza atıldı?</a:t>
            </a:r>
          </a:p>
          <a:p>
            <a:pPr algn="just"/>
            <a:endParaRPr lang="tr-TR" sz="2000" b="1" dirty="0"/>
          </a:p>
          <a:p>
            <a:pPr algn="just"/>
            <a:r>
              <a:rPr lang="en-US" dirty="0"/>
              <a:t>1987 </a:t>
            </a:r>
            <a:r>
              <a:rPr lang="en-US" dirty="0" err="1"/>
              <a:t>tarihinde</a:t>
            </a:r>
            <a:r>
              <a:rPr lang="en-US" dirty="0"/>
              <a:t> CEPT </a:t>
            </a:r>
            <a:r>
              <a:rPr lang="en-US" dirty="0" err="1"/>
              <a:t>üyesi</a:t>
            </a:r>
            <a:r>
              <a:rPr lang="en-US" dirty="0"/>
              <a:t> </a:t>
            </a:r>
            <a:r>
              <a:rPr lang="en-US" dirty="0" err="1"/>
              <a:t>olan</a:t>
            </a:r>
            <a:r>
              <a:rPr lang="en-US" dirty="0"/>
              <a:t> 12 </a:t>
            </a:r>
            <a:r>
              <a:rPr lang="en-US" dirty="0" err="1"/>
              <a:t>Avrupa</a:t>
            </a:r>
            <a:r>
              <a:rPr lang="en-US" dirty="0"/>
              <a:t> </a:t>
            </a:r>
            <a:r>
              <a:rPr lang="en-US" dirty="0" err="1"/>
              <a:t>ülkesi</a:t>
            </a:r>
            <a:r>
              <a:rPr lang="en-US" dirty="0"/>
              <a:t> </a:t>
            </a:r>
            <a:r>
              <a:rPr lang="en-US" dirty="0" err="1"/>
              <a:t>bir</a:t>
            </a:r>
            <a:r>
              <a:rPr lang="en-US" dirty="0"/>
              <a:t> </a:t>
            </a:r>
            <a:r>
              <a:rPr lang="en-US" dirty="0" err="1"/>
              <a:t>mutabakat</a:t>
            </a:r>
            <a:r>
              <a:rPr lang="en-US" dirty="0"/>
              <a:t> </a:t>
            </a:r>
            <a:r>
              <a:rPr lang="en-US" dirty="0" err="1"/>
              <a:t>bildirgesi</a:t>
            </a:r>
            <a:r>
              <a:rPr lang="en-US" dirty="0"/>
              <a:t> </a:t>
            </a:r>
            <a:r>
              <a:rPr lang="en-US" dirty="0" err="1"/>
              <a:t>imzaladı</a:t>
            </a:r>
            <a:r>
              <a:rPr lang="en-US" dirty="0"/>
              <a:t>. Bu </a:t>
            </a:r>
            <a:r>
              <a:rPr lang="en-US" dirty="0" err="1"/>
              <a:t>bildirgeye</a:t>
            </a:r>
            <a:r>
              <a:rPr lang="en-US" dirty="0"/>
              <a:t> </a:t>
            </a:r>
            <a:r>
              <a:rPr lang="en-US" dirty="0" err="1"/>
              <a:t>imza</a:t>
            </a:r>
            <a:r>
              <a:rPr lang="en-US" dirty="0"/>
              <a:t> </a:t>
            </a:r>
            <a:r>
              <a:rPr lang="en-US" dirty="0" err="1"/>
              <a:t>atanlar</a:t>
            </a:r>
            <a:r>
              <a:rPr lang="en-US" dirty="0"/>
              <a:t> </a:t>
            </a:r>
            <a:r>
              <a:rPr lang="tr-TR" dirty="0"/>
              <a:t>;</a:t>
            </a:r>
          </a:p>
          <a:p>
            <a:pPr algn="just"/>
            <a:endParaRPr lang="tr-TR" dirty="0"/>
          </a:p>
          <a:p>
            <a:pPr marL="285750" indent="-285750" algn="just">
              <a:buFont typeface="Wingdings" panose="05000000000000000000" pitchFamily="2" charset="2"/>
              <a:buChar char="ü"/>
            </a:pPr>
            <a:r>
              <a:rPr lang="en-US" dirty="0"/>
              <a:t>900 </a:t>
            </a:r>
            <a:r>
              <a:rPr lang="en-US" dirty="0" err="1"/>
              <a:t>MHz’de</a:t>
            </a:r>
            <a:r>
              <a:rPr lang="en-US" dirty="0"/>
              <a:t> </a:t>
            </a:r>
            <a:r>
              <a:rPr lang="en-US" dirty="0" err="1"/>
              <a:t>çalışacak</a:t>
            </a:r>
            <a:r>
              <a:rPr lang="en-US" dirty="0"/>
              <a:t> </a:t>
            </a:r>
            <a:r>
              <a:rPr lang="en-US" dirty="0" err="1"/>
              <a:t>ve</a:t>
            </a:r>
            <a:r>
              <a:rPr lang="en-US" dirty="0"/>
              <a:t> </a:t>
            </a:r>
            <a:r>
              <a:rPr lang="en-US" dirty="0" err="1"/>
              <a:t>Avrupa</a:t>
            </a:r>
            <a:r>
              <a:rPr lang="en-US" dirty="0"/>
              <a:t> </a:t>
            </a:r>
            <a:r>
              <a:rPr lang="en-US" dirty="0" err="1"/>
              <a:t>üzerinde</a:t>
            </a:r>
            <a:r>
              <a:rPr lang="en-US" dirty="0"/>
              <a:t> </a:t>
            </a:r>
            <a:r>
              <a:rPr lang="en-US" dirty="0" err="1"/>
              <a:t>uluslararası</a:t>
            </a:r>
            <a:r>
              <a:rPr lang="en-US" dirty="0"/>
              <a:t> </a:t>
            </a:r>
            <a:r>
              <a:rPr lang="en-US" dirty="0" err="1"/>
              <a:t>dolaşım</a:t>
            </a:r>
            <a:r>
              <a:rPr lang="en-US" dirty="0"/>
              <a:t> </a:t>
            </a:r>
            <a:r>
              <a:rPr lang="en-US" dirty="0" err="1"/>
              <a:t>hizmeti</a:t>
            </a:r>
            <a:r>
              <a:rPr lang="en-US" dirty="0"/>
              <a:t> </a:t>
            </a:r>
            <a:r>
              <a:rPr lang="en-US" dirty="0" err="1"/>
              <a:t>sağlayacak</a:t>
            </a:r>
            <a:r>
              <a:rPr lang="en-US" dirty="0"/>
              <a:t>; digital </a:t>
            </a:r>
            <a:r>
              <a:rPr lang="en-US" dirty="0" err="1"/>
              <a:t>tabanlı</a:t>
            </a:r>
            <a:r>
              <a:rPr lang="en-US" dirty="0"/>
              <a:t>, </a:t>
            </a:r>
            <a:r>
              <a:rPr lang="en-US" dirty="0" err="1"/>
              <a:t>halka</a:t>
            </a:r>
            <a:r>
              <a:rPr lang="en-US" dirty="0"/>
              <a:t> </a:t>
            </a:r>
            <a:r>
              <a:rPr lang="en-US" dirty="0" err="1"/>
              <a:t>açık</a:t>
            </a:r>
            <a:r>
              <a:rPr lang="en-US" dirty="0"/>
              <a:t>, </a:t>
            </a:r>
            <a:r>
              <a:rPr lang="en-US" dirty="0" err="1"/>
              <a:t>mobil</a:t>
            </a:r>
            <a:r>
              <a:rPr lang="en-US" dirty="0"/>
              <a:t> </a:t>
            </a:r>
            <a:r>
              <a:rPr lang="en-US" dirty="0" err="1"/>
              <a:t>haberleşme</a:t>
            </a:r>
            <a:r>
              <a:rPr lang="en-US" dirty="0"/>
              <a:t> </a:t>
            </a:r>
            <a:r>
              <a:rPr lang="en-US" dirty="0" err="1"/>
              <a:t>servisini</a:t>
            </a:r>
            <a:r>
              <a:rPr lang="en-US" dirty="0"/>
              <a:t> en </a:t>
            </a:r>
            <a:r>
              <a:rPr lang="en-US" dirty="0" err="1"/>
              <a:t>geç</a:t>
            </a:r>
            <a:r>
              <a:rPr lang="en-US" dirty="0"/>
              <a:t> 1991 </a:t>
            </a:r>
            <a:r>
              <a:rPr lang="en-US" dirty="0" err="1"/>
              <a:t>yılı</a:t>
            </a:r>
            <a:r>
              <a:rPr lang="en-US" dirty="0"/>
              <a:t> </a:t>
            </a:r>
            <a:r>
              <a:rPr lang="en-US" dirty="0" err="1"/>
              <a:t>içerisinde</a:t>
            </a:r>
            <a:r>
              <a:rPr lang="en-US" dirty="0"/>
              <a:t> </a:t>
            </a:r>
            <a:r>
              <a:rPr lang="en-US" dirty="0" err="1"/>
              <a:t>ticari</a:t>
            </a:r>
            <a:r>
              <a:rPr lang="en-US" dirty="0"/>
              <a:t> </a:t>
            </a:r>
            <a:r>
              <a:rPr lang="en-US" dirty="0" err="1"/>
              <a:t>kullanıma</a:t>
            </a:r>
            <a:r>
              <a:rPr lang="en-US" dirty="0"/>
              <a:t> </a:t>
            </a:r>
            <a:r>
              <a:rPr lang="en-US" dirty="0" err="1"/>
              <a:t>açmayı</a:t>
            </a:r>
            <a:r>
              <a:rPr lang="en-US" dirty="0"/>
              <a:t> </a:t>
            </a:r>
            <a:r>
              <a:rPr lang="en-US" dirty="0" err="1"/>
              <a:t>taahhüt</a:t>
            </a:r>
            <a:r>
              <a:rPr lang="en-US" dirty="0"/>
              <a:t> </a:t>
            </a:r>
            <a:r>
              <a:rPr lang="en-US" dirty="0" err="1"/>
              <a:t>etmiş</a:t>
            </a:r>
            <a:r>
              <a:rPr lang="en-US" dirty="0"/>
              <a:t> </a:t>
            </a:r>
            <a:r>
              <a:rPr lang="en-US" dirty="0" err="1"/>
              <a:t>oldular</a:t>
            </a:r>
            <a:r>
              <a:rPr lang="en-US" dirty="0"/>
              <a:t>. </a:t>
            </a:r>
            <a:endParaRPr lang="tr-TR" dirty="0"/>
          </a:p>
          <a:p>
            <a:pPr algn="just"/>
            <a:endParaRPr lang="tr-TR" dirty="0"/>
          </a:p>
          <a:p>
            <a:pPr marL="285750" indent="-285750" algn="just">
              <a:buFont typeface="Wingdings" panose="05000000000000000000" pitchFamily="2" charset="2"/>
              <a:buChar char="ü"/>
            </a:pPr>
            <a:r>
              <a:rPr lang="en-US" dirty="0"/>
              <a:t>Bu </a:t>
            </a:r>
            <a:r>
              <a:rPr lang="en-US" dirty="0" err="1"/>
              <a:t>sırada</a:t>
            </a:r>
            <a:r>
              <a:rPr lang="en-US" dirty="0"/>
              <a:t> CEPT </a:t>
            </a:r>
            <a:r>
              <a:rPr lang="en-US" dirty="0" err="1"/>
              <a:t>bünyesinde</a:t>
            </a:r>
            <a:r>
              <a:rPr lang="en-US" dirty="0"/>
              <a:t> </a:t>
            </a:r>
            <a:r>
              <a:rPr lang="en-US" dirty="0" err="1"/>
              <a:t>yürütülen</a:t>
            </a:r>
            <a:r>
              <a:rPr lang="en-US" dirty="0"/>
              <a:t> </a:t>
            </a:r>
            <a:r>
              <a:rPr lang="en-US" dirty="0" err="1"/>
              <a:t>teknik</a:t>
            </a:r>
            <a:r>
              <a:rPr lang="en-US" dirty="0"/>
              <a:t> </a:t>
            </a:r>
            <a:r>
              <a:rPr lang="en-US" dirty="0" err="1"/>
              <a:t>özelliklerin</a:t>
            </a:r>
            <a:r>
              <a:rPr lang="en-US" dirty="0"/>
              <a:t> </a:t>
            </a:r>
            <a:r>
              <a:rPr lang="en-US" dirty="0" err="1"/>
              <a:t>belirlenmesi</a:t>
            </a:r>
            <a:r>
              <a:rPr lang="en-US" dirty="0"/>
              <a:t> </a:t>
            </a:r>
            <a:r>
              <a:rPr lang="en-US" dirty="0" err="1"/>
              <a:t>işi</a:t>
            </a:r>
            <a:r>
              <a:rPr lang="en-US" dirty="0"/>
              <a:t> de </a:t>
            </a:r>
            <a:r>
              <a:rPr lang="en-US" b="1" dirty="0"/>
              <a:t>ETSI (</a:t>
            </a:r>
            <a:r>
              <a:rPr lang="en-US" b="1" dirty="0" err="1"/>
              <a:t>Avrupa</a:t>
            </a:r>
            <a:r>
              <a:rPr lang="en-US" b="1" dirty="0"/>
              <a:t> </a:t>
            </a:r>
            <a:r>
              <a:rPr lang="en-US" b="1" dirty="0" err="1"/>
              <a:t>Telekomünikasyon</a:t>
            </a:r>
            <a:r>
              <a:rPr lang="en-US" b="1" dirty="0"/>
              <a:t> </a:t>
            </a:r>
            <a:r>
              <a:rPr lang="en-US" b="1" dirty="0" err="1"/>
              <a:t>Standartları</a:t>
            </a:r>
            <a:r>
              <a:rPr lang="en-US" b="1" dirty="0"/>
              <a:t> </a:t>
            </a:r>
            <a:r>
              <a:rPr lang="en-US" b="1" dirty="0" err="1"/>
              <a:t>Enstitüsü</a:t>
            </a:r>
            <a:r>
              <a:rPr lang="en-US" b="1" dirty="0"/>
              <a:t>)'</a:t>
            </a:r>
            <a:r>
              <a:rPr lang="en-US" dirty="0"/>
              <a:t>ye </a:t>
            </a:r>
            <a:r>
              <a:rPr lang="en-US" dirty="0" err="1"/>
              <a:t>devredildi</a:t>
            </a:r>
            <a:r>
              <a:rPr lang="en-US" dirty="0"/>
              <a:t>. </a:t>
            </a:r>
            <a:endParaRPr lang="tr-TR" dirty="0"/>
          </a:p>
          <a:p>
            <a:pPr algn="just"/>
            <a:endParaRPr lang="tr-TR" dirty="0"/>
          </a:p>
          <a:p>
            <a:pPr marL="285750" indent="-285750" algn="just">
              <a:buFont typeface="Wingdings" panose="05000000000000000000" pitchFamily="2" charset="2"/>
              <a:buChar char="ü"/>
            </a:pPr>
            <a:r>
              <a:rPr lang="en-US" dirty="0"/>
              <a:t>GSM </a:t>
            </a:r>
            <a:r>
              <a:rPr lang="en-US" dirty="0" err="1"/>
              <a:t>grubunun</a:t>
            </a:r>
            <a:r>
              <a:rPr lang="en-US" dirty="0"/>
              <a:t> </a:t>
            </a:r>
            <a:r>
              <a:rPr lang="en-US" dirty="0" err="1"/>
              <a:t>ismi</a:t>
            </a:r>
            <a:r>
              <a:rPr lang="en-US" dirty="0"/>
              <a:t> Global System for Mobile Communication (GSM) </a:t>
            </a:r>
            <a:r>
              <a:rPr lang="en-US" dirty="0" err="1"/>
              <a:t>teknolojisinin</a:t>
            </a:r>
            <a:r>
              <a:rPr lang="en-US" dirty="0"/>
              <a:t> </a:t>
            </a:r>
            <a:r>
              <a:rPr lang="en-US" dirty="0" err="1"/>
              <a:t>ismi</a:t>
            </a:r>
            <a:r>
              <a:rPr lang="en-US" dirty="0"/>
              <a:t> </a:t>
            </a:r>
            <a:r>
              <a:rPr lang="en-US" dirty="0" err="1"/>
              <a:t>ile</a:t>
            </a:r>
            <a:r>
              <a:rPr lang="en-US" dirty="0"/>
              <a:t> </a:t>
            </a:r>
            <a:r>
              <a:rPr lang="en-US" dirty="0" err="1"/>
              <a:t>karışacağından</a:t>
            </a:r>
            <a:r>
              <a:rPr lang="en-US" dirty="0"/>
              <a:t> </a:t>
            </a:r>
            <a:r>
              <a:rPr lang="en-US" dirty="0" err="1"/>
              <a:t>bu</a:t>
            </a:r>
            <a:r>
              <a:rPr lang="en-US" dirty="0"/>
              <a:t> </a:t>
            </a:r>
            <a:r>
              <a:rPr lang="en-US" dirty="0" err="1"/>
              <a:t>grubun</a:t>
            </a:r>
            <a:r>
              <a:rPr lang="en-US" dirty="0"/>
              <a:t> </a:t>
            </a:r>
            <a:r>
              <a:rPr lang="en-US" dirty="0" err="1"/>
              <a:t>adı</a:t>
            </a:r>
            <a:r>
              <a:rPr lang="en-US" dirty="0"/>
              <a:t> </a:t>
            </a:r>
            <a:r>
              <a:rPr lang="en-US" b="1" dirty="0"/>
              <a:t>SMG (Special Mobile Group) </a:t>
            </a:r>
            <a:r>
              <a:rPr lang="en-US" dirty="0" err="1"/>
              <a:t>olarak</a:t>
            </a:r>
            <a:r>
              <a:rPr lang="en-US" dirty="0"/>
              <a:t> </a:t>
            </a:r>
            <a:r>
              <a:rPr lang="en-US" dirty="0" err="1"/>
              <a:t>değiştirildi</a:t>
            </a:r>
            <a:r>
              <a:rPr lang="en-US" dirty="0"/>
              <a:t>. </a:t>
            </a:r>
            <a:endParaRPr lang="tr-TR" dirty="0"/>
          </a:p>
          <a:p>
            <a:pPr algn="just"/>
            <a:endParaRPr lang="tr-TR" dirty="0"/>
          </a:p>
          <a:p>
            <a:pPr marL="285750" indent="-285750" algn="just">
              <a:buFont typeface="Wingdings" panose="05000000000000000000" pitchFamily="2" charset="2"/>
              <a:buChar char="ü"/>
            </a:pPr>
            <a:r>
              <a:rPr lang="en-US" dirty="0"/>
              <a:t>SMG </a:t>
            </a:r>
            <a:r>
              <a:rPr lang="en-US" dirty="0" err="1"/>
              <a:t>grubu</a:t>
            </a:r>
            <a:r>
              <a:rPr lang="en-US" dirty="0"/>
              <a:t> ETSI </a:t>
            </a:r>
            <a:r>
              <a:rPr lang="en-US" dirty="0" err="1"/>
              <a:t>adı</a:t>
            </a:r>
            <a:r>
              <a:rPr lang="en-US" dirty="0"/>
              <a:t> </a:t>
            </a:r>
            <a:r>
              <a:rPr lang="en-US" dirty="0" err="1"/>
              <a:t>altında</a:t>
            </a:r>
            <a:r>
              <a:rPr lang="en-US" dirty="0"/>
              <a:t> </a:t>
            </a:r>
            <a:r>
              <a:rPr lang="en-US" dirty="0" err="1"/>
              <a:t>bir</a:t>
            </a:r>
            <a:r>
              <a:rPr lang="en-US" dirty="0"/>
              <a:t> </a:t>
            </a:r>
            <a:r>
              <a:rPr lang="en-US" dirty="0" err="1"/>
              <a:t>teknik</a:t>
            </a:r>
            <a:r>
              <a:rPr lang="en-US" dirty="0"/>
              <a:t> </a:t>
            </a:r>
            <a:r>
              <a:rPr lang="en-US" dirty="0" err="1"/>
              <a:t>komite</a:t>
            </a:r>
            <a:r>
              <a:rPr lang="en-US" dirty="0"/>
              <a:t> </a:t>
            </a:r>
            <a:r>
              <a:rPr lang="en-US" dirty="0" err="1"/>
              <a:t>olarak</a:t>
            </a:r>
            <a:r>
              <a:rPr lang="en-US" dirty="0"/>
              <a:t> </a:t>
            </a:r>
            <a:r>
              <a:rPr lang="en-US" dirty="0" err="1"/>
              <a:t>yerini</a:t>
            </a:r>
            <a:r>
              <a:rPr lang="en-US" dirty="0"/>
              <a:t> </a:t>
            </a:r>
            <a:r>
              <a:rPr lang="en-US" dirty="0" err="1"/>
              <a:t>aldı</a:t>
            </a:r>
            <a:r>
              <a:rPr lang="en-US" dirty="0"/>
              <a:t>.</a:t>
            </a:r>
            <a:endParaRPr lang="tr-TR" dirty="0"/>
          </a:p>
          <a:p>
            <a:endParaRPr lang="tr-TR" dirty="0"/>
          </a:p>
        </p:txBody>
      </p:sp>
      <p:sp>
        <p:nvSpPr>
          <p:cNvPr id="3" name="Slide Number Placeholder 2">
            <a:extLst>
              <a:ext uri="{FF2B5EF4-FFF2-40B4-BE49-F238E27FC236}">
                <a16:creationId xmlns:a16="http://schemas.microsoft.com/office/drawing/2014/main" id="{1A99FF55-46BD-8D27-674D-C4FD05BEF6E1}"/>
              </a:ext>
            </a:extLst>
          </p:cNvPr>
          <p:cNvSpPr>
            <a:spLocks noGrp="1"/>
          </p:cNvSpPr>
          <p:nvPr>
            <p:ph type="sldNum" sz="quarter" idx="12"/>
          </p:nvPr>
        </p:nvSpPr>
        <p:spPr/>
        <p:txBody>
          <a:bodyPr/>
          <a:lstStyle/>
          <a:p>
            <a:fld id="{FA388F4F-6C6B-4E7F-860B-201CED661D62}" type="slidenum">
              <a:rPr lang="tr-TR" smtClean="0"/>
              <a:t>31</a:t>
            </a:fld>
            <a:endParaRPr lang="tr-TR"/>
          </a:p>
        </p:txBody>
      </p:sp>
    </p:spTree>
    <p:extLst>
      <p:ext uri="{BB962C8B-B14F-4D97-AF65-F5344CB8AC3E}">
        <p14:creationId xmlns:p14="http://schemas.microsoft.com/office/powerpoint/2010/main" val="224491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407560"/>
            <a:ext cx="7848872" cy="2616101"/>
          </a:xfrm>
          <a:prstGeom prst="rect">
            <a:avLst/>
          </a:prstGeom>
          <a:noFill/>
        </p:spPr>
        <p:txBody>
          <a:bodyPr wrap="square" rtlCol="0">
            <a:spAutoFit/>
          </a:bodyPr>
          <a:lstStyle/>
          <a:p>
            <a:r>
              <a:rPr lang="tr-TR" sz="2000" b="1" dirty="0"/>
              <a:t>GSM grubu ne yaptı?</a:t>
            </a:r>
          </a:p>
          <a:p>
            <a:endParaRPr lang="tr-TR" dirty="0"/>
          </a:p>
          <a:p>
            <a:pPr marL="285750" indent="-285750" algn="just">
              <a:buFont typeface="Arial" panose="020B0604020202020204" pitchFamily="34" charset="0"/>
              <a:buChar char="•"/>
            </a:pPr>
            <a:r>
              <a:rPr lang="en-US" dirty="0"/>
              <a:t>Analog-Digital </a:t>
            </a:r>
            <a:r>
              <a:rPr lang="en-US" dirty="0" err="1"/>
              <a:t>tabanlı</a:t>
            </a:r>
            <a:r>
              <a:rPr lang="en-US" dirty="0"/>
              <a:t> </a:t>
            </a:r>
            <a:r>
              <a:rPr lang="en-US" dirty="0" err="1"/>
              <a:t>sistem</a:t>
            </a:r>
            <a:r>
              <a:rPr lang="en-US" dirty="0"/>
              <a:t> </a:t>
            </a:r>
            <a:r>
              <a:rPr lang="en-US" dirty="0" err="1"/>
              <a:t>tartışması</a:t>
            </a:r>
            <a:r>
              <a:rPr lang="tr-TR" dirty="0"/>
              <a:t> sonunda sistemin </a:t>
            </a:r>
            <a:r>
              <a:rPr lang="tr-TR" b="1" u="sng" dirty="0"/>
              <a:t>d</a:t>
            </a:r>
            <a:r>
              <a:rPr lang="en-US" b="1" u="sng" dirty="0" err="1"/>
              <a:t>igital</a:t>
            </a:r>
            <a:r>
              <a:rPr lang="en-US" b="1" u="sng" dirty="0"/>
              <a:t> </a:t>
            </a:r>
            <a:r>
              <a:rPr lang="en-US" b="1" u="sng" dirty="0" err="1"/>
              <a:t>tabanlı</a:t>
            </a:r>
            <a:r>
              <a:rPr lang="en-US" b="1" u="sng" dirty="0"/>
              <a:t> </a:t>
            </a:r>
            <a:r>
              <a:rPr lang="tr-TR" dirty="0"/>
              <a:t>olarak</a:t>
            </a:r>
            <a:r>
              <a:rPr lang="en-US" dirty="0"/>
              <a:t> </a:t>
            </a:r>
            <a:r>
              <a:rPr lang="en-US" dirty="0" err="1"/>
              <a:t>geliştirilmesine</a:t>
            </a:r>
            <a:r>
              <a:rPr lang="en-US" dirty="0"/>
              <a:t> </a:t>
            </a:r>
            <a:r>
              <a:rPr lang="en-US" dirty="0" err="1"/>
              <a:t>karar</a:t>
            </a:r>
            <a:r>
              <a:rPr lang="en-US" dirty="0"/>
              <a:t> </a:t>
            </a:r>
            <a:r>
              <a:rPr lang="en-US" dirty="0" err="1"/>
              <a:t>verildi</a:t>
            </a:r>
            <a:r>
              <a:rPr lang="tr-TR" dirty="0"/>
              <a:t>.</a:t>
            </a:r>
            <a:r>
              <a:rPr lang="en-US" dirty="0"/>
              <a:t> </a:t>
            </a:r>
            <a:endParaRPr lang="tr-TR" dirty="0"/>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a:t>
            </a:r>
            <a:r>
              <a:rPr lang="en-US" dirty="0" err="1"/>
              <a:t>onra</a:t>
            </a:r>
            <a:r>
              <a:rPr lang="en-US" dirty="0"/>
              <a:t> </a:t>
            </a:r>
            <a:r>
              <a:rPr lang="en-US" dirty="0" err="1"/>
              <a:t>dar</a:t>
            </a:r>
            <a:r>
              <a:rPr lang="en-US" dirty="0"/>
              <a:t> </a:t>
            </a:r>
            <a:r>
              <a:rPr lang="en-US" dirty="0" err="1"/>
              <a:t>bant</a:t>
            </a:r>
            <a:r>
              <a:rPr lang="en-US" dirty="0"/>
              <a:t> - </a:t>
            </a:r>
            <a:r>
              <a:rPr lang="en-US" dirty="0" err="1"/>
              <a:t>geniş</a:t>
            </a:r>
            <a:r>
              <a:rPr lang="en-US" dirty="0"/>
              <a:t> </a:t>
            </a:r>
            <a:r>
              <a:rPr lang="en-US" dirty="0" err="1"/>
              <a:t>bant</a:t>
            </a:r>
            <a:r>
              <a:rPr lang="en-US" dirty="0"/>
              <a:t> </a:t>
            </a:r>
            <a:r>
              <a:rPr lang="en-US" dirty="0" err="1"/>
              <a:t>seçeneği</a:t>
            </a:r>
            <a:r>
              <a:rPr lang="en-US" dirty="0"/>
              <a:t> </a:t>
            </a:r>
            <a:r>
              <a:rPr lang="en-US" dirty="0" err="1"/>
              <a:t>üzerinde</a:t>
            </a:r>
            <a:r>
              <a:rPr lang="en-US" dirty="0"/>
              <a:t> </a:t>
            </a:r>
            <a:r>
              <a:rPr lang="en-US" dirty="0" err="1"/>
              <a:t>düşünüldü</a:t>
            </a:r>
            <a:r>
              <a:rPr lang="en-US" dirty="0"/>
              <a:t>. </a:t>
            </a:r>
            <a:r>
              <a:rPr lang="en-US" dirty="0" err="1"/>
              <a:t>Fransa'da</a:t>
            </a:r>
            <a:r>
              <a:rPr lang="en-US" dirty="0"/>
              <a:t> </a:t>
            </a:r>
            <a:r>
              <a:rPr lang="en-US" dirty="0" err="1"/>
              <a:t>konusunda</a:t>
            </a:r>
            <a:r>
              <a:rPr lang="en-US" dirty="0"/>
              <a:t> </a:t>
            </a:r>
            <a:r>
              <a:rPr lang="en-US" dirty="0" err="1"/>
              <a:t>uzmanlaşmış</a:t>
            </a:r>
            <a:r>
              <a:rPr lang="en-US" dirty="0"/>
              <a:t> </a:t>
            </a:r>
            <a:r>
              <a:rPr lang="en-US" dirty="0" err="1"/>
              <a:t>şirketlerin</a:t>
            </a:r>
            <a:r>
              <a:rPr lang="en-US" dirty="0"/>
              <a:t> </a:t>
            </a:r>
            <a:r>
              <a:rPr lang="en-US" dirty="0" err="1"/>
              <a:t>çözüm</a:t>
            </a:r>
            <a:r>
              <a:rPr lang="en-US" dirty="0"/>
              <a:t> </a:t>
            </a:r>
            <a:r>
              <a:rPr lang="en-US" dirty="0" err="1"/>
              <a:t>önerileriyle</a:t>
            </a:r>
            <a:r>
              <a:rPr lang="en-US" dirty="0"/>
              <a:t> </a:t>
            </a:r>
            <a:r>
              <a:rPr lang="en-US" dirty="0" err="1"/>
              <a:t>yarıştığı</a:t>
            </a:r>
            <a:r>
              <a:rPr lang="en-US" dirty="0"/>
              <a:t> "</a:t>
            </a:r>
            <a:r>
              <a:rPr lang="en-US" dirty="0" err="1"/>
              <a:t>Saha</a:t>
            </a:r>
            <a:r>
              <a:rPr lang="en-US" dirty="0"/>
              <a:t> </a:t>
            </a:r>
            <a:r>
              <a:rPr lang="en-US" dirty="0" err="1"/>
              <a:t>testi</a:t>
            </a:r>
            <a:r>
              <a:rPr lang="en-US" dirty="0"/>
              <a:t>" </a:t>
            </a:r>
            <a:r>
              <a:rPr lang="en-US" dirty="0" err="1"/>
              <a:t>sonuçlandı</a:t>
            </a:r>
            <a:r>
              <a:rPr lang="en-US" dirty="0"/>
              <a:t>. </a:t>
            </a:r>
            <a:r>
              <a:rPr lang="en-US" b="1" u="sng" dirty="0"/>
              <a:t>Dar </a:t>
            </a:r>
            <a:r>
              <a:rPr lang="en-US" b="1" u="sng" dirty="0" err="1"/>
              <a:t>bant</a:t>
            </a:r>
            <a:r>
              <a:rPr lang="en-US" b="1" u="sng" dirty="0"/>
              <a:t> </a:t>
            </a:r>
            <a:r>
              <a:rPr lang="en-US" b="1" u="sng" dirty="0" err="1"/>
              <a:t>ve</a:t>
            </a:r>
            <a:r>
              <a:rPr lang="en-US" b="1" u="sng" dirty="0"/>
              <a:t> </a:t>
            </a:r>
            <a:r>
              <a:rPr lang="en-US" b="1" u="sng" dirty="0" err="1"/>
              <a:t>zaman</a:t>
            </a:r>
            <a:r>
              <a:rPr lang="en-US" b="1" u="sng" dirty="0"/>
              <a:t> </a:t>
            </a:r>
            <a:r>
              <a:rPr lang="en-US" b="1" u="sng" dirty="0" err="1"/>
              <a:t>bölünmeli</a:t>
            </a:r>
            <a:r>
              <a:rPr lang="en-US" b="1" u="sng" dirty="0"/>
              <a:t> </a:t>
            </a:r>
            <a:r>
              <a:rPr lang="en-US" b="1" u="sng" dirty="0" err="1"/>
              <a:t>çoklu</a:t>
            </a:r>
            <a:r>
              <a:rPr lang="en-US" b="1" u="sng" dirty="0"/>
              <a:t> </a:t>
            </a:r>
            <a:r>
              <a:rPr lang="en-US" b="1" u="sng" dirty="0" err="1"/>
              <a:t>erişim</a:t>
            </a:r>
            <a:r>
              <a:rPr lang="en-US" dirty="0"/>
              <a:t> (Time Division </a:t>
            </a:r>
            <a:r>
              <a:rPr lang="en-US" dirty="0" err="1"/>
              <a:t>Multiable</a:t>
            </a:r>
            <a:r>
              <a:rPr lang="en-US" dirty="0"/>
              <a:t> Access) </a:t>
            </a:r>
            <a:r>
              <a:rPr lang="en-US" dirty="0" err="1"/>
              <a:t>önerisi</a:t>
            </a:r>
            <a:r>
              <a:rPr lang="en-US" dirty="0"/>
              <a:t> </a:t>
            </a:r>
            <a:r>
              <a:rPr lang="en-US" dirty="0" err="1"/>
              <a:t>benimsendi</a:t>
            </a:r>
            <a:r>
              <a:rPr lang="en-US" dirty="0"/>
              <a:t>. </a:t>
            </a:r>
            <a:endParaRPr lang="tr-TR" dirty="0"/>
          </a:p>
        </p:txBody>
      </p:sp>
      <p:sp>
        <p:nvSpPr>
          <p:cNvPr id="4" name="TextBox 3"/>
          <p:cNvSpPr txBox="1"/>
          <p:nvPr/>
        </p:nvSpPr>
        <p:spPr>
          <a:xfrm>
            <a:off x="683568" y="620688"/>
            <a:ext cx="8136904" cy="1231106"/>
          </a:xfrm>
          <a:prstGeom prst="rect">
            <a:avLst/>
          </a:prstGeom>
          <a:noFill/>
        </p:spPr>
        <p:txBody>
          <a:bodyPr wrap="square" rtlCol="0">
            <a:spAutoFit/>
          </a:bodyPr>
          <a:lstStyle/>
          <a:p>
            <a:r>
              <a:rPr lang="en-US" sz="2000" b="1" dirty="0"/>
              <a:t>GSM (Group Special Mobile)</a:t>
            </a:r>
            <a:r>
              <a:rPr lang="tr-TR" sz="2000" b="1" dirty="0"/>
              <a:t> Grubu</a:t>
            </a:r>
          </a:p>
          <a:p>
            <a:pPr algn="just"/>
            <a:r>
              <a:rPr lang="en-US" dirty="0"/>
              <a:t>1992 </a:t>
            </a:r>
            <a:r>
              <a:rPr lang="en-US" dirty="0" err="1"/>
              <a:t>yılında</a:t>
            </a:r>
            <a:r>
              <a:rPr lang="en-US" dirty="0"/>
              <a:t> </a:t>
            </a:r>
            <a:r>
              <a:rPr lang="en-US" dirty="0" err="1"/>
              <a:t>kuzey</a:t>
            </a:r>
            <a:r>
              <a:rPr lang="en-US" dirty="0"/>
              <a:t> </a:t>
            </a:r>
            <a:r>
              <a:rPr lang="en-US" dirty="0" err="1"/>
              <a:t>ülkelerinin</a:t>
            </a:r>
            <a:r>
              <a:rPr lang="en-US" dirty="0"/>
              <a:t> </a:t>
            </a:r>
            <a:r>
              <a:rPr lang="en-US" dirty="0" err="1"/>
              <a:t>haberleşmeden</a:t>
            </a:r>
            <a:r>
              <a:rPr lang="en-US" dirty="0"/>
              <a:t> </a:t>
            </a:r>
            <a:r>
              <a:rPr lang="en-US" dirty="0" err="1"/>
              <a:t>sorumlu</a:t>
            </a:r>
            <a:r>
              <a:rPr lang="en-US" dirty="0"/>
              <a:t> </a:t>
            </a:r>
            <a:r>
              <a:rPr lang="en-US" dirty="0" err="1"/>
              <a:t>kuruluşları</a:t>
            </a:r>
            <a:r>
              <a:rPr lang="en-US" dirty="0"/>
              <a:t>  900 MHz </a:t>
            </a:r>
            <a:r>
              <a:rPr lang="en-US" dirty="0" err="1"/>
              <a:t>Frekansında</a:t>
            </a:r>
            <a:r>
              <a:rPr lang="en-US" dirty="0"/>
              <a:t> Ultra </a:t>
            </a:r>
            <a:r>
              <a:rPr lang="en-US" dirty="0" err="1"/>
              <a:t>yüksek</a:t>
            </a:r>
            <a:r>
              <a:rPr lang="en-US" dirty="0"/>
              <a:t> </a:t>
            </a:r>
            <a:r>
              <a:rPr lang="en-US" dirty="0" err="1"/>
              <a:t>frekans</a:t>
            </a:r>
            <a:r>
              <a:rPr lang="en-US" dirty="0"/>
              <a:t> </a:t>
            </a:r>
            <a:r>
              <a:rPr lang="en-US" dirty="0" err="1"/>
              <a:t>bandında</a:t>
            </a:r>
            <a:r>
              <a:rPr lang="en-US" dirty="0"/>
              <a:t> </a:t>
            </a:r>
            <a:r>
              <a:rPr lang="en-US" dirty="0" err="1"/>
              <a:t>sayısal</a:t>
            </a:r>
            <a:r>
              <a:rPr lang="en-US" dirty="0"/>
              <a:t> </a:t>
            </a:r>
            <a:r>
              <a:rPr lang="en-US" dirty="0" err="1"/>
              <a:t>bir</a:t>
            </a:r>
            <a:r>
              <a:rPr lang="en-US" dirty="0"/>
              <a:t> </a:t>
            </a:r>
            <a:r>
              <a:rPr lang="en-US" dirty="0" err="1"/>
              <a:t>haberleşme</a:t>
            </a:r>
            <a:r>
              <a:rPr lang="en-US" dirty="0"/>
              <a:t> </a:t>
            </a:r>
            <a:r>
              <a:rPr lang="en-US" dirty="0" err="1"/>
              <a:t>sistemi</a:t>
            </a:r>
            <a:r>
              <a:rPr lang="en-US" dirty="0"/>
              <a:t> </a:t>
            </a:r>
            <a:r>
              <a:rPr lang="en-US" dirty="0" err="1"/>
              <a:t>projesi</a:t>
            </a:r>
            <a:r>
              <a:rPr lang="en-US" dirty="0"/>
              <a:t> </a:t>
            </a:r>
            <a:r>
              <a:rPr lang="en-US" dirty="0" err="1"/>
              <a:t>üzerinde</a:t>
            </a:r>
            <a:r>
              <a:rPr lang="en-US" dirty="0"/>
              <a:t> </a:t>
            </a:r>
            <a:r>
              <a:rPr lang="en-US" dirty="0" err="1"/>
              <a:t>çalışmalar</a:t>
            </a:r>
            <a:r>
              <a:rPr lang="en-US" dirty="0"/>
              <a:t> </a:t>
            </a:r>
            <a:r>
              <a:rPr lang="en-US" dirty="0" err="1"/>
              <a:t>yapmak</a:t>
            </a:r>
            <a:r>
              <a:rPr lang="en-US" dirty="0"/>
              <a:t> </a:t>
            </a:r>
            <a:r>
              <a:rPr lang="en-US" dirty="0" err="1"/>
              <a:t>üzere</a:t>
            </a:r>
            <a:r>
              <a:rPr lang="en-US" dirty="0"/>
              <a:t> </a:t>
            </a:r>
            <a:r>
              <a:rPr lang="en-US" dirty="0" err="1"/>
              <a:t>oluştur</a:t>
            </a:r>
            <a:r>
              <a:rPr lang="tr-TR" dirty="0"/>
              <a:t>uldu.</a:t>
            </a:r>
          </a:p>
        </p:txBody>
      </p:sp>
      <p:sp>
        <p:nvSpPr>
          <p:cNvPr id="2" name="Slide Number Placeholder 1">
            <a:extLst>
              <a:ext uri="{FF2B5EF4-FFF2-40B4-BE49-F238E27FC236}">
                <a16:creationId xmlns:a16="http://schemas.microsoft.com/office/drawing/2014/main" id="{1F51E908-7547-8B2E-074F-CCF72866187F}"/>
              </a:ext>
            </a:extLst>
          </p:cNvPr>
          <p:cNvSpPr>
            <a:spLocks noGrp="1"/>
          </p:cNvSpPr>
          <p:nvPr>
            <p:ph type="sldNum" sz="quarter" idx="12"/>
          </p:nvPr>
        </p:nvSpPr>
        <p:spPr/>
        <p:txBody>
          <a:bodyPr/>
          <a:lstStyle/>
          <a:p>
            <a:fld id="{FA388F4F-6C6B-4E7F-860B-201CED661D62}" type="slidenum">
              <a:rPr lang="tr-TR" smtClean="0"/>
              <a:t>32</a:t>
            </a:fld>
            <a:endParaRPr lang="tr-TR"/>
          </a:p>
        </p:txBody>
      </p:sp>
    </p:spTree>
    <p:extLst>
      <p:ext uri="{BB962C8B-B14F-4D97-AF65-F5344CB8AC3E}">
        <p14:creationId xmlns:p14="http://schemas.microsoft.com/office/powerpoint/2010/main" val="306676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064896" cy="4247317"/>
          </a:xfrm>
          <a:prstGeom prst="rect">
            <a:avLst/>
          </a:prstGeom>
          <a:noFill/>
        </p:spPr>
        <p:txBody>
          <a:bodyPr wrap="square" rtlCol="0">
            <a:spAutoFit/>
          </a:bodyPr>
          <a:lstStyle/>
          <a:p>
            <a:pPr marL="285750" indent="-285750">
              <a:buFont typeface="Wingdings" panose="05000000000000000000" pitchFamily="2" charset="2"/>
              <a:buChar char="q"/>
            </a:pPr>
            <a:endParaRPr lang="tr-TR" dirty="0"/>
          </a:p>
          <a:p>
            <a:r>
              <a:rPr lang="tr-TR" sz="2000" b="1" dirty="0"/>
              <a:t>Ticari Gelişmeler</a:t>
            </a:r>
          </a:p>
          <a:p>
            <a:endParaRPr lang="tr-TR" dirty="0"/>
          </a:p>
          <a:p>
            <a:pPr marL="285750" indent="-285750">
              <a:buFont typeface="Wingdings" panose="05000000000000000000" pitchFamily="2" charset="2"/>
              <a:buChar char="q"/>
            </a:pPr>
            <a:r>
              <a:rPr lang="en-US" dirty="0"/>
              <a:t>İlk </a:t>
            </a:r>
            <a:r>
              <a:rPr lang="en-US" dirty="0" err="1"/>
              <a:t>ticari</a:t>
            </a:r>
            <a:r>
              <a:rPr lang="en-US" dirty="0"/>
              <a:t> GSM </a:t>
            </a:r>
            <a:r>
              <a:rPr lang="en-US" dirty="0" err="1"/>
              <a:t>Servisi</a:t>
            </a:r>
            <a:r>
              <a:rPr lang="en-US" dirty="0"/>
              <a:t>, 1991 </a:t>
            </a:r>
            <a:r>
              <a:rPr lang="en-US" dirty="0" err="1"/>
              <a:t>yılı</a:t>
            </a:r>
            <a:r>
              <a:rPr lang="en-US" dirty="0"/>
              <a:t> </a:t>
            </a:r>
            <a:r>
              <a:rPr lang="en-US" dirty="0" err="1"/>
              <a:t>Aralık</a:t>
            </a:r>
            <a:r>
              <a:rPr lang="en-US" dirty="0"/>
              <a:t> </a:t>
            </a:r>
            <a:r>
              <a:rPr lang="en-US" dirty="0" err="1"/>
              <a:t>ayında</a:t>
            </a:r>
            <a:r>
              <a:rPr lang="en-US" dirty="0"/>
              <a:t> Telecom Finland </a:t>
            </a:r>
            <a:r>
              <a:rPr lang="en-US" dirty="0" err="1"/>
              <a:t>tarafından</a:t>
            </a:r>
            <a:r>
              <a:rPr lang="en-US" dirty="0"/>
              <a:t> </a:t>
            </a:r>
            <a:r>
              <a:rPr lang="en-US" dirty="0" err="1"/>
              <a:t>başlatıldı</a:t>
            </a:r>
            <a:r>
              <a:rPr lang="en-US" dirty="0"/>
              <a:t>. </a:t>
            </a:r>
            <a:r>
              <a:rPr lang="en-US" dirty="0" err="1"/>
              <a:t>Finlandiya</a:t>
            </a:r>
            <a:r>
              <a:rPr lang="en-US" dirty="0"/>
              <a:t> </a:t>
            </a:r>
            <a:r>
              <a:rPr lang="en-US" dirty="0" err="1"/>
              <a:t>gerek</a:t>
            </a:r>
            <a:r>
              <a:rPr lang="en-US" dirty="0"/>
              <a:t> </a:t>
            </a:r>
            <a:r>
              <a:rPr lang="en-US" dirty="0" err="1"/>
              <a:t>coğrafi</a:t>
            </a:r>
            <a:r>
              <a:rPr lang="en-US" dirty="0"/>
              <a:t> </a:t>
            </a:r>
            <a:r>
              <a:rPr lang="en-US" dirty="0" err="1"/>
              <a:t>yapısı</a:t>
            </a:r>
            <a:r>
              <a:rPr lang="en-US" dirty="0"/>
              <a:t> </a:t>
            </a:r>
            <a:r>
              <a:rPr lang="en-US" dirty="0" err="1"/>
              <a:t>gerekse</a:t>
            </a:r>
            <a:r>
              <a:rPr lang="en-US" dirty="0"/>
              <a:t> </a:t>
            </a:r>
            <a:r>
              <a:rPr lang="en-US" dirty="0" err="1"/>
              <a:t>hava</a:t>
            </a:r>
            <a:r>
              <a:rPr lang="en-US" dirty="0"/>
              <a:t> </a:t>
            </a:r>
            <a:r>
              <a:rPr lang="en-US" dirty="0" err="1"/>
              <a:t>şartları</a:t>
            </a:r>
            <a:r>
              <a:rPr lang="en-US" dirty="0"/>
              <a:t> </a:t>
            </a:r>
            <a:r>
              <a:rPr lang="en-US" dirty="0" err="1"/>
              <a:t>ve</a:t>
            </a:r>
            <a:r>
              <a:rPr lang="en-US" dirty="0"/>
              <a:t> </a:t>
            </a:r>
            <a:r>
              <a:rPr lang="en-US" dirty="0" err="1"/>
              <a:t>yerleşimin</a:t>
            </a:r>
            <a:r>
              <a:rPr lang="en-US" dirty="0"/>
              <a:t> </a:t>
            </a:r>
            <a:r>
              <a:rPr lang="en-US" dirty="0" err="1"/>
              <a:t>oldukça</a:t>
            </a:r>
            <a:r>
              <a:rPr lang="en-US" dirty="0"/>
              <a:t> </a:t>
            </a:r>
            <a:r>
              <a:rPr lang="en-US" dirty="0" err="1"/>
              <a:t>dağınık</a:t>
            </a:r>
            <a:r>
              <a:rPr lang="en-US" dirty="0"/>
              <a:t> </a:t>
            </a:r>
            <a:r>
              <a:rPr lang="en-US" dirty="0" err="1"/>
              <a:t>olması</a:t>
            </a:r>
            <a:r>
              <a:rPr lang="en-US" dirty="0"/>
              <a:t> </a:t>
            </a:r>
            <a:r>
              <a:rPr lang="en-US" dirty="0" err="1"/>
              <a:t>sebebiyle</a:t>
            </a:r>
            <a:r>
              <a:rPr lang="en-US" dirty="0"/>
              <a:t>, </a:t>
            </a:r>
            <a:r>
              <a:rPr lang="en-US" dirty="0" err="1"/>
              <a:t>insanları</a:t>
            </a:r>
            <a:r>
              <a:rPr lang="en-US" dirty="0"/>
              <a:t> </a:t>
            </a:r>
            <a:r>
              <a:rPr lang="en-US" dirty="0" err="1"/>
              <a:t>kablolu</a:t>
            </a:r>
            <a:r>
              <a:rPr lang="en-US" dirty="0"/>
              <a:t> </a:t>
            </a:r>
            <a:r>
              <a:rPr lang="en-US" dirty="0" err="1"/>
              <a:t>iletişime</a:t>
            </a:r>
            <a:r>
              <a:rPr lang="en-US" dirty="0"/>
              <a:t> </a:t>
            </a:r>
            <a:r>
              <a:rPr lang="en-US" dirty="0" err="1"/>
              <a:t>alternatif</a:t>
            </a:r>
            <a:r>
              <a:rPr lang="en-US" dirty="0"/>
              <a:t>, </a:t>
            </a:r>
            <a:r>
              <a:rPr lang="en-US" dirty="0" err="1"/>
              <a:t>bir</a:t>
            </a:r>
            <a:r>
              <a:rPr lang="en-US" dirty="0"/>
              <a:t> </a:t>
            </a:r>
            <a:r>
              <a:rPr lang="en-US" dirty="0" err="1"/>
              <a:t>sisteme</a:t>
            </a:r>
            <a:r>
              <a:rPr lang="en-US" dirty="0"/>
              <a:t> </a:t>
            </a:r>
            <a:r>
              <a:rPr lang="en-US" dirty="0" err="1"/>
              <a:t>yani</a:t>
            </a:r>
            <a:r>
              <a:rPr lang="en-US" dirty="0"/>
              <a:t> </a:t>
            </a:r>
            <a:r>
              <a:rPr lang="en-US" dirty="0" err="1"/>
              <a:t>mobil</a:t>
            </a:r>
            <a:r>
              <a:rPr lang="en-US" dirty="0"/>
              <a:t> </a:t>
            </a:r>
            <a:r>
              <a:rPr lang="en-US" dirty="0" err="1"/>
              <a:t>sistem</a:t>
            </a:r>
            <a:r>
              <a:rPr lang="en-US" dirty="0"/>
              <a:t> </a:t>
            </a:r>
            <a:r>
              <a:rPr lang="en-US" dirty="0" err="1"/>
              <a:t>üzerinde</a:t>
            </a:r>
            <a:r>
              <a:rPr lang="en-US" dirty="0"/>
              <a:t> </a:t>
            </a:r>
            <a:r>
              <a:rPr lang="en-US" dirty="0" err="1"/>
              <a:t>çalışmalar</a:t>
            </a:r>
            <a:r>
              <a:rPr lang="en-US" dirty="0"/>
              <a:t> </a:t>
            </a:r>
            <a:r>
              <a:rPr lang="en-US" dirty="0" err="1"/>
              <a:t>yapmaya</a:t>
            </a:r>
            <a:r>
              <a:rPr lang="en-US" dirty="0"/>
              <a:t> </a:t>
            </a:r>
            <a:r>
              <a:rPr lang="en-US" dirty="0" err="1"/>
              <a:t>teşvik</a:t>
            </a:r>
            <a:r>
              <a:rPr lang="en-US" dirty="0"/>
              <a:t> </a:t>
            </a:r>
            <a:r>
              <a:rPr lang="en-US" dirty="0" err="1"/>
              <a:t>etmiştir</a:t>
            </a:r>
            <a:r>
              <a:rPr lang="en-US" dirty="0"/>
              <a:t> </a:t>
            </a:r>
            <a:r>
              <a:rPr lang="en-US" dirty="0" err="1"/>
              <a:t>ve</a:t>
            </a:r>
            <a:r>
              <a:rPr lang="en-US" dirty="0"/>
              <a:t> ilk </a:t>
            </a:r>
            <a:r>
              <a:rPr lang="en-US" dirty="0" err="1"/>
              <a:t>olarak</a:t>
            </a:r>
            <a:r>
              <a:rPr lang="en-US" dirty="0"/>
              <a:t> 1982 </a:t>
            </a:r>
            <a:r>
              <a:rPr lang="en-US" dirty="0" err="1"/>
              <a:t>yılında</a:t>
            </a:r>
            <a:r>
              <a:rPr lang="en-US" dirty="0"/>
              <a:t> </a:t>
            </a:r>
            <a:r>
              <a:rPr lang="en-US" dirty="0" err="1"/>
              <a:t>sistem</a:t>
            </a:r>
            <a:r>
              <a:rPr lang="en-US" dirty="0"/>
              <a:t> </a:t>
            </a:r>
            <a:r>
              <a:rPr lang="en-US" dirty="0" err="1"/>
              <a:t>üzerinde</a:t>
            </a:r>
            <a:r>
              <a:rPr lang="en-US" dirty="0"/>
              <a:t> </a:t>
            </a:r>
            <a:r>
              <a:rPr lang="en-US" dirty="0" err="1"/>
              <a:t>deneyler</a:t>
            </a:r>
            <a:r>
              <a:rPr lang="en-US" dirty="0"/>
              <a:t> </a:t>
            </a:r>
            <a:r>
              <a:rPr lang="en-US" dirty="0" err="1"/>
              <a:t>yapılmaya</a:t>
            </a:r>
            <a:r>
              <a:rPr lang="en-US" dirty="0"/>
              <a:t> </a:t>
            </a:r>
            <a:r>
              <a:rPr lang="en-US" dirty="0" err="1"/>
              <a:t>başlanmıştır</a:t>
            </a:r>
            <a:r>
              <a:rPr lang="en-US" dirty="0"/>
              <a:t>. </a:t>
            </a:r>
            <a:endParaRPr lang="tr-TR" dirty="0"/>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en-US" dirty="0"/>
              <a:t>1989 </a:t>
            </a:r>
            <a:r>
              <a:rPr lang="en-US" dirty="0" err="1"/>
              <a:t>yılında</a:t>
            </a:r>
            <a:r>
              <a:rPr lang="en-US" dirty="0"/>
              <a:t> </a:t>
            </a:r>
            <a:r>
              <a:rPr lang="en-US" dirty="0" err="1"/>
              <a:t>aralarında</a:t>
            </a:r>
            <a:r>
              <a:rPr lang="en-US" dirty="0"/>
              <a:t> </a:t>
            </a:r>
            <a:r>
              <a:rPr lang="en-US" dirty="0" err="1"/>
              <a:t>Türkiye'nin</a:t>
            </a:r>
            <a:r>
              <a:rPr lang="en-US" dirty="0"/>
              <a:t> de </a:t>
            </a:r>
            <a:r>
              <a:rPr lang="en-US" dirty="0" err="1"/>
              <a:t>yer</a:t>
            </a:r>
            <a:r>
              <a:rPr lang="en-US" dirty="0"/>
              <a:t> </a:t>
            </a:r>
            <a:r>
              <a:rPr lang="en-US" dirty="0" err="1"/>
              <a:t>aldığı</a:t>
            </a:r>
            <a:r>
              <a:rPr lang="en-US" dirty="0"/>
              <a:t> </a:t>
            </a:r>
            <a:r>
              <a:rPr lang="en-US" dirty="0" err="1"/>
              <a:t>onsekiz</a:t>
            </a:r>
            <a:r>
              <a:rPr lang="en-US" dirty="0"/>
              <a:t> </a:t>
            </a:r>
            <a:r>
              <a:rPr lang="en-US" dirty="0" err="1"/>
              <a:t>Avrupa</a:t>
            </a:r>
            <a:r>
              <a:rPr lang="en-US" dirty="0"/>
              <a:t> </a:t>
            </a:r>
            <a:r>
              <a:rPr lang="en-US" dirty="0" err="1"/>
              <a:t>ülkesinin</a:t>
            </a:r>
            <a:r>
              <a:rPr lang="en-US" dirty="0"/>
              <a:t> </a:t>
            </a:r>
            <a:r>
              <a:rPr lang="en-US" dirty="0" err="1"/>
              <a:t>kabul</a:t>
            </a:r>
            <a:r>
              <a:rPr lang="en-US" dirty="0"/>
              <a:t> </a:t>
            </a:r>
            <a:r>
              <a:rPr lang="en-US" dirty="0" err="1"/>
              <a:t>ettikleri</a:t>
            </a:r>
            <a:r>
              <a:rPr lang="en-US" dirty="0"/>
              <a:t> </a:t>
            </a:r>
            <a:r>
              <a:rPr lang="en-US" dirty="0" err="1"/>
              <a:t>ortak</a:t>
            </a:r>
            <a:r>
              <a:rPr lang="en-US" dirty="0"/>
              <a:t> </a:t>
            </a:r>
            <a:r>
              <a:rPr lang="en-US" dirty="0" err="1"/>
              <a:t>anlaşma</a:t>
            </a:r>
            <a:r>
              <a:rPr lang="en-US" dirty="0"/>
              <a:t> </a:t>
            </a:r>
            <a:r>
              <a:rPr lang="en-US" dirty="0" err="1"/>
              <a:t>ile</a:t>
            </a:r>
            <a:r>
              <a:rPr lang="en-US" dirty="0"/>
              <a:t> </a:t>
            </a:r>
            <a:r>
              <a:rPr lang="en-US" dirty="0" err="1"/>
              <a:t>sistemi</a:t>
            </a:r>
            <a:r>
              <a:rPr lang="en-US" dirty="0"/>
              <a:t> </a:t>
            </a:r>
            <a:r>
              <a:rPr lang="en-US" dirty="0" err="1"/>
              <a:t>uygulamaya</a:t>
            </a:r>
            <a:r>
              <a:rPr lang="en-US" dirty="0"/>
              <a:t> </a:t>
            </a:r>
            <a:r>
              <a:rPr lang="en-US" dirty="0" err="1"/>
              <a:t>başlamışlardır</a:t>
            </a:r>
            <a:r>
              <a:rPr lang="en-US" dirty="0"/>
              <a:t>. </a:t>
            </a:r>
            <a:endParaRPr lang="tr-TR" dirty="0"/>
          </a:p>
          <a:p>
            <a:endParaRPr lang="tr-TR" dirty="0"/>
          </a:p>
          <a:p>
            <a:pPr marL="285750" indent="-285750">
              <a:buFont typeface="Wingdings" panose="05000000000000000000" pitchFamily="2" charset="2"/>
              <a:buChar char="q"/>
            </a:pPr>
            <a:r>
              <a:rPr lang="en-US" dirty="0"/>
              <a:t>Mart 1992'de Tele Denmark Mobil </a:t>
            </a:r>
            <a:r>
              <a:rPr lang="en-US" dirty="0" err="1"/>
              <a:t>ve</a:t>
            </a:r>
            <a:r>
              <a:rPr lang="en-US" dirty="0"/>
              <a:t> </a:t>
            </a:r>
            <a:r>
              <a:rPr lang="en-US" dirty="0" err="1"/>
              <a:t>Vedaphone</a:t>
            </a:r>
            <a:r>
              <a:rPr lang="en-US" dirty="0"/>
              <a:t> </a:t>
            </a:r>
            <a:r>
              <a:rPr lang="en-US" dirty="0" err="1"/>
              <a:t>İngiltere</a:t>
            </a:r>
            <a:r>
              <a:rPr lang="en-US" dirty="0"/>
              <a:t>, D2-DT </a:t>
            </a:r>
            <a:r>
              <a:rPr lang="en-US" dirty="0" err="1"/>
              <a:t>Almanya</a:t>
            </a:r>
            <a:r>
              <a:rPr lang="en-US" dirty="0"/>
              <a:t> </a:t>
            </a:r>
            <a:r>
              <a:rPr lang="en-US" dirty="0" err="1"/>
              <a:t>Temmuz</a:t>
            </a:r>
            <a:r>
              <a:rPr lang="en-US" dirty="0"/>
              <a:t> 1992'de, </a:t>
            </a:r>
            <a:r>
              <a:rPr lang="en-US" dirty="0" err="1"/>
              <a:t>Eylül</a:t>
            </a:r>
            <a:r>
              <a:rPr lang="en-US" dirty="0"/>
              <a:t> </a:t>
            </a:r>
            <a:r>
              <a:rPr lang="en-US" dirty="0" err="1"/>
              <a:t>ayında</a:t>
            </a:r>
            <a:r>
              <a:rPr lang="en-US" dirty="0"/>
              <a:t> da </a:t>
            </a:r>
            <a:r>
              <a:rPr lang="en-US" dirty="0" err="1"/>
              <a:t>Comviq</a:t>
            </a:r>
            <a:r>
              <a:rPr lang="en-US" dirty="0"/>
              <a:t> </a:t>
            </a:r>
            <a:r>
              <a:rPr lang="en-US" dirty="0" err="1"/>
              <a:t>İsveç</a:t>
            </a:r>
            <a:r>
              <a:rPr lang="en-US" dirty="0"/>
              <a:t> </a:t>
            </a:r>
            <a:r>
              <a:rPr lang="en-US" dirty="0" err="1"/>
              <a:t>olarak</a:t>
            </a:r>
            <a:r>
              <a:rPr lang="en-US" dirty="0"/>
              <a:t> </a:t>
            </a:r>
            <a:r>
              <a:rPr lang="en-US" dirty="0" err="1"/>
              <a:t>devam</a:t>
            </a:r>
            <a:r>
              <a:rPr lang="en-US" dirty="0"/>
              <a:t> </a:t>
            </a:r>
            <a:r>
              <a:rPr lang="en-US" dirty="0" err="1"/>
              <a:t>etti</a:t>
            </a:r>
            <a:r>
              <a:rPr lang="en-US" dirty="0"/>
              <a:t>.</a:t>
            </a:r>
            <a:endParaRPr lang="tr-TR" dirty="0"/>
          </a:p>
          <a:p>
            <a:endParaRPr lang="tr-TR" dirty="0"/>
          </a:p>
        </p:txBody>
      </p:sp>
      <p:sp>
        <p:nvSpPr>
          <p:cNvPr id="3" name="Slide Number Placeholder 2">
            <a:extLst>
              <a:ext uri="{FF2B5EF4-FFF2-40B4-BE49-F238E27FC236}">
                <a16:creationId xmlns:a16="http://schemas.microsoft.com/office/drawing/2014/main" id="{4A45A335-4DE8-1100-909D-86BCE3979DDA}"/>
              </a:ext>
            </a:extLst>
          </p:cNvPr>
          <p:cNvSpPr>
            <a:spLocks noGrp="1"/>
          </p:cNvSpPr>
          <p:nvPr>
            <p:ph type="sldNum" sz="quarter" idx="12"/>
          </p:nvPr>
        </p:nvSpPr>
        <p:spPr/>
        <p:txBody>
          <a:bodyPr/>
          <a:lstStyle/>
          <a:p>
            <a:fld id="{FA388F4F-6C6B-4E7F-860B-201CED661D62}" type="slidenum">
              <a:rPr lang="tr-TR" smtClean="0"/>
              <a:t>33</a:t>
            </a:fld>
            <a:endParaRPr lang="tr-TR"/>
          </a:p>
        </p:txBody>
      </p:sp>
    </p:spTree>
    <p:extLst>
      <p:ext uri="{BB962C8B-B14F-4D97-AF65-F5344CB8AC3E}">
        <p14:creationId xmlns:p14="http://schemas.microsoft.com/office/powerpoint/2010/main" val="884802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4248472" cy="800219"/>
          </a:xfrm>
          <a:prstGeom prst="rect">
            <a:avLst/>
          </a:prstGeom>
          <a:noFill/>
        </p:spPr>
        <p:txBody>
          <a:bodyPr wrap="square" rtlCol="0">
            <a:spAutoFit/>
          </a:bodyPr>
          <a:lstStyle/>
          <a:p>
            <a:r>
              <a:rPr lang="tr-TR" sz="2800" b="1" u="sng" dirty="0"/>
              <a:t>2. </a:t>
            </a:r>
            <a:r>
              <a:rPr lang="en-US" sz="2800" b="1" u="sng" dirty="0"/>
              <a:t>GSM </a:t>
            </a:r>
            <a:r>
              <a:rPr lang="en-US" sz="2800" b="1" u="sng" dirty="0" err="1"/>
              <a:t>Nesilleri</a:t>
            </a:r>
            <a:endParaRPr lang="tr-TR" sz="2800" b="1" u="sng" dirty="0"/>
          </a:p>
          <a:p>
            <a:endParaRPr lang="tr-TR" dirty="0"/>
          </a:p>
        </p:txBody>
      </p:sp>
      <p:sp>
        <p:nvSpPr>
          <p:cNvPr id="3" name="TextBox 2"/>
          <p:cNvSpPr txBox="1"/>
          <p:nvPr/>
        </p:nvSpPr>
        <p:spPr>
          <a:xfrm>
            <a:off x="724419" y="1204883"/>
            <a:ext cx="2340260" cy="738664"/>
          </a:xfrm>
          <a:prstGeom prst="rect">
            <a:avLst/>
          </a:prstGeom>
          <a:noFill/>
        </p:spPr>
        <p:txBody>
          <a:bodyPr wrap="square" rtlCol="0">
            <a:spAutoFit/>
          </a:bodyPr>
          <a:lstStyle/>
          <a:p>
            <a:r>
              <a:rPr lang="en-US" sz="2400" b="1" dirty="0" err="1"/>
              <a:t>Birinci</a:t>
            </a:r>
            <a:r>
              <a:rPr lang="en-US" sz="2400" b="1" dirty="0"/>
              <a:t> </a:t>
            </a:r>
            <a:r>
              <a:rPr lang="en-US" sz="2400" b="1" dirty="0" err="1"/>
              <a:t>nesil</a:t>
            </a:r>
            <a:r>
              <a:rPr lang="tr-TR" sz="2400" b="1" dirty="0"/>
              <a:t> (1G</a:t>
            </a:r>
            <a:r>
              <a:rPr lang="tr-TR" sz="2000" b="1" dirty="0"/>
              <a:t>)</a:t>
            </a:r>
            <a:r>
              <a:rPr lang="en-US" sz="2000" b="1" dirty="0"/>
              <a:t> </a:t>
            </a:r>
            <a:endParaRPr lang="tr-TR" sz="2000" dirty="0"/>
          </a:p>
          <a:p>
            <a:endParaRPr lang="tr-TR" dirty="0"/>
          </a:p>
        </p:txBody>
      </p:sp>
      <p:sp>
        <p:nvSpPr>
          <p:cNvPr id="6" name="TextBox 5"/>
          <p:cNvSpPr txBox="1"/>
          <p:nvPr/>
        </p:nvSpPr>
        <p:spPr>
          <a:xfrm>
            <a:off x="724419" y="1916832"/>
            <a:ext cx="7488832" cy="3416320"/>
          </a:xfrm>
          <a:prstGeom prst="rect">
            <a:avLst/>
          </a:prstGeom>
          <a:noFill/>
        </p:spPr>
        <p:txBody>
          <a:bodyPr wrap="square" rtlCol="0">
            <a:spAutoFit/>
          </a:bodyPr>
          <a:lstStyle/>
          <a:p>
            <a:r>
              <a:rPr lang="tr-TR" dirty="0"/>
              <a:t>Birinci nesil içerisinde dünyanın farklı yerlerinde farklı sistemler uygulanıyordu.</a:t>
            </a:r>
          </a:p>
          <a:p>
            <a:pPr algn="just"/>
            <a:endParaRPr lang="tr-TR" dirty="0"/>
          </a:p>
          <a:p>
            <a:pPr algn="just"/>
            <a:r>
              <a:rPr lang="tr-TR" dirty="0"/>
              <a:t>Bu sistemler;</a:t>
            </a:r>
          </a:p>
          <a:p>
            <a:pPr algn="just"/>
            <a:endParaRPr lang="tr-TR" dirty="0"/>
          </a:p>
          <a:p>
            <a:pPr algn="just"/>
            <a:r>
              <a:rPr lang="en-US" b="1" dirty="0"/>
              <a:t>NMT</a:t>
            </a:r>
            <a:r>
              <a:rPr lang="en-US" dirty="0"/>
              <a:t> </a:t>
            </a:r>
            <a:r>
              <a:rPr lang="en-US" b="1" dirty="0"/>
              <a:t>(Nordic Mobile Telephony)</a:t>
            </a:r>
            <a:endParaRPr lang="tr-TR" b="1" dirty="0"/>
          </a:p>
          <a:p>
            <a:pPr algn="just"/>
            <a:endParaRPr lang="tr-TR" b="1" dirty="0"/>
          </a:p>
          <a:p>
            <a:pPr algn="just"/>
            <a:r>
              <a:rPr lang="en-US" b="1" dirty="0"/>
              <a:t>TACS ( Total Access </a:t>
            </a:r>
            <a:r>
              <a:rPr lang="en-US" b="1" dirty="0" err="1"/>
              <a:t>Commumcation</a:t>
            </a:r>
            <a:r>
              <a:rPr lang="en-US" b="1" dirty="0"/>
              <a:t> System ) </a:t>
            </a:r>
            <a:endParaRPr lang="tr-TR" b="1" dirty="0"/>
          </a:p>
          <a:p>
            <a:pPr algn="just"/>
            <a:endParaRPr lang="tr-TR" b="1" dirty="0"/>
          </a:p>
          <a:p>
            <a:pPr algn="just"/>
            <a:r>
              <a:rPr lang="en-US" b="1" dirty="0"/>
              <a:t>AMPS ( Advanced Mobile Phone System)</a:t>
            </a:r>
            <a:endParaRPr lang="tr-TR" dirty="0"/>
          </a:p>
          <a:p>
            <a:pPr algn="just"/>
            <a:endParaRPr lang="tr-TR" dirty="0"/>
          </a:p>
          <a:p>
            <a:pPr algn="just"/>
            <a:endParaRPr lang="tr-TR" dirty="0"/>
          </a:p>
          <a:p>
            <a:pPr algn="just"/>
            <a:endParaRPr lang="tr-TR" dirty="0"/>
          </a:p>
        </p:txBody>
      </p:sp>
      <p:sp>
        <p:nvSpPr>
          <p:cNvPr id="4" name="Slide Number Placeholder 3">
            <a:extLst>
              <a:ext uri="{FF2B5EF4-FFF2-40B4-BE49-F238E27FC236}">
                <a16:creationId xmlns:a16="http://schemas.microsoft.com/office/drawing/2014/main" id="{194ED7AE-F143-B81A-44EC-9D60FBF8C463}"/>
              </a:ext>
            </a:extLst>
          </p:cNvPr>
          <p:cNvSpPr>
            <a:spLocks noGrp="1"/>
          </p:cNvSpPr>
          <p:nvPr>
            <p:ph type="sldNum" sz="quarter" idx="12"/>
          </p:nvPr>
        </p:nvSpPr>
        <p:spPr/>
        <p:txBody>
          <a:bodyPr/>
          <a:lstStyle/>
          <a:p>
            <a:fld id="{FA388F4F-6C6B-4E7F-860B-201CED661D62}" type="slidenum">
              <a:rPr lang="tr-TR" smtClean="0"/>
              <a:t>34</a:t>
            </a:fld>
            <a:endParaRPr lang="tr-TR"/>
          </a:p>
        </p:txBody>
      </p:sp>
    </p:spTree>
    <p:extLst>
      <p:ext uri="{BB962C8B-B14F-4D97-AF65-F5344CB8AC3E}">
        <p14:creationId xmlns:p14="http://schemas.microsoft.com/office/powerpoint/2010/main" val="289538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673" y="836712"/>
            <a:ext cx="7920880" cy="4801314"/>
          </a:xfrm>
          <a:prstGeom prst="rect">
            <a:avLst/>
          </a:prstGeom>
          <a:noFill/>
        </p:spPr>
        <p:txBody>
          <a:bodyPr wrap="square" rtlCol="0">
            <a:spAutoFit/>
          </a:bodyPr>
          <a:lstStyle/>
          <a:p>
            <a:r>
              <a:rPr lang="en-US" b="1" dirty="0"/>
              <a:t>NMT</a:t>
            </a:r>
            <a:r>
              <a:rPr lang="en-US" dirty="0"/>
              <a:t> </a:t>
            </a:r>
            <a:r>
              <a:rPr lang="en-US" b="1" dirty="0"/>
              <a:t>(Nordic Mobile Telephony)</a:t>
            </a:r>
            <a:endParaRPr lang="tr-TR" dirty="0"/>
          </a:p>
          <a:p>
            <a:pPr algn="just"/>
            <a:endParaRPr lang="tr-TR" dirty="0"/>
          </a:p>
          <a:p>
            <a:pPr algn="just"/>
            <a:r>
              <a:rPr lang="en-US" dirty="0"/>
              <a:t>1981’de </a:t>
            </a:r>
            <a:r>
              <a:rPr lang="en-US" dirty="0" err="1"/>
              <a:t>Avupa’da</a:t>
            </a:r>
            <a:r>
              <a:rPr lang="en-US" dirty="0"/>
              <a:t> </a:t>
            </a:r>
            <a:r>
              <a:rPr lang="en-US" dirty="0" err="1"/>
              <a:t>Nodic</a:t>
            </a:r>
            <a:r>
              <a:rPr lang="en-US" dirty="0"/>
              <a:t> Mobil </a:t>
            </a:r>
            <a:r>
              <a:rPr lang="en-US" dirty="0" err="1"/>
              <a:t>Telefon</a:t>
            </a:r>
            <a:r>
              <a:rPr lang="en-US" dirty="0"/>
              <a:t> </a:t>
            </a:r>
            <a:r>
              <a:rPr lang="en-US" b="1" dirty="0"/>
              <a:t>(NMT 450)</a:t>
            </a:r>
            <a:r>
              <a:rPr lang="en-US" dirty="0"/>
              <a:t> </a:t>
            </a:r>
            <a:r>
              <a:rPr lang="en-US" dirty="0" err="1"/>
              <a:t>hücresel</a:t>
            </a:r>
            <a:r>
              <a:rPr lang="en-US" dirty="0"/>
              <a:t> </a:t>
            </a:r>
            <a:r>
              <a:rPr lang="en-US" dirty="0" err="1"/>
              <a:t>telefon</a:t>
            </a:r>
            <a:r>
              <a:rPr lang="en-US" dirty="0"/>
              <a:t> </a:t>
            </a:r>
            <a:r>
              <a:rPr lang="en-US" dirty="0" err="1"/>
              <a:t>sistemi</a:t>
            </a:r>
            <a:r>
              <a:rPr lang="en-US" dirty="0"/>
              <a:t> </a:t>
            </a:r>
            <a:r>
              <a:rPr lang="en-US" dirty="0" err="1"/>
              <a:t>kullanılmaya</a:t>
            </a:r>
            <a:r>
              <a:rPr lang="en-US" dirty="0"/>
              <a:t> </a:t>
            </a:r>
            <a:r>
              <a:rPr lang="en-US" dirty="0" err="1"/>
              <a:t>başlanmıştır</a:t>
            </a:r>
            <a:r>
              <a:rPr lang="en-US" dirty="0"/>
              <a:t>. Bu </a:t>
            </a:r>
            <a:r>
              <a:rPr lang="en-US" dirty="0" err="1"/>
              <a:t>sistem</a:t>
            </a:r>
            <a:r>
              <a:rPr lang="en-US" dirty="0"/>
              <a:t> </a:t>
            </a:r>
            <a:r>
              <a:rPr lang="en-US" b="1" u="sng" dirty="0"/>
              <a:t>450 MHz </a:t>
            </a:r>
            <a:r>
              <a:rPr lang="en-US" b="1" u="sng" dirty="0" err="1"/>
              <a:t>bandında</a:t>
            </a:r>
            <a:r>
              <a:rPr lang="en-US" b="1" u="sng" dirty="0"/>
              <a:t> 25 </a:t>
            </a:r>
            <a:r>
              <a:rPr lang="en-US" b="1" u="sng" dirty="0" err="1"/>
              <a:t>KHz’lik</a:t>
            </a:r>
            <a:r>
              <a:rPr lang="en-US" b="1" u="sng" dirty="0"/>
              <a:t> </a:t>
            </a:r>
            <a:r>
              <a:rPr lang="en-US" b="1" u="sng" dirty="0" err="1"/>
              <a:t>kanalları</a:t>
            </a:r>
            <a:r>
              <a:rPr lang="en-US" b="1" u="sng" dirty="0"/>
              <a:t> </a:t>
            </a:r>
            <a:r>
              <a:rPr lang="en-US" b="1" u="sng" dirty="0" err="1"/>
              <a:t>kullanmaktaydı</a:t>
            </a:r>
            <a:r>
              <a:rPr lang="en-US" dirty="0"/>
              <a:t>. </a:t>
            </a:r>
            <a:endParaRPr lang="tr-TR" dirty="0"/>
          </a:p>
          <a:p>
            <a:pPr algn="just"/>
            <a:endParaRPr lang="tr-TR" dirty="0"/>
          </a:p>
          <a:p>
            <a:pPr algn="just"/>
            <a:r>
              <a:rPr lang="tr-TR" b="1" dirty="0"/>
              <a:t>«Araç telefonu» </a:t>
            </a:r>
            <a:r>
              <a:rPr lang="tr-TR" dirty="0"/>
              <a:t>olarak lanse edilmiş mobil iletişim sistemidir. GSM ile arasındaki en büyük fark </a:t>
            </a:r>
            <a:r>
              <a:rPr lang="tr-TR" b="1" u="sng" dirty="0"/>
              <a:t>analog olmasıdır</a:t>
            </a:r>
            <a:r>
              <a:rPr lang="tr-TR" dirty="0"/>
              <a:t>. Tabii ki bu ses kalitesini bir miktar düşürmektedir. Ayrıca GSM'e oranla daha </a:t>
            </a:r>
            <a:r>
              <a:rPr lang="tr-TR" b="1" dirty="0"/>
              <a:t>yüksek çıkış güçle</a:t>
            </a:r>
            <a:r>
              <a:rPr lang="tr-TR" dirty="0"/>
              <a:t>ri söz konusudur. Bir GSM cep telefonu 2-3 Watt kullanırken, bu araç telefonunda 7-8 Watt civarındadır Buna ek olarak NMT işletim </a:t>
            </a:r>
            <a:r>
              <a:rPr lang="tr-TR" b="1" dirty="0"/>
              <a:t>frekansı daha düşüktür</a:t>
            </a:r>
            <a:r>
              <a:rPr lang="tr-TR" dirty="0"/>
              <a:t>. Her </a:t>
            </a:r>
            <a:r>
              <a:rPr lang="tr-TR" b="1" i="1" u="sng" dirty="0"/>
              <a:t>iki sebepten </a:t>
            </a:r>
            <a:r>
              <a:rPr lang="tr-TR" dirty="0"/>
              <a:t>dolayı NMT, mobil cihazın baz istasyonuna uzak olduğu durumlarda GSM'e göre daha başarılıdır.</a:t>
            </a:r>
          </a:p>
          <a:p>
            <a:pPr algn="just"/>
            <a:endParaRPr lang="tr-TR" dirty="0"/>
          </a:p>
          <a:p>
            <a:pPr algn="just"/>
            <a:r>
              <a:rPr lang="tr-TR" dirty="0"/>
              <a:t>Kurulduğu yıllarda sadece araç içinde kullanılması nedeniyle araç telefonu olarak bilinen NMT bugün artık son teknoloji ürünü olan çok küçük cep telefonu olarak kullanılan mobil telefon şebekesidir.</a:t>
            </a:r>
          </a:p>
          <a:p>
            <a:endParaRPr lang="tr-TR" dirty="0"/>
          </a:p>
        </p:txBody>
      </p:sp>
      <p:sp>
        <p:nvSpPr>
          <p:cNvPr id="2" name="Slide Number Placeholder 1">
            <a:extLst>
              <a:ext uri="{FF2B5EF4-FFF2-40B4-BE49-F238E27FC236}">
                <a16:creationId xmlns:a16="http://schemas.microsoft.com/office/drawing/2014/main" id="{640CB827-BD67-2ACD-EDDB-E97E12731B90}"/>
              </a:ext>
            </a:extLst>
          </p:cNvPr>
          <p:cNvSpPr>
            <a:spLocks noGrp="1"/>
          </p:cNvSpPr>
          <p:nvPr>
            <p:ph type="sldNum" sz="quarter" idx="12"/>
          </p:nvPr>
        </p:nvSpPr>
        <p:spPr/>
        <p:txBody>
          <a:bodyPr/>
          <a:lstStyle/>
          <a:p>
            <a:fld id="{FA388F4F-6C6B-4E7F-860B-201CED661D62}" type="slidenum">
              <a:rPr lang="tr-TR" smtClean="0"/>
              <a:t>35</a:t>
            </a:fld>
            <a:endParaRPr lang="tr-TR"/>
          </a:p>
        </p:txBody>
      </p:sp>
    </p:spTree>
    <p:extLst>
      <p:ext uri="{BB962C8B-B14F-4D97-AF65-F5344CB8AC3E}">
        <p14:creationId xmlns:p14="http://schemas.microsoft.com/office/powerpoint/2010/main" val="2425077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861048"/>
            <a:ext cx="7920880" cy="2031325"/>
          </a:xfrm>
          <a:prstGeom prst="rect">
            <a:avLst/>
          </a:prstGeom>
          <a:noFill/>
        </p:spPr>
        <p:txBody>
          <a:bodyPr wrap="square" rtlCol="0">
            <a:spAutoFit/>
          </a:bodyPr>
          <a:lstStyle/>
          <a:p>
            <a:r>
              <a:rPr lang="en-US" b="1" dirty="0"/>
              <a:t>AMPS ( Advanced Mobile Phone System)</a:t>
            </a:r>
            <a:endParaRPr lang="tr-TR" dirty="0"/>
          </a:p>
          <a:p>
            <a:endParaRPr lang="tr-TR" dirty="0"/>
          </a:p>
          <a:p>
            <a:r>
              <a:rPr lang="en-US" dirty="0"/>
              <a:t>1985'de Extended Total Access Communication System </a:t>
            </a:r>
            <a:r>
              <a:rPr lang="en-US" dirty="0" err="1"/>
              <a:t>ABD’de</a:t>
            </a:r>
            <a:r>
              <a:rPr lang="en-US" dirty="0"/>
              <a:t> Advanced Mobil Phone System </a:t>
            </a:r>
            <a:r>
              <a:rPr lang="en-US" b="1" dirty="0"/>
              <a:t>(AMPS)</a:t>
            </a:r>
            <a:r>
              <a:rPr lang="en-US" dirty="0"/>
              <a:t> </a:t>
            </a:r>
            <a:r>
              <a:rPr lang="en-US" dirty="0" err="1"/>
              <a:t>kullanıyordu</a:t>
            </a:r>
            <a:r>
              <a:rPr lang="en-US" dirty="0"/>
              <a:t>. </a:t>
            </a:r>
            <a:endParaRPr lang="tr-TR" dirty="0"/>
          </a:p>
          <a:p>
            <a:endParaRPr lang="tr-TR" dirty="0"/>
          </a:p>
          <a:p>
            <a:r>
              <a:rPr lang="en-US" dirty="0"/>
              <a:t>Bu </a:t>
            </a:r>
            <a:r>
              <a:rPr lang="en-US" dirty="0" err="1"/>
              <a:t>sistem</a:t>
            </a:r>
            <a:r>
              <a:rPr lang="en-US" dirty="0"/>
              <a:t> 800 MHz </a:t>
            </a:r>
            <a:r>
              <a:rPr lang="en-US" dirty="0" err="1"/>
              <a:t>bandında</a:t>
            </a:r>
            <a:r>
              <a:rPr lang="en-US" dirty="0"/>
              <a:t> 30kHz </a:t>
            </a:r>
            <a:r>
              <a:rPr lang="en-US" dirty="0" err="1"/>
              <a:t>bant</a:t>
            </a:r>
            <a:r>
              <a:rPr lang="en-US" dirty="0"/>
              <a:t> </a:t>
            </a:r>
            <a:r>
              <a:rPr lang="en-US" dirty="0" err="1"/>
              <a:t>genişlikli</a:t>
            </a:r>
            <a:r>
              <a:rPr lang="en-US" dirty="0"/>
              <a:t> </a:t>
            </a:r>
            <a:r>
              <a:rPr lang="en-US" dirty="0" err="1"/>
              <a:t>kanallara</a:t>
            </a:r>
            <a:r>
              <a:rPr lang="en-US" dirty="0"/>
              <a:t> </a:t>
            </a:r>
            <a:r>
              <a:rPr lang="en-US" dirty="0" err="1"/>
              <a:t>sahipti</a:t>
            </a:r>
            <a:r>
              <a:rPr lang="en-US" dirty="0"/>
              <a:t>. Bu </a:t>
            </a:r>
            <a:r>
              <a:rPr lang="en-US" dirty="0" err="1"/>
              <a:t>arada</a:t>
            </a:r>
            <a:r>
              <a:rPr lang="en-US" dirty="0"/>
              <a:t> </a:t>
            </a:r>
            <a:r>
              <a:rPr lang="en-US" dirty="0" err="1"/>
              <a:t>AMPS'nin</a:t>
            </a:r>
            <a:r>
              <a:rPr lang="en-US" dirty="0"/>
              <a:t> </a:t>
            </a:r>
            <a:r>
              <a:rPr lang="en-US" dirty="0" err="1"/>
              <a:t>kanal</a:t>
            </a:r>
            <a:r>
              <a:rPr lang="en-US" dirty="0"/>
              <a:t> </a:t>
            </a:r>
            <a:r>
              <a:rPr lang="en-US" dirty="0" err="1"/>
              <a:t>bant</a:t>
            </a:r>
            <a:r>
              <a:rPr lang="en-US" dirty="0"/>
              <a:t> </a:t>
            </a:r>
            <a:r>
              <a:rPr lang="en-US" dirty="0" err="1"/>
              <a:t>genişliği</a:t>
            </a:r>
            <a:r>
              <a:rPr lang="en-US" dirty="0"/>
              <a:t> FCC 40 MHz </a:t>
            </a:r>
            <a:r>
              <a:rPr lang="en-US" dirty="0" err="1"/>
              <a:t>frekansına</a:t>
            </a:r>
            <a:r>
              <a:rPr lang="en-US" dirty="0"/>
              <a:t> </a:t>
            </a:r>
            <a:r>
              <a:rPr lang="en-US" dirty="0" err="1"/>
              <a:t>çıkartılmıştı</a:t>
            </a:r>
            <a:r>
              <a:rPr lang="en-US" dirty="0"/>
              <a:t>. </a:t>
            </a:r>
            <a:endParaRPr lang="tr-TR" dirty="0"/>
          </a:p>
        </p:txBody>
      </p:sp>
      <p:sp>
        <p:nvSpPr>
          <p:cNvPr id="3" name="TextBox 2"/>
          <p:cNvSpPr txBox="1"/>
          <p:nvPr/>
        </p:nvSpPr>
        <p:spPr>
          <a:xfrm>
            <a:off x="539552" y="620688"/>
            <a:ext cx="7848872" cy="2308324"/>
          </a:xfrm>
          <a:prstGeom prst="rect">
            <a:avLst/>
          </a:prstGeom>
          <a:noFill/>
        </p:spPr>
        <p:txBody>
          <a:bodyPr wrap="square" rtlCol="0">
            <a:spAutoFit/>
          </a:bodyPr>
          <a:lstStyle/>
          <a:p>
            <a:r>
              <a:rPr lang="en-US" b="1" dirty="0"/>
              <a:t>TACS ( Total Access </a:t>
            </a:r>
            <a:r>
              <a:rPr lang="en-US" b="1" dirty="0" err="1"/>
              <a:t>Commumcation</a:t>
            </a:r>
            <a:r>
              <a:rPr lang="en-US" b="1" dirty="0"/>
              <a:t> System ) </a:t>
            </a:r>
            <a:endParaRPr lang="tr-TR" dirty="0"/>
          </a:p>
          <a:p>
            <a:r>
              <a:rPr lang="en-US" dirty="0"/>
              <a:t> </a:t>
            </a:r>
            <a:endParaRPr lang="tr-TR" dirty="0"/>
          </a:p>
          <a:p>
            <a:r>
              <a:rPr lang="en-US" dirty="0"/>
              <a:t>Bu </a:t>
            </a:r>
            <a:r>
              <a:rPr lang="en-US" dirty="0" err="1"/>
              <a:t>sistem</a:t>
            </a:r>
            <a:r>
              <a:rPr lang="en-US" dirty="0"/>
              <a:t>; </a:t>
            </a:r>
            <a:r>
              <a:rPr lang="en-US" dirty="0" err="1"/>
              <a:t>Amerikan</a:t>
            </a:r>
            <a:r>
              <a:rPr lang="en-US" dirty="0"/>
              <a:t> AMPS </a:t>
            </a:r>
            <a:r>
              <a:rPr lang="en-US" dirty="0" err="1"/>
              <a:t>sisteminin</a:t>
            </a:r>
            <a:r>
              <a:rPr lang="en-US" dirty="0"/>
              <a:t> </a:t>
            </a:r>
            <a:r>
              <a:rPr lang="en-US" dirty="0" err="1"/>
              <a:t>İngiltere'de</a:t>
            </a:r>
            <a:r>
              <a:rPr lang="en-US" dirty="0"/>
              <a:t> </a:t>
            </a:r>
            <a:r>
              <a:rPr lang="en-US" dirty="0" err="1"/>
              <a:t>oluşturulmuş</a:t>
            </a:r>
            <a:r>
              <a:rPr lang="en-US" dirty="0"/>
              <a:t> </a:t>
            </a:r>
            <a:r>
              <a:rPr lang="en-US" dirty="0" err="1"/>
              <a:t>bir</a:t>
            </a:r>
            <a:r>
              <a:rPr lang="en-US" dirty="0"/>
              <a:t> </a:t>
            </a:r>
            <a:r>
              <a:rPr lang="en-US" dirty="0" err="1"/>
              <a:t>sürümüdür</a:t>
            </a:r>
            <a:r>
              <a:rPr lang="en-US" dirty="0"/>
              <a:t>. </a:t>
            </a:r>
            <a:r>
              <a:rPr lang="en-US" dirty="0" err="1"/>
              <a:t>Sistem</a:t>
            </a:r>
            <a:r>
              <a:rPr lang="en-US" dirty="0"/>
              <a:t> </a:t>
            </a:r>
            <a:r>
              <a:rPr lang="en-US" dirty="0" err="1"/>
              <a:t>Ocak</a:t>
            </a:r>
            <a:r>
              <a:rPr lang="en-US" dirty="0"/>
              <a:t> 1985'de </a:t>
            </a:r>
            <a:r>
              <a:rPr lang="en-US" dirty="0" err="1"/>
              <a:t>açılmıştır</a:t>
            </a:r>
            <a:r>
              <a:rPr lang="en-US" dirty="0"/>
              <a:t>. </a:t>
            </a:r>
            <a:r>
              <a:rPr lang="en-US" dirty="0" err="1"/>
              <a:t>Avrupa</a:t>
            </a:r>
            <a:r>
              <a:rPr lang="en-US" dirty="0"/>
              <a:t>, </a:t>
            </a:r>
            <a:r>
              <a:rPr lang="en-US" dirty="0" err="1"/>
              <a:t>Afrika</a:t>
            </a:r>
            <a:r>
              <a:rPr lang="en-US" dirty="0"/>
              <a:t> </a:t>
            </a:r>
            <a:r>
              <a:rPr lang="en-US" dirty="0" err="1"/>
              <a:t>ve</a:t>
            </a:r>
            <a:r>
              <a:rPr lang="en-US" dirty="0"/>
              <a:t> </a:t>
            </a:r>
            <a:r>
              <a:rPr lang="en-US" dirty="0" err="1"/>
              <a:t>Güneydoğu</a:t>
            </a:r>
            <a:r>
              <a:rPr lang="en-US" dirty="0"/>
              <a:t> </a:t>
            </a:r>
            <a:r>
              <a:rPr lang="en-US" dirty="0" err="1"/>
              <a:t>Asya'ya</a:t>
            </a:r>
            <a:r>
              <a:rPr lang="en-US" dirty="0"/>
              <a:t> </a:t>
            </a:r>
            <a:r>
              <a:rPr lang="en-US" dirty="0" err="1"/>
              <a:t>adapte</a:t>
            </a:r>
            <a:r>
              <a:rPr lang="en-US" dirty="0"/>
              <a:t> </a:t>
            </a:r>
            <a:r>
              <a:rPr lang="en-US" dirty="0" err="1"/>
              <a:t>edilmiştir</a:t>
            </a:r>
            <a:r>
              <a:rPr lang="en-US" dirty="0"/>
              <a:t>. </a:t>
            </a:r>
            <a:endParaRPr lang="tr-TR" dirty="0"/>
          </a:p>
          <a:p>
            <a:r>
              <a:rPr lang="en-US" dirty="0"/>
              <a:t>TACS </a:t>
            </a:r>
            <a:r>
              <a:rPr lang="en-US" dirty="0" err="1"/>
              <a:t>Avrupa'da</a:t>
            </a:r>
            <a:r>
              <a:rPr lang="en-US" dirty="0"/>
              <a:t>, </a:t>
            </a:r>
            <a:r>
              <a:rPr lang="en-US" dirty="0" err="1"/>
              <a:t>NMT’den</a:t>
            </a:r>
            <a:r>
              <a:rPr lang="en-US" dirty="0"/>
              <a:t> </a:t>
            </a:r>
            <a:r>
              <a:rPr lang="en-US" dirty="0" err="1"/>
              <a:t>dört</a:t>
            </a:r>
            <a:r>
              <a:rPr lang="en-US" dirty="0"/>
              <a:t> </a:t>
            </a:r>
            <a:r>
              <a:rPr lang="en-US" dirty="0" err="1"/>
              <a:t>yıl</a:t>
            </a:r>
            <a:r>
              <a:rPr lang="en-US" dirty="0"/>
              <a:t> </a:t>
            </a:r>
            <a:r>
              <a:rPr lang="en-US" dirty="0" err="1"/>
              <a:t>sonra</a:t>
            </a:r>
            <a:r>
              <a:rPr lang="en-US" dirty="0"/>
              <a:t> </a:t>
            </a:r>
            <a:r>
              <a:rPr lang="en-US" dirty="0" err="1"/>
              <a:t>açılmıştır</a:t>
            </a:r>
            <a:r>
              <a:rPr lang="en-US" dirty="0"/>
              <a:t>. 1990–91 </a:t>
            </a:r>
            <a:r>
              <a:rPr lang="en-US" dirty="0" err="1"/>
              <a:t>yıllarında</a:t>
            </a:r>
            <a:r>
              <a:rPr lang="en-US" dirty="0"/>
              <a:t> </a:t>
            </a:r>
            <a:r>
              <a:rPr lang="en-US" dirty="0" err="1"/>
              <a:t>hızlı</a:t>
            </a:r>
            <a:r>
              <a:rPr lang="en-US" dirty="0"/>
              <a:t> </a:t>
            </a:r>
            <a:r>
              <a:rPr lang="en-US" dirty="0" err="1"/>
              <a:t>gelişim</a:t>
            </a:r>
            <a:r>
              <a:rPr lang="en-US" dirty="0"/>
              <a:t> </a:t>
            </a:r>
            <a:r>
              <a:rPr lang="en-US" dirty="0" err="1"/>
              <a:t>göstermiştir</a:t>
            </a:r>
            <a:r>
              <a:rPr lang="en-US" dirty="0"/>
              <a:t>.</a:t>
            </a:r>
            <a:endParaRPr lang="tr-TR" dirty="0"/>
          </a:p>
          <a:p>
            <a:endParaRPr lang="tr-TR" dirty="0"/>
          </a:p>
        </p:txBody>
      </p:sp>
      <p:sp>
        <p:nvSpPr>
          <p:cNvPr id="4" name="Slide Number Placeholder 3">
            <a:extLst>
              <a:ext uri="{FF2B5EF4-FFF2-40B4-BE49-F238E27FC236}">
                <a16:creationId xmlns:a16="http://schemas.microsoft.com/office/drawing/2014/main" id="{BCE7327F-83F9-539A-6D94-5B5CC5BC76EB}"/>
              </a:ext>
            </a:extLst>
          </p:cNvPr>
          <p:cNvSpPr>
            <a:spLocks noGrp="1"/>
          </p:cNvSpPr>
          <p:nvPr>
            <p:ph type="sldNum" sz="quarter" idx="12"/>
          </p:nvPr>
        </p:nvSpPr>
        <p:spPr/>
        <p:txBody>
          <a:bodyPr/>
          <a:lstStyle/>
          <a:p>
            <a:fld id="{FA388F4F-6C6B-4E7F-860B-201CED661D62}" type="slidenum">
              <a:rPr lang="tr-TR" smtClean="0"/>
              <a:t>36</a:t>
            </a:fld>
            <a:endParaRPr lang="tr-TR"/>
          </a:p>
        </p:txBody>
      </p:sp>
    </p:spTree>
    <p:extLst>
      <p:ext uri="{BB962C8B-B14F-4D97-AF65-F5344CB8AC3E}">
        <p14:creationId xmlns:p14="http://schemas.microsoft.com/office/powerpoint/2010/main" val="2606322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3744416" cy="461665"/>
          </a:xfrm>
          <a:prstGeom prst="rect">
            <a:avLst/>
          </a:prstGeom>
          <a:noFill/>
        </p:spPr>
        <p:txBody>
          <a:bodyPr wrap="square" rtlCol="0">
            <a:spAutoFit/>
          </a:bodyPr>
          <a:lstStyle/>
          <a:p>
            <a:r>
              <a:rPr lang="tr-TR" sz="2400" b="1" dirty="0"/>
              <a:t>İkinci Nesil (2G)</a:t>
            </a:r>
          </a:p>
        </p:txBody>
      </p:sp>
      <p:sp>
        <p:nvSpPr>
          <p:cNvPr id="4" name="TextBox 3"/>
          <p:cNvSpPr txBox="1"/>
          <p:nvPr/>
        </p:nvSpPr>
        <p:spPr>
          <a:xfrm>
            <a:off x="755576" y="1268760"/>
            <a:ext cx="7632848" cy="5078313"/>
          </a:xfrm>
          <a:prstGeom prst="rect">
            <a:avLst/>
          </a:prstGeom>
          <a:noFill/>
        </p:spPr>
        <p:txBody>
          <a:bodyPr wrap="square" rtlCol="0">
            <a:spAutoFit/>
          </a:bodyPr>
          <a:lstStyle/>
          <a:p>
            <a:r>
              <a:rPr lang="tr-TR" dirty="0"/>
              <a:t>GSM teknolojisi 2G deki zaman içerisinde evreler (phases) halinde gelişmiştir.  Bu </a:t>
            </a:r>
            <a:r>
              <a:rPr lang="tr-TR" b="1" dirty="0"/>
              <a:t>evreler (phases)</a:t>
            </a:r>
          </a:p>
          <a:p>
            <a:pPr algn="ctr"/>
            <a:endParaRPr lang="tr-TR" b="1" dirty="0"/>
          </a:p>
          <a:p>
            <a:pPr algn="ctr"/>
            <a:r>
              <a:rPr lang="tr-TR" b="1" dirty="0"/>
              <a:t>Evre 1(Phase 1), Evre 2( Phase 2) </a:t>
            </a:r>
            <a:r>
              <a:rPr lang="tr-TR" dirty="0"/>
              <a:t>ve </a:t>
            </a:r>
            <a:r>
              <a:rPr lang="tr-TR" b="1" dirty="0"/>
              <a:t>Evre 2+(Phase 2+)</a:t>
            </a:r>
          </a:p>
          <a:p>
            <a:pPr algn="just"/>
            <a:endParaRPr lang="tr-TR" b="1" dirty="0"/>
          </a:p>
          <a:p>
            <a:pPr algn="just"/>
            <a:r>
              <a:rPr lang="tr-TR" b="1" u="sng" dirty="0"/>
              <a:t>Evre 1(Phase 1)</a:t>
            </a:r>
          </a:p>
          <a:p>
            <a:pPr algn="just"/>
            <a:r>
              <a:rPr lang="en-US" dirty="0"/>
              <a:t> </a:t>
            </a:r>
            <a:endParaRPr lang="tr-TR" dirty="0"/>
          </a:p>
          <a:p>
            <a:pPr algn="just"/>
            <a:r>
              <a:rPr lang="tr-TR" dirty="0"/>
              <a:t>Aşağıdaki servisleri içermektedir</a:t>
            </a:r>
          </a:p>
          <a:p>
            <a:pPr marL="285750" indent="-285750" algn="just">
              <a:buFont typeface="Wingdings" panose="05000000000000000000" pitchFamily="2" charset="2"/>
              <a:buChar char="q"/>
            </a:pPr>
            <a:endParaRPr lang="tr-TR" dirty="0"/>
          </a:p>
          <a:p>
            <a:pPr marL="285750" indent="-285750" algn="just">
              <a:buFont typeface="Wingdings" panose="05000000000000000000" pitchFamily="2" charset="2"/>
              <a:buChar char="q"/>
            </a:pPr>
            <a:r>
              <a:rPr lang="tr-TR" dirty="0"/>
              <a:t>Ses trafiği</a:t>
            </a:r>
          </a:p>
          <a:p>
            <a:pPr marL="285750" indent="-285750" algn="just">
              <a:buFont typeface="Wingdings" panose="05000000000000000000" pitchFamily="2" charset="2"/>
              <a:buChar char="q"/>
            </a:pPr>
            <a:r>
              <a:rPr lang="tr-TR" dirty="0"/>
              <a:t>Uluslararası roaming</a:t>
            </a:r>
          </a:p>
          <a:p>
            <a:pPr marL="285750" indent="-285750" algn="just">
              <a:buFont typeface="Wingdings" panose="05000000000000000000" pitchFamily="2" charset="2"/>
              <a:buChar char="q"/>
            </a:pPr>
            <a:r>
              <a:rPr lang="tr-TR" dirty="0"/>
              <a:t>Temel fax/veri servisleri ( En fazla hız 9.6kbit/s)</a:t>
            </a:r>
          </a:p>
          <a:p>
            <a:pPr marL="285750" indent="-285750" algn="just">
              <a:buFont typeface="Wingdings" panose="05000000000000000000" pitchFamily="2" charset="2"/>
              <a:buChar char="q"/>
            </a:pPr>
            <a:r>
              <a:rPr lang="tr-TR" dirty="0"/>
              <a:t>Çağrı yönlendirme</a:t>
            </a:r>
          </a:p>
          <a:p>
            <a:pPr marL="285750" indent="-285750" algn="just">
              <a:buFont typeface="Wingdings" panose="05000000000000000000" pitchFamily="2" charset="2"/>
              <a:buChar char="q"/>
            </a:pPr>
            <a:r>
              <a:rPr lang="tr-TR" dirty="0"/>
              <a:t>Kısa mesaj servisi (SMS)</a:t>
            </a:r>
          </a:p>
          <a:p>
            <a:pPr algn="just"/>
            <a:endParaRPr lang="tr-TR" b="1" dirty="0"/>
          </a:p>
          <a:p>
            <a:pPr algn="just"/>
            <a:r>
              <a:rPr lang="tr-TR" dirty="0"/>
              <a:t>Evre 1 ayni zamanda </a:t>
            </a:r>
            <a:r>
              <a:rPr lang="tr-TR" b="1" dirty="0"/>
              <a:t>Abone Kimlik Modülü`nün (SIM kard</a:t>
            </a:r>
            <a:r>
              <a:rPr lang="tr-TR" dirty="0"/>
              <a:t>) gelişimini de içermektedir.</a:t>
            </a:r>
          </a:p>
          <a:p>
            <a:pPr algn="just"/>
            <a:endParaRPr lang="tr-TR" b="1" dirty="0"/>
          </a:p>
        </p:txBody>
      </p:sp>
      <p:sp>
        <p:nvSpPr>
          <p:cNvPr id="3" name="Slide Number Placeholder 2">
            <a:extLst>
              <a:ext uri="{FF2B5EF4-FFF2-40B4-BE49-F238E27FC236}">
                <a16:creationId xmlns:a16="http://schemas.microsoft.com/office/drawing/2014/main" id="{63481067-4FD9-6314-465C-27ECBE7C14C4}"/>
              </a:ext>
            </a:extLst>
          </p:cNvPr>
          <p:cNvSpPr>
            <a:spLocks noGrp="1"/>
          </p:cNvSpPr>
          <p:nvPr>
            <p:ph type="sldNum" sz="quarter" idx="12"/>
          </p:nvPr>
        </p:nvSpPr>
        <p:spPr/>
        <p:txBody>
          <a:bodyPr/>
          <a:lstStyle/>
          <a:p>
            <a:fld id="{FA388F4F-6C6B-4E7F-860B-201CED661D62}" type="slidenum">
              <a:rPr lang="tr-TR" smtClean="0"/>
              <a:t>37</a:t>
            </a:fld>
            <a:endParaRPr lang="tr-TR"/>
          </a:p>
        </p:txBody>
      </p:sp>
    </p:spTree>
    <p:extLst>
      <p:ext uri="{BB962C8B-B14F-4D97-AF65-F5344CB8AC3E}">
        <p14:creationId xmlns:p14="http://schemas.microsoft.com/office/powerpoint/2010/main" val="1610434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848872" cy="5355312"/>
          </a:xfrm>
          <a:prstGeom prst="rect">
            <a:avLst/>
          </a:prstGeom>
          <a:noFill/>
        </p:spPr>
        <p:txBody>
          <a:bodyPr wrap="square" rtlCol="0">
            <a:spAutoFit/>
          </a:bodyPr>
          <a:lstStyle/>
          <a:p>
            <a:pPr algn="just"/>
            <a:r>
              <a:rPr lang="tr-TR" b="1" u="sng" dirty="0"/>
              <a:t>Evre 2 (Phase 2)</a:t>
            </a:r>
          </a:p>
          <a:p>
            <a:pPr algn="just"/>
            <a:endParaRPr lang="tr-TR" dirty="0"/>
          </a:p>
          <a:p>
            <a:pPr marL="285750" indent="-285750" algn="just">
              <a:buFont typeface="Wingdings" panose="05000000000000000000" pitchFamily="2" charset="2"/>
              <a:buChar char="q"/>
            </a:pPr>
            <a:r>
              <a:rPr lang="tr-TR" dirty="0"/>
              <a:t>Çağrı ücretlendirme bigisi</a:t>
            </a:r>
          </a:p>
          <a:p>
            <a:pPr marL="285750" indent="-285750" algn="just">
              <a:buFont typeface="Wingdings" panose="05000000000000000000" pitchFamily="2" charset="2"/>
              <a:buChar char="q"/>
            </a:pPr>
            <a:r>
              <a:rPr lang="tr-TR" dirty="0"/>
              <a:t>Gelen çağryı bekletme</a:t>
            </a:r>
          </a:p>
          <a:p>
            <a:pPr marL="285750" indent="-285750" algn="just">
              <a:buFont typeface="Wingdings" panose="05000000000000000000" pitchFamily="2" charset="2"/>
              <a:buChar char="q"/>
            </a:pPr>
            <a:r>
              <a:rPr lang="tr-TR" dirty="0"/>
              <a:t>Gelen çağrının kimliklendirmesi</a:t>
            </a:r>
          </a:p>
          <a:p>
            <a:pPr marL="285750" indent="-285750" algn="just">
              <a:buFont typeface="Wingdings" panose="05000000000000000000" pitchFamily="2" charset="2"/>
              <a:buChar char="q"/>
            </a:pPr>
            <a:r>
              <a:rPr lang="tr-TR" dirty="0"/>
              <a:t>Konferans çağrıları</a:t>
            </a:r>
          </a:p>
          <a:p>
            <a:pPr marL="285750" indent="-285750" algn="just">
              <a:buFont typeface="Wingdings" panose="05000000000000000000" pitchFamily="2" charset="2"/>
              <a:buChar char="q"/>
            </a:pPr>
            <a:r>
              <a:rPr lang="tr-TR" dirty="0"/>
              <a:t>Grup oluşturma</a:t>
            </a:r>
          </a:p>
          <a:p>
            <a:pPr marL="285750" indent="-285750" algn="just">
              <a:buFont typeface="Wingdings" panose="05000000000000000000" pitchFamily="2" charset="2"/>
              <a:buChar char="q"/>
            </a:pPr>
            <a:endParaRPr lang="tr-TR" dirty="0"/>
          </a:p>
          <a:p>
            <a:pPr marL="285750" indent="-285750" algn="just">
              <a:buFont typeface="Wingdings" panose="05000000000000000000" pitchFamily="2" charset="2"/>
              <a:buChar char="q"/>
            </a:pPr>
            <a:endParaRPr lang="tr-TR" dirty="0"/>
          </a:p>
          <a:p>
            <a:pPr algn="just"/>
            <a:r>
              <a:rPr lang="tr-TR" b="1" u="sng" dirty="0"/>
              <a:t>Evre 2+ (Phase 2+)</a:t>
            </a:r>
          </a:p>
          <a:p>
            <a:pPr algn="just"/>
            <a:endParaRPr lang="tr-TR" dirty="0"/>
          </a:p>
          <a:p>
            <a:pPr marL="285750" indent="-285750" algn="just">
              <a:buFont typeface="Wingdings" panose="05000000000000000000" pitchFamily="2" charset="2"/>
              <a:buChar char="q"/>
            </a:pPr>
            <a:r>
              <a:rPr lang="tr-TR" dirty="0"/>
              <a:t>GSM 900 protokolü</a:t>
            </a:r>
          </a:p>
          <a:p>
            <a:pPr marL="285750" indent="-285750" algn="just">
              <a:buFont typeface="Wingdings" panose="05000000000000000000" pitchFamily="2" charset="2"/>
              <a:buChar char="q"/>
            </a:pPr>
            <a:r>
              <a:rPr lang="tr-TR" dirty="0"/>
              <a:t>GSM 1800 protokolü</a:t>
            </a:r>
          </a:p>
          <a:p>
            <a:pPr marL="285750" indent="-285750" algn="just">
              <a:buFont typeface="Wingdings" panose="05000000000000000000" pitchFamily="2" charset="2"/>
              <a:buChar char="q"/>
            </a:pPr>
            <a:r>
              <a:rPr lang="tr-TR" dirty="0"/>
              <a:t>GSM1900 protokolü</a:t>
            </a:r>
          </a:p>
          <a:p>
            <a:pPr marL="285750" indent="-285750" algn="just">
              <a:buFont typeface="Wingdings" panose="05000000000000000000" pitchFamily="2" charset="2"/>
              <a:buChar char="q"/>
            </a:pPr>
            <a:r>
              <a:rPr lang="tr-TR" dirty="0"/>
              <a:t>GPRS sistemi</a:t>
            </a:r>
          </a:p>
          <a:p>
            <a:pPr algn="just"/>
            <a:endParaRPr lang="tr-TR" dirty="0"/>
          </a:p>
          <a:p>
            <a:pPr algn="just"/>
            <a:endParaRPr lang="tr-TR" dirty="0"/>
          </a:p>
          <a:p>
            <a:pPr algn="just"/>
            <a:endParaRPr lang="tr-TR" dirty="0"/>
          </a:p>
          <a:p>
            <a:pPr algn="just"/>
            <a:endParaRPr lang="tr-TR" dirty="0"/>
          </a:p>
        </p:txBody>
      </p:sp>
      <p:sp>
        <p:nvSpPr>
          <p:cNvPr id="3" name="Slide Number Placeholder 2">
            <a:extLst>
              <a:ext uri="{FF2B5EF4-FFF2-40B4-BE49-F238E27FC236}">
                <a16:creationId xmlns:a16="http://schemas.microsoft.com/office/drawing/2014/main" id="{C630D996-8691-50E1-B7B5-DCE2023917D3}"/>
              </a:ext>
            </a:extLst>
          </p:cNvPr>
          <p:cNvSpPr>
            <a:spLocks noGrp="1"/>
          </p:cNvSpPr>
          <p:nvPr>
            <p:ph type="sldNum" sz="quarter" idx="12"/>
          </p:nvPr>
        </p:nvSpPr>
        <p:spPr/>
        <p:txBody>
          <a:bodyPr/>
          <a:lstStyle/>
          <a:p>
            <a:fld id="{FA388F4F-6C6B-4E7F-860B-201CED661D62}" type="slidenum">
              <a:rPr lang="tr-TR" smtClean="0"/>
              <a:t>38</a:t>
            </a:fld>
            <a:endParaRPr lang="tr-TR"/>
          </a:p>
        </p:txBody>
      </p:sp>
    </p:spTree>
    <p:extLst>
      <p:ext uri="{BB962C8B-B14F-4D97-AF65-F5344CB8AC3E}">
        <p14:creationId xmlns:p14="http://schemas.microsoft.com/office/powerpoint/2010/main" val="4014680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352928" cy="5093702"/>
          </a:xfrm>
          <a:prstGeom prst="rect">
            <a:avLst/>
          </a:prstGeom>
          <a:noFill/>
        </p:spPr>
        <p:txBody>
          <a:bodyPr wrap="square" rtlCol="0">
            <a:spAutoFit/>
          </a:bodyPr>
          <a:lstStyle/>
          <a:p>
            <a:r>
              <a:rPr lang="tr-TR" sz="2800" b="1" dirty="0"/>
              <a:t>Çoklu Erişim Yöntemleri</a:t>
            </a:r>
          </a:p>
          <a:p>
            <a:endParaRPr lang="tr-TR" dirty="0"/>
          </a:p>
          <a:p>
            <a:pPr algn="just">
              <a:lnSpc>
                <a:spcPct val="150000"/>
              </a:lnSpc>
            </a:pPr>
            <a:r>
              <a:rPr lang="tr-TR" dirty="0"/>
              <a:t>Kablosuz ortamın </a:t>
            </a:r>
            <a:r>
              <a:rPr lang="tr-TR" b="1" dirty="0"/>
              <a:t>en büyük sorunlarından </a:t>
            </a:r>
            <a:r>
              <a:rPr lang="tr-TR" dirty="0"/>
              <a:t>biri de bant genişliği açısından </a:t>
            </a:r>
            <a:r>
              <a:rPr lang="tr-TR" b="1" dirty="0"/>
              <a:t>oldukça sınırlı kaynaklara sahip olmasıdır. </a:t>
            </a:r>
            <a:r>
              <a:rPr lang="tr-TR" dirty="0"/>
              <a:t>Bir kablosuz </a:t>
            </a:r>
            <a:r>
              <a:rPr lang="tr-TR" b="1" dirty="0"/>
              <a:t>sistemden beklenen, </a:t>
            </a:r>
            <a:r>
              <a:rPr lang="tr-TR" dirty="0"/>
              <a:t>uygulamanın türüne ve kullanıcı sayısına bağlı olarak sınırlı bant genişliğini kullanıcılara mümkün olduğunca </a:t>
            </a:r>
            <a:r>
              <a:rPr lang="tr-TR" b="1" dirty="0"/>
              <a:t>etkin bir şekilde paylaştırmasıdır</a:t>
            </a:r>
            <a:r>
              <a:rPr lang="tr-TR" dirty="0"/>
              <a:t>. Kablosuz sistemler, sınırlı bant genişliğini kullanıcılara tahsis etmek için ortam erişimi kontrol (Medium Access Control, MAC) protokolleri kullanırlar.</a:t>
            </a:r>
          </a:p>
          <a:p>
            <a:pPr algn="just"/>
            <a:endParaRPr lang="tr-TR" dirty="0"/>
          </a:p>
          <a:p>
            <a:pPr algn="just"/>
            <a:endParaRPr lang="tr-TR" dirty="0"/>
          </a:p>
          <a:p>
            <a:pPr algn="just">
              <a:lnSpc>
                <a:spcPct val="150000"/>
              </a:lnSpc>
            </a:pPr>
            <a:r>
              <a:rPr lang="tr-TR" dirty="0"/>
              <a:t>Çoklu erişim yöntemleri kablosuz ortamda sınırlı olan bant genişliği çok sayıda kullanıcıya aynı anda kullanma imkanı sağlamaktadır. Yaygın olarak bilinen </a:t>
            </a:r>
            <a:r>
              <a:rPr lang="tr-TR" b="1" dirty="0"/>
              <a:t>çoklu erişim yöntemleri</a:t>
            </a:r>
            <a:r>
              <a:rPr lang="tr-TR" dirty="0"/>
              <a:t> şunlardır: </a:t>
            </a:r>
          </a:p>
        </p:txBody>
      </p:sp>
      <p:sp>
        <p:nvSpPr>
          <p:cNvPr id="3" name="Slide Number Placeholder 2">
            <a:extLst>
              <a:ext uri="{FF2B5EF4-FFF2-40B4-BE49-F238E27FC236}">
                <a16:creationId xmlns:a16="http://schemas.microsoft.com/office/drawing/2014/main" id="{D95C6831-B57D-1F72-EEB9-A376CB2B4B82}"/>
              </a:ext>
            </a:extLst>
          </p:cNvPr>
          <p:cNvSpPr>
            <a:spLocks noGrp="1"/>
          </p:cNvSpPr>
          <p:nvPr>
            <p:ph type="sldNum" sz="quarter" idx="12"/>
          </p:nvPr>
        </p:nvSpPr>
        <p:spPr/>
        <p:txBody>
          <a:bodyPr/>
          <a:lstStyle/>
          <a:p>
            <a:fld id="{FA388F4F-6C6B-4E7F-860B-201CED661D62}" type="slidenum">
              <a:rPr lang="tr-TR" smtClean="0"/>
              <a:t>39</a:t>
            </a:fld>
            <a:endParaRPr lang="tr-TR"/>
          </a:p>
        </p:txBody>
      </p:sp>
    </p:spTree>
    <p:extLst>
      <p:ext uri="{BB962C8B-B14F-4D97-AF65-F5344CB8AC3E}">
        <p14:creationId xmlns:p14="http://schemas.microsoft.com/office/powerpoint/2010/main" val="305964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75D73-95FB-46E1-B183-637C5D26665B}"/>
              </a:ext>
            </a:extLst>
          </p:cNvPr>
          <p:cNvSpPr/>
          <p:nvPr/>
        </p:nvSpPr>
        <p:spPr>
          <a:xfrm>
            <a:off x="215516" y="303159"/>
            <a:ext cx="8712968" cy="5847755"/>
          </a:xfrm>
          <a:prstGeom prst="rect">
            <a:avLst/>
          </a:prstGeom>
        </p:spPr>
        <p:txBody>
          <a:bodyPr wrap="square">
            <a:spAutoFit/>
          </a:bodyPr>
          <a:lstStyle/>
          <a:p>
            <a:r>
              <a:rPr lang="tr-TR" sz="2200" b="1" dirty="0">
                <a:latin typeface="Open Sans"/>
              </a:rPr>
              <a:t>VDSL Nedir?</a:t>
            </a:r>
          </a:p>
          <a:p>
            <a:r>
              <a:rPr lang="tr-TR" sz="2200" b="1" dirty="0" err="1">
                <a:latin typeface="Open Sans"/>
              </a:rPr>
              <a:t>V</a:t>
            </a:r>
            <a:r>
              <a:rPr lang="tr-TR" sz="2200" dirty="0" err="1">
                <a:latin typeface="Open Sans"/>
              </a:rPr>
              <a:t>ery</a:t>
            </a:r>
            <a:r>
              <a:rPr lang="tr-TR" sz="2200" dirty="0">
                <a:latin typeface="Open Sans"/>
              </a:rPr>
              <a:t> High </a:t>
            </a:r>
            <a:r>
              <a:rPr lang="tr-TR" sz="2200" dirty="0" err="1">
                <a:latin typeface="Open Sans"/>
              </a:rPr>
              <a:t>Speed</a:t>
            </a:r>
            <a:r>
              <a:rPr lang="tr-TR" sz="2200" dirty="0">
                <a:latin typeface="Open Sans"/>
              </a:rPr>
              <a:t> </a:t>
            </a:r>
            <a:r>
              <a:rPr lang="tr-TR" sz="2200" b="1" dirty="0" err="1">
                <a:latin typeface="Open Sans"/>
              </a:rPr>
              <a:t>D</a:t>
            </a:r>
            <a:r>
              <a:rPr lang="tr-TR" sz="2200" dirty="0" err="1">
                <a:latin typeface="Open Sans"/>
              </a:rPr>
              <a:t>igital</a:t>
            </a:r>
            <a:r>
              <a:rPr lang="tr-TR" sz="2200" dirty="0">
                <a:latin typeface="Open Sans"/>
              </a:rPr>
              <a:t> </a:t>
            </a:r>
            <a:r>
              <a:rPr lang="tr-TR" sz="2200" b="1" dirty="0" err="1">
                <a:latin typeface="Open Sans"/>
              </a:rPr>
              <a:t>S</a:t>
            </a:r>
            <a:r>
              <a:rPr lang="tr-TR" sz="2200" dirty="0" err="1">
                <a:latin typeface="Open Sans"/>
              </a:rPr>
              <a:t>ubscriber</a:t>
            </a:r>
            <a:r>
              <a:rPr lang="tr-TR" sz="2200" dirty="0">
                <a:latin typeface="Open Sans"/>
              </a:rPr>
              <a:t> </a:t>
            </a:r>
            <a:r>
              <a:rPr lang="tr-TR" sz="2200" b="1" dirty="0" err="1">
                <a:latin typeface="Open Sans"/>
              </a:rPr>
              <a:t>L</a:t>
            </a:r>
            <a:r>
              <a:rPr lang="tr-TR" sz="2200" dirty="0" err="1">
                <a:latin typeface="Open Sans"/>
              </a:rPr>
              <a:t>ine</a:t>
            </a:r>
            <a:r>
              <a:rPr lang="tr-TR" sz="2200" dirty="0">
                <a:latin typeface="Open Sans"/>
              </a:rPr>
              <a:t> kelimelerinin kısaltılmış hali olan VDSL (Çok Yüksek Hızlı Dijital Abone Hattı) bakır kablo hatlarının da bulunduğu internet hizmeti sağlayan dijital abone hattıdır. VDSL santrale yakın konumda bulunan kullanıcılarına daha verimli bant genişliği sunar. </a:t>
            </a:r>
          </a:p>
          <a:p>
            <a:r>
              <a:rPr lang="tr-TR" sz="2200" dirty="0">
                <a:latin typeface="Open Sans"/>
              </a:rPr>
              <a:t>ADSL’den çok daha fazla hızlara olanak veren VDSL, sinyalin güçlü bir şekilde aktarım yapabildiği yerlere 100 </a:t>
            </a:r>
            <a:r>
              <a:rPr lang="tr-TR" sz="2200" dirty="0" err="1">
                <a:latin typeface="Open Sans"/>
              </a:rPr>
              <a:t>Mbps’ye</a:t>
            </a:r>
            <a:r>
              <a:rPr lang="tr-TR" sz="2200" dirty="0">
                <a:latin typeface="Open Sans"/>
              </a:rPr>
              <a:t> kadar hızla ulaşabilir. VDSL ADSL’e göre </a:t>
            </a:r>
            <a:r>
              <a:rPr lang="tr-TR" sz="2200" dirty="0" err="1">
                <a:latin typeface="Open Sans"/>
              </a:rPr>
              <a:t>download</a:t>
            </a:r>
            <a:r>
              <a:rPr lang="tr-TR" sz="2200" dirty="0">
                <a:latin typeface="Open Sans"/>
              </a:rPr>
              <a:t> hızında 5, </a:t>
            </a:r>
            <a:r>
              <a:rPr lang="tr-TR" sz="2200" dirty="0" err="1">
                <a:latin typeface="Open Sans"/>
              </a:rPr>
              <a:t>upload</a:t>
            </a:r>
            <a:r>
              <a:rPr lang="tr-TR" sz="2200" dirty="0">
                <a:latin typeface="Open Sans"/>
              </a:rPr>
              <a:t> hızında ise 10 kat fazladır. </a:t>
            </a:r>
          </a:p>
          <a:p>
            <a:endParaRPr lang="tr-TR" sz="2200" dirty="0">
              <a:latin typeface="Open Sans"/>
            </a:endParaRPr>
          </a:p>
          <a:p>
            <a:r>
              <a:rPr lang="tr-TR" sz="2200" b="1" dirty="0">
                <a:latin typeface="Open Sans"/>
              </a:rPr>
              <a:t>VDSL2 Nedir?</a:t>
            </a:r>
          </a:p>
          <a:p>
            <a:r>
              <a:rPr lang="tr-TR" sz="2200" dirty="0">
                <a:latin typeface="Open Sans"/>
              </a:rPr>
              <a:t>VDSL2, </a:t>
            </a:r>
            <a:r>
              <a:rPr lang="tr-TR" sz="2200" dirty="0" err="1">
                <a:latin typeface="Open Sans"/>
              </a:rPr>
              <a:t>VDSL’in</a:t>
            </a:r>
            <a:r>
              <a:rPr lang="tr-TR" sz="2200" dirty="0">
                <a:latin typeface="Open Sans"/>
              </a:rPr>
              <a:t> daha yüksek bant genişliği sunan üst teknolojisidir diyebiliriz. ADSL ve VDSL gibi VDSL2 de bakır altyapı kullanmaktadır. </a:t>
            </a:r>
            <a:r>
              <a:rPr lang="tr-TR" sz="2200" dirty="0" err="1">
                <a:latin typeface="Open Sans"/>
              </a:rPr>
              <a:t>VDSL’den</a:t>
            </a:r>
            <a:r>
              <a:rPr lang="tr-TR" sz="2200" dirty="0">
                <a:latin typeface="Open Sans"/>
              </a:rPr>
              <a:t> farkı ise merkezi santrallerden açık hava santrallerine kadar fiber kablo çekilerek ya da kullanıcının direk binasına kadar fiber kablo çekilerek kurulur. Bu şekilde 250 </a:t>
            </a:r>
            <a:r>
              <a:rPr lang="tr-TR" sz="2200" dirty="0" err="1">
                <a:latin typeface="Open Sans"/>
              </a:rPr>
              <a:t>Mbps</a:t>
            </a:r>
            <a:r>
              <a:rPr lang="tr-TR" sz="2200" dirty="0">
                <a:latin typeface="Open Sans"/>
              </a:rPr>
              <a:t> hıza kadar ulaşılabilir. </a:t>
            </a:r>
            <a:endParaRPr lang="tr-TR" sz="2200" b="0" i="0" u="none" strike="noStrike" dirty="0">
              <a:effectLst/>
              <a:latin typeface="Open Sans"/>
            </a:endParaRPr>
          </a:p>
        </p:txBody>
      </p:sp>
      <p:sp>
        <p:nvSpPr>
          <p:cNvPr id="3" name="Slide Number Placeholder 2">
            <a:extLst>
              <a:ext uri="{FF2B5EF4-FFF2-40B4-BE49-F238E27FC236}">
                <a16:creationId xmlns:a16="http://schemas.microsoft.com/office/drawing/2014/main" id="{611D5681-CEF4-D08E-967B-B6C56AF24984}"/>
              </a:ext>
            </a:extLst>
          </p:cNvPr>
          <p:cNvSpPr>
            <a:spLocks noGrp="1"/>
          </p:cNvSpPr>
          <p:nvPr>
            <p:ph type="sldNum" sz="quarter" idx="12"/>
          </p:nvPr>
        </p:nvSpPr>
        <p:spPr/>
        <p:txBody>
          <a:bodyPr/>
          <a:lstStyle/>
          <a:p>
            <a:fld id="{FA388F4F-6C6B-4E7F-860B-201CED661D62}" type="slidenum">
              <a:rPr lang="tr-TR" smtClean="0"/>
              <a:t>4</a:t>
            </a:fld>
            <a:endParaRPr lang="tr-TR"/>
          </a:p>
        </p:txBody>
      </p:sp>
    </p:spTree>
    <p:extLst>
      <p:ext uri="{BB962C8B-B14F-4D97-AF65-F5344CB8AC3E}">
        <p14:creationId xmlns:p14="http://schemas.microsoft.com/office/powerpoint/2010/main" val="1721207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37" y="404664"/>
            <a:ext cx="8064896" cy="2308324"/>
          </a:xfrm>
          <a:prstGeom prst="rect">
            <a:avLst/>
          </a:prstGeom>
          <a:noFill/>
        </p:spPr>
        <p:txBody>
          <a:bodyPr wrap="square" rtlCol="0">
            <a:spAutoFit/>
          </a:bodyPr>
          <a:lstStyle/>
          <a:p>
            <a:r>
              <a:rPr lang="en-US" dirty="0" err="1"/>
              <a:t>Çoklu</a:t>
            </a:r>
            <a:r>
              <a:rPr lang="en-US" dirty="0"/>
              <a:t> </a:t>
            </a:r>
            <a:r>
              <a:rPr lang="en-US" dirty="0" err="1"/>
              <a:t>erişim</a:t>
            </a:r>
            <a:r>
              <a:rPr lang="en-US" dirty="0"/>
              <a:t> </a:t>
            </a:r>
            <a:r>
              <a:rPr lang="en-US" dirty="0" err="1"/>
              <a:t>teknikleri</a:t>
            </a:r>
            <a:r>
              <a:rPr lang="en-US" dirty="0"/>
              <a:t> </a:t>
            </a:r>
            <a:r>
              <a:rPr lang="en-US" dirty="0" err="1"/>
              <a:t>temelde</a:t>
            </a:r>
            <a:r>
              <a:rPr lang="en-US" dirty="0"/>
              <a:t> </a:t>
            </a:r>
            <a:r>
              <a:rPr lang="en-US" dirty="0" err="1"/>
              <a:t>üçe</a:t>
            </a:r>
            <a:r>
              <a:rPr lang="en-US" dirty="0"/>
              <a:t> </a:t>
            </a:r>
            <a:r>
              <a:rPr lang="en-US" dirty="0" err="1"/>
              <a:t>ayrılır</a:t>
            </a:r>
            <a:r>
              <a:rPr lang="tr-TR" dirty="0"/>
              <a:t>. Bunlar </a:t>
            </a:r>
          </a:p>
          <a:p>
            <a:endParaRPr lang="tr-TR" b="1" dirty="0"/>
          </a:p>
          <a:p>
            <a:r>
              <a:rPr lang="tr-TR" b="1" dirty="0"/>
              <a:t>F</a:t>
            </a:r>
            <a:r>
              <a:rPr lang="en-US" b="1" dirty="0" err="1"/>
              <a:t>rekans</a:t>
            </a:r>
            <a:r>
              <a:rPr lang="en-US" b="1" dirty="0"/>
              <a:t> </a:t>
            </a:r>
            <a:r>
              <a:rPr lang="en-US" b="1" dirty="0" err="1"/>
              <a:t>paylaşmalı</a:t>
            </a:r>
            <a:r>
              <a:rPr lang="en-US" b="1" dirty="0"/>
              <a:t> (FDMA)</a:t>
            </a:r>
            <a:endParaRPr lang="tr-TR" b="1" dirty="0"/>
          </a:p>
          <a:p>
            <a:endParaRPr lang="tr-TR" dirty="0"/>
          </a:p>
          <a:p>
            <a:r>
              <a:rPr lang="tr-TR" b="1" dirty="0"/>
              <a:t>Z</a:t>
            </a:r>
            <a:r>
              <a:rPr lang="en-US" b="1" dirty="0" err="1"/>
              <a:t>aman</a:t>
            </a:r>
            <a:r>
              <a:rPr lang="en-US" b="1" dirty="0"/>
              <a:t> </a:t>
            </a:r>
            <a:r>
              <a:rPr lang="en-US" b="1" dirty="0" err="1"/>
              <a:t>paylaşmalı</a:t>
            </a:r>
            <a:r>
              <a:rPr lang="en-US" b="1" dirty="0"/>
              <a:t>(TDMA) </a:t>
            </a:r>
            <a:endParaRPr lang="tr-TR" b="1" dirty="0"/>
          </a:p>
          <a:p>
            <a:endParaRPr lang="tr-TR" dirty="0"/>
          </a:p>
          <a:p>
            <a:r>
              <a:rPr lang="tr-TR" b="1" dirty="0"/>
              <a:t>K</a:t>
            </a:r>
            <a:r>
              <a:rPr lang="en-US" b="1" dirty="0"/>
              <a:t>od </a:t>
            </a:r>
            <a:r>
              <a:rPr lang="en-US" b="1" dirty="0" err="1"/>
              <a:t>paylaşmalı</a:t>
            </a:r>
            <a:r>
              <a:rPr lang="en-US" b="1" dirty="0"/>
              <a:t> </a:t>
            </a:r>
            <a:r>
              <a:rPr lang="en-US" b="1" dirty="0" err="1"/>
              <a:t>çoklayıcı</a:t>
            </a:r>
            <a:r>
              <a:rPr lang="en-US" b="1" dirty="0"/>
              <a:t> </a:t>
            </a:r>
            <a:r>
              <a:rPr lang="en-US" b="1" dirty="0" err="1"/>
              <a:t>erişim</a:t>
            </a:r>
            <a:r>
              <a:rPr lang="en-US" b="1" dirty="0"/>
              <a:t> </a:t>
            </a:r>
            <a:r>
              <a:rPr lang="en-US" b="1" dirty="0" err="1"/>
              <a:t>tekniklerine</a:t>
            </a:r>
            <a:r>
              <a:rPr lang="en-US" b="1" dirty="0"/>
              <a:t> (CDMA) </a:t>
            </a:r>
            <a:endParaRPr lang="tr-TR" b="1" dirty="0"/>
          </a:p>
          <a:p>
            <a:endParaRPr lang="tr-TR" dirty="0"/>
          </a:p>
        </p:txBody>
      </p:sp>
      <p:pic>
        <p:nvPicPr>
          <p:cNvPr id="4" name="Picture 3" descr="şek cdma-1"/>
          <p:cNvPicPr/>
          <p:nvPr/>
        </p:nvPicPr>
        <p:blipFill>
          <a:blip r:embed="rId2" cstate="print">
            <a:lum bright="-22000" contrast="38000"/>
            <a:grayscl/>
            <a:extLst>
              <a:ext uri="{28A0092B-C50C-407E-A947-70E740481C1C}">
                <a14:useLocalDpi xmlns:a14="http://schemas.microsoft.com/office/drawing/2010/main" val="0"/>
              </a:ext>
            </a:extLst>
          </a:blip>
          <a:srcRect/>
          <a:stretch>
            <a:fillRect/>
          </a:stretch>
        </p:blipFill>
        <p:spPr bwMode="auto">
          <a:xfrm>
            <a:off x="1403648" y="2712988"/>
            <a:ext cx="5832648" cy="3024336"/>
          </a:xfrm>
          <a:prstGeom prst="rect">
            <a:avLst/>
          </a:prstGeom>
          <a:noFill/>
          <a:ln>
            <a:noFill/>
          </a:ln>
        </p:spPr>
      </p:pic>
      <p:sp>
        <p:nvSpPr>
          <p:cNvPr id="5" name="TextBox 4"/>
          <p:cNvSpPr txBox="1"/>
          <p:nvPr/>
        </p:nvSpPr>
        <p:spPr>
          <a:xfrm>
            <a:off x="2915816" y="5949280"/>
            <a:ext cx="2232248" cy="369332"/>
          </a:xfrm>
          <a:prstGeom prst="rect">
            <a:avLst/>
          </a:prstGeom>
          <a:noFill/>
        </p:spPr>
        <p:txBody>
          <a:bodyPr wrap="square" rtlCol="0">
            <a:spAutoFit/>
          </a:bodyPr>
          <a:lstStyle/>
          <a:p>
            <a:r>
              <a:rPr lang="en-US" dirty="0" err="1"/>
              <a:t>Çoklu</a:t>
            </a:r>
            <a:r>
              <a:rPr lang="en-US" dirty="0"/>
              <a:t> </a:t>
            </a:r>
            <a:r>
              <a:rPr lang="en-US" dirty="0" err="1"/>
              <a:t>erişim</a:t>
            </a:r>
            <a:r>
              <a:rPr lang="en-US" dirty="0"/>
              <a:t> </a:t>
            </a:r>
            <a:r>
              <a:rPr lang="en-US" dirty="0" err="1"/>
              <a:t>kübü</a:t>
            </a:r>
            <a:endParaRPr lang="tr-TR" dirty="0"/>
          </a:p>
        </p:txBody>
      </p:sp>
      <p:sp>
        <p:nvSpPr>
          <p:cNvPr id="3" name="Slide Number Placeholder 2">
            <a:extLst>
              <a:ext uri="{FF2B5EF4-FFF2-40B4-BE49-F238E27FC236}">
                <a16:creationId xmlns:a16="http://schemas.microsoft.com/office/drawing/2014/main" id="{1E69F3F2-A841-36F3-583D-2F839F167D7B}"/>
              </a:ext>
            </a:extLst>
          </p:cNvPr>
          <p:cNvSpPr>
            <a:spLocks noGrp="1"/>
          </p:cNvSpPr>
          <p:nvPr>
            <p:ph type="sldNum" sz="quarter" idx="12"/>
          </p:nvPr>
        </p:nvSpPr>
        <p:spPr/>
        <p:txBody>
          <a:bodyPr/>
          <a:lstStyle/>
          <a:p>
            <a:fld id="{FA388F4F-6C6B-4E7F-860B-201CED661D62}" type="slidenum">
              <a:rPr lang="tr-TR" smtClean="0"/>
              <a:t>40</a:t>
            </a:fld>
            <a:endParaRPr lang="tr-TR"/>
          </a:p>
        </p:txBody>
      </p:sp>
    </p:spTree>
    <p:extLst>
      <p:ext uri="{BB962C8B-B14F-4D97-AF65-F5344CB8AC3E}">
        <p14:creationId xmlns:p14="http://schemas.microsoft.com/office/powerpoint/2010/main" val="3604412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064896" cy="4662815"/>
          </a:xfrm>
          <a:prstGeom prst="rect">
            <a:avLst/>
          </a:prstGeom>
          <a:noFill/>
        </p:spPr>
        <p:txBody>
          <a:bodyPr wrap="square" rtlCol="0">
            <a:spAutoFit/>
          </a:bodyPr>
          <a:lstStyle/>
          <a:p>
            <a:pPr algn="just">
              <a:lnSpc>
                <a:spcPct val="150000"/>
              </a:lnSpc>
            </a:pPr>
            <a:r>
              <a:rPr lang="tr-TR" b="1" dirty="0"/>
              <a:t>F</a:t>
            </a:r>
            <a:r>
              <a:rPr lang="en-US" b="1" dirty="0" err="1"/>
              <a:t>rekans</a:t>
            </a:r>
            <a:r>
              <a:rPr lang="en-US" b="1" dirty="0"/>
              <a:t> </a:t>
            </a:r>
            <a:r>
              <a:rPr lang="en-US" b="1" dirty="0" err="1"/>
              <a:t>paylaşmalı</a:t>
            </a:r>
            <a:r>
              <a:rPr lang="en-US" b="1" dirty="0"/>
              <a:t> (FDMA)</a:t>
            </a:r>
            <a:endParaRPr lang="tr-TR" b="1" dirty="0"/>
          </a:p>
          <a:p>
            <a:pPr algn="just">
              <a:lnSpc>
                <a:spcPct val="150000"/>
              </a:lnSpc>
            </a:pPr>
            <a:endParaRPr lang="tr-TR" dirty="0"/>
          </a:p>
          <a:p>
            <a:pPr algn="just">
              <a:lnSpc>
                <a:spcPct val="150000"/>
              </a:lnSpc>
            </a:pPr>
            <a:r>
              <a:rPr lang="tr-TR" dirty="0"/>
              <a:t>FDMA hücresel sistemlerde kullanılan ilk çoklu erişim tekniklerinden biridir. Bu teknikte bant genişliği birkaç kanala bölünür. Kanallar sadece kullanıcılar talep ettiği zaman tahsis edilir. </a:t>
            </a:r>
            <a:r>
              <a:rPr lang="tr-TR" b="1" dirty="0"/>
              <a:t>FDMA her bir kullanıcı için aynı anda tek bir kanal tahsis eder. FDMA’de tahsis edilen her bir kanal farklı frekans bandına sahiptir. Bu metot sınırlı erişime imkan tanımaktadır. Çünkü bir kullanıcı tarafından kullanılan frekans bandı diğer bir kullanıcı tarafından kullanılamaz.</a:t>
            </a:r>
            <a:r>
              <a:rPr lang="tr-TR" dirty="0"/>
              <a:t> FDMA kanallar darbant genişliğine (30KHz) sahiptir ve çoğunlukla darbant sistemlerde uygulanabilir. FDMA senkronizasyon ya da zaman kontrolü gerektirmez. FDMA daha çok analog sistemlerde kullanılır.</a:t>
            </a:r>
          </a:p>
        </p:txBody>
      </p:sp>
      <p:sp>
        <p:nvSpPr>
          <p:cNvPr id="3" name="Slide Number Placeholder 2">
            <a:extLst>
              <a:ext uri="{FF2B5EF4-FFF2-40B4-BE49-F238E27FC236}">
                <a16:creationId xmlns:a16="http://schemas.microsoft.com/office/drawing/2014/main" id="{A93CA6B1-2388-FD10-E4A6-2E70F555344C}"/>
              </a:ext>
            </a:extLst>
          </p:cNvPr>
          <p:cNvSpPr>
            <a:spLocks noGrp="1"/>
          </p:cNvSpPr>
          <p:nvPr>
            <p:ph type="sldNum" sz="quarter" idx="12"/>
          </p:nvPr>
        </p:nvSpPr>
        <p:spPr/>
        <p:txBody>
          <a:bodyPr/>
          <a:lstStyle/>
          <a:p>
            <a:fld id="{FA388F4F-6C6B-4E7F-860B-201CED661D62}" type="slidenum">
              <a:rPr lang="tr-TR" smtClean="0"/>
              <a:t>41</a:t>
            </a:fld>
            <a:endParaRPr lang="tr-TR"/>
          </a:p>
        </p:txBody>
      </p:sp>
    </p:spTree>
    <p:extLst>
      <p:ext uri="{BB962C8B-B14F-4D97-AF65-F5344CB8AC3E}">
        <p14:creationId xmlns:p14="http://schemas.microsoft.com/office/powerpoint/2010/main" val="1815461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411759" y="548681"/>
            <a:ext cx="4969087" cy="2664296"/>
          </a:xfrm>
          <a:prstGeom prst="rect">
            <a:avLst/>
          </a:prstGeom>
          <a:noFill/>
          <a:ln>
            <a:noFill/>
          </a:ln>
        </p:spPr>
      </p:pic>
      <p:sp>
        <p:nvSpPr>
          <p:cNvPr id="4" name="TextBox 3"/>
          <p:cNvSpPr txBox="1"/>
          <p:nvPr/>
        </p:nvSpPr>
        <p:spPr>
          <a:xfrm>
            <a:off x="1619672" y="3212977"/>
            <a:ext cx="6336169" cy="369332"/>
          </a:xfrm>
          <a:prstGeom prst="rect">
            <a:avLst/>
          </a:prstGeom>
          <a:noFill/>
        </p:spPr>
        <p:txBody>
          <a:bodyPr wrap="square" rtlCol="0">
            <a:spAutoFit/>
          </a:bodyPr>
          <a:lstStyle/>
          <a:p>
            <a:pPr algn="ctr"/>
            <a:r>
              <a:rPr lang="en-US" b="1" dirty="0" err="1">
                <a:cs typeface="Times New Roman" panose="02020603050405020304" pitchFamily="18" charset="0"/>
              </a:rPr>
              <a:t>Frekans</a:t>
            </a:r>
            <a:r>
              <a:rPr lang="en-US" b="1" dirty="0">
                <a:cs typeface="Times New Roman" panose="02020603050405020304" pitchFamily="18" charset="0"/>
              </a:rPr>
              <a:t> </a:t>
            </a:r>
            <a:r>
              <a:rPr lang="en-US" b="1" dirty="0" err="1">
                <a:cs typeface="Times New Roman" panose="02020603050405020304" pitchFamily="18" charset="0"/>
              </a:rPr>
              <a:t>paylaşmalı</a:t>
            </a:r>
            <a:r>
              <a:rPr lang="en-US" b="1" dirty="0">
                <a:cs typeface="Times New Roman" panose="02020603050405020304" pitchFamily="18" charset="0"/>
              </a:rPr>
              <a:t> </a:t>
            </a:r>
            <a:r>
              <a:rPr lang="en-US" b="1" dirty="0" err="1">
                <a:cs typeface="Times New Roman" panose="02020603050405020304" pitchFamily="18" charset="0"/>
              </a:rPr>
              <a:t>çoklayıcı</a:t>
            </a:r>
            <a:r>
              <a:rPr lang="en-US" b="1" dirty="0">
                <a:cs typeface="Times New Roman" panose="02020603050405020304" pitchFamily="18" charset="0"/>
              </a:rPr>
              <a:t> </a:t>
            </a:r>
            <a:r>
              <a:rPr lang="en-US" b="1" dirty="0" err="1">
                <a:cs typeface="Times New Roman" panose="02020603050405020304" pitchFamily="18" charset="0"/>
              </a:rPr>
              <a:t>erişim</a:t>
            </a:r>
            <a:r>
              <a:rPr lang="en-US" b="1" dirty="0">
                <a:cs typeface="Times New Roman" panose="02020603050405020304" pitchFamily="18" charset="0"/>
              </a:rPr>
              <a:t> (FDMA)</a:t>
            </a:r>
            <a:endParaRPr lang="tr-TR" b="1" dirty="0"/>
          </a:p>
        </p:txBody>
      </p:sp>
      <p:sp>
        <p:nvSpPr>
          <p:cNvPr id="2" name="Slide Number Placeholder 1">
            <a:extLst>
              <a:ext uri="{FF2B5EF4-FFF2-40B4-BE49-F238E27FC236}">
                <a16:creationId xmlns:a16="http://schemas.microsoft.com/office/drawing/2014/main" id="{EA8BB470-E24F-B5AE-4013-6CCD3DF62217}"/>
              </a:ext>
            </a:extLst>
          </p:cNvPr>
          <p:cNvSpPr>
            <a:spLocks noGrp="1"/>
          </p:cNvSpPr>
          <p:nvPr>
            <p:ph type="sldNum" sz="quarter" idx="12"/>
          </p:nvPr>
        </p:nvSpPr>
        <p:spPr/>
        <p:txBody>
          <a:bodyPr/>
          <a:lstStyle/>
          <a:p>
            <a:fld id="{FA388F4F-6C6B-4E7F-860B-201CED661D62}" type="slidenum">
              <a:rPr lang="tr-TR" smtClean="0"/>
              <a:t>42</a:t>
            </a:fld>
            <a:endParaRPr lang="tr-TR"/>
          </a:p>
        </p:txBody>
      </p:sp>
    </p:spTree>
    <p:extLst>
      <p:ext uri="{BB962C8B-B14F-4D97-AF65-F5344CB8AC3E}">
        <p14:creationId xmlns:p14="http://schemas.microsoft.com/office/powerpoint/2010/main" val="962122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399627"/>
            <a:ext cx="6264696" cy="2760012"/>
          </a:xfrm>
          <a:prstGeom prst="rect">
            <a:avLst/>
          </a:prstGeom>
        </p:spPr>
      </p:pic>
      <p:sp>
        <p:nvSpPr>
          <p:cNvPr id="3" name="TextBox 2"/>
          <p:cNvSpPr txBox="1"/>
          <p:nvPr/>
        </p:nvSpPr>
        <p:spPr>
          <a:xfrm>
            <a:off x="611560" y="3356992"/>
            <a:ext cx="7992888" cy="2554545"/>
          </a:xfrm>
          <a:prstGeom prst="rect">
            <a:avLst/>
          </a:prstGeom>
          <a:noFill/>
        </p:spPr>
        <p:txBody>
          <a:bodyPr wrap="square" rtlCol="0">
            <a:spAutoFit/>
          </a:bodyPr>
          <a:lstStyle/>
          <a:p>
            <a:pPr algn="just"/>
            <a:r>
              <a:rPr lang="tr-TR" sz="2000" dirty="0"/>
              <a:t>Yukarıda verilen f1(t), f2(t), … fn(t) kaynak işaretleri frekans bandında birbirleriyle çakışmayacak şekilde uygun taşıyıcılarla modüle edilerek toplanıp iletim ortamına verilirler. Alıcı tarafta ise değişik merkez frekanslı BGS (band geçiren süzgeç)'ler yardımıyla işaretler birbirlerinden ayrılırlar. Daha sonra vericide modüle edildikleri taşıyıcılarla tekrar çarpılarak ilk bandlarına indirilirler. Böylece orijinal işaretler yeniden elde edilmiş olur. Burada, verici ve alıcı tarafta kullanılan taşıyıcıların senkron olması gerekmektedir.</a:t>
            </a:r>
          </a:p>
        </p:txBody>
      </p:sp>
      <p:sp>
        <p:nvSpPr>
          <p:cNvPr id="5" name="TextBox 4"/>
          <p:cNvSpPr txBox="1"/>
          <p:nvPr/>
        </p:nvSpPr>
        <p:spPr>
          <a:xfrm>
            <a:off x="2915816" y="2924944"/>
            <a:ext cx="2232248" cy="369332"/>
          </a:xfrm>
          <a:prstGeom prst="rect">
            <a:avLst/>
          </a:prstGeom>
          <a:noFill/>
        </p:spPr>
        <p:txBody>
          <a:bodyPr wrap="square" rtlCol="0">
            <a:spAutoFit/>
          </a:bodyPr>
          <a:lstStyle/>
          <a:p>
            <a:r>
              <a:rPr lang="tr-TR" dirty="0"/>
              <a:t>FDMA Blok yapısı</a:t>
            </a:r>
          </a:p>
        </p:txBody>
      </p:sp>
      <p:sp>
        <p:nvSpPr>
          <p:cNvPr id="4" name="Slide Number Placeholder 3">
            <a:extLst>
              <a:ext uri="{FF2B5EF4-FFF2-40B4-BE49-F238E27FC236}">
                <a16:creationId xmlns:a16="http://schemas.microsoft.com/office/drawing/2014/main" id="{06FC0A9D-3844-A8AA-CE84-B10C3F1EA87D}"/>
              </a:ext>
            </a:extLst>
          </p:cNvPr>
          <p:cNvSpPr>
            <a:spLocks noGrp="1"/>
          </p:cNvSpPr>
          <p:nvPr>
            <p:ph type="sldNum" sz="quarter" idx="12"/>
          </p:nvPr>
        </p:nvSpPr>
        <p:spPr/>
        <p:txBody>
          <a:bodyPr/>
          <a:lstStyle/>
          <a:p>
            <a:fld id="{FA388F4F-6C6B-4E7F-860B-201CED661D62}" type="slidenum">
              <a:rPr lang="tr-TR" smtClean="0"/>
              <a:t>43</a:t>
            </a:fld>
            <a:endParaRPr lang="tr-TR"/>
          </a:p>
        </p:txBody>
      </p:sp>
    </p:spTree>
    <p:extLst>
      <p:ext uri="{BB962C8B-B14F-4D97-AF65-F5344CB8AC3E}">
        <p14:creationId xmlns:p14="http://schemas.microsoft.com/office/powerpoint/2010/main" val="2345860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7128792" cy="4801314"/>
          </a:xfrm>
          <a:prstGeom prst="rect">
            <a:avLst/>
          </a:prstGeom>
          <a:noFill/>
        </p:spPr>
        <p:txBody>
          <a:bodyPr wrap="square" rtlCol="0">
            <a:spAutoFit/>
          </a:bodyPr>
          <a:lstStyle/>
          <a:p>
            <a:r>
              <a:rPr lang="tr-TR" b="1" dirty="0"/>
              <a:t>Z</a:t>
            </a:r>
            <a:r>
              <a:rPr lang="en-US" b="1" dirty="0" err="1"/>
              <a:t>aman</a:t>
            </a:r>
            <a:r>
              <a:rPr lang="en-US" b="1" dirty="0"/>
              <a:t> </a:t>
            </a:r>
            <a:r>
              <a:rPr lang="en-US" b="1" dirty="0" err="1"/>
              <a:t>paylaşmalı</a:t>
            </a:r>
            <a:r>
              <a:rPr lang="en-US" b="1" dirty="0"/>
              <a:t>(TDMA)</a:t>
            </a:r>
            <a:endParaRPr lang="tr-TR" b="1" dirty="0"/>
          </a:p>
          <a:p>
            <a:endParaRPr lang="tr-TR" dirty="0"/>
          </a:p>
          <a:p>
            <a:pPr algn="just">
              <a:lnSpc>
                <a:spcPct val="150000"/>
              </a:lnSpc>
            </a:pPr>
            <a:r>
              <a:rPr lang="tr-TR" dirty="0"/>
              <a:t>TDMA belirli sayıdaki kullanıcının </a:t>
            </a:r>
            <a:r>
              <a:rPr lang="tr-TR" b="1" dirty="0"/>
              <a:t>tek bir radyo frekans kanalına</a:t>
            </a:r>
            <a:r>
              <a:rPr lang="tr-TR" dirty="0"/>
              <a:t>, </a:t>
            </a:r>
            <a:r>
              <a:rPr lang="tr-TR" b="1" dirty="0"/>
              <a:t>farklı zaman dilimlerinde </a:t>
            </a:r>
            <a:r>
              <a:rPr lang="tr-TR" dirty="0"/>
              <a:t>(slot), erişimini sağlayan sayısal </a:t>
            </a:r>
            <a:r>
              <a:rPr lang="tr-TR" b="1" dirty="0"/>
              <a:t>iletim teknolojisidir</a:t>
            </a:r>
            <a:r>
              <a:rPr lang="tr-TR" dirty="0"/>
              <a:t>. Sayısal haberleşme sistemlerinde sürekli bir iletim söz konusu değildir. Bu nedenle kullanıcılara ayrılan bant genişliği iletim zamanının her anında kullanılmaz. Bu tür sistemler için TDMA FDMA’e alternatif bir erişim tekniğidir. TDMA’de tüm bant genişliği sonlu bir zaman süresi için belirli kullanıcıya aittir. Çoğu durumda kullanılabilir bant genişliği, FDMA’e oranla daha az kanala bölünür ve kullanıcılar tüm kanal bant genişliğini kullanabildikleri zaman slotlarına yerleştirilirler. TDMA’de kullanıcılar aynı bant genişliğini paylaştıkları için dikkatli senkronizasyon gerektirir. </a:t>
            </a:r>
          </a:p>
        </p:txBody>
      </p:sp>
      <p:sp>
        <p:nvSpPr>
          <p:cNvPr id="3" name="Slide Number Placeholder 2">
            <a:extLst>
              <a:ext uri="{FF2B5EF4-FFF2-40B4-BE49-F238E27FC236}">
                <a16:creationId xmlns:a16="http://schemas.microsoft.com/office/drawing/2014/main" id="{FA8C782B-B0A2-188E-1CC2-8B39EB8E5CAB}"/>
              </a:ext>
            </a:extLst>
          </p:cNvPr>
          <p:cNvSpPr>
            <a:spLocks noGrp="1"/>
          </p:cNvSpPr>
          <p:nvPr>
            <p:ph type="sldNum" sz="quarter" idx="12"/>
          </p:nvPr>
        </p:nvSpPr>
        <p:spPr/>
        <p:txBody>
          <a:bodyPr/>
          <a:lstStyle/>
          <a:p>
            <a:fld id="{FA388F4F-6C6B-4E7F-860B-201CED661D62}" type="slidenum">
              <a:rPr lang="tr-TR" smtClean="0"/>
              <a:t>44</a:t>
            </a:fld>
            <a:endParaRPr lang="tr-TR"/>
          </a:p>
        </p:txBody>
      </p:sp>
    </p:spTree>
    <p:extLst>
      <p:ext uri="{BB962C8B-B14F-4D97-AF65-F5344CB8AC3E}">
        <p14:creationId xmlns:p14="http://schemas.microsoft.com/office/powerpoint/2010/main" val="3842446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95903" y="2731003"/>
            <a:ext cx="6483424" cy="2885480"/>
          </a:xfrm>
          <a:prstGeom prst="rect">
            <a:avLst/>
          </a:prstGeom>
          <a:noFill/>
          <a:ln>
            <a:noFill/>
          </a:ln>
        </p:spPr>
      </p:pic>
      <p:sp>
        <p:nvSpPr>
          <p:cNvPr id="3" name="TextBox 2"/>
          <p:cNvSpPr txBox="1"/>
          <p:nvPr/>
        </p:nvSpPr>
        <p:spPr>
          <a:xfrm>
            <a:off x="683568" y="188640"/>
            <a:ext cx="8136904" cy="2542363"/>
          </a:xfrm>
          <a:prstGeom prst="rect">
            <a:avLst/>
          </a:prstGeom>
          <a:noFill/>
        </p:spPr>
        <p:txBody>
          <a:bodyPr wrap="square" rtlCol="0">
            <a:spAutoFit/>
          </a:bodyPr>
          <a:lstStyle/>
          <a:p>
            <a:pPr algn="just">
              <a:lnSpc>
                <a:spcPct val="150000"/>
              </a:lnSpc>
            </a:pPr>
            <a:r>
              <a:rPr lang="tr-TR" dirty="0"/>
              <a:t>Daha az kanal olduğu için kanallar arası girişim önemsizdir. Bu yüzden kanallar arası koruma süresi çok küçüktür. Koruma süresi TDMA patlamaları arasındaki boş süredir. TDMA’de alıcı filtreleri, FDMA’deki bant geçiren filtreler yerine zaman pencerelerine dönüşür. Sonuç olarak haberleşmedeki girişim önleyici koruma süresi senkronizasyon süresi kadar küçük olur</a:t>
            </a:r>
          </a:p>
          <a:p>
            <a:pPr algn="just">
              <a:lnSpc>
                <a:spcPct val="150000"/>
              </a:lnSpc>
            </a:pPr>
            <a:endParaRPr lang="tr-TR" dirty="0"/>
          </a:p>
        </p:txBody>
      </p:sp>
      <p:sp>
        <p:nvSpPr>
          <p:cNvPr id="4" name="TextBox 3"/>
          <p:cNvSpPr txBox="1"/>
          <p:nvPr/>
        </p:nvSpPr>
        <p:spPr>
          <a:xfrm>
            <a:off x="1763688" y="5805264"/>
            <a:ext cx="5112568" cy="646331"/>
          </a:xfrm>
          <a:prstGeom prst="rect">
            <a:avLst/>
          </a:prstGeom>
          <a:noFill/>
        </p:spPr>
        <p:txBody>
          <a:bodyPr wrap="square" rtlCol="0">
            <a:spAutoFit/>
          </a:bodyPr>
          <a:lstStyle/>
          <a:p>
            <a:pPr algn="ctr"/>
            <a:r>
              <a:rPr lang="tr-TR" b="1" dirty="0"/>
              <a:t>Z</a:t>
            </a:r>
            <a:r>
              <a:rPr lang="en-US" b="1" dirty="0" err="1"/>
              <a:t>aman</a:t>
            </a:r>
            <a:r>
              <a:rPr lang="en-US" b="1" dirty="0"/>
              <a:t> </a:t>
            </a:r>
            <a:r>
              <a:rPr lang="en-US" b="1" dirty="0" err="1"/>
              <a:t>paylaşmalı</a:t>
            </a:r>
            <a:r>
              <a:rPr lang="en-US" b="1" dirty="0"/>
              <a:t>(TDMA)</a:t>
            </a:r>
            <a:endParaRPr lang="tr-TR" b="1" dirty="0"/>
          </a:p>
          <a:p>
            <a:endParaRPr lang="tr-TR" dirty="0"/>
          </a:p>
        </p:txBody>
      </p:sp>
      <p:sp>
        <p:nvSpPr>
          <p:cNvPr id="5" name="Slide Number Placeholder 4">
            <a:extLst>
              <a:ext uri="{FF2B5EF4-FFF2-40B4-BE49-F238E27FC236}">
                <a16:creationId xmlns:a16="http://schemas.microsoft.com/office/drawing/2014/main" id="{E7580B91-831B-A906-2133-8C5BE7885FCC}"/>
              </a:ext>
            </a:extLst>
          </p:cNvPr>
          <p:cNvSpPr>
            <a:spLocks noGrp="1"/>
          </p:cNvSpPr>
          <p:nvPr>
            <p:ph type="sldNum" sz="quarter" idx="12"/>
          </p:nvPr>
        </p:nvSpPr>
        <p:spPr/>
        <p:txBody>
          <a:bodyPr/>
          <a:lstStyle/>
          <a:p>
            <a:fld id="{FA388F4F-6C6B-4E7F-860B-201CED661D62}" type="slidenum">
              <a:rPr lang="tr-TR" smtClean="0"/>
              <a:t>45</a:t>
            </a:fld>
            <a:endParaRPr lang="tr-TR"/>
          </a:p>
        </p:txBody>
      </p:sp>
    </p:spTree>
    <p:extLst>
      <p:ext uri="{BB962C8B-B14F-4D97-AF65-F5344CB8AC3E}">
        <p14:creationId xmlns:p14="http://schemas.microsoft.com/office/powerpoint/2010/main" val="3740401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640" y="332656"/>
            <a:ext cx="6624736" cy="3161891"/>
          </a:xfrm>
          <a:prstGeom prst="rect">
            <a:avLst/>
          </a:prstGeom>
        </p:spPr>
      </p:pic>
      <p:pic>
        <p:nvPicPr>
          <p:cNvPr id="4" name="Picture 3"/>
          <p:cNvPicPr>
            <a:picLocks noChangeAspect="1"/>
          </p:cNvPicPr>
          <p:nvPr/>
        </p:nvPicPr>
        <p:blipFill>
          <a:blip r:embed="rId3"/>
          <a:stretch>
            <a:fillRect/>
          </a:stretch>
        </p:blipFill>
        <p:spPr>
          <a:xfrm>
            <a:off x="2771800" y="2780928"/>
            <a:ext cx="2489746" cy="431906"/>
          </a:xfrm>
          <a:prstGeom prst="rect">
            <a:avLst/>
          </a:prstGeom>
        </p:spPr>
      </p:pic>
      <p:sp>
        <p:nvSpPr>
          <p:cNvPr id="5" name="TextBox 4"/>
          <p:cNvSpPr txBox="1"/>
          <p:nvPr/>
        </p:nvSpPr>
        <p:spPr>
          <a:xfrm>
            <a:off x="539552" y="3789040"/>
            <a:ext cx="8136904" cy="2246769"/>
          </a:xfrm>
          <a:prstGeom prst="rect">
            <a:avLst/>
          </a:prstGeom>
          <a:noFill/>
        </p:spPr>
        <p:txBody>
          <a:bodyPr wrap="square" rtlCol="0">
            <a:spAutoFit/>
          </a:bodyPr>
          <a:lstStyle/>
          <a:p>
            <a:r>
              <a:rPr lang="tr-TR" sz="2000" dirty="0"/>
              <a:t>TDM blok yapısından da görüldüğü gibi verici tarafta bağımsız kaynaklar f1(t), f2(t), …, fn(t) sırayla örneklenmektedir. Bu örnekler iletim ortamı üzerinden (uygun modülasyon yöntemi ile) alıcı tarafa aktarılmaktadır. Alıcı tarafta vericideki örnekleme anahtarıyla senkron olarak çalışan başka bir anahtar yardımıyla örnekler istenilen AGS (alçak geçiren süzgeç) girişine uygulanırlar. Burada AGS'nin görevi zaman domeninde örneklenmiş olarak bulunan işaretin zarfını elde etmektir.</a:t>
            </a:r>
          </a:p>
        </p:txBody>
      </p:sp>
      <p:sp>
        <p:nvSpPr>
          <p:cNvPr id="3" name="Slide Number Placeholder 2">
            <a:extLst>
              <a:ext uri="{FF2B5EF4-FFF2-40B4-BE49-F238E27FC236}">
                <a16:creationId xmlns:a16="http://schemas.microsoft.com/office/drawing/2014/main" id="{239DFC08-F671-ED71-48BD-B9AB0FFF165D}"/>
              </a:ext>
            </a:extLst>
          </p:cNvPr>
          <p:cNvSpPr>
            <a:spLocks noGrp="1"/>
          </p:cNvSpPr>
          <p:nvPr>
            <p:ph type="sldNum" sz="quarter" idx="12"/>
          </p:nvPr>
        </p:nvSpPr>
        <p:spPr/>
        <p:txBody>
          <a:bodyPr/>
          <a:lstStyle/>
          <a:p>
            <a:fld id="{FA388F4F-6C6B-4E7F-860B-201CED661D62}" type="slidenum">
              <a:rPr lang="tr-TR" smtClean="0"/>
              <a:t>46</a:t>
            </a:fld>
            <a:endParaRPr lang="tr-TR"/>
          </a:p>
        </p:txBody>
      </p:sp>
    </p:spTree>
    <p:extLst>
      <p:ext uri="{BB962C8B-B14F-4D97-AF65-F5344CB8AC3E}">
        <p14:creationId xmlns:p14="http://schemas.microsoft.com/office/powerpoint/2010/main" val="2054344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8280920" cy="646331"/>
          </a:xfrm>
          <a:prstGeom prst="rect">
            <a:avLst/>
          </a:prstGeom>
          <a:noFill/>
        </p:spPr>
        <p:txBody>
          <a:bodyPr wrap="square" rtlCol="0">
            <a:spAutoFit/>
          </a:bodyPr>
          <a:lstStyle/>
          <a:p>
            <a:r>
              <a:rPr lang="tr-TR" b="1" dirty="0"/>
              <a:t>K</a:t>
            </a:r>
            <a:r>
              <a:rPr lang="en-US" b="1" dirty="0"/>
              <a:t>od </a:t>
            </a:r>
            <a:r>
              <a:rPr lang="en-US" b="1" dirty="0" err="1"/>
              <a:t>paylaşmalı</a:t>
            </a:r>
            <a:r>
              <a:rPr lang="en-US" b="1" dirty="0"/>
              <a:t> </a:t>
            </a:r>
            <a:r>
              <a:rPr lang="en-US" b="1" dirty="0" err="1"/>
              <a:t>çoklayıcı</a:t>
            </a:r>
            <a:r>
              <a:rPr lang="en-US" b="1" dirty="0"/>
              <a:t> </a:t>
            </a:r>
            <a:r>
              <a:rPr lang="en-US" b="1" dirty="0" err="1"/>
              <a:t>erişim</a:t>
            </a:r>
            <a:r>
              <a:rPr lang="en-US" b="1" dirty="0"/>
              <a:t> </a:t>
            </a:r>
            <a:r>
              <a:rPr lang="en-US" b="1" dirty="0" err="1"/>
              <a:t>tekniklerine</a:t>
            </a:r>
            <a:r>
              <a:rPr lang="en-US" b="1" dirty="0"/>
              <a:t> (CDMA)</a:t>
            </a:r>
            <a:endParaRPr lang="tr-TR" dirty="0"/>
          </a:p>
          <a:p>
            <a:endParaRPr lang="tr-TR" dirty="0"/>
          </a:p>
        </p:txBody>
      </p:sp>
      <p:sp>
        <p:nvSpPr>
          <p:cNvPr id="5" name="TextBox 4"/>
          <p:cNvSpPr txBox="1"/>
          <p:nvPr/>
        </p:nvSpPr>
        <p:spPr>
          <a:xfrm>
            <a:off x="611560" y="1339027"/>
            <a:ext cx="8136904" cy="4619854"/>
          </a:xfrm>
          <a:prstGeom prst="rect">
            <a:avLst/>
          </a:prstGeom>
          <a:noFill/>
        </p:spPr>
        <p:txBody>
          <a:bodyPr wrap="square" rtlCol="0">
            <a:spAutoFit/>
          </a:bodyPr>
          <a:lstStyle/>
          <a:p>
            <a:pPr algn="just">
              <a:lnSpc>
                <a:spcPct val="150000"/>
              </a:lnSpc>
            </a:pPr>
            <a:r>
              <a:rPr lang="tr-TR" dirty="0"/>
              <a:t>CDMA yönteminde iletim ortamındaki </a:t>
            </a:r>
            <a:r>
              <a:rPr lang="tr-TR" b="1" dirty="0"/>
              <a:t>tüm kullanıcılar aynı anda ve aynı frekans bandını kullanarak haberleşirler.</a:t>
            </a:r>
            <a:r>
              <a:rPr lang="tr-TR" dirty="0"/>
              <a:t> Her bir kullanıcıya bilgiyi kodlaması için kullanacağı </a:t>
            </a:r>
            <a:r>
              <a:rPr lang="tr-TR" b="1" u="sng" dirty="0"/>
              <a:t>eşsiz</a:t>
            </a:r>
            <a:r>
              <a:rPr lang="tr-TR" dirty="0"/>
              <a:t> </a:t>
            </a:r>
            <a:r>
              <a:rPr lang="tr-TR" b="1" dirty="0"/>
              <a:t>bir kod dizisi tahsis </a:t>
            </a:r>
            <a:r>
              <a:rPr lang="tr-TR" dirty="0"/>
              <a:t>edilir. Her kullanıcı diğer kullanıcıların kodlarına dik (orthogonal) olan kendi kod sözcüğüne sahiptir. Gönderilen bilgiyi tespit edebilmek için, </a:t>
            </a:r>
            <a:r>
              <a:rPr lang="tr-TR" b="1" dirty="0"/>
              <a:t>alıcının verici tarafından kullanılan kod sözcüğünü bilmesi gerekir</a:t>
            </a:r>
            <a:r>
              <a:rPr lang="tr-TR" dirty="0"/>
              <a:t>. Alıcı, kullanıcının kod dizisini bilir ve işareti aldıktan sonra kodunu çözerek orijinal bilgiyi yeniden elde eder. Bu, istenilen kullanıcı kodu ile diğer kullanıcı kodlarının arasındaki çapraz ilintinin (cross correlation) düşük olması ile mümkündür. </a:t>
            </a:r>
            <a:r>
              <a:rPr lang="tr-TR" b="1" dirty="0"/>
              <a:t>Kod işaretinin bant genişliği bilgi işaretinin bant genişliğinden çok büyük seçildiğinden, kodlama işlemi bilgiyi geniş bir spektruma yayar ve bu yüzden yayılı spektrum (spread spektrum-SS) modülasyonu olarak da bilinir. </a:t>
            </a:r>
            <a:r>
              <a:rPr lang="tr-TR" dirty="0"/>
              <a:t>Sonuçta</a:t>
            </a:r>
          </a:p>
        </p:txBody>
      </p:sp>
      <p:sp>
        <p:nvSpPr>
          <p:cNvPr id="3" name="Slide Number Placeholder 2">
            <a:extLst>
              <a:ext uri="{FF2B5EF4-FFF2-40B4-BE49-F238E27FC236}">
                <a16:creationId xmlns:a16="http://schemas.microsoft.com/office/drawing/2014/main" id="{9B56FC6B-62BB-9F18-4BB6-033FAF2A5156}"/>
              </a:ext>
            </a:extLst>
          </p:cNvPr>
          <p:cNvSpPr>
            <a:spLocks noGrp="1"/>
          </p:cNvSpPr>
          <p:nvPr>
            <p:ph type="sldNum" sz="quarter" idx="12"/>
          </p:nvPr>
        </p:nvSpPr>
        <p:spPr/>
        <p:txBody>
          <a:bodyPr/>
          <a:lstStyle/>
          <a:p>
            <a:fld id="{FA388F4F-6C6B-4E7F-860B-201CED661D62}" type="slidenum">
              <a:rPr lang="tr-TR" smtClean="0"/>
              <a:t>47</a:t>
            </a:fld>
            <a:endParaRPr lang="tr-TR"/>
          </a:p>
        </p:txBody>
      </p:sp>
    </p:spTree>
    <p:extLst>
      <p:ext uri="{BB962C8B-B14F-4D97-AF65-F5344CB8AC3E}">
        <p14:creationId xmlns:p14="http://schemas.microsoft.com/office/powerpoint/2010/main" val="3109456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208912" cy="2585323"/>
          </a:xfrm>
          <a:prstGeom prst="rect">
            <a:avLst/>
          </a:prstGeom>
          <a:noFill/>
        </p:spPr>
        <p:txBody>
          <a:bodyPr wrap="square" rtlCol="0">
            <a:spAutoFit/>
          </a:bodyPr>
          <a:lstStyle/>
          <a:p>
            <a:pPr algn="just">
              <a:lnSpc>
                <a:spcPct val="150000"/>
              </a:lnSpc>
            </a:pPr>
            <a:r>
              <a:rPr lang="tr-TR" dirty="0"/>
              <a:t>oluşan işaret SS işaretidir ve CDMA genellikle yaygın spektrum çoklu erişimi (spread spectrum multiple access, SSMA) olarak da adlandırılır. </a:t>
            </a:r>
            <a:r>
              <a:rPr lang="tr-TR" b="1" dirty="0"/>
              <a:t>CDMA, TDMA’den farklı olarak kullanıcılar arasında zaman senkronizasyonu gerektirmez.</a:t>
            </a:r>
            <a:r>
              <a:rPr lang="tr-TR" dirty="0"/>
              <a:t> </a:t>
            </a:r>
            <a:r>
              <a:rPr lang="tr-TR" b="1" dirty="0"/>
              <a:t>Teorik olarak, sınırsız adette kullanıcı aynı kanalı aynı zamanda kullanabilirler</a:t>
            </a:r>
            <a:r>
              <a:rPr lang="tr-TR" dirty="0"/>
              <a:t>. Bunun nedeni de Walsh Coding yönteminin uygulanmasıdır. </a:t>
            </a:r>
            <a:r>
              <a:rPr lang="tr-TR" b="1" dirty="0"/>
              <a:t>Ancak kullanıcı sayısı arttıkça gürültü oranı artmaya başlar ve kalite giderek düşer </a:t>
            </a:r>
            <a:r>
              <a:rPr lang="tr-TR" dirty="0"/>
              <a:t>.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73016"/>
            <a:ext cx="4520565" cy="2582545"/>
          </a:xfrm>
          <a:prstGeom prst="rect">
            <a:avLst/>
          </a:prstGeom>
          <a:noFill/>
          <a:ln>
            <a:noFill/>
          </a:ln>
        </p:spPr>
      </p:pic>
      <p:sp>
        <p:nvSpPr>
          <p:cNvPr id="4" name="Slide Number Placeholder 3">
            <a:extLst>
              <a:ext uri="{FF2B5EF4-FFF2-40B4-BE49-F238E27FC236}">
                <a16:creationId xmlns:a16="http://schemas.microsoft.com/office/drawing/2014/main" id="{961C1A9C-EAE8-1956-137D-F4BDF8AE42C1}"/>
              </a:ext>
            </a:extLst>
          </p:cNvPr>
          <p:cNvSpPr>
            <a:spLocks noGrp="1"/>
          </p:cNvSpPr>
          <p:nvPr>
            <p:ph type="sldNum" sz="quarter" idx="12"/>
          </p:nvPr>
        </p:nvSpPr>
        <p:spPr/>
        <p:txBody>
          <a:bodyPr/>
          <a:lstStyle/>
          <a:p>
            <a:fld id="{FA388F4F-6C6B-4E7F-860B-201CED661D62}" type="slidenum">
              <a:rPr lang="tr-TR" smtClean="0"/>
              <a:t>48</a:t>
            </a:fld>
            <a:endParaRPr lang="tr-TR"/>
          </a:p>
        </p:txBody>
      </p:sp>
    </p:spTree>
    <p:extLst>
      <p:ext uri="{BB962C8B-B14F-4D97-AF65-F5344CB8AC3E}">
        <p14:creationId xmlns:p14="http://schemas.microsoft.com/office/powerpoint/2010/main" val="948070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3170099"/>
          </a:xfrm>
          <a:prstGeom prst="rect">
            <a:avLst/>
          </a:prstGeom>
          <a:noFill/>
        </p:spPr>
        <p:txBody>
          <a:bodyPr wrap="square" rtlCol="0">
            <a:spAutoFit/>
          </a:bodyPr>
          <a:lstStyle/>
          <a:p>
            <a:pPr marL="342900" indent="-342900">
              <a:buFont typeface="Wingdings" panose="05000000000000000000" pitchFamily="2" charset="2"/>
              <a:buChar char="ü"/>
            </a:pPr>
            <a:r>
              <a:rPr lang="tr-TR" sz="2000" dirty="0"/>
              <a:t>FDMA'de kullanıcılar belli bir band genişliği ile sınırlıdırlar. Fakat ne zaman iletim yapabilecekleri konusunda herhangi bir kısıtlama yoktur. </a:t>
            </a:r>
          </a:p>
          <a:p>
            <a:endParaRPr lang="tr-TR" sz="2000" dirty="0"/>
          </a:p>
          <a:p>
            <a:pPr marL="342900" indent="-342900">
              <a:buFont typeface="Wingdings" panose="05000000000000000000" pitchFamily="2" charset="2"/>
              <a:buChar char="ü"/>
            </a:pPr>
            <a:r>
              <a:rPr lang="tr-TR" sz="2000" dirty="0"/>
              <a:t>TDMA'de ise kullanıcılar belli bir zaman dilimi ile sınırlıdırlar. Fakat hangi bandı veya frekansı kullanacakları konusunda herhangi bir kısıtlama yoktur.</a:t>
            </a:r>
          </a:p>
          <a:p>
            <a:endParaRPr lang="tr-TR" sz="2000" dirty="0"/>
          </a:p>
          <a:p>
            <a:pPr marL="342900" indent="-342900">
              <a:buFont typeface="Wingdings" panose="05000000000000000000" pitchFamily="2" charset="2"/>
              <a:buChar char="ü"/>
            </a:pPr>
            <a:r>
              <a:rPr lang="tr-TR" sz="2000" dirty="0"/>
              <a:t>CDMA'de ise zaman veya frekans konusunda herhangi bir kısıtlama yoktur. </a:t>
            </a:r>
          </a:p>
          <a:p>
            <a:r>
              <a:rPr lang="tr-TR" sz="2000" dirty="0"/>
              <a:t>Kullanıcı istediği zaman istediği bantta ve istediği frekansı kullanarak iletim yapabilir. Kullanacağı kanala tahsis edilmiş olan bandın tamamını veya bir kısmını istediği gibi kullanabilir.</a:t>
            </a:r>
          </a:p>
        </p:txBody>
      </p:sp>
      <p:sp>
        <p:nvSpPr>
          <p:cNvPr id="3" name="TextBox 2"/>
          <p:cNvSpPr txBox="1"/>
          <p:nvPr/>
        </p:nvSpPr>
        <p:spPr>
          <a:xfrm>
            <a:off x="395536" y="3717032"/>
            <a:ext cx="8352928" cy="2246769"/>
          </a:xfrm>
          <a:prstGeom prst="rect">
            <a:avLst/>
          </a:prstGeom>
          <a:noFill/>
        </p:spPr>
        <p:txBody>
          <a:bodyPr wrap="square" rtlCol="0">
            <a:spAutoFit/>
          </a:bodyPr>
          <a:lstStyle/>
          <a:p>
            <a:pPr algn="just"/>
            <a:r>
              <a:rPr lang="tr-TR" sz="2000" dirty="0"/>
              <a:t>Her kullanıcının kendine özel ve diğer kullanıcıların koduyla ortogonal (dik) olan bir kodu vardır. Pseudonoise sequence (PN dizisi) olarak da adlandırılan bu kodlar birbirine dik olduğu için kullanıcılar birbirlerini rahatsız etmezler. Bu kodlar ikili diziler şeklindedir. 2n-1 bit uzunluğunda sınırlı sayıda birbirine dik olan kod vardır. Kullanıcı sayısını arttırmak için ve kodların çakışmasını önlemek için çok uzun kodlar kullanılır. Aşağıdaki şekilde basit olarak CDMA'in nasıl yapıldığı görülmektedir.</a:t>
            </a:r>
          </a:p>
        </p:txBody>
      </p:sp>
      <p:sp>
        <p:nvSpPr>
          <p:cNvPr id="4" name="Slide Number Placeholder 3">
            <a:extLst>
              <a:ext uri="{FF2B5EF4-FFF2-40B4-BE49-F238E27FC236}">
                <a16:creationId xmlns:a16="http://schemas.microsoft.com/office/drawing/2014/main" id="{EC9A4A52-1BCC-1F36-CC47-D6095856E771}"/>
              </a:ext>
            </a:extLst>
          </p:cNvPr>
          <p:cNvSpPr>
            <a:spLocks noGrp="1"/>
          </p:cNvSpPr>
          <p:nvPr>
            <p:ph type="sldNum" sz="quarter" idx="12"/>
          </p:nvPr>
        </p:nvSpPr>
        <p:spPr/>
        <p:txBody>
          <a:bodyPr/>
          <a:lstStyle/>
          <a:p>
            <a:fld id="{FA388F4F-6C6B-4E7F-860B-201CED661D62}" type="slidenum">
              <a:rPr lang="tr-TR" smtClean="0"/>
              <a:t>49</a:t>
            </a:fld>
            <a:endParaRPr lang="tr-TR"/>
          </a:p>
        </p:txBody>
      </p:sp>
    </p:spTree>
    <p:extLst>
      <p:ext uri="{BB962C8B-B14F-4D97-AF65-F5344CB8AC3E}">
        <p14:creationId xmlns:p14="http://schemas.microsoft.com/office/powerpoint/2010/main" val="400062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CA26D-E825-4344-B816-BCA4B894539B}"/>
              </a:ext>
            </a:extLst>
          </p:cNvPr>
          <p:cNvSpPr/>
          <p:nvPr/>
        </p:nvSpPr>
        <p:spPr>
          <a:xfrm>
            <a:off x="251520" y="836712"/>
            <a:ext cx="8640960" cy="3347519"/>
          </a:xfrm>
          <a:prstGeom prst="rect">
            <a:avLst/>
          </a:prstGeom>
        </p:spPr>
        <p:txBody>
          <a:bodyPr wrap="square">
            <a:spAutoFit/>
          </a:bodyPr>
          <a:lstStyle/>
          <a:p>
            <a:pPr algn="just">
              <a:lnSpc>
                <a:spcPct val="150000"/>
              </a:lnSpc>
            </a:pPr>
            <a:r>
              <a:rPr lang="tr-TR" sz="2400" b="1" dirty="0">
                <a:latin typeface="Open Sans"/>
              </a:rPr>
              <a:t>ADSL ve VDSL Farkı</a:t>
            </a:r>
          </a:p>
          <a:p>
            <a:pPr algn="just">
              <a:lnSpc>
                <a:spcPct val="150000"/>
              </a:lnSpc>
            </a:pPr>
            <a:r>
              <a:rPr lang="tr-TR" sz="2400" dirty="0">
                <a:latin typeface="Open Sans"/>
              </a:rPr>
              <a:t>ADSL ve VDSL bağlantı türü olarak aynı bakır kablo yapısını kullanır. Birbirlerinden farkı ise hızlarıdır. ADSL 4 kilometreden fazla olmayan mesafelere düşük bant genişliği sağlar fakat VDSL santrale yakın mesafelerde bulunan kullanıcılarına 100 </a:t>
            </a:r>
            <a:r>
              <a:rPr lang="tr-TR" sz="2400" dirty="0" err="1">
                <a:latin typeface="Open Sans"/>
              </a:rPr>
              <a:t>Mbps’ye</a:t>
            </a:r>
            <a:r>
              <a:rPr lang="tr-TR" sz="2400" dirty="0">
                <a:latin typeface="Open Sans"/>
              </a:rPr>
              <a:t> kadar yükselen bant genişliği sunar.</a:t>
            </a:r>
            <a:endParaRPr lang="tr-TR" sz="2400" b="0" i="0" u="none" strike="noStrike" dirty="0">
              <a:effectLst/>
              <a:latin typeface="Open Sans"/>
            </a:endParaRPr>
          </a:p>
        </p:txBody>
      </p:sp>
      <p:sp>
        <p:nvSpPr>
          <p:cNvPr id="3" name="Slide Number Placeholder 2">
            <a:extLst>
              <a:ext uri="{FF2B5EF4-FFF2-40B4-BE49-F238E27FC236}">
                <a16:creationId xmlns:a16="http://schemas.microsoft.com/office/drawing/2014/main" id="{424B2F81-2938-FC43-1266-49CAD48D1BA3}"/>
              </a:ext>
            </a:extLst>
          </p:cNvPr>
          <p:cNvSpPr>
            <a:spLocks noGrp="1"/>
          </p:cNvSpPr>
          <p:nvPr>
            <p:ph type="sldNum" sz="quarter" idx="12"/>
          </p:nvPr>
        </p:nvSpPr>
        <p:spPr/>
        <p:txBody>
          <a:bodyPr/>
          <a:lstStyle/>
          <a:p>
            <a:fld id="{FA388F4F-6C6B-4E7F-860B-201CED661D62}" type="slidenum">
              <a:rPr lang="tr-TR" smtClean="0"/>
              <a:t>5</a:t>
            </a:fld>
            <a:endParaRPr lang="tr-TR"/>
          </a:p>
        </p:txBody>
      </p:sp>
    </p:spTree>
    <p:extLst>
      <p:ext uri="{BB962C8B-B14F-4D97-AF65-F5344CB8AC3E}">
        <p14:creationId xmlns:p14="http://schemas.microsoft.com/office/powerpoint/2010/main" val="1577950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7704" y="481304"/>
            <a:ext cx="5335169" cy="5348016"/>
          </a:xfrm>
          <a:prstGeom prst="rect">
            <a:avLst/>
          </a:prstGeom>
        </p:spPr>
      </p:pic>
      <p:pic>
        <p:nvPicPr>
          <p:cNvPr id="3" name="Picture 2"/>
          <p:cNvPicPr>
            <a:picLocks noChangeAspect="1"/>
          </p:cNvPicPr>
          <p:nvPr/>
        </p:nvPicPr>
        <p:blipFill>
          <a:blip r:embed="rId3"/>
          <a:stretch>
            <a:fillRect/>
          </a:stretch>
        </p:blipFill>
        <p:spPr>
          <a:xfrm>
            <a:off x="2699792" y="5896696"/>
            <a:ext cx="3353535" cy="470016"/>
          </a:xfrm>
          <a:prstGeom prst="rect">
            <a:avLst/>
          </a:prstGeom>
        </p:spPr>
      </p:pic>
      <p:sp>
        <p:nvSpPr>
          <p:cNvPr id="4" name="Slide Number Placeholder 3">
            <a:extLst>
              <a:ext uri="{FF2B5EF4-FFF2-40B4-BE49-F238E27FC236}">
                <a16:creationId xmlns:a16="http://schemas.microsoft.com/office/drawing/2014/main" id="{BC38CE98-7FC1-4096-3717-5B7D76FE9C5D}"/>
              </a:ext>
            </a:extLst>
          </p:cNvPr>
          <p:cNvSpPr>
            <a:spLocks noGrp="1"/>
          </p:cNvSpPr>
          <p:nvPr>
            <p:ph type="sldNum" sz="quarter" idx="12"/>
          </p:nvPr>
        </p:nvSpPr>
        <p:spPr/>
        <p:txBody>
          <a:bodyPr/>
          <a:lstStyle/>
          <a:p>
            <a:fld id="{FA388F4F-6C6B-4E7F-860B-201CED661D62}" type="slidenum">
              <a:rPr lang="tr-TR" smtClean="0"/>
              <a:t>50</a:t>
            </a:fld>
            <a:endParaRPr lang="tr-TR"/>
          </a:p>
        </p:txBody>
      </p:sp>
    </p:spTree>
    <p:extLst>
      <p:ext uri="{BB962C8B-B14F-4D97-AF65-F5344CB8AC3E}">
        <p14:creationId xmlns:p14="http://schemas.microsoft.com/office/powerpoint/2010/main" val="84690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1938992"/>
          </a:xfrm>
          <a:prstGeom prst="rect">
            <a:avLst/>
          </a:prstGeom>
          <a:noFill/>
        </p:spPr>
        <p:txBody>
          <a:bodyPr wrap="square" rtlCol="0">
            <a:spAutoFit/>
          </a:bodyPr>
          <a:lstStyle/>
          <a:p>
            <a:pPr algn="just"/>
            <a:r>
              <a:rPr lang="tr-TR" sz="2000" dirty="0"/>
              <a:t>CDMA tekniğinde band sınırlaması olmadığını daha önce belirtmiştik. Bildiri işaretinin spektrumuna bağlı olarak iletim ortamına verilen işaretin band genişliği artar. Yani bildiri işareti 4 kHz band genişliğine sahip ve kullanıcı kodu 15 bit ise iletim ortamına verilen işaretin band genişliği 15x4 = 60 kHz olur. Bildiri işareti frekans bandında yayılmış olmaktadır. Bu yüzden CDMA'e tayfa yayılmış (spread spektrum) çoklu erişim de denir.</a:t>
            </a:r>
          </a:p>
        </p:txBody>
      </p:sp>
      <p:pic>
        <p:nvPicPr>
          <p:cNvPr id="3" name="Picture 2"/>
          <p:cNvPicPr>
            <a:picLocks noChangeAspect="1"/>
          </p:cNvPicPr>
          <p:nvPr/>
        </p:nvPicPr>
        <p:blipFill>
          <a:blip r:embed="rId2"/>
          <a:stretch>
            <a:fillRect/>
          </a:stretch>
        </p:blipFill>
        <p:spPr>
          <a:xfrm>
            <a:off x="827584" y="2420888"/>
            <a:ext cx="6140650" cy="3929664"/>
          </a:xfrm>
          <a:prstGeom prst="rect">
            <a:avLst/>
          </a:prstGeom>
        </p:spPr>
      </p:pic>
      <p:pic>
        <p:nvPicPr>
          <p:cNvPr id="4" name="Picture 3"/>
          <p:cNvPicPr>
            <a:picLocks noChangeAspect="1"/>
          </p:cNvPicPr>
          <p:nvPr/>
        </p:nvPicPr>
        <p:blipFill>
          <a:blip r:embed="rId3"/>
          <a:stretch>
            <a:fillRect/>
          </a:stretch>
        </p:blipFill>
        <p:spPr>
          <a:xfrm>
            <a:off x="4736416" y="5517232"/>
            <a:ext cx="3861646" cy="431906"/>
          </a:xfrm>
          <a:prstGeom prst="rect">
            <a:avLst/>
          </a:prstGeom>
        </p:spPr>
      </p:pic>
      <p:sp>
        <p:nvSpPr>
          <p:cNvPr id="5" name="Slide Number Placeholder 4">
            <a:extLst>
              <a:ext uri="{FF2B5EF4-FFF2-40B4-BE49-F238E27FC236}">
                <a16:creationId xmlns:a16="http://schemas.microsoft.com/office/drawing/2014/main" id="{9CEC2837-323C-1878-E41E-4C5C5DB67F3C}"/>
              </a:ext>
            </a:extLst>
          </p:cNvPr>
          <p:cNvSpPr>
            <a:spLocks noGrp="1"/>
          </p:cNvSpPr>
          <p:nvPr>
            <p:ph type="sldNum" sz="quarter" idx="12"/>
          </p:nvPr>
        </p:nvSpPr>
        <p:spPr/>
        <p:txBody>
          <a:bodyPr/>
          <a:lstStyle/>
          <a:p>
            <a:fld id="{FA388F4F-6C6B-4E7F-860B-201CED661D62}" type="slidenum">
              <a:rPr lang="tr-TR" smtClean="0"/>
              <a:t>51</a:t>
            </a:fld>
            <a:endParaRPr lang="tr-TR"/>
          </a:p>
        </p:txBody>
      </p:sp>
    </p:spTree>
    <p:extLst>
      <p:ext uri="{BB962C8B-B14F-4D97-AF65-F5344CB8AC3E}">
        <p14:creationId xmlns:p14="http://schemas.microsoft.com/office/powerpoint/2010/main" val="3585175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457200" y="548680"/>
            <a:ext cx="82296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200" dirty="0"/>
              <a:t>GSM de KULLANILAN FREKANS ARALIKLARI</a:t>
            </a:r>
          </a:p>
        </p:txBody>
      </p:sp>
      <p:sp>
        <p:nvSpPr>
          <p:cNvPr id="3" name="Rectangle 3"/>
          <p:cNvSpPr txBox="1">
            <a:spLocks noChangeArrowheads="1"/>
          </p:cNvSpPr>
          <p:nvPr/>
        </p:nvSpPr>
        <p:spPr>
          <a:xfrm>
            <a:off x="457200" y="1785938"/>
            <a:ext cx="8229600" cy="37623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altLang="tr-TR" sz="2400" dirty="0"/>
              <a:t>GSM 1900 </a:t>
            </a:r>
          </a:p>
          <a:p>
            <a:r>
              <a:rPr lang="tr-TR" altLang="tr-TR" sz="2400" dirty="0"/>
              <a:t>GSM 1800 </a:t>
            </a:r>
          </a:p>
          <a:p>
            <a:r>
              <a:rPr lang="tr-TR" altLang="tr-TR" sz="2400" dirty="0"/>
              <a:t>GSM 900 </a:t>
            </a:r>
          </a:p>
          <a:p>
            <a:r>
              <a:rPr lang="tr-TR" altLang="tr-TR" sz="2400" dirty="0"/>
              <a:t> GSM 1800 ve 1900’ün taşıma kapasitesi daha yüksek olduğu için genellikle şehirleşmenin yoğun olduğu bölgelerde kullanılır. GSM 1900 ise sadece Amerikan Birleşik Devletleri'nde kullanılmaktadır. </a:t>
            </a:r>
          </a:p>
          <a:p>
            <a:r>
              <a:rPr lang="tr-TR" altLang="tr-TR" sz="2400" dirty="0"/>
              <a:t>Bu üç sistem sırasıyla 1900 Mhz, 1800 Mhz ve 900 Mhz frekans bölgelerinde çalışmaktadır. </a:t>
            </a:r>
          </a:p>
        </p:txBody>
      </p:sp>
      <p:sp>
        <p:nvSpPr>
          <p:cNvPr id="4" name="Slide Number Placeholder 3">
            <a:extLst>
              <a:ext uri="{FF2B5EF4-FFF2-40B4-BE49-F238E27FC236}">
                <a16:creationId xmlns:a16="http://schemas.microsoft.com/office/drawing/2014/main" id="{E0463FD4-581F-B416-390A-6BA94173C717}"/>
              </a:ext>
            </a:extLst>
          </p:cNvPr>
          <p:cNvSpPr>
            <a:spLocks noGrp="1"/>
          </p:cNvSpPr>
          <p:nvPr>
            <p:ph type="sldNum" sz="quarter" idx="12"/>
          </p:nvPr>
        </p:nvSpPr>
        <p:spPr/>
        <p:txBody>
          <a:bodyPr/>
          <a:lstStyle/>
          <a:p>
            <a:fld id="{FA388F4F-6C6B-4E7F-860B-201CED661D62}" type="slidenum">
              <a:rPr lang="tr-TR" smtClean="0"/>
              <a:t>52</a:t>
            </a:fld>
            <a:endParaRPr lang="tr-TR"/>
          </a:p>
        </p:txBody>
      </p:sp>
    </p:spTree>
    <p:extLst>
      <p:ext uri="{BB962C8B-B14F-4D97-AF65-F5344CB8AC3E}">
        <p14:creationId xmlns:p14="http://schemas.microsoft.com/office/powerpoint/2010/main" val="1034845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60648"/>
            <a:ext cx="4896544" cy="646331"/>
          </a:xfrm>
          <a:prstGeom prst="rect">
            <a:avLst/>
          </a:prstGeom>
          <a:noFill/>
        </p:spPr>
        <p:txBody>
          <a:bodyPr wrap="square" rtlCol="0">
            <a:spAutoFit/>
          </a:bodyPr>
          <a:lstStyle/>
          <a:p>
            <a:r>
              <a:rPr lang="tr-TR" b="1" dirty="0"/>
              <a:t>GSM </a:t>
            </a:r>
            <a:r>
              <a:rPr lang="en-US" b="1" dirty="0"/>
              <a:t>Mobil </a:t>
            </a:r>
            <a:r>
              <a:rPr lang="en-US" b="1" dirty="0" err="1"/>
              <a:t>Telefon</a:t>
            </a:r>
            <a:r>
              <a:rPr lang="en-US" b="1" dirty="0"/>
              <a:t> 900 </a:t>
            </a:r>
            <a:r>
              <a:rPr lang="en-US" b="1" dirty="0" err="1"/>
              <a:t>Protokolü</a:t>
            </a:r>
            <a:r>
              <a:rPr lang="en-US" b="1" dirty="0"/>
              <a:t> </a:t>
            </a:r>
            <a:endParaRPr lang="tr-TR" dirty="0"/>
          </a:p>
          <a:p>
            <a:endParaRPr lang="tr-TR" dirty="0"/>
          </a:p>
        </p:txBody>
      </p:sp>
      <p:sp>
        <p:nvSpPr>
          <p:cNvPr id="3" name="TextBox 2"/>
          <p:cNvSpPr txBox="1"/>
          <p:nvPr/>
        </p:nvSpPr>
        <p:spPr>
          <a:xfrm>
            <a:off x="755576" y="906979"/>
            <a:ext cx="7848872" cy="923330"/>
          </a:xfrm>
          <a:prstGeom prst="rect">
            <a:avLst/>
          </a:prstGeom>
          <a:noFill/>
        </p:spPr>
        <p:txBody>
          <a:bodyPr wrap="square" rtlCol="0">
            <a:spAutoFit/>
          </a:bodyPr>
          <a:lstStyle/>
          <a:p>
            <a:pPr algn="just"/>
            <a:r>
              <a:rPr lang="en-US" dirty="0"/>
              <a:t>Mobil </a:t>
            </a:r>
            <a:r>
              <a:rPr lang="en-US" dirty="0" err="1"/>
              <a:t>telefon</a:t>
            </a:r>
            <a:r>
              <a:rPr lang="en-US" dirty="0"/>
              <a:t> 900 </a:t>
            </a:r>
            <a:r>
              <a:rPr lang="en-US" dirty="0" err="1"/>
              <a:t>protokolünde</a:t>
            </a:r>
            <a:r>
              <a:rPr lang="en-US" dirty="0"/>
              <a:t> </a:t>
            </a:r>
            <a:r>
              <a:rPr lang="en-US" b="1" dirty="0"/>
              <a:t>890–915 MHz </a:t>
            </a:r>
            <a:r>
              <a:rPr lang="en-US" dirty="0" err="1"/>
              <a:t>arasındaki</a:t>
            </a:r>
            <a:r>
              <a:rPr lang="en-US" dirty="0"/>
              <a:t> </a:t>
            </a:r>
            <a:r>
              <a:rPr lang="en-US" dirty="0" err="1"/>
              <a:t>frekans</a:t>
            </a:r>
            <a:r>
              <a:rPr lang="en-US" dirty="0"/>
              <a:t> </a:t>
            </a:r>
            <a:r>
              <a:rPr lang="en-US" b="1" dirty="0" err="1"/>
              <a:t>yukarı</a:t>
            </a:r>
            <a:r>
              <a:rPr lang="en-US" b="1" dirty="0"/>
              <a:t> link (upload)</a:t>
            </a:r>
            <a:r>
              <a:rPr lang="en-US" dirty="0"/>
              <a:t> </a:t>
            </a:r>
            <a:r>
              <a:rPr lang="en-US" dirty="0" err="1"/>
              <a:t>adı</a:t>
            </a:r>
            <a:r>
              <a:rPr lang="en-US" dirty="0"/>
              <a:t> </a:t>
            </a:r>
            <a:r>
              <a:rPr lang="en-US" dirty="0" err="1"/>
              <a:t>verilen</a:t>
            </a:r>
            <a:r>
              <a:rPr lang="en-US" dirty="0"/>
              <a:t> </a:t>
            </a:r>
            <a:r>
              <a:rPr lang="en-US" b="1" dirty="0" err="1"/>
              <a:t>alış</a:t>
            </a:r>
            <a:r>
              <a:rPr lang="en-US" dirty="0"/>
              <a:t> </a:t>
            </a:r>
            <a:r>
              <a:rPr lang="en-US" dirty="0" err="1"/>
              <a:t>için</a:t>
            </a:r>
            <a:r>
              <a:rPr lang="en-US" dirty="0"/>
              <a:t>, </a:t>
            </a:r>
            <a:r>
              <a:rPr lang="en-US" b="1" dirty="0"/>
              <a:t>935–960 MHz </a:t>
            </a:r>
            <a:r>
              <a:rPr lang="en-US" dirty="0" err="1"/>
              <a:t>arasındaki</a:t>
            </a:r>
            <a:r>
              <a:rPr lang="en-US" dirty="0"/>
              <a:t> </a:t>
            </a:r>
            <a:r>
              <a:rPr lang="en-US" dirty="0" err="1"/>
              <a:t>frekanslar</a:t>
            </a:r>
            <a:r>
              <a:rPr lang="en-US" dirty="0"/>
              <a:t> da </a:t>
            </a:r>
            <a:r>
              <a:rPr lang="en-US" b="1" dirty="0" err="1"/>
              <a:t>aşağı</a:t>
            </a:r>
            <a:r>
              <a:rPr lang="en-US" b="1" dirty="0"/>
              <a:t> link</a:t>
            </a:r>
            <a:r>
              <a:rPr lang="tr-TR" b="1" dirty="0"/>
              <a:t> </a:t>
            </a:r>
            <a:r>
              <a:rPr lang="en-US" b="1" dirty="0"/>
              <a:t>(download) </a:t>
            </a:r>
            <a:r>
              <a:rPr lang="en-US" dirty="0" err="1"/>
              <a:t>adı</a:t>
            </a:r>
            <a:r>
              <a:rPr lang="en-US" dirty="0"/>
              <a:t> </a:t>
            </a:r>
            <a:r>
              <a:rPr lang="en-US" dirty="0" err="1"/>
              <a:t>verilen</a:t>
            </a:r>
            <a:r>
              <a:rPr lang="en-US" dirty="0"/>
              <a:t> </a:t>
            </a:r>
            <a:r>
              <a:rPr lang="en-US" b="1" dirty="0" err="1"/>
              <a:t>veriş</a:t>
            </a:r>
            <a:r>
              <a:rPr lang="en-US" dirty="0"/>
              <a:t> </a:t>
            </a:r>
            <a:r>
              <a:rPr lang="en-US" dirty="0" err="1"/>
              <a:t>için</a:t>
            </a:r>
            <a:r>
              <a:rPr lang="en-US" dirty="0"/>
              <a:t> </a:t>
            </a:r>
            <a:r>
              <a:rPr lang="en-US" dirty="0" err="1"/>
              <a:t>kullanılmaktadır</a:t>
            </a:r>
            <a:r>
              <a:rPr lang="en-US" dirty="0"/>
              <a:t>. </a:t>
            </a:r>
            <a:endParaRPr lang="tr-TR" dirty="0"/>
          </a:p>
        </p:txBody>
      </p:sp>
      <p:pic>
        <p:nvPicPr>
          <p:cNvPr id="4" name="Picture 3" descr="3nesil-şekil3-6"/>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475656" y="4005064"/>
            <a:ext cx="6552728" cy="1856740"/>
          </a:xfrm>
          <a:prstGeom prst="rect">
            <a:avLst/>
          </a:prstGeom>
          <a:noFill/>
          <a:ln>
            <a:noFill/>
          </a:ln>
        </p:spPr>
      </p:pic>
      <p:pic>
        <p:nvPicPr>
          <p:cNvPr id="5" name="Picture 4" descr="3nesil-şekil3-5"/>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783205" y="2060848"/>
            <a:ext cx="3577590" cy="1740024"/>
          </a:xfrm>
          <a:prstGeom prst="rect">
            <a:avLst/>
          </a:prstGeom>
          <a:noFill/>
          <a:ln>
            <a:noFill/>
          </a:ln>
        </p:spPr>
      </p:pic>
      <p:sp>
        <p:nvSpPr>
          <p:cNvPr id="6" name="TextBox 5"/>
          <p:cNvSpPr txBox="1"/>
          <p:nvPr/>
        </p:nvSpPr>
        <p:spPr>
          <a:xfrm>
            <a:off x="3387940" y="5885499"/>
            <a:ext cx="2232248" cy="369332"/>
          </a:xfrm>
          <a:prstGeom prst="rect">
            <a:avLst/>
          </a:prstGeom>
          <a:noFill/>
        </p:spPr>
        <p:txBody>
          <a:bodyPr wrap="square" rtlCol="0">
            <a:spAutoFit/>
          </a:bodyPr>
          <a:lstStyle/>
          <a:p>
            <a:pPr algn="just"/>
            <a:r>
              <a:rPr lang="en-US" b="1" dirty="0"/>
              <a:t>GSM 900</a:t>
            </a:r>
            <a:r>
              <a:rPr lang="tr-TR" b="1" dirty="0"/>
              <a:t> </a:t>
            </a:r>
            <a:r>
              <a:rPr lang="en-US" b="1" dirty="0" err="1"/>
              <a:t>protokolü</a:t>
            </a:r>
            <a:endParaRPr lang="tr-TR" b="1" dirty="0"/>
          </a:p>
        </p:txBody>
      </p:sp>
      <p:sp>
        <p:nvSpPr>
          <p:cNvPr id="7" name="Slide Number Placeholder 6">
            <a:extLst>
              <a:ext uri="{FF2B5EF4-FFF2-40B4-BE49-F238E27FC236}">
                <a16:creationId xmlns:a16="http://schemas.microsoft.com/office/drawing/2014/main" id="{7F84F74B-C958-1519-C1A8-9E0BD7B2EFB5}"/>
              </a:ext>
            </a:extLst>
          </p:cNvPr>
          <p:cNvSpPr>
            <a:spLocks noGrp="1"/>
          </p:cNvSpPr>
          <p:nvPr>
            <p:ph type="sldNum" sz="quarter" idx="12"/>
          </p:nvPr>
        </p:nvSpPr>
        <p:spPr/>
        <p:txBody>
          <a:bodyPr/>
          <a:lstStyle/>
          <a:p>
            <a:fld id="{FA388F4F-6C6B-4E7F-860B-201CED661D62}" type="slidenum">
              <a:rPr lang="tr-TR" smtClean="0"/>
              <a:t>53</a:t>
            </a:fld>
            <a:endParaRPr lang="tr-TR"/>
          </a:p>
        </p:txBody>
      </p:sp>
    </p:spTree>
    <p:extLst>
      <p:ext uri="{BB962C8B-B14F-4D97-AF65-F5344CB8AC3E}">
        <p14:creationId xmlns:p14="http://schemas.microsoft.com/office/powerpoint/2010/main" val="178730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136904" cy="3416320"/>
          </a:xfrm>
          <a:prstGeom prst="rect">
            <a:avLst/>
          </a:prstGeom>
          <a:noFill/>
        </p:spPr>
        <p:txBody>
          <a:bodyPr wrap="square" rtlCol="0">
            <a:spAutoFit/>
          </a:bodyPr>
          <a:lstStyle/>
          <a:p>
            <a:pPr algn="just"/>
            <a:r>
              <a:rPr lang="en-US" dirty="0"/>
              <a:t>Bu </a:t>
            </a:r>
            <a:r>
              <a:rPr lang="en-US" dirty="0" err="1"/>
              <a:t>protokolde</a:t>
            </a:r>
            <a:r>
              <a:rPr lang="en-US" dirty="0"/>
              <a:t> </a:t>
            </a:r>
            <a:r>
              <a:rPr lang="en-US" dirty="0" err="1"/>
              <a:t>taşıyıcılar</a:t>
            </a:r>
            <a:r>
              <a:rPr lang="en-US" dirty="0"/>
              <a:t> 200 KHz </a:t>
            </a:r>
            <a:r>
              <a:rPr lang="en-US" dirty="0" err="1"/>
              <a:t>frekanslık</a:t>
            </a:r>
            <a:r>
              <a:rPr lang="en-US" dirty="0"/>
              <a:t> </a:t>
            </a:r>
            <a:r>
              <a:rPr lang="en-US" dirty="0" err="1"/>
              <a:t>bir</a:t>
            </a:r>
            <a:r>
              <a:rPr lang="en-US" dirty="0"/>
              <a:t> </a:t>
            </a:r>
            <a:r>
              <a:rPr lang="en-US" dirty="0" err="1"/>
              <a:t>yer</a:t>
            </a:r>
            <a:r>
              <a:rPr lang="en-US" dirty="0"/>
              <a:t> </a:t>
            </a:r>
            <a:r>
              <a:rPr lang="en-US" dirty="0" err="1"/>
              <a:t>aldıklarından</a:t>
            </a:r>
            <a:r>
              <a:rPr lang="en-US" dirty="0"/>
              <a:t> 124 </a:t>
            </a:r>
            <a:r>
              <a:rPr lang="en-US" dirty="0" err="1"/>
              <a:t>taşıyıcısını</a:t>
            </a:r>
            <a:r>
              <a:rPr lang="en-US" dirty="0"/>
              <a:t> </a:t>
            </a:r>
            <a:r>
              <a:rPr lang="en-US" dirty="0" err="1"/>
              <a:t>kullanmasına</a:t>
            </a:r>
            <a:r>
              <a:rPr lang="en-US" dirty="0"/>
              <a:t> </a:t>
            </a:r>
            <a:r>
              <a:rPr lang="en-US" dirty="0" err="1"/>
              <a:t>olanak</a:t>
            </a:r>
            <a:r>
              <a:rPr lang="en-US" dirty="0"/>
              <a:t> </a:t>
            </a:r>
            <a:r>
              <a:rPr lang="en-US" dirty="0" err="1"/>
              <a:t>vermektedir</a:t>
            </a:r>
            <a:r>
              <a:rPr lang="en-US" dirty="0"/>
              <a:t>. </a:t>
            </a:r>
            <a:endParaRPr lang="tr-TR" dirty="0"/>
          </a:p>
          <a:p>
            <a:pPr algn="just"/>
            <a:endParaRPr lang="tr-TR" dirty="0"/>
          </a:p>
          <a:p>
            <a:pPr algn="just"/>
            <a:r>
              <a:rPr lang="en-US" dirty="0"/>
              <a:t>917–935 MHz </a:t>
            </a:r>
            <a:r>
              <a:rPr lang="en-US" dirty="0" err="1"/>
              <a:t>arasındaki</a:t>
            </a:r>
            <a:r>
              <a:rPr lang="en-US" dirty="0"/>
              <a:t> </a:t>
            </a:r>
            <a:r>
              <a:rPr lang="en-US" dirty="0" err="1"/>
              <a:t>frekanslar</a:t>
            </a:r>
            <a:r>
              <a:rPr lang="en-US" dirty="0"/>
              <a:t> </a:t>
            </a:r>
            <a:r>
              <a:rPr lang="en-US" dirty="0" err="1"/>
              <a:t>hücresel</a:t>
            </a:r>
            <a:r>
              <a:rPr lang="en-US" dirty="0"/>
              <a:t> Mobil </a:t>
            </a:r>
            <a:r>
              <a:rPr lang="en-US" dirty="0" err="1"/>
              <a:t>Telefon</a:t>
            </a:r>
            <a:r>
              <a:rPr lang="en-US" dirty="0"/>
              <a:t> </a:t>
            </a:r>
            <a:r>
              <a:rPr lang="en-US" dirty="0" err="1"/>
              <a:t>sistemi</a:t>
            </a:r>
            <a:r>
              <a:rPr lang="en-US" dirty="0"/>
              <a:t> </a:t>
            </a:r>
            <a:r>
              <a:rPr lang="en-US" dirty="0" err="1"/>
              <a:t>dışındaki</a:t>
            </a:r>
            <a:r>
              <a:rPr lang="en-US" dirty="0"/>
              <a:t> </a:t>
            </a:r>
            <a:r>
              <a:rPr lang="en-US" dirty="0" err="1"/>
              <a:t>hücresel</a:t>
            </a:r>
            <a:r>
              <a:rPr lang="en-US" dirty="0"/>
              <a:t> </a:t>
            </a:r>
            <a:r>
              <a:rPr lang="en-US" dirty="0" err="1"/>
              <a:t>sistemler</a:t>
            </a:r>
            <a:r>
              <a:rPr lang="en-US" dirty="0"/>
              <a:t> </a:t>
            </a:r>
            <a:r>
              <a:rPr lang="en-US" dirty="0" err="1"/>
              <a:t>tarafından</a:t>
            </a:r>
            <a:r>
              <a:rPr lang="en-US" dirty="0"/>
              <a:t> </a:t>
            </a:r>
            <a:r>
              <a:rPr lang="en-US" dirty="0" err="1"/>
              <a:t>kullanılmaktadır</a:t>
            </a:r>
            <a:r>
              <a:rPr lang="en-US" dirty="0"/>
              <a:t>. </a:t>
            </a:r>
            <a:endParaRPr lang="tr-TR" dirty="0"/>
          </a:p>
          <a:p>
            <a:pPr algn="just"/>
            <a:endParaRPr lang="tr-TR" dirty="0"/>
          </a:p>
          <a:p>
            <a:pPr algn="just"/>
            <a:r>
              <a:rPr lang="en-US" dirty="0"/>
              <a:t>915–917 MHz </a:t>
            </a:r>
            <a:r>
              <a:rPr lang="en-US" dirty="0" err="1"/>
              <a:t>arasındaki</a:t>
            </a:r>
            <a:r>
              <a:rPr lang="en-US" dirty="0"/>
              <a:t> 2 </a:t>
            </a:r>
            <a:r>
              <a:rPr lang="en-US" dirty="0" err="1"/>
              <a:t>MHz’lik</a:t>
            </a:r>
            <a:r>
              <a:rPr lang="en-US" dirty="0"/>
              <a:t> </a:t>
            </a:r>
            <a:r>
              <a:rPr lang="en-US" dirty="0" err="1"/>
              <a:t>kısım</a:t>
            </a:r>
            <a:r>
              <a:rPr lang="en-US" dirty="0"/>
              <a:t> </a:t>
            </a:r>
            <a:r>
              <a:rPr lang="en-US" dirty="0" err="1"/>
              <a:t>koruma</a:t>
            </a:r>
            <a:r>
              <a:rPr lang="en-US" dirty="0"/>
              <a:t> </a:t>
            </a:r>
            <a:r>
              <a:rPr lang="en-US" dirty="0" err="1"/>
              <a:t>bandı</a:t>
            </a:r>
            <a:r>
              <a:rPr lang="en-US" dirty="0"/>
              <a:t> </a:t>
            </a:r>
            <a:r>
              <a:rPr lang="en-US" dirty="0" err="1"/>
              <a:t>için</a:t>
            </a:r>
            <a:r>
              <a:rPr lang="en-US" dirty="0"/>
              <a:t> </a:t>
            </a:r>
            <a:r>
              <a:rPr lang="en-US" dirty="0" err="1"/>
              <a:t>bırakılmıştır</a:t>
            </a:r>
            <a:r>
              <a:rPr lang="en-US" dirty="0"/>
              <a:t>. Bu 2 </a:t>
            </a:r>
            <a:r>
              <a:rPr lang="en-US" dirty="0" err="1"/>
              <a:t>MHz'lik</a:t>
            </a:r>
            <a:r>
              <a:rPr lang="en-US" dirty="0"/>
              <a:t> </a:t>
            </a:r>
            <a:r>
              <a:rPr lang="en-US" dirty="0" err="1"/>
              <a:t>koruma</a:t>
            </a:r>
            <a:r>
              <a:rPr lang="en-US" dirty="0"/>
              <a:t> </a:t>
            </a:r>
            <a:r>
              <a:rPr lang="en-US" dirty="0" err="1"/>
              <a:t>bandı</a:t>
            </a:r>
            <a:r>
              <a:rPr lang="en-US" dirty="0"/>
              <a:t>, </a:t>
            </a:r>
            <a:r>
              <a:rPr lang="en-US" dirty="0" err="1"/>
              <a:t>alış</a:t>
            </a:r>
            <a:r>
              <a:rPr lang="en-US" dirty="0"/>
              <a:t> </a:t>
            </a:r>
            <a:r>
              <a:rPr lang="en-US" dirty="0" err="1"/>
              <a:t>veriş</a:t>
            </a:r>
            <a:r>
              <a:rPr lang="en-US" dirty="0"/>
              <a:t> </a:t>
            </a:r>
            <a:r>
              <a:rPr lang="en-US" dirty="0" err="1"/>
              <a:t>frekansları</a:t>
            </a:r>
            <a:r>
              <a:rPr lang="en-US" dirty="0"/>
              <a:t> </a:t>
            </a:r>
            <a:r>
              <a:rPr lang="en-US" dirty="0" err="1"/>
              <a:t>arasındaki</a:t>
            </a:r>
            <a:r>
              <a:rPr lang="en-US" dirty="0"/>
              <a:t> </a:t>
            </a:r>
            <a:r>
              <a:rPr lang="en-US" dirty="0" err="1"/>
              <a:t>elektromanyetik</a:t>
            </a:r>
            <a:r>
              <a:rPr lang="en-US" dirty="0"/>
              <a:t> </a:t>
            </a:r>
            <a:r>
              <a:rPr lang="en-US" dirty="0" err="1"/>
              <a:t>dalgalar</a:t>
            </a:r>
            <a:r>
              <a:rPr lang="en-US" dirty="0"/>
              <a:t> </a:t>
            </a:r>
            <a:r>
              <a:rPr lang="en-US" dirty="0" err="1"/>
              <a:t>arasında</a:t>
            </a:r>
            <a:r>
              <a:rPr lang="en-US" dirty="0"/>
              <a:t> </a:t>
            </a:r>
            <a:r>
              <a:rPr lang="en-US" dirty="0" err="1"/>
              <a:t>oluşabilecek</a:t>
            </a:r>
            <a:r>
              <a:rPr lang="en-US" dirty="0"/>
              <a:t> </a:t>
            </a:r>
            <a:r>
              <a:rPr lang="en-US" dirty="0" err="1"/>
              <a:t>girişimi</a:t>
            </a:r>
            <a:r>
              <a:rPr lang="en-US" dirty="0"/>
              <a:t> </a:t>
            </a:r>
            <a:r>
              <a:rPr lang="en-US" dirty="0" err="1"/>
              <a:t>önlemek</a:t>
            </a:r>
            <a:r>
              <a:rPr lang="en-US" dirty="0"/>
              <a:t> </a:t>
            </a:r>
            <a:r>
              <a:rPr lang="en-US" dirty="0" err="1"/>
              <a:t>amacını</a:t>
            </a:r>
            <a:r>
              <a:rPr lang="en-US" dirty="0"/>
              <a:t> </a:t>
            </a:r>
            <a:r>
              <a:rPr lang="en-US" dirty="0" err="1"/>
              <a:t>taşımaktadır</a:t>
            </a:r>
            <a:r>
              <a:rPr lang="en-US" dirty="0"/>
              <a:t>. </a:t>
            </a:r>
            <a:endParaRPr lang="tr-TR" dirty="0"/>
          </a:p>
          <a:p>
            <a:pPr algn="just"/>
            <a:endParaRPr lang="tr-TR" dirty="0"/>
          </a:p>
          <a:p>
            <a:pPr algn="just"/>
            <a:r>
              <a:rPr lang="en-US" dirty="0" err="1"/>
              <a:t>Diğer</a:t>
            </a:r>
            <a:r>
              <a:rPr lang="en-US" dirty="0"/>
              <a:t> </a:t>
            </a:r>
            <a:r>
              <a:rPr lang="en-US" dirty="0" err="1"/>
              <a:t>taraftan</a:t>
            </a:r>
            <a:r>
              <a:rPr lang="en-US" dirty="0"/>
              <a:t> </a:t>
            </a:r>
            <a:r>
              <a:rPr lang="en-US" dirty="0" err="1"/>
              <a:t>alış</a:t>
            </a:r>
            <a:r>
              <a:rPr lang="en-US" dirty="0"/>
              <a:t> </a:t>
            </a:r>
            <a:r>
              <a:rPr lang="en-US" dirty="0" err="1"/>
              <a:t>veriş</a:t>
            </a:r>
            <a:r>
              <a:rPr lang="en-US" dirty="0"/>
              <a:t> </a:t>
            </a:r>
            <a:r>
              <a:rPr lang="en-US" dirty="0" err="1"/>
              <a:t>frekansları</a:t>
            </a:r>
            <a:r>
              <a:rPr lang="en-US" dirty="0"/>
              <a:t> </a:t>
            </a:r>
            <a:r>
              <a:rPr lang="en-US" dirty="0" err="1"/>
              <a:t>arasındaki</a:t>
            </a:r>
            <a:r>
              <a:rPr lang="en-US" dirty="0"/>
              <a:t> 45 </a:t>
            </a:r>
            <a:r>
              <a:rPr lang="en-US" dirty="0" err="1"/>
              <a:t>MHz’lik</a:t>
            </a:r>
            <a:r>
              <a:rPr lang="en-US" dirty="0"/>
              <a:t> </a:t>
            </a:r>
            <a:r>
              <a:rPr lang="en-US" dirty="0" err="1"/>
              <a:t>fark</a:t>
            </a:r>
            <a:r>
              <a:rPr lang="en-US" dirty="0"/>
              <a:t> da </a:t>
            </a:r>
            <a:r>
              <a:rPr lang="en-US" dirty="0" err="1"/>
              <a:t>girişim</a:t>
            </a:r>
            <a:r>
              <a:rPr lang="en-US" dirty="0"/>
              <a:t> </a:t>
            </a:r>
            <a:r>
              <a:rPr lang="en-US" dirty="0" err="1"/>
              <a:t>ihtimalini</a:t>
            </a:r>
            <a:r>
              <a:rPr lang="en-US" dirty="0"/>
              <a:t> </a:t>
            </a:r>
            <a:r>
              <a:rPr lang="en-US" dirty="0" err="1"/>
              <a:t>azaltmaktadır</a:t>
            </a:r>
            <a:r>
              <a:rPr lang="en-US" dirty="0"/>
              <a:t>. </a:t>
            </a:r>
            <a:endParaRPr lang="tr-TR" dirty="0"/>
          </a:p>
        </p:txBody>
      </p:sp>
      <p:sp>
        <p:nvSpPr>
          <p:cNvPr id="3" name="Slide Number Placeholder 2">
            <a:extLst>
              <a:ext uri="{FF2B5EF4-FFF2-40B4-BE49-F238E27FC236}">
                <a16:creationId xmlns:a16="http://schemas.microsoft.com/office/drawing/2014/main" id="{947DA14D-0D78-A972-5B78-CDC91CECD8CF}"/>
              </a:ext>
            </a:extLst>
          </p:cNvPr>
          <p:cNvSpPr>
            <a:spLocks noGrp="1"/>
          </p:cNvSpPr>
          <p:nvPr>
            <p:ph type="sldNum" sz="quarter" idx="12"/>
          </p:nvPr>
        </p:nvSpPr>
        <p:spPr/>
        <p:txBody>
          <a:bodyPr/>
          <a:lstStyle/>
          <a:p>
            <a:fld id="{FA388F4F-6C6B-4E7F-860B-201CED661D62}" type="slidenum">
              <a:rPr lang="tr-TR" smtClean="0"/>
              <a:t>54</a:t>
            </a:fld>
            <a:endParaRPr lang="tr-TR"/>
          </a:p>
        </p:txBody>
      </p:sp>
    </p:spTree>
    <p:extLst>
      <p:ext uri="{BB962C8B-B14F-4D97-AF65-F5344CB8AC3E}">
        <p14:creationId xmlns:p14="http://schemas.microsoft.com/office/powerpoint/2010/main" val="2002897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1477328"/>
          </a:xfrm>
          <a:prstGeom prst="rect">
            <a:avLst/>
          </a:prstGeom>
          <a:noFill/>
        </p:spPr>
        <p:txBody>
          <a:bodyPr wrap="square" rtlCol="0">
            <a:spAutoFit/>
          </a:bodyPr>
          <a:lstStyle/>
          <a:p>
            <a:r>
              <a:rPr lang="tr-TR" b="1" dirty="0"/>
              <a:t>GSM </a:t>
            </a:r>
            <a:r>
              <a:rPr lang="en-US" b="1" dirty="0"/>
              <a:t>Mobil </a:t>
            </a:r>
            <a:r>
              <a:rPr lang="en-US" b="1" dirty="0" err="1"/>
              <a:t>Telefon</a:t>
            </a:r>
            <a:r>
              <a:rPr lang="en-US" b="1" dirty="0"/>
              <a:t> 1800 </a:t>
            </a:r>
            <a:r>
              <a:rPr lang="en-US" b="1" dirty="0" err="1"/>
              <a:t>Protokolü</a:t>
            </a:r>
            <a:r>
              <a:rPr lang="en-US" b="1" dirty="0"/>
              <a:t> </a:t>
            </a:r>
            <a:endParaRPr lang="tr-TR" b="1" dirty="0"/>
          </a:p>
          <a:p>
            <a:endParaRPr lang="tr-TR" dirty="0"/>
          </a:p>
          <a:p>
            <a:r>
              <a:rPr lang="en-US" dirty="0"/>
              <a:t>Mobil </a:t>
            </a:r>
            <a:r>
              <a:rPr lang="en-US" dirty="0" err="1"/>
              <a:t>Telefon</a:t>
            </a:r>
            <a:r>
              <a:rPr lang="en-US" dirty="0"/>
              <a:t> 1800 </a:t>
            </a:r>
            <a:r>
              <a:rPr lang="en-US" dirty="0" err="1"/>
              <a:t>protokolünde</a:t>
            </a:r>
            <a:r>
              <a:rPr lang="en-US" dirty="0"/>
              <a:t> 17</a:t>
            </a:r>
            <a:r>
              <a:rPr lang="tr-TR" dirty="0"/>
              <a:t>10</a:t>
            </a:r>
            <a:r>
              <a:rPr lang="en-US" dirty="0"/>
              <a:t> </a:t>
            </a:r>
            <a:r>
              <a:rPr lang="tr-TR" dirty="0"/>
              <a:t>-</a:t>
            </a:r>
            <a:r>
              <a:rPr lang="en-US" dirty="0"/>
              <a:t> 1785 MHz </a:t>
            </a:r>
            <a:r>
              <a:rPr lang="en-US" dirty="0" err="1"/>
              <a:t>arasındaki</a:t>
            </a:r>
            <a:r>
              <a:rPr lang="en-US" dirty="0"/>
              <a:t> </a:t>
            </a:r>
            <a:r>
              <a:rPr lang="en-US" dirty="0" err="1"/>
              <a:t>frekanslar</a:t>
            </a:r>
            <a:r>
              <a:rPr lang="en-US" dirty="0"/>
              <a:t> </a:t>
            </a:r>
            <a:r>
              <a:rPr lang="tr-TR" b="1" dirty="0"/>
              <a:t>(upload)</a:t>
            </a:r>
            <a:r>
              <a:rPr lang="en-US" b="1" dirty="0"/>
              <a:t> </a:t>
            </a:r>
            <a:r>
              <a:rPr lang="en-US" b="1" dirty="0" err="1"/>
              <a:t>yukarı</a:t>
            </a:r>
            <a:r>
              <a:rPr lang="en-US" b="1" dirty="0"/>
              <a:t> link</a:t>
            </a:r>
            <a:r>
              <a:rPr lang="en-US" dirty="0"/>
              <a:t>, 18</a:t>
            </a:r>
            <a:r>
              <a:rPr lang="tr-TR" dirty="0"/>
              <a:t>05</a:t>
            </a:r>
            <a:r>
              <a:rPr lang="en-US" dirty="0"/>
              <a:t> </a:t>
            </a:r>
            <a:r>
              <a:rPr lang="tr-TR" dirty="0"/>
              <a:t>-</a:t>
            </a:r>
            <a:r>
              <a:rPr lang="en-US" dirty="0"/>
              <a:t>1880 MHz </a:t>
            </a:r>
            <a:r>
              <a:rPr lang="en-US" dirty="0" err="1"/>
              <a:t>arasındaki</a:t>
            </a:r>
            <a:r>
              <a:rPr lang="en-US" dirty="0"/>
              <a:t> </a:t>
            </a:r>
            <a:r>
              <a:rPr lang="en-US" dirty="0" err="1"/>
              <a:t>bantlar</a:t>
            </a:r>
            <a:r>
              <a:rPr lang="en-US" dirty="0"/>
              <a:t> da  </a:t>
            </a:r>
            <a:r>
              <a:rPr lang="en-US" b="1" dirty="0" err="1"/>
              <a:t>aşağı</a:t>
            </a:r>
            <a:r>
              <a:rPr lang="en-US" b="1" dirty="0"/>
              <a:t> link </a:t>
            </a:r>
            <a:r>
              <a:rPr lang="tr-TR" b="1" dirty="0"/>
              <a:t> (download) </a:t>
            </a:r>
            <a:r>
              <a:rPr lang="en-US" dirty="0" err="1"/>
              <a:t>için</a:t>
            </a:r>
            <a:r>
              <a:rPr lang="en-US" dirty="0"/>
              <a:t> </a:t>
            </a:r>
            <a:r>
              <a:rPr lang="en-US" dirty="0" err="1"/>
              <a:t>kullanılmaktadır</a:t>
            </a:r>
            <a:r>
              <a:rPr lang="en-US" dirty="0"/>
              <a:t>. </a:t>
            </a:r>
            <a:endParaRPr lang="tr-TR"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89915"/>
            <a:ext cx="5976704" cy="2539915"/>
          </a:xfrm>
          <a:prstGeom prst="rect">
            <a:avLst/>
          </a:prstGeom>
          <a:noFill/>
          <a:ln>
            <a:noFill/>
          </a:ln>
        </p:spPr>
      </p:pic>
      <p:sp>
        <p:nvSpPr>
          <p:cNvPr id="4" name="TextBox 3"/>
          <p:cNvSpPr txBox="1"/>
          <p:nvPr/>
        </p:nvSpPr>
        <p:spPr>
          <a:xfrm>
            <a:off x="6264228" y="2204864"/>
            <a:ext cx="2232248" cy="369332"/>
          </a:xfrm>
          <a:prstGeom prst="rect">
            <a:avLst/>
          </a:prstGeom>
          <a:noFill/>
        </p:spPr>
        <p:txBody>
          <a:bodyPr wrap="square" rtlCol="0">
            <a:spAutoFit/>
          </a:bodyPr>
          <a:lstStyle/>
          <a:p>
            <a:pPr algn="just"/>
            <a:r>
              <a:rPr lang="en-US" b="1" dirty="0"/>
              <a:t>GSM </a:t>
            </a:r>
            <a:r>
              <a:rPr lang="tr-TR" b="1" dirty="0"/>
              <a:t>18</a:t>
            </a:r>
            <a:r>
              <a:rPr lang="en-US" b="1" dirty="0"/>
              <a:t>00</a:t>
            </a:r>
            <a:r>
              <a:rPr lang="tr-TR" b="1" dirty="0"/>
              <a:t> </a:t>
            </a:r>
            <a:r>
              <a:rPr lang="en-US" b="1" dirty="0" err="1"/>
              <a:t>protokolü</a:t>
            </a:r>
            <a:endParaRPr lang="tr-TR" b="1" dirty="0"/>
          </a:p>
        </p:txBody>
      </p:sp>
      <p:sp>
        <p:nvSpPr>
          <p:cNvPr id="5" name="TextBox 4"/>
          <p:cNvSpPr txBox="1"/>
          <p:nvPr/>
        </p:nvSpPr>
        <p:spPr>
          <a:xfrm>
            <a:off x="611560" y="4653136"/>
            <a:ext cx="8208912" cy="1477328"/>
          </a:xfrm>
          <a:prstGeom prst="rect">
            <a:avLst/>
          </a:prstGeom>
          <a:noFill/>
        </p:spPr>
        <p:txBody>
          <a:bodyPr wrap="square" rtlCol="0">
            <a:spAutoFit/>
          </a:bodyPr>
          <a:lstStyle/>
          <a:p>
            <a:pPr algn="just"/>
            <a:r>
              <a:rPr lang="tr-TR" dirty="0"/>
              <a:t>T</a:t>
            </a:r>
            <a:r>
              <a:rPr lang="en-US" dirty="0" err="1"/>
              <a:t>aşıyıcıları</a:t>
            </a:r>
            <a:r>
              <a:rPr lang="en-US" dirty="0"/>
              <a:t> 200 KHz </a:t>
            </a:r>
            <a:r>
              <a:rPr lang="en-US" dirty="0" err="1"/>
              <a:t>aralıklarla</a:t>
            </a:r>
            <a:r>
              <a:rPr lang="en-US" dirty="0"/>
              <a:t> </a:t>
            </a:r>
            <a:r>
              <a:rPr lang="en-US" dirty="0" err="1"/>
              <a:t>kullanılmakta</a:t>
            </a:r>
            <a:r>
              <a:rPr lang="en-US" dirty="0"/>
              <a:t> </a:t>
            </a:r>
            <a:r>
              <a:rPr lang="en-US" dirty="0" err="1"/>
              <a:t>ve</a:t>
            </a:r>
            <a:r>
              <a:rPr lang="en-US" dirty="0"/>
              <a:t> </a:t>
            </a:r>
            <a:r>
              <a:rPr lang="en-US" dirty="0" err="1"/>
              <a:t>bu</a:t>
            </a:r>
            <a:r>
              <a:rPr lang="en-US" dirty="0"/>
              <a:t> </a:t>
            </a:r>
            <a:r>
              <a:rPr lang="en-US" dirty="0" err="1"/>
              <a:t>protokolün</a:t>
            </a:r>
            <a:r>
              <a:rPr lang="en-US" dirty="0"/>
              <a:t> de 374 </a:t>
            </a:r>
            <a:r>
              <a:rPr lang="en-US" dirty="0" err="1"/>
              <a:t>taşıyıcı</a:t>
            </a:r>
            <a:r>
              <a:rPr lang="en-US" dirty="0"/>
              <a:t> </a:t>
            </a:r>
            <a:r>
              <a:rPr lang="en-US" dirty="0" err="1"/>
              <a:t>bulunmaktadır</a:t>
            </a:r>
            <a:r>
              <a:rPr lang="en-US" dirty="0"/>
              <a:t>. </a:t>
            </a:r>
            <a:endParaRPr lang="tr-TR" dirty="0"/>
          </a:p>
          <a:p>
            <a:pPr algn="just"/>
            <a:endParaRPr lang="tr-TR" dirty="0"/>
          </a:p>
          <a:p>
            <a:pPr algn="just"/>
            <a:r>
              <a:rPr lang="en-US" dirty="0" err="1"/>
              <a:t>Alış</a:t>
            </a:r>
            <a:r>
              <a:rPr lang="en-US" dirty="0"/>
              <a:t> </a:t>
            </a:r>
            <a:r>
              <a:rPr lang="en-US" dirty="0" err="1"/>
              <a:t>ve</a:t>
            </a:r>
            <a:r>
              <a:rPr lang="en-US" dirty="0"/>
              <a:t> </a:t>
            </a:r>
            <a:r>
              <a:rPr lang="en-US" dirty="0" err="1"/>
              <a:t>veriş</a:t>
            </a:r>
            <a:r>
              <a:rPr lang="en-US" dirty="0"/>
              <a:t> a</a:t>
            </a:r>
            <a:r>
              <a:rPr lang="tr-TR" dirty="0"/>
              <a:t>ras</a:t>
            </a:r>
            <a:r>
              <a:rPr lang="en-US" dirty="0" err="1"/>
              <a:t>ında</a:t>
            </a:r>
            <a:r>
              <a:rPr lang="en-US" dirty="0"/>
              <a:t> 95 </a:t>
            </a:r>
            <a:r>
              <a:rPr lang="en-US" dirty="0" err="1"/>
              <a:t>MHz’lik</a:t>
            </a:r>
            <a:r>
              <a:rPr lang="en-US" dirty="0"/>
              <a:t> </a:t>
            </a:r>
            <a:r>
              <a:rPr lang="en-US" dirty="0" err="1"/>
              <a:t>bir</a:t>
            </a:r>
            <a:r>
              <a:rPr lang="en-US" dirty="0"/>
              <a:t> </a:t>
            </a:r>
            <a:r>
              <a:rPr lang="en-US" dirty="0" err="1"/>
              <a:t>frekans</a:t>
            </a:r>
            <a:r>
              <a:rPr lang="en-US" dirty="0"/>
              <a:t> </a:t>
            </a:r>
            <a:r>
              <a:rPr lang="en-US" dirty="0" err="1"/>
              <a:t>farkı</a:t>
            </a:r>
            <a:r>
              <a:rPr lang="en-US" dirty="0"/>
              <a:t> </a:t>
            </a:r>
            <a:r>
              <a:rPr lang="en-US" dirty="0" err="1"/>
              <a:t>vardır</a:t>
            </a:r>
            <a:r>
              <a:rPr lang="en-US" dirty="0"/>
              <a:t>. 1785 </a:t>
            </a:r>
            <a:r>
              <a:rPr lang="en-US" dirty="0" err="1"/>
              <a:t>ile</a:t>
            </a:r>
            <a:r>
              <a:rPr lang="en-US" dirty="0"/>
              <a:t> 1805 MHz </a:t>
            </a:r>
            <a:r>
              <a:rPr lang="en-US" dirty="0" err="1"/>
              <a:t>frekansları</a:t>
            </a:r>
            <a:r>
              <a:rPr lang="en-US" dirty="0"/>
              <a:t> </a:t>
            </a:r>
            <a:r>
              <a:rPr lang="en-US" dirty="0" err="1"/>
              <a:t>arasında</a:t>
            </a:r>
            <a:r>
              <a:rPr lang="en-US" dirty="0"/>
              <a:t> 20 </a:t>
            </a:r>
            <a:r>
              <a:rPr lang="en-US" dirty="0" err="1"/>
              <a:t>MHz’lik</a:t>
            </a:r>
            <a:r>
              <a:rPr lang="en-US" dirty="0"/>
              <a:t> </a:t>
            </a:r>
            <a:r>
              <a:rPr lang="en-US" dirty="0" err="1"/>
              <a:t>koruma</a:t>
            </a:r>
            <a:r>
              <a:rPr lang="en-US" dirty="0"/>
              <a:t> </a:t>
            </a:r>
            <a:r>
              <a:rPr lang="en-US" dirty="0" err="1"/>
              <a:t>bandı</a:t>
            </a:r>
            <a:r>
              <a:rPr lang="en-US" dirty="0"/>
              <a:t> </a:t>
            </a:r>
            <a:r>
              <a:rPr lang="en-US" dirty="0" err="1"/>
              <a:t>girişimi</a:t>
            </a:r>
            <a:r>
              <a:rPr lang="en-US" dirty="0"/>
              <a:t> </a:t>
            </a:r>
            <a:r>
              <a:rPr lang="en-US" dirty="0" err="1"/>
              <a:t>önlemektedir</a:t>
            </a:r>
            <a:r>
              <a:rPr lang="en-US" dirty="0"/>
              <a:t>. </a:t>
            </a:r>
            <a:endParaRPr lang="tr-TR" dirty="0"/>
          </a:p>
        </p:txBody>
      </p:sp>
      <p:sp>
        <p:nvSpPr>
          <p:cNvPr id="6" name="Slide Number Placeholder 5">
            <a:extLst>
              <a:ext uri="{FF2B5EF4-FFF2-40B4-BE49-F238E27FC236}">
                <a16:creationId xmlns:a16="http://schemas.microsoft.com/office/drawing/2014/main" id="{E399E7C1-E1E7-FCED-1DEE-03218B82F768}"/>
              </a:ext>
            </a:extLst>
          </p:cNvPr>
          <p:cNvSpPr>
            <a:spLocks noGrp="1"/>
          </p:cNvSpPr>
          <p:nvPr>
            <p:ph type="sldNum" sz="quarter" idx="12"/>
          </p:nvPr>
        </p:nvSpPr>
        <p:spPr/>
        <p:txBody>
          <a:bodyPr/>
          <a:lstStyle/>
          <a:p>
            <a:fld id="{FA388F4F-6C6B-4E7F-860B-201CED661D62}" type="slidenum">
              <a:rPr lang="tr-TR" smtClean="0"/>
              <a:t>55</a:t>
            </a:fld>
            <a:endParaRPr lang="tr-TR"/>
          </a:p>
        </p:txBody>
      </p:sp>
    </p:spTree>
    <p:extLst>
      <p:ext uri="{BB962C8B-B14F-4D97-AF65-F5344CB8AC3E}">
        <p14:creationId xmlns:p14="http://schemas.microsoft.com/office/powerpoint/2010/main" val="933764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76672"/>
            <a:ext cx="8280920" cy="1477328"/>
          </a:xfrm>
          <a:prstGeom prst="rect">
            <a:avLst/>
          </a:prstGeom>
          <a:noFill/>
        </p:spPr>
        <p:txBody>
          <a:bodyPr wrap="square" rtlCol="0">
            <a:spAutoFit/>
          </a:bodyPr>
          <a:lstStyle/>
          <a:p>
            <a:r>
              <a:rPr lang="tr-TR" b="1" dirty="0"/>
              <a:t>GSM </a:t>
            </a:r>
            <a:r>
              <a:rPr lang="en-US" b="1" dirty="0"/>
              <a:t>Mobil </a:t>
            </a:r>
            <a:r>
              <a:rPr lang="en-US" b="1" dirty="0" err="1"/>
              <a:t>Telefon</a:t>
            </a:r>
            <a:r>
              <a:rPr lang="en-US" b="1" dirty="0"/>
              <a:t> 1900 </a:t>
            </a:r>
            <a:r>
              <a:rPr lang="en-US" b="1" dirty="0" err="1"/>
              <a:t>Protokolü</a:t>
            </a:r>
            <a:r>
              <a:rPr lang="en-US" b="1" dirty="0"/>
              <a:t> </a:t>
            </a:r>
            <a:endParaRPr lang="tr-TR" b="1" dirty="0"/>
          </a:p>
          <a:p>
            <a:endParaRPr lang="tr-TR" dirty="0"/>
          </a:p>
          <a:p>
            <a:r>
              <a:rPr lang="en-US" dirty="0"/>
              <a:t>Mobil </a:t>
            </a:r>
            <a:r>
              <a:rPr lang="en-US" dirty="0" err="1"/>
              <a:t>telefon</a:t>
            </a:r>
            <a:r>
              <a:rPr lang="en-US" dirty="0"/>
              <a:t> </a:t>
            </a:r>
            <a:r>
              <a:rPr lang="en-US" dirty="0" err="1"/>
              <a:t>protokolünde</a:t>
            </a:r>
            <a:r>
              <a:rPr lang="en-US" dirty="0"/>
              <a:t> 1850 </a:t>
            </a:r>
            <a:r>
              <a:rPr lang="tr-TR" dirty="0"/>
              <a:t>-</a:t>
            </a:r>
            <a:r>
              <a:rPr lang="en-US" dirty="0"/>
              <a:t> 1910 MHz </a:t>
            </a:r>
            <a:r>
              <a:rPr lang="en-US" dirty="0" err="1"/>
              <a:t>arasındaki</a:t>
            </a:r>
            <a:r>
              <a:rPr lang="en-US" dirty="0"/>
              <a:t> </a:t>
            </a:r>
            <a:r>
              <a:rPr lang="en-US" dirty="0" err="1"/>
              <a:t>frekanslar</a:t>
            </a:r>
            <a:r>
              <a:rPr lang="en-US" dirty="0"/>
              <a:t> </a:t>
            </a:r>
            <a:r>
              <a:rPr lang="en-US" b="1" dirty="0" err="1"/>
              <a:t>yukarı</a:t>
            </a:r>
            <a:r>
              <a:rPr lang="en-US" b="1" dirty="0"/>
              <a:t> link (upload)</a:t>
            </a:r>
            <a:r>
              <a:rPr lang="en-US" dirty="0"/>
              <a:t> </a:t>
            </a:r>
            <a:r>
              <a:rPr lang="en-US" dirty="0" err="1"/>
              <a:t>adı</a:t>
            </a:r>
            <a:r>
              <a:rPr lang="en-US" dirty="0"/>
              <a:t> </a:t>
            </a:r>
            <a:r>
              <a:rPr lang="en-US" dirty="0" err="1"/>
              <a:t>verilen</a:t>
            </a:r>
            <a:r>
              <a:rPr lang="en-US" dirty="0"/>
              <a:t> </a:t>
            </a:r>
            <a:r>
              <a:rPr lang="en-US" b="1" dirty="0" err="1"/>
              <a:t>alış</a:t>
            </a:r>
            <a:r>
              <a:rPr lang="en-US" dirty="0"/>
              <a:t> </a:t>
            </a:r>
            <a:r>
              <a:rPr lang="en-US" dirty="0" err="1"/>
              <a:t>için</a:t>
            </a:r>
            <a:r>
              <a:rPr lang="en-US" dirty="0"/>
              <a:t> </a:t>
            </a:r>
            <a:r>
              <a:rPr lang="en-US" dirty="0" err="1"/>
              <a:t>ve</a:t>
            </a:r>
            <a:r>
              <a:rPr lang="en-US" dirty="0"/>
              <a:t> 1930 </a:t>
            </a:r>
            <a:r>
              <a:rPr lang="tr-TR" dirty="0"/>
              <a:t>-</a:t>
            </a:r>
            <a:r>
              <a:rPr lang="en-US" dirty="0"/>
              <a:t>1990 MHz </a:t>
            </a:r>
            <a:r>
              <a:rPr lang="en-US" dirty="0" err="1"/>
              <a:t>arasındaki</a:t>
            </a:r>
            <a:r>
              <a:rPr lang="en-US" dirty="0"/>
              <a:t> </a:t>
            </a:r>
            <a:r>
              <a:rPr lang="en-US" dirty="0" err="1"/>
              <a:t>frekanslar</a:t>
            </a:r>
            <a:r>
              <a:rPr lang="en-US" dirty="0"/>
              <a:t> </a:t>
            </a:r>
            <a:r>
              <a:rPr lang="en-US" dirty="0" err="1"/>
              <a:t>ise</a:t>
            </a:r>
            <a:r>
              <a:rPr lang="en-US" dirty="0"/>
              <a:t> </a:t>
            </a:r>
            <a:r>
              <a:rPr lang="en-US" b="1" dirty="0" err="1"/>
              <a:t>aşağı</a:t>
            </a:r>
            <a:r>
              <a:rPr lang="en-US" b="1" dirty="0"/>
              <a:t> link </a:t>
            </a:r>
            <a:r>
              <a:rPr lang="tr-TR" b="1" dirty="0"/>
              <a:t> (download ) </a:t>
            </a:r>
            <a:r>
              <a:rPr lang="tr-TR" dirty="0"/>
              <a:t>adı verilen </a:t>
            </a:r>
            <a:r>
              <a:rPr lang="en-US" b="1" dirty="0" err="1"/>
              <a:t>veriş</a:t>
            </a:r>
            <a:r>
              <a:rPr lang="en-US" b="1" dirty="0"/>
              <a:t> </a:t>
            </a:r>
            <a:r>
              <a:rPr lang="en-US" dirty="0" err="1"/>
              <a:t>için</a:t>
            </a:r>
            <a:r>
              <a:rPr lang="en-US" dirty="0"/>
              <a:t> </a:t>
            </a:r>
            <a:r>
              <a:rPr lang="en-US" dirty="0" err="1"/>
              <a:t>kullanılmaktadır</a:t>
            </a:r>
            <a:r>
              <a:rPr lang="en-US" dirty="0"/>
              <a:t>. </a:t>
            </a:r>
            <a:endParaRPr lang="tr-TR" dirty="0"/>
          </a:p>
        </p:txBody>
      </p:sp>
      <p:pic>
        <p:nvPicPr>
          <p:cNvPr id="4" name="Picture 3" descr="3nesil-şekil3-8"/>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051720" y="2060848"/>
            <a:ext cx="4968552" cy="2088232"/>
          </a:xfrm>
          <a:prstGeom prst="rect">
            <a:avLst/>
          </a:prstGeom>
          <a:noFill/>
          <a:ln>
            <a:noFill/>
          </a:ln>
        </p:spPr>
      </p:pic>
      <p:sp>
        <p:nvSpPr>
          <p:cNvPr id="5" name="TextBox 4"/>
          <p:cNvSpPr txBox="1"/>
          <p:nvPr/>
        </p:nvSpPr>
        <p:spPr>
          <a:xfrm>
            <a:off x="647564" y="4272677"/>
            <a:ext cx="8064896" cy="2031325"/>
          </a:xfrm>
          <a:prstGeom prst="rect">
            <a:avLst/>
          </a:prstGeom>
          <a:noFill/>
        </p:spPr>
        <p:txBody>
          <a:bodyPr wrap="square" rtlCol="0">
            <a:spAutoFit/>
          </a:bodyPr>
          <a:lstStyle/>
          <a:p>
            <a:r>
              <a:rPr lang="en-US" dirty="0"/>
              <a:t>Bu </a:t>
            </a:r>
            <a:r>
              <a:rPr lang="en-US" dirty="0" err="1"/>
              <a:t>protokoldeki</a:t>
            </a:r>
            <a:r>
              <a:rPr lang="en-US" dirty="0"/>
              <a:t> </a:t>
            </a:r>
            <a:r>
              <a:rPr lang="en-US" dirty="0" err="1"/>
              <a:t>taşıyıcılar</a:t>
            </a:r>
            <a:r>
              <a:rPr lang="en-US" dirty="0"/>
              <a:t> 200 KHz </a:t>
            </a:r>
            <a:r>
              <a:rPr lang="en-US" dirty="0" err="1"/>
              <a:t>aralıklarla</a:t>
            </a:r>
            <a:r>
              <a:rPr lang="en-US" dirty="0"/>
              <a:t> </a:t>
            </a:r>
            <a:r>
              <a:rPr lang="en-US" dirty="0" err="1"/>
              <a:t>kullanılmaktadır</a:t>
            </a:r>
            <a:r>
              <a:rPr lang="en-US" dirty="0"/>
              <a:t> </a:t>
            </a:r>
            <a:r>
              <a:rPr lang="en-US" dirty="0" err="1"/>
              <a:t>ve</a:t>
            </a:r>
            <a:r>
              <a:rPr lang="en-US" dirty="0"/>
              <a:t> 299 </a:t>
            </a:r>
            <a:r>
              <a:rPr lang="en-US" dirty="0" err="1"/>
              <a:t>taşıyıcıya</a:t>
            </a:r>
            <a:r>
              <a:rPr lang="en-US" dirty="0"/>
              <a:t> </a:t>
            </a:r>
            <a:r>
              <a:rPr lang="en-US" dirty="0" err="1"/>
              <a:t>imkân</a:t>
            </a:r>
            <a:r>
              <a:rPr lang="en-US" dirty="0"/>
              <a:t> </a:t>
            </a:r>
            <a:r>
              <a:rPr lang="en-US" dirty="0" err="1"/>
              <a:t>vermektedir</a:t>
            </a:r>
            <a:r>
              <a:rPr lang="en-US" dirty="0"/>
              <a:t>. </a:t>
            </a:r>
            <a:endParaRPr lang="tr-TR" dirty="0"/>
          </a:p>
          <a:p>
            <a:r>
              <a:rPr lang="en-US" dirty="0"/>
              <a:t>1910 </a:t>
            </a:r>
            <a:r>
              <a:rPr lang="en-US" dirty="0" err="1"/>
              <a:t>ile</a:t>
            </a:r>
            <a:r>
              <a:rPr lang="en-US" dirty="0"/>
              <a:t> 1930 MHz </a:t>
            </a:r>
            <a:r>
              <a:rPr lang="en-US" dirty="0" err="1"/>
              <a:t>arasındaki</a:t>
            </a:r>
            <a:r>
              <a:rPr lang="en-US" dirty="0"/>
              <a:t> 20MHz'lik </a:t>
            </a:r>
            <a:r>
              <a:rPr lang="en-US" dirty="0" err="1"/>
              <a:t>koruma</a:t>
            </a:r>
            <a:r>
              <a:rPr lang="en-US" dirty="0"/>
              <a:t> </a:t>
            </a:r>
            <a:r>
              <a:rPr lang="en-US" dirty="0" err="1"/>
              <a:t>bandı</a:t>
            </a:r>
            <a:r>
              <a:rPr lang="en-US" dirty="0"/>
              <a:t> </a:t>
            </a:r>
            <a:r>
              <a:rPr lang="en-US" dirty="0" err="1"/>
              <a:t>girişim</a:t>
            </a:r>
            <a:r>
              <a:rPr lang="en-US" dirty="0"/>
              <a:t> </a:t>
            </a:r>
            <a:r>
              <a:rPr lang="en-US" dirty="0" err="1"/>
              <a:t>önlemek</a:t>
            </a:r>
            <a:r>
              <a:rPr lang="en-US" dirty="0"/>
              <a:t> </a:t>
            </a:r>
            <a:r>
              <a:rPr lang="en-US" dirty="0" err="1"/>
              <a:t>için</a:t>
            </a:r>
            <a:r>
              <a:rPr lang="en-US" dirty="0"/>
              <a:t> </a:t>
            </a:r>
            <a:r>
              <a:rPr lang="en-US" dirty="0" err="1"/>
              <a:t>kullanılmaktadır</a:t>
            </a:r>
            <a:r>
              <a:rPr lang="en-US" dirty="0"/>
              <a:t>. </a:t>
            </a:r>
            <a:endParaRPr lang="tr-TR" dirty="0"/>
          </a:p>
          <a:p>
            <a:r>
              <a:rPr lang="en-US" dirty="0" err="1"/>
              <a:t>Diğer</a:t>
            </a:r>
            <a:r>
              <a:rPr lang="en-US" dirty="0"/>
              <a:t> </a:t>
            </a:r>
            <a:r>
              <a:rPr lang="en-US" dirty="0" err="1"/>
              <a:t>taraftan</a:t>
            </a:r>
            <a:r>
              <a:rPr lang="en-US" dirty="0"/>
              <a:t> </a:t>
            </a:r>
            <a:r>
              <a:rPr lang="en-US" dirty="0" err="1"/>
              <a:t>alış</a:t>
            </a:r>
            <a:r>
              <a:rPr lang="en-US" dirty="0"/>
              <a:t> </a:t>
            </a:r>
            <a:r>
              <a:rPr lang="tr-TR" dirty="0"/>
              <a:t>ve </a:t>
            </a:r>
            <a:r>
              <a:rPr lang="en-US" dirty="0" err="1"/>
              <a:t>veriş</a:t>
            </a:r>
            <a:r>
              <a:rPr lang="en-US" dirty="0"/>
              <a:t> </a:t>
            </a:r>
            <a:r>
              <a:rPr lang="en-US" dirty="0" err="1"/>
              <a:t>frekansları</a:t>
            </a:r>
            <a:r>
              <a:rPr lang="en-US" dirty="0"/>
              <a:t> </a:t>
            </a:r>
            <a:r>
              <a:rPr lang="en-US" dirty="0" err="1"/>
              <a:t>arasındaki</a:t>
            </a:r>
            <a:r>
              <a:rPr lang="en-US" dirty="0"/>
              <a:t> </a:t>
            </a:r>
            <a:r>
              <a:rPr lang="tr-TR" dirty="0"/>
              <a:t>80</a:t>
            </a:r>
            <a:r>
              <a:rPr lang="en-US" dirty="0"/>
              <a:t> </a:t>
            </a:r>
            <a:r>
              <a:rPr lang="en-US" dirty="0" err="1"/>
              <a:t>MHz’lik</a:t>
            </a:r>
            <a:r>
              <a:rPr lang="en-US" dirty="0"/>
              <a:t> </a:t>
            </a:r>
            <a:r>
              <a:rPr lang="en-US" dirty="0" err="1"/>
              <a:t>fark</a:t>
            </a:r>
            <a:r>
              <a:rPr lang="en-US" dirty="0"/>
              <a:t> da </a:t>
            </a:r>
            <a:r>
              <a:rPr lang="en-US" dirty="0" err="1"/>
              <a:t>girişim</a:t>
            </a:r>
            <a:r>
              <a:rPr lang="en-US" dirty="0"/>
              <a:t> </a:t>
            </a:r>
            <a:r>
              <a:rPr lang="en-US" dirty="0" err="1"/>
              <a:t>ihtimalini</a:t>
            </a:r>
            <a:r>
              <a:rPr lang="en-US" dirty="0"/>
              <a:t> </a:t>
            </a:r>
            <a:r>
              <a:rPr lang="en-US" dirty="0" err="1"/>
              <a:t>azaltmaktadır</a:t>
            </a:r>
            <a:r>
              <a:rPr lang="en-US" dirty="0"/>
              <a:t>. </a:t>
            </a:r>
            <a:endParaRPr lang="tr-TR" dirty="0"/>
          </a:p>
          <a:p>
            <a:endParaRPr lang="tr-TR" dirty="0"/>
          </a:p>
        </p:txBody>
      </p:sp>
      <p:sp>
        <p:nvSpPr>
          <p:cNvPr id="6" name="TextBox 5"/>
          <p:cNvSpPr txBox="1"/>
          <p:nvPr/>
        </p:nvSpPr>
        <p:spPr>
          <a:xfrm>
            <a:off x="6264228" y="2433085"/>
            <a:ext cx="2232248" cy="369332"/>
          </a:xfrm>
          <a:prstGeom prst="rect">
            <a:avLst/>
          </a:prstGeom>
          <a:noFill/>
        </p:spPr>
        <p:txBody>
          <a:bodyPr wrap="square" rtlCol="0">
            <a:spAutoFit/>
          </a:bodyPr>
          <a:lstStyle/>
          <a:p>
            <a:pPr algn="just"/>
            <a:r>
              <a:rPr lang="en-US" b="1" dirty="0"/>
              <a:t>GSM </a:t>
            </a:r>
            <a:r>
              <a:rPr lang="tr-TR" b="1" dirty="0"/>
              <a:t>19</a:t>
            </a:r>
            <a:r>
              <a:rPr lang="en-US" b="1" dirty="0"/>
              <a:t>00</a:t>
            </a:r>
            <a:r>
              <a:rPr lang="tr-TR" b="1" dirty="0"/>
              <a:t> </a:t>
            </a:r>
            <a:r>
              <a:rPr lang="en-US" b="1" dirty="0" err="1"/>
              <a:t>protokolü</a:t>
            </a:r>
            <a:endParaRPr lang="tr-TR" b="1" dirty="0"/>
          </a:p>
        </p:txBody>
      </p:sp>
      <p:sp>
        <p:nvSpPr>
          <p:cNvPr id="2" name="Slide Number Placeholder 1">
            <a:extLst>
              <a:ext uri="{FF2B5EF4-FFF2-40B4-BE49-F238E27FC236}">
                <a16:creationId xmlns:a16="http://schemas.microsoft.com/office/drawing/2014/main" id="{8BAFD8A9-6DC2-737A-0338-FAD02ABF71F5}"/>
              </a:ext>
            </a:extLst>
          </p:cNvPr>
          <p:cNvSpPr>
            <a:spLocks noGrp="1"/>
          </p:cNvSpPr>
          <p:nvPr>
            <p:ph type="sldNum" sz="quarter" idx="12"/>
          </p:nvPr>
        </p:nvSpPr>
        <p:spPr/>
        <p:txBody>
          <a:bodyPr/>
          <a:lstStyle/>
          <a:p>
            <a:fld id="{FA388F4F-6C6B-4E7F-860B-201CED661D62}" type="slidenum">
              <a:rPr lang="tr-TR" smtClean="0"/>
              <a:t>56</a:t>
            </a:fld>
            <a:endParaRPr lang="tr-TR"/>
          </a:p>
        </p:txBody>
      </p:sp>
    </p:spTree>
    <p:extLst>
      <p:ext uri="{BB962C8B-B14F-4D97-AF65-F5344CB8AC3E}">
        <p14:creationId xmlns:p14="http://schemas.microsoft.com/office/powerpoint/2010/main" val="311948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249"/>
            <a:ext cx="3888432" cy="523220"/>
          </a:xfrm>
          <a:prstGeom prst="rect">
            <a:avLst/>
          </a:prstGeom>
        </p:spPr>
        <p:txBody>
          <a:bodyPr wrap="square">
            <a:spAutoFit/>
          </a:bodyPr>
          <a:lstStyle/>
          <a:p>
            <a:r>
              <a:rPr lang="tr-TR" sz="2800" b="1" dirty="0">
                <a:latin typeface="Times New Roman" panose="02020603050405020304" pitchFamily="18" charset="0"/>
              </a:rPr>
              <a:t>Anahtarlama Sistemi</a:t>
            </a:r>
            <a:endParaRPr lang="tr-TR" sz="2800" dirty="0"/>
          </a:p>
        </p:txBody>
      </p:sp>
      <p:sp>
        <p:nvSpPr>
          <p:cNvPr id="3" name="Rectangle 2"/>
          <p:cNvSpPr/>
          <p:nvPr/>
        </p:nvSpPr>
        <p:spPr>
          <a:xfrm>
            <a:off x="395536" y="836712"/>
            <a:ext cx="8352928" cy="923330"/>
          </a:xfrm>
          <a:prstGeom prst="rect">
            <a:avLst/>
          </a:prstGeom>
        </p:spPr>
        <p:txBody>
          <a:bodyPr wrap="square">
            <a:spAutoFit/>
          </a:bodyPr>
          <a:lstStyle/>
          <a:p>
            <a:r>
              <a:rPr lang="tr-TR" dirty="0"/>
              <a:t>Anahtarlama, bir haberleşme şebekesinde, birbirleriyle birçok bağlantı kurmaya çalışan iki nokta arasında bilgi aktarımı sağlamak amacıyla bağlantı kurmak ve bu bağlantıyı istenildiği sürece devam ettirmektir.</a:t>
            </a:r>
          </a:p>
        </p:txBody>
      </p:sp>
      <p:sp>
        <p:nvSpPr>
          <p:cNvPr id="4" name="Rectangle 3"/>
          <p:cNvSpPr/>
          <p:nvPr/>
        </p:nvSpPr>
        <p:spPr>
          <a:xfrm>
            <a:off x="395536" y="1859340"/>
            <a:ext cx="8352928" cy="1477328"/>
          </a:xfrm>
          <a:prstGeom prst="rect">
            <a:avLst/>
          </a:prstGeom>
        </p:spPr>
        <p:txBody>
          <a:bodyPr wrap="square">
            <a:spAutoFit/>
          </a:bodyPr>
          <a:lstStyle/>
          <a:p>
            <a:r>
              <a:rPr lang="tr-TR" dirty="0"/>
              <a:t>Bir GSM şebekesinde, binlerce cep telefonu arasından sadece arayan ve aranan cep telefonlarının birbiri ile bağlantıya geçmesi ve görüşme bittikten sonra bağlantının kesilmesini gösterebiliriz. Bu işlem yapılırken diğer bağlantılar ile karışıklık olmamasını yine anahtarlama sistemi sağlar. Günümüzde </a:t>
            </a:r>
            <a:r>
              <a:rPr lang="tr-TR" b="1" dirty="0">
                <a:solidFill>
                  <a:srgbClr val="FF0000"/>
                </a:solidFill>
              </a:rPr>
              <a:t>Devre ve Paket anahtarlamalı </a:t>
            </a:r>
            <a:r>
              <a:rPr lang="tr-TR" dirty="0"/>
              <a:t>olmak üzere kullanılan iki anahtarlama sistemi kullanılmaktadır.</a:t>
            </a:r>
          </a:p>
        </p:txBody>
      </p:sp>
      <p:sp>
        <p:nvSpPr>
          <p:cNvPr id="5" name="Rectangle 4"/>
          <p:cNvSpPr/>
          <p:nvPr/>
        </p:nvSpPr>
        <p:spPr>
          <a:xfrm>
            <a:off x="395536" y="3435966"/>
            <a:ext cx="2136226" cy="369332"/>
          </a:xfrm>
          <a:prstGeom prst="rect">
            <a:avLst/>
          </a:prstGeom>
        </p:spPr>
        <p:txBody>
          <a:bodyPr wrap="none">
            <a:spAutoFit/>
          </a:bodyPr>
          <a:lstStyle/>
          <a:p>
            <a:r>
              <a:rPr lang="tr-TR" b="1" dirty="0">
                <a:latin typeface="Times New Roman" panose="02020603050405020304" pitchFamily="18" charset="0"/>
              </a:rPr>
              <a:t>Devre Anahtarlama</a:t>
            </a:r>
            <a:endParaRPr lang="tr-TR" dirty="0"/>
          </a:p>
        </p:txBody>
      </p:sp>
      <p:sp>
        <p:nvSpPr>
          <p:cNvPr id="6" name="Rectangle 5"/>
          <p:cNvSpPr/>
          <p:nvPr/>
        </p:nvSpPr>
        <p:spPr>
          <a:xfrm>
            <a:off x="379423" y="3815337"/>
            <a:ext cx="8348641" cy="1200329"/>
          </a:xfrm>
          <a:prstGeom prst="rect">
            <a:avLst/>
          </a:prstGeom>
        </p:spPr>
        <p:txBody>
          <a:bodyPr wrap="square">
            <a:spAutoFit/>
          </a:bodyPr>
          <a:lstStyle/>
          <a:p>
            <a:r>
              <a:rPr lang="tr-TR" dirty="0">
                <a:latin typeface="Times New Roman" panose="02020603050405020304" pitchFamily="18" charset="0"/>
              </a:rPr>
              <a:t>Devre anahtarlamas</a:t>
            </a:r>
            <a:r>
              <a:rPr lang="tr-TR" dirty="0">
                <a:latin typeface="TimesNewRoman"/>
              </a:rPr>
              <a:t>ı</a:t>
            </a:r>
            <a:r>
              <a:rPr lang="tr-TR" dirty="0">
                <a:latin typeface="Times New Roman" panose="02020603050405020304" pitchFamily="18" charset="0"/>
              </a:rPr>
              <a:t>, ses </a:t>
            </a:r>
            <a:r>
              <a:rPr lang="tr-TR" dirty="0">
                <a:latin typeface="TimesNewRoman"/>
              </a:rPr>
              <a:t>ş</a:t>
            </a:r>
            <a:r>
              <a:rPr lang="tr-TR" dirty="0">
                <a:latin typeface="Times New Roman" panose="02020603050405020304" pitchFamily="18" charset="0"/>
              </a:rPr>
              <a:t>ebekelerinde y</a:t>
            </a:r>
            <a:r>
              <a:rPr lang="tr-TR" dirty="0">
                <a:latin typeface="TimesNewRoman"/>
              </a:rPr>
              <a:t>ı</a:t>
            </a:r>
            <a:r>
              <a:rPr lang="tr-TR" dirty="0">
                <a:latin typeface="Times New Roman" panose="02020603050405020304" pitchFamily="18" charset="0"/>
              </a:rPr>
              <a:t>llard</a:t>
            </a:r>
            <a:r>
              <a:rPr lang="tr-TR" dirty="0">
                <a:latin typeface="TimesNewRoman"/>
              </a:rPr>
              <a:t>ı</a:t>
            </a:r>
            <a:r>
              <a:rPr lang="tr-TR" dirty="0">
                <a:latin typeface="Times New Roman" panose="02020603050405020304" pitchFamily="18" charset="0"/>
              </a:rPr>
              <a:t>r kullan</a:t>
            </a:r>
            <a:r>
              <a:rPr lang="tr-TR" dirty="0">
                <a:latin typeface="TimesNewRoman"/>
              </a:rPr>
              <a:t>ı</a:t>
            </a:r>
            <a:r>
              <a:rPr lang="tr-TR" dirty="0">
                <a:latin typeface="Times New Roman" panose="02020603050405020304" pitchFamily="18" charset="0"/>
              </a:rPr>
              <a:t>lmaktad</a:t>
            </a:r>
            <a:r>
              <a:rPr lang="tr-TR" dirty="0">
                <a:latin typeface="TimesNewRoman"/>
              </a:rPr>
              <a:t>ı</a:t>
            </a:r>
            <a:r>
              <a:rPr lang="tr-TR" dirty="0">
                <a:latin typeface="Times New Roman" panose="02020603050405020304" pitchFamily="18" charset="0"/>
              </a:rPr>
              <a:t>r. Devre anahtarlama</a:t>
            </a:r>
          </a:p>
          <a:p>
            <a:r>
              <a:rPr lang="tr-TR" dirty="0">
                <a:latin typeface="TimesNewRoman"/>
              </a:rPr>
              <a:t>ş</a:t>
            </a:r>
            <a:r>
              <a:rPr lang="tr-TR" dirty="0">
                <a:latin typeface="Times New Roman" panose="02020603050405020304" pitchFamily="18" charset="0"/>
              </a:rPr>
              <a:t>ebekelerinin en önemli özelli</a:t>
            </a:r>
            <a:r>
              <a:rPr lang="tr-TR" dirty="0">
                <a:latin typeface="TimesNewRoman"/>
              </a:rPr>
              <a:t>ğ</a:t>
            </a:r>
            <a:r>
              <a:rPr lang="tr-TR" dirty="0">
                <a:latin typeface="Times New Roman" panose="02020603050405020304" pitchFamily="18" charset="0"/>
              </a:rPr>
              <a:t>i, bir ça</a:t>
            </a:r>
            <a:r>
              <a:rPr lang="tr-TR" dirty="0">
                <a:latin typeface="TimesNewRoman"/>
              </a:rPr>
              <a:t>ğ</a:t>
            </a:r>
            <a:r>
              <a:rPr lang="tr-TR" dirty="0">
                <a:latin typeface="Times New Roman" panose="02020603050405020304" pitchFamily="18" charset="0"/>
              </a:rPr>
              <a:t>r</a:t>
            </a:r>
            <a:r>
              <a:rPr lang="tr-TR" dirty="0">
                <a:latin typeface="TimesNewRoman"/>
              </a:rPr>
              <a:t>ı</a:t>
            </a:r>
            <a:r>
              <a:rPr lang="tr-TR" dirty="0">
                <a:latin typeface="Times New Roman" panose="02020603050405020304" pitchFamily="18" charset="0"/>
              </a:rPr>
              <a:t>ya ayr</a:t>
            </a:r>
            <a:r>
              <a:rPr lang="tr-TR" dirty="0">
                <a:latin typeface="TimesNewRoman"/>
              </a:rPr>
              <a:t>ı</a:t>
            </a:r>
            <a:r>
              <a:rPr lang="tr-TR" dirty="0">
                <a:latin typeface="Times New Roman" panose="02020603050405020304" pitchFamily="18" charset="0"/>
              </a:rPr>
              <a:t>lan </a:t>
            </a:r>
            <a:r>
              <a:rPr lang="tr-TR" dirty="0">
                <a:latin typeface="TimesNewRoman"/>
              </a:rPr>
              <a:t>ş</a:t>
            </a:r>
            <a:r>
              <a:rPr lang="tr-TR" dirty="0">
                <a:latin typeface="Times New Roman" panose="02020603050405020304" pitchFamily="18" charset="0"/>
              </a:rPr>
              <a:t>ebeke kaynaklar</a:t>
            </a:r>
            <a:r>
              <a:rPr lang="tr-TR" dirty="0">
                <a:latin typeface="TimesNewRoman"/>
              </a:rPr>
              <a:t>ı</a:t>
            </a:r>
            <a:r>
              <a:rPr lang="tr-TR" dirty="0">
                <a:latin typeface="Times New Roman" panose="02020603050405020304" pitchFamily="18" charset="0"/>
              </a:rPr>
              <a:t>n</a:t>
            </a:r>
            <a:r>
              <a:rPr lang="tr-TR" dirty="0">
                <a:latin typeface="TimesNewRoman"/>
              </a:rPr>
              <a:t>ı</a:t>
            </a:r>
            <a:r>
              <a:rPr lang="tr-TR" dirty="0">
                <a:latin typeface="Times New Roman" panose="02020603050405020304" pitchFamily="18" charset="0"/>
              </a:rPr>
              <a:t>n sadece ve sadece o ça</a:t>
            </a:r>
            <a:r>
              <a:rPr lang="tr-TR" dirty="0">
                <a:latin typeface="TimesNewRoman"/>
              </a:rPr>
              <a:t>ğ</a:t>
            </a:r>
            <a:r>
              <a:rPr lang="tr-TR" dirty="0">
                <a:latin typeface="Times New Roman" panose="02020603050405020304" pitchFamily="18" charset="0"/>
              </a:rPr>
              <a:t>r</a:t>
            </a:r>
            <a:r>
              <a:rPr lang="tr-TR" dirty="0">
                <a:latin typeface="TimesNewRoman"/>
              </a:rPr>
              <a:t>ı </a:t>
            </a:r>
            <a:r>
              <a:rPr lang="tr-TR" dirty="0">
                <a:latin typeface="Times New Roman" panose="02020603050405020304" pitchFamily="18" charset="0"/>
              </a:rPr>
              <a:t>için kullan</a:t>
            </a:r>
            <a:r>
              <a:rPr lang="tr-TR" dirty="0">
                <a:latin typeface="TimesNewRoman"/>
              </a:rPr>
              <a:t>ı</a:t>
            </a:r>
            <a:r>
              <a:rPr lang="tr-TR" dirty="0">
                <a:latin typeface="Times New Roman" panose="02020603050405020304" pitchFamily="18" charset="0"/>
              </a:rPr>
              <a:t>labilir olmas</a:t>
            </a:r>
            <a:r>
              <a:rPr lang="tr-TR" dirty="0">
                <a:latin typeface="TimesNewRoman"/>
              </a:rPr>
              <a:t>ı</a:t>
            </a:r>
            <a:r>
              <a:rPr lang="tr-TR" dirty="0">
                <a:latin typeface="Times New Roman" panose="02020603050405020304" pitchFamily="18" charset="0"/>
              </a:rPr>
              <a:t>d</a:t>
            </a:r>
            <a:r>
              <a:rPr lang="tr-TR" dirty="0">
                <a:latin typeface="TimesNewRoman"/>
              </a:rPr>
              <a:t>ı</a:t>
            </a:r>
            <a:r>
              <a:rPr lang="tr-TR" dirty="0">
                <a:latin typeface="Times New Roman" panose="02020603050405020304" pitchFamily="18" charset="0"/>
              </a:rPr>
              <a:t>r. Ça</a:t>
            </a:r>
            <a:r>
              <a:rPr lang="tr-TR" dirty="0">
                <a:latin typeface="TimesNewRoman"/>
              </a:rPr>
              <a:t>ğ</a:t>
            </a:r>
            <a:r>
              <a:rPr lang="tr-TR" dirty="0">
                <a:latin typeface="Times New Roman" panose="02020603050405020304" pitchFamily="18" charset="0"/>
              </a:rPr>
              <a:t>r</a:t>
            </a:r>
            <a:r>
              <a:rPr lang="tr-TR" dirty="0">
                <a:latin typeface="TimesNewRoman"/>
              </a:rPr>
              <a:t>ı </a:t>
            </a:r>
            <a:r>
              <a:rPr lang="tr-TR" dirty="0">
                <a:latin typeface="Times New Roman" panose="02020603050405020304" pitchFamily="18" charset="0"/>
              </a:rPr>
              <a:t>bittikten sonra </a:t>
            </a:r>
            <a:r>
              <a:rPr lang="tr-TR" dirty="0">
                <a:latin typeface="TimesNewRoman"/>
              </a:rPr>
              <a:t>ş</a:t>
            </a:r>
            <a:r>
              <a:rPr lang="tr-TR" dirty="0">
                <a:latin typeface="Times New Roman" panose="02020603050405020304" pitchFamily="18" charset="0"/>
              </a:rPr>
              <a:t>ebeke kayna</a:t>
            </a:r>
            <a:r>
              <a:rPr lang="tr-TR" dirty="0">
                <a:latin typeface="TimesNewRoman"/>
              </a:rPr>
              <a:t>ğı </a:t>
            </a:r>
            <a:r>
              <a:rPr lang="tr-TR" dirty="0">
                <a:latin typeface="Times New Roman" panose="02020603050405020304" pitchFamily="18" charset="0"/>
              </a:rPr>
              <a:t>serbest b</a:t>
            </a:r>
            <a:r>
              <a:rPr lang="tr-TR" dirty="0">
                <a:latin typeface="TimesNewRoman"/>
              </a:rPr>
              <a:t>ı</a:t>
            </a:r>
            <a:r>
              <a:rPr lang="tr-TR" dirty="0">
                <a:latin typeface="Times New Roman" panose="02020603050405020304" pitchFamily="18" charset="0"/>
              </a:rPr>
              <a:t>rak</a:t>
            </a:r>
            <a:r>
              <a:rPr lang="tr-TR" dirty="0">
                <a:latin typeface="TimesNewRoman"/>
              </a:rPr>
              <a:t>ı</a:t>
            </a:r>
            <a:r>
              <a:rPr lang="tr-TR" dirty="0">
                <a:latin typeface="Times New Roman" panose="02020603050405020304" pitchFamily="18" charset="0"/>
              </a:rPr>
              <a:t>l</a:t>
            </a:r>
            <a:r>
              <a:rPr lang="tr-TR" dirty="0">
                <a:latin typeface="TimesNewRoman"/>
              </a:rPr>
              <a:t>ı</a:t>
            </a:r>
            <a:r>
              <a:rPr lang="tr-TR" dirty="0">
                <a:latin typeface="Times New Roman" panose="02020603050405020304" pitchFamily="18" charset="0"/>
              </a:rPr>
              <a:t>r.</a:t>
            </a:r>
            <a:endParaRPr lang="tr-TR" dirty="0"/>
          </a:p>
        </p:txBody>
      </p:sp>
      <p:sp>
        <p:nvSpPr>
          <p:cNvPr id="7" name="Slide Number Placeholder 6">
            <a:extLst>
              <a:ext uri="{FF2B5EF4-FFF2-40B4-BE49-F238E27FC236}">
                <a16:creationId xmlns:a16="http://schemas.microsoft.com/office/drawing/2014/main" id="{F7890320-E0C2-3F24-5AF4-F9FEF9FC6666}"/>
              </a:ext>
            </a:extLst>
          </p:cNvPr>
          <p:cNvSpPr>
            <a:spLocks noGrp="1"/>
          </p:cNvSpPr>
          <p:nvPr>
            <p:ph type="sldNum" sz="quarter" idx="12"/>
          </p:nvPr>
        </p:nvSpPr>
        <p:spPr/>
        <p:txBody>
          <a:bodyPr/>
          <a:lstStyle/>
          <a:p>
            <a:fld id="{FA388F4F-6C6B-4E7F-860B-201CED661D62}" type="slidenum">
              <a:rPr lang="tr-TR" smtClean="0"/>
              <a:t>57</a:t>
            </a:fld>
            <a:endParaRPr lang="tr-TR"/>
          </a:p>
        </p:txBody>
      </p:sp>
    </p:spTree>
    <p:extLst>
      <p:ext uri="{BB962C8B-B14F-4D97-AF65-F5344CB8AC3E}">
        <p14:creationId xmlns:p14="http://schemas.microsoft.com/office/powerpoint/2010/main" val="850470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568952" cy="2862322"/>
          </a:xfrm>
          <a:prstGeom prst="rect">
            <a:avLst/>
          </a:prstGeom>
        </p:spPr>
        <p:txBody>
          <a:bodyPr wrap="square">
            <a:spAutoFit/>
          </a:bodyPr>
          <a:lstStyle/>
          <a:p>
            <a:r>
              <a:rPr lang="tr-TR" dirty="0"/>
              <a:t>Devre anahtarlama şebekelerinde, çağrı kurulmadan önce şebeke kaynakları çağrı için</a:t>
            </a:r>
          </a:p>
          <a:p>
            <a:r>
              <a:rPr lang="tr-TR" dirty="0"/>
              <a:t>ayrılır ve kaynaklar çağrı süresince kullanılıp çağrı sonunda bırakılır. Veri akışı için kaynak</a:t>
            </a:r>
          </a:p>
          <a:p>
            <a:r>
              <a:rPr lang="tr-TR" dirty="0"/>
              <a:t>ayırma ve serbest bırakma işlemine </a:t>
            </a:r>
            <a:r>
              <a:rPr lang="tr-TR" b="1" dirty="0">
                <a:solidFill>
                  <a:srgbClr val="FF0000"/>
                </a:solidFill>
              </a:rPr>
              <a:t>sinyalleşme</a:t>
            </a:r>
            <a:r>
              <a:rPr lang="tr-TR" dirty="0"/>
              <a:t> denilmektedir. Şekil ’de A ve B noktaları</a:t>
            </a:r>
          </a:p>
          <a:p>
            <a:r>
              <a:rPr lang="tr-TR" dirty="0"/>
              <a:t>arasındaki haberleşme için örnek bir devre anahtarlama modeli gösterilmiştir. Devre</a:t>
            </a:r>
          </a:p>
          <a:p>
            <a:r>
              <a:rPr lang="tr-TR" dirty="0"/>
              <a:t>anahtarlamalı şebekelerde, </a:t>
            </a:r>
            <a:r>
              <a:rPr lang="tr-TR" dirty="0">
                <a:solidFill>
                  <a:srgbClr val="FF0000"/>
                </a:solidFill>
              </a:rPr>
              <a:t>gecikme minimumdur</a:t>
            </a:r>
            <a:r>
              <a:rPr lang="tr-TR" dirty="0"/>
              <a:t>, </a:t>
            </a:r>
            <a:r>
              <a:rPr lang="tr-TR" b="1" dirty="0">
                <a:solidFill>
                  <a:srgbClr val="FF0000"/>
                </a:solidFill>
              </a:rPr>
              <a:t>çünkü çağrının gerçekleşeceği yol bir kez en başta belirlenir ve çağrı süresince bu yol değişmez</a:t>
            </a:r>
            <a:r>
              <a:rPr lang="tr-TR" dirty="0"/>
              <a:t>. Devre anahtarlamalı şebekeler yüksek kalitede telefon hizmeti sağlamak için tasarlanmıştır. Çağrının izleyeceği yol önceden belirlendiğinden çağrının hangi santrallerden ve aktarım yollarından geçtiği</a:t>
            </a:r>
          </a:p>
          <a:p>
            <a:r>
              <a:rPr lang="tr-TR" dirty="0"/>
              <a:t>belirlenebilmektedir. Bundan dolayı devre anahtarlamalı şebekelerde, </a:t>
            </a:r>
            <a:r>
              <a:rPr lang="tr-TR" dirty="0">
                <a:solidFill>
                  <a:srgbClr val="FF0000"/>
                </a:solidFill>
              </a:rPr>
              <a:t>mesafeye ve çağrı</a:t>
            </a:r>
          </a:p>
          <a:p>
            <a:r>
              <a:rPr lang="tr-TR" dirty="0">
                <a:solidFill>
                  <a:srgbClr val="FF0000"/>
                </a:solidFill>
              </a:rPr>
              <a:t>süresine göre ücretlendirme yapılabilmesi mümkün olmaktadır.</a:t>
            </a:r>
          </a:p>
        </p:txBody>
      </p:sp>
      <p:pic>
        <p:nvPicPr>
          <p:cNvPr id="3" name="Picture 2"/>
          <p:cNvPicPr>
            <a:picLocks noChangeAspect="1"/>
          </p:cNvPicPr>
          <p:nvPr/>
        </p:nvPicPr>
        <p:blipFill>
          <a:blip r:embed="rId2"/>
          <a:stretch>
            <a:fillRect/>
          </a:stretch>
        </p:blipFill>
        <p:spPr>
          <a:xfrm>
            <a:off x="1259632" y="3212976"/>
            <a:ext cx="6453014" cy="2820094"/>
          </a:xfrm>
          <a:prstGeom prst="rect">
            <a:avLst/>
          </a:prstGeom>
        </p:spPr>
      </p:pic>
      <p:sp>
        <p:nvSpPr>
          <p:cNvPr id="4" name="Rectangle 3"/>
          <p:cNvSpPr/>
          <p:nvPr/>
        </p:nvSpPr>
        <p:spPr>
          <a:xfrm>
            <a:off x="3146413" y="6033070"/>
            <a:ext cx="2679451" cy="369332"/>
          </a:xfrm>
          <a:prstGeom prst="rect">
            <a:avLst/>
          </a:prstGeom>
        </p:spPr>
        <p:txBody>
          <a:bodyPr wrap="none">
            <a:spAutoFit/>
          </a:bodyPr>
          <a:lstStyle/>
          <a:p>
            <a:r>
              <a:rPr lang="tr-TR" dirty="0"/>
              <a:t>Devre anahtarlama modeli</a:t>
            </a:r>
          </a:p>
        </p:txBody>
      </p:sp>
      <p:sp>
        <p:nvSpPr>
          <p:cNvPr id="5" name="Slide Number Placeholder 4">
            <a:extLst>
              <a:ext uri="{FF2B5EF4-FFF2-40B4-BE49-F238E27FC236}">
                <a16:creationId xmlns:a16="http://schemas.microsoft.com/office/drawing/2014/main" id="{C3F2FC96-BD0A-229F-F6FC-119CBBFDBA44}"/>
              </a:ext>
            </a:extLst>
          </p:cNvPr>
          <p:cNvSpPr>
            <a:spLocks noGrp="1"/>
          </p:cNvSpPr>
          <p:nvPr>
            <p:ph type="sldNum" sz="quarter" idx="12"/>
          </p:nvPr>
        </p:nvSpPr>
        <p:spPr/>
        <p:txBody>
          <a:bodyPr/>
          <a:lstStyle/>
          <a:p>
            <a:fld id="{FA388F4F-6C6B-4E7F-860B-201CED661D62}" type="slidenum">
              <a:rPr lang="tr-TR" smtClean="0"/>
              <a:t>58</a:t>
            </a:fld>
            <a:endParaRPr lang="tr-TR"/>
          </a:p>
        </p:txBody>
      </p:sp>
    </p:spTree>
    <p:extLst>
      <p:ext uri="{BB962C8B-B14F-4D97-AF65-F5344CB8AC3E}">
        <p14:creationId xmlns:p14="http://schemas.microsoft.com/office/powerpoint/2010/main" val="3670890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2328138" cy="400110"/>
          </a:xfrm>
          <a:prstGeom prst="rect">
            <a:avLst/>
          </a:prstGeom>
        </p:spPr>
        <p:txBody>
          <a:bodyPr wrap="none">
            <a:spAutoFit/>
          </a:bodyPr>
          <a:lstStyle/>
          <a:p>
            <a:r>
              <a:rPr lang="tr-TR" sz="2000" b="1" dirty="0">
                <a:latin typeface="Times New Roman" panose="02020603050405020304" pitchFamily="18" charset="0"/>
              </a:rPr>
              <a:t>Paket Anahtarlama</a:t>
            </a:r>
            <a:endParaRPr lang="tr-TR" sz="2000" dirty="0"/>
          </a:p>
        </p:txBody>
      </p:sp>
      <p:sp>
        <p:nvSpPr>
          <p:cNvPr id="3" name="Rectangle 2"/>
          <p:cNvSpPr/>
          <p:nvPr/>
        </p:nvSpPr>
        <p:spPr>
          <a:xfrm>
            <a:off x="251520" y="588750"/>
            <a:ext cx="8784976" cy="1200329"/>
          </a:xfrm>
          <a:prstGeom prst="rect">
            <a:avLst/>
          </a:prstGeom>
        </p:spPr>
        <p:txBody>
          <a:bodyPr wrap="square">
            <a:spAutoFit/>
          </a:bodyPr>
          <a:lstStyle/>
          <a:p>
            <a:r>
              <a:rPr lang="tr-TR" dirty="0">
                <a:latin typeface="Times New Roman" panose="02020603050405020304" pitchFamily="18" charset="0"/>
              </a:rPr>
              <a:t>Devre anahtarlama daha çok telefon ileti</a:t>
            </a:r>
            <a:r>
              <a:rPr lang="tr-TR" dirty="0">
                <a:latin typeface="TimesNewRoman"/>
              </a:rPr>
              <a:t>ş</a:t>
            </a:r>
            <a:r>
              <a:rPr lang="tr-TR" dirty="0">
                <a:latin typeface="Times New Roman" panose="02020603050405020304" pitchFamily="18" charset="0"/>
              </a:rPr>
              <a:t>imi için kullan</a:t>
            </a:r>
            <a:r>
              <a:rPr lang="tr-TR" dirty="0">
                <a:latin typeface="TimesNewRoman"/>
              </a:rPr>
              <a:t>ı</a:t>
            </a:r>
            <a:r>
              <a:rPr lang="tr-TR" dirty="0">
                <a:latin typeface="Times New Roman" panose="02020603050405020304" pitchFamily="18" charset="0"/>
              </a:rPr>
              <a:t>l</a:t>
            </a:r>
            <a:r>
              <a:rPr lang="tr-TR" dirty="0">
                <a:latin typeface="TimesNewRoman"/>
              </a:rPr>
              <a:t>ı</a:t>
            </a:r>
            <a:r>
              <a:rPr lang="tr-TR" dirty="0">
                <a:latin typeface="Times New Roman" panose="02020603050405020304" pitchFamily="18" charset="0"/>
              </a:rPr>
              <a:t>rken paket anahtarlama veri</a:t>
            </a:r>
          </a:p>
          <a:p>
            <a:r>
              <a:rPr lang="tr-TR" dirty="0">
                <a:latin typeface="Times New Roman" panose="02020603050405020304" pitchFamily="18" charset="0"/>
              </a:rPr>
              <a:t>haberle</a:t>
            </a:r>
            <a:r>
              <a:rPr lang="tr-TR" dirty="0">
                <a:latin typeface="TimesNewRoman"/>
              </a:rPr>
              <a:t>ş</a:t>
            </a:r>
            <a:r>
              <a:rPr lang="tr-TR" dirty="0">
                <a:latin typeface="Times New Roman" panose="02020603050405020304" pitchFamily="18" charset="0"/>
              </a:rPr>
              <a:t>mesinde kullan</a:t>
            </a:r>
            <a:r>
              <a:rPr lang="tr-TR" dirty="0">
                <a:latin typeface="TimesNewRoman"/>
              </a:rPr>
              <a:t>ı</a:t>
            </a:r>
            <a:r>
              <a:rPr lang="tr-TR" dirty="0">
                <a:latin typeface="Times New Roman" panose="02020603050405020304" pitchFamily="18" charset="0"/>
              </a:rPr>
              <a:t>lmaya daha uygun bir anahtarlama modudur. Veri haberle</a:t>
            </a:r>
            <a:r>
              <a:rPr lang="tr-TR" dirty="0">
                <a:latin typeface="TimesNewRoman"/>
              </a:rPr>
              <a:t>ş</a:t>
            </a:r>
            <a:r>
              <a:rPr lang="tr-TR" dirty="0">
                <a:latin typeface="Times New Roman" panose="02020603050405020304" pitchFamily="18" charset="0"/>
              </a:rPr>
              <a:t>mesinde</a:t>
            </a:r>
          </a:p>
          <a:p>
            <a:r>
              <a:rPr lang="tr-TR" dirty="0">
                <a:latin typeface="Times New Roman" panose="02020603050405020304" pitchFamily="18" charset="0"/>
              </a:rPr>
              <a:t>trafik patlamal</a:t>
            </a:r>
            <a:r>
              <a:rPr lang="tr-TR" dirty="0">
                <a:latin typeface="TimesNewRoman"/>
              </a:rPr>
              <a:t>ı</a:t>
            </a:r>
            <a:r>
              <a:rPr lang="tr-TR" dirty="0">
                <a:latin typeface="Times New Roman" panose="02020603050405020304" pitchFamily="18" charset="0"/>
              </a:rPr>
              <a:t>d</a:t>
            </a:r>
            <a:r>
              <a:rPr lang="tr-TR" dirty="0">
                <a:latin typeface="TimesNewRoman"/>
              </a:rPr>
              <a:t>ı</a:t>
            </a:r>
            <a:r>
              <a:rPr lang="tr-TR" dirty="0">
                <a:latin typeface="Times New Roman" panose="02020603050405020304" pitchFamily="18" charset="0"/>
              </a:rPr>
              <a:t>r. Yani iletim ortam</a:t>
            </a:r>
            <a:r>
              <a:rPr lang="tr-TR" dirty="0">
                <a:latin typeface="TimesNewRoman"/>
              </a:rPr>
              <a:t>ı</a:t>
            </a:r>
            <a:r>
              <a:rPr lang="tr-TR" dirty="0">
                <a:latin typeface="Times New Roman" panose="02020603050405020304" pitchFamily="18" charset="0"/>
              </a:rPr>
              <a:t>ndan her zaman veri iletilmez, sadece bilgi al</a:t>
            </a:r>
            <a:r>
              <a:rPr lang="tr-TR" dirty="0">
                <a:latin typeface="TimesNewRoman"/>
              </a:rPr>
              <a:t>ı</a:t>
            </a:r>
            <a:r>
              <a:rPr lang="tr-TR" dirty="0">
                <a:latin typeface="Times New Roman" panose="02020603050405020304" pitchFamily="18" charset="0"/>
              </a:rPr>
              <a:t>p</a:t>
            </a:r>
          </a:p>
          <a:p>
            <a:r>
              <a:rPr lang="tr-TR" dirty="0">
                <a:latin typeface="Times New Roman" panose="02020603050405020304" pitchFamily="18" charset="0"/>
              </a:rPr>
              <a:t>gönderme i</a:t>
            </a:r>
            <a:r>
              <a:rPr lang="tr-TR" dirty="0">
                <a:latin typeface="TimesNewRoman"/>
              </a:rPr>
              <a:t>ş</a:t>
            </a:r>
            <a:r>
              <a:rPr lang="tr-TR" dirty="0">
                <a:latin typeface="Times New Roman" panose="02020603050405020304" pitchFamily="18" charset="0"/>
              </a:rPr>
              <a:t>lemleri s</a:t>
            </a:r>
            <a:r>
              <a:rPr lang="tr-TR" dirty="0">
                <a:latin typeface="TimesNewRoman"/>
              </a:rPr>
              <a:t>ı</a:t>
            </a:r>
            <a:r>
              <a:rPr lang="tr-TR" dirty="0">
                <a:latin typeface="Times New Roman" panose="02020603050405020304" pitchFamily="18" charset="0"/>
              </a:rPr>
              <a:t>ras</a:t>
            </a:r>
            <a:r>
              <a:rPr lang="tr-TR" dirty="0">
                <a:latin typeface="TimesNewRoman"/>
              </a:rPr>
              <a:t>ı</a:t>
            </a:r>
            <a:r>
              <a:rPr lang="tr-TR" dirty="0">
                <a:latin typeface="Times New Roman" panose="02020603050405020304" pitchFamily="18" charset="0"/>
              </a:rPr>
              <a:t>nda iletim söz konusudur.</a:t>
            </a:r>
            <a:endParaRPr lang="tr-TR" dirty="0"/>
          </a:p>
        </p:txBody>
      </p:sp>
      <p:sp>
        <p:nvSpPr>
          <p:cNvPr id="4" name="Rectangle 3"/>
          <p:cNvSpPr/>
          <p:nvPr/>
        </p:nvSpPr>
        <p:spPr>
          <a:xfrm>
            <a:off x="323528" y="1789079"/>
            <a:ext cx="8640960" cy="1754326"/>
          </a:xfrm>
          <a:prstGeom prst="rect">
            <a:avLst/>
          </a:prstGeom>
        </p:spPr>
        <p:txBody>
          <a:bodyPr wrap="square">
            <a:spAutoFit/>
          </a:bodyPr>
          <a:lstStyle/>
          <a:p>
            <a:pPr algn="just"/>
            <a:r>
              <a:rPr lang="tr-TR" dirty="0"/>
              <a:t>Veri bitlerini taşıyan kümeye </a:t>
            </a:r>
            <a:r>
              <a:rPr lang="tr-TR" b="1" dirty="0">
                <a:solidFill>
                  <a:srgbClr val="FF0000"/>
                </a:solidFill>
              </a:rPr>
              <a:t>paket</a:t>
            </a:r>
            <a:r>
              <a:rPr lang="tr-TR" dirty="0"/>
              <a:t> denilir. Paketler farklı bit sayısında olabilir. Paketler veri bitlerinin yanında </a:t>
            </a:r>
            <a:r>
              <a:rPr lang="tr-TR" b="1" dirty="0">
                <a:solidFill>
                  <a:srgbClr val="FF0000"/>
                </a:solidFill>
              </a:rPr>
              <a:t>varış adresini, kaynak adresi ve kullanılan protokolün kontrol bitlerini de taşır.</a:t>
            </a:r>
            <a:r>
              <a:rPr lang="tr-TR" dirty="0"/>
              <a:t> Paket anahtarlamalı şebekelerde anahtarlama şebeke düğümlerini teşkil eden yönlendiriciler ya da anahtarlar tarafından yapılır. Paketler, düğüm noktalarında sırayla</a:t>
            </a:r>
          </a:p>
          <a:p>
            <a:pPr algn="just"/>
            <a:r>
              <a:rPr lang="tr-TR" dirty="0"/>
              <a:t>analiz edilir ve varış adresine göre gideceği fiziksel aktarım yoluna gönderilir. Dolayısıyla</a:t>
            </a:r>
          </a:p>
          <a:p>
            <a:pPr algn="just"/>
            <a:r>
              <a:rPr lang="tr-TR" dirty="0"/>
              <a:t>düğüm noktalarında anahtarlamadan dolayı </a:t>
            </a:r>
            <a:r>
              <a:rPr lang="tr-TR" b="1" dirty="0">
                <a:solidFill>
                  <a:srgbClr val="FF0000"/>
                </a:solidFill>
              </a:rPr>
              <a:t>gecikme oluşur</a:t>
            </a:r>
            <a:r>
              <a:rPr lang="tr-TR" dirty="0"/>
              <a:t>.</a:t>
            </a:r>
          </a:p>
        </p:txBody>
      </p:sp>
      <p:pic>
        <p:nvPicPr>
          <p:cNvPr id="5" name="Picture 4"/>
          <p:cNvPicPr>
            <a:picLocks noChangeAspect="1"/>
          </p:cNvPicPr>
          <p:nvPr/>
        </p:nvPicPr>
        <p:blipFill>
          <a:blip r:embed="rId2"/>
          <a:stretch>
            <a:fillRect/>
          </a:stretch>
        </p:blipFill>
        <p:spPr>
          <a:xfrm>
            <a:off x="971600" y="3543405"/>
            <a:ext cx="6984776" cy="3052484"/>
          </a:xfrm>
          <a:prstGeom prst="rect">
            <a:avLst/>
          </a:prstGeom>
        </p:spPr>
      </p:pic>
      <p:sp>
        <p:nvSpPr>
          <p:cNvPr id="6" name="Slide Number Placeholder 5">
            <a:extLst>
              <a:ext uri="{FF2B5EF4-FFF2-40B4-BE49-F238E27FC236}">
                <a16:creationId xmlns:a16="http://schemas.microsoft.com/office/drawing/2014/main" id="{7B7D6FD6-0C40-BD5F-0A41-1A3FE98A7657}"/>
              </a:ext>
            </a:extLst>
          </p:cNvPr>
          <p:cNvSpPr>
            <a:spLocks noGrp="1"/>
          </p:cNvSpPr>
          <p:nvPr>
            <p:ph type="sldNum" sz="quarter" idx="12"/>
          </p:nvPr>
        </p:nvSpPr>
        <p:spPr/>
        <p:txBody>
          <a:bodyPr/>
          <a:lstStyle/>
          <a:p>
            <a:fld id="{FA388F4F-6C6B-4E7F-860B-201CED661D62}" type="slidenum">
              <a:rPr lang="tr-TR" smtClean="0"/>
              <a:t>59</a:t>
            </a:fld>
            <a:endParaRPr lang="tr-TR"/>
          </a:p>
        </p:txBody>
      </p:sp>
    </p:spTree>
    <p:extLst>
      <p:ext uri="{BB962C8B-B14F-4D97-AF65-F5344CB8AC3E}">
        <p14:creationId xmlns:p14="http://schemas.microsoft.com/office/powerpoint/2010/main" val="396378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280920" cy="1107996"/>
          </a:xfrm>
          <a:prstGeom prst="rect">
            <a:avLst/>
          </a:prstGeom>
          <a:noFill/>
        </p:spPr>
        <p:txBody>
          <a:bodyPr wrap="square" rtlCol="0">
            <a:spAutoFit/>
          </a:bodyPr>
          <a:lstStyle/>
          <a:p>
            <a:pPr algn="ctr"/>
            <a:r>
              <a:rPr lang="tr-TR" sz="2400" b="1" cap="all" dirty="0"/>
              <a:t>ISDN TEKNOLOJİSİ  (INTEGRATED SERVICES DIGITAL NETWORK) </a:t>
            </a:r>
          </a:p>
          <a:p>
            <a:pPr algn="ctr"/>
            <a:r>
              <a:rPr lang="en-US" sz="2400" dirty="0"/>
              <a:t>(</a:t>
            </a:r>
            <a:r>
              <a:rPr lang="en-US" sz="2400" dirty="0" err="1"/>
              <a:t>Tümleşik</a:t>
            </a:r>
            <a:r>
              <a:rPr lang="en-US" sz="2400" dirty="0"/>
              <a:t> </a:t>
            </a:r>
            <a:r>
              <a:rPr lang="en-US" sz="2400" dirty="0" err="1"/>
              <a:t>Hizmetler</a:t>
            </a:r>
            <a:r>
              <a:rPr lang="en-US" sz="2400" dirty="0"/>
              <a:t> </a:t>
            </a:r>
            <a:r>
              <a:rPr lang="en-US" sz="2400" dirty="0" err="1"/>
              <a:t>Sayısal</a:t>
            </a:r>
            <a:r>
              <a:rPr lang="en-US" sz="2400" dirty="0"/>
              <a:t> </a:t>
            </a:r>
            <a:r>
              <a:rPr lang="en-US" sz="2400" dirty="0" err="1"/>
              <a:t>Şebekesi</a:t>
            </a:r>
            <a:r>
              <a:rPr lang="en-US" sz="2400" dirty="0"/>
              <a:t>)</a:t>
            </a:r>
            <a:endParaRPr lang="tr-TR" sz="2400" b="1" cap="all" dirty="0"/>
          </a:p>
          <a:p>
            <a:endParaRPr lang="tr-TR" dirty="0"/>
          </a:p>
        </p:txBody>
      </p:sp>
      <p:sp>
        <p:nvSpPr>
          <p:cNvPr id="3" name="TextBox 2"/>
          <p:cNvSpPr txBox="1"/>
          <p:nvPr/>
        </p:nvSpPr>
        <p:spPr>
          <a:xfrm>
            <a:off x="899592" y="1988840"/>
            <a:ext cx="7848872" cy="3416320"/>
          </a:xfrm>
          <a:prstGeom prst="rect">
            <a:avLst/>
          </a:prstGeom>
          <a:noFill/>
        </p:spPr>
        <p:txBody>
          <a:bodyPr wrap="square" rtlCol="0">
            <a:spAutoFit/>
          </a:bodyPr>
          <a:lstStyle/>
          <a:p>
            <a:pPr algn="just"/>
            <a:r>
              <a:rPr lang="en-US" sz="2400" b="1" dirty="0" err="1"/>
              <a:t>İletişim</a:t>
            </a:r>
            <a:r>
              <a:rPr lang="en-US" sz="2400" b="1" dirty="0"/>
              <a:t> </a:t>
            </a:r>
            <a:r>
              <a:rPr lang="en-US" sz="2400" b="1" dirty="0" err="1"/>
              <a:t>teknolojilerinde</a:t>
            </a:r>
            <a:r>
              <a:rPr lang="en-US" sz="2400" b="1" dirty="0"/>
              <a:t>; </a:t>
            </a:r>
            <a:r>
              <a:rPr lang="en-US" sz="2400" b="1" dirty="0" err="1"/>
              <a:t>multimedya</a:t>
            </a:r>
            <a:r>
              <a:rPr lang="en-US" sz="2400" b="1" dirty="0"/>
              <a:t> </a:t>
            </a:r>
            <a:r>
              <a:rPr lang="en-US" sz="2400" b="1" dirty="0" err="1"/>
              <a:t>uygulamaları</a:t>
            </a:r>
            <a:r>
              <a:rPr lang="en-US" sz="2400" b="1" dirty="0"/>
              <a:t> </a:t>
            </a:r>
            <a:r>
              <a:rPr lang="en-US" sz="2400" b="1" dirty="0" err="1"/>
              <a:t>yani</a:t>
            </a:r>
            <a:r>
              <a:rPr lang="en-US" sz="2400" b="1" dirty="0"/>
              <a:t> </a:t>
            </a:r>
            <a:r>
              <a:rPr lang="en-US" sz="2400" b="1" dirty="0" err="1"/>
              <a:t>ses</a:t>
            </a:r>
            <a:r>
              <a:rPr lang="en-US" sz="2400" b="1" dirty="0"/>
              <a:t>, video </a:t>
            </a:r>
            <a:r>
              <a:rPr lang="en-US" sz="2400" b="1" dirty="0" err="1"/>
              <a:t>ve</a:t>
            </a:r>
            <a:r>
              <a:rPr lang="en-US" sz="2400" b="1" dirty="0"/>
              <a:t> text </a:t>
            </a:r>
            <a:r>
              <a:rPr lang="en-US" sz="2400" b="1" dirty="0" err="1"/>
              <a:t>gibi</a:t>
            </a:r>
            <a:r>
              <a:rPr lang="en-US" sz="2400" b="1" dirty="0"/>
              <a:t> </a:t>
            </a:r>
            <a:r>
              <a:rPr lang="en-US" sz="2400" b="1" dirty="0" err="1"/>
              <a:t>ögelerin</a:t>
            </a:r>
            <a:r>
              <a:rPr lang="en-US" sz="2400" b="1" dirty="0"/>
              <a:t> </a:t>
            </a:r>
            <a:r>
              <a:rPr lang="en-US" sz="2400" b="1" dirty="0" err="1"/>
              <a:t>birlikte</a:t>
            </a:r>
            <a:r>
              <a:rPr lang="en-US" sz="2400" b="1" dirty="0"/>
              <a:t> </a:t>
            </a:r>
            <a:r>
              <a:rPr lang="en-US" sz="2400" b="1" dirty="0" err="1"/>
              <a:t>kullanımı</a:t>
            </a:r>
            <a:r>
              <a:rPr lang="en-US" sz="2400" b="1" dirty="0"/>
              <a:t> </a:t>
            </a:r>
            <a:r>
              <a:rPr lang="en-US" sz="2400" b="1" dirty="0" err="1"/>
              <a:t>zorunlu</a:t>
            </a:r>
            <a:r>
              <a:rPr lang="en-US" sz="2400" b="1" dirty="0"/>
              <a:t> hale </a:t>
            </a:r>
            <a:r>
              <a:rPr lang="en-US" sz="2400" b="1" dirty="0" err="1"/>
              <a:t>gelmiş</a:t>
            </a:r>
            <a:r>
              <a:rPr lang="en-US" sz="2400" b="1" dirty="0"/>
              <a:t>; </a:t>
            </a:r>
            <a:r>
              <a:rPr lang="en-US" sz="2400" b="1" dirty="0" err="1"/>
              <a:t>bu</a:t>
            </a:r>
            <a:r>
              <a:rPr lang="en-US" sz="2400" b="1" dirty="0"/>
              <a:t> </a:t>
            </a:r>
            <a:r>
              <a:rPr lang="en-US" sz="2400" b="1" dirty="0" err="1"/>
              <a:t>ihtiyacın</a:t>
            </a:r>
            <a:r>
              <a:rPr lang="en-US" sz="2400" b="1" dirty="0"/>
              <a:t> </a:t>
            </a:r>
            <a:r>
              <a:rPr lang="en-US" sz="2400" b="1" dirty="0" err="1"/>
              <a:t>yerine</a:t>
            </a:r>
            <a:r>
              <a:rPr lang="en-US" sz="2400" b="1" dirty="0"/>
              <a:t> </a:t>
            </a:r>
            <a:r>
              <a:rPr lang="en-US" sz="2400" b="1" dirty="0" err="1"/>
              <a:t>getirilmeside</a:t>
            </a:r>
            <a:r>
              <a:rPr lang="en-US" sz="2400" b="1" dirty="0"/>
              <a:t> </a:t>
            </a:r>
            <a:r>
              <a:rPr lang="en-US" sz="2400" b="1" dirty="0" err="1"/>
              <a:t>yeni</a:t>
            </a:r>
            <a:r>
              <a:rPr lang="en-US" sz="2400" b="1" dirty="0"/>
              <a:t>, </a:t>
            </a:r>
            <a:r>
              <a:rPr lang="en-US" sz="2400" b="1" dirty="0" err="1"/>
              <a:t>özellikle</a:t>
            </a:r>
            <a:r>
              <a:rPr lang="en-US" sz="2400" b="1" dirty="0"/>
              <a:t> </a:t>
            </a:r>
            <a:r>
              <a:rPr lang="en-US" sz="2400" b="1" dirty="0" err="1"/>
              <a:t>sayısal</a:t>
            </a:r>
            <a:r>
              <a:rPr lang="en-US" sz="2400" b="1" dirty="0"/>
              <a:t> </a:t>
            </a:r>
            <a:r>
              <a:rPr lang="en-US" sz="2400" b="1" dirty="0" err="1"/>
              <a:t>iletişim</a:t>
            </a:r>
            <a:r>
              <a:rPr lang="en-US" sz="2400" b="1" dirty="0"/>
              <a:t> </a:t>
            </a:r>
            <a:r>
              <a:rPr lang="en-US" sz="2400" b="1" dirty="0" err="1"/>
              <a:t>teknolojilerinin</a:t>
            </a:r>
            <a:r>
              <a:rPr lang="en-US" sz="2400" b="1" dirty="0"/>
              <a:t> </a:t>
            </a:r>
            <a:r>
              <a:rPr lang="en-US" sz="2400" b="1" dirty="0" err="1"/>
              <a:t>kullanımını</a:t>
            </a:r>
            <a:r>
              <a:rPr lang="en-US" sz="2400" b="1" dirty="0"/>
              <a:t> </a:t>
            </a:r>
            <a:r>
              <a:rPr lang="en-US" sz="2400" b="1" dirty="0" err="1"/>
              <a:t>gerekli</a:t>
            </a:r>
            <a:r>
              <a:rPr lang="en-US" sz="2400" b="1" dirty="0"/>
              <a:t> </a:t>
            </a:r>
            <a:r>
              <a:rPr lang="en-US" sz="2400" b="1" dirty="0" err="1"/>
              <a:t>kılmıştır</a:t>
            </a:r>
            <a:r>
              <a:rPr lang="en-US" sz="2400" b="1" dirty="0"/>
              <a:t>. </a:t>
            </a:r>
            <a:r>
              <a:rPr lang="en-US" sz="2400" b="1" dirty="0" err="1"/>
              <a:t>Özellikle</a:t>
            </a:r>
            <a:r>
              <a:rPr lang="en-US" sz="2400" b="1" dirty="0"/>
              <a:t> </a:t>
            </a:r>
            <a:r>
              <a:rPr lang="en-US" sz="2400" b="1" dirty="0" err="1"/>
              <a:t>multimedya</a:t>
            </a:r>
            <a:r>
              <a:rPr lang="en-US" sz="2400" b="1" dirty="0"/>
              <a:t> </a:t>
            </a:r>
            <a:r>
              <a:rPr lang="en-US" sz="2400" b="1" dirty="0" err="1"/>
              <a:t>uygulamalarının</a:t>
            </a:r>
            <a:r>
              <a:rPr lang="en-US" sz="2400" b="1" dirty="0"/>
              <a:t> </a:t>
            </a:r>
            <a:r>
              <a:rPr lang="en-US" sz="2400" b="1" dirty="0" err="1"/>
              <a:t>verimli</a:t>
            </a:r>
            <a:r>
              <a:rPr lang="en-US" sz="2400" b="1" dirty="0"/>
              <a:t> </a:t>
            </a:r>
            <a:r>
              <a:rPr lang="en-US" sz="2400" b="1" dirty="0" err="1"/>
              <a:t>bir</a:t>
            </a:r>
            <a:r>
              <a:rPr lang="en-US" sz="2400" b="1" dirty="0"/>
              <a:t> </a:t>
            </a:r>
            <a:r>
              <a:rPr lang="en-US" sz="2400" b="1" dirty="0" err="1"/>
              <a:t>şekilde</a:t>
            </a:r>
            <a:r>
              <a:rPr lang="en-US" sz="2400" b="1" dirty="0"/>
              <a:t> </a:t>
            </a:r>
            <a:r>
              <a:rPr lang="en-US" sz="2400" b="1" dirty="0" err="1"/>
              <a:t>gerçekleştirilebilmesi</a:t>
            </a:r>
            <a:r>
              <a:rPr lang="tr-TR" sz="2400" b="1"/>
              <a:t>,</a:t>
            </a:r>
            <a:r>
              <a:rPr lang="en-US" sz="2400" b="1"/>
              <a:t> </a:t>
            </a:r>
            <a:r>
              <a:rPr lang="en-US" sz="2400" b="1" dirty="0" err="1"/>
              <a:t>yani</a:t>
            </a:r>
            <a:r>
              <a:rPr lang="en-US" sz="2400" b="1" dirty="0"/>
              <a:t> </a:t>
            </a:r>
            <a:r>
              <a:rPr lang="en-US" sz="2400" b="1" u="sng" dirty="0" err="1"/>
              <a:t>bağlantı</a:t>
            </a:r>
            <a:r>
              <a:rPr lang="en-US" sz="2400" b="1" u="sng" dirty="0"/>
              <a:t> </a:t>
            </a:r>
            <a:r>
              <a:rPr lang="en-US" sz="2400" b="1" u="sng" dirty="0" err="1"/>
              <a:t>veya</a:t>
            </a:r>
            <a:r>
              <a:rPr lang="en-US" sz="2400" b="1" u="sng" dirty="0"/>
              <a:t> </a:t>
            </a:r>
            <a:r>
              <a:rPr lang="en-US" sz="2400" b="1" u="sng" dirty="0" err="1"/>
              <a:t>hız</a:t>
            </a:r>
            <a:r>
              <a:rPr lang="en-US" sz="2400" b="1" u="sng" dirty="0"/>
              <a:t> </a:t>
            </a:r>
            <a:r>
              <a:rPr lang="en-US" sz="2400" b="1" u="sng" dirty="0" err="1"/>
              <a:t>problemlerinin</a:t>
            </a:r>
            <a:r>
              <a:rPr lang="en-US" sz="2400" b="1" u="sng" dirty="0"/>
              <a:t> </a:t>
            </a:r>
            <a:r>
              <a:rPr lang="en-US" sz="2400" b="1" dirty="0" err="1"/>
              <a:t>olmaması</a:t>
            </a:r>
            <a:r>
              <a:rPr lang="en-US" sz="2400" b="1" dirty="0"/>
              <a:t> </a:t>
            </a:r>
            <a:r>
              <a:rPr lang="en-US" sz="2400" b="1" dirty="0" err="1"/>
              <a:t>için</a:t>
            </a:r>
            <a:r>
              <a:rPr lang="en-US" sz="2400" b="1" dirty="0"/>
              <a:t> ISDN </a:t>
            </a:r>
            <a:r>
              <a:rPr lang="en-US" sz="2400" b="1" dirty="0" err="1"/>
              <a:t>gibi</a:t>
            </a:r>
            <a:r>
              <a:rPr lang="en-US" sz="2400" b="1" dirty="0"/>
              <a:t> </a:t>
            </a:r>
            <a:r>
              <a:rPr lang="en-US" sz="2400" b="1" dirty="0" err="1"/>
              <a:t>sayısal</a:t>
            </a:r>
            <a:r>
              <a:rPr lang="en-US" sz="2400" b="1" dirty="0"/>
              <a:t> </a:t>
            </a:r>
            <a:r>
              <a:rPr lang="en-US" sz="2400" b="1" dirty="0" err="1"/>
              <a:t>iletişim</a:t>
            </a:r>
            <a:r>
              <a:rPr lang="en-US" sz="2400" b="1" dirty="0"/>
              <a:t> </a:t>
            </a:r>
            <a:r>
              <a:rPr lang="en-US" sz="2400" b="1" dirty="0" err="1"/>
              <a:t>teknolojilerinin</a:t>
            </a:r>
            <a:r>
              <a:rPr lang="en-US" sz="2400" b="1" dirty="0"/>
              <a:t> </a:t>
            </a:r>
            <a:r>
              <a:rPr lang="en-US" sz="2400" b="1" dirty="0" err="1"/>
              <a:t>kullanımı</a:t>
            </a:r>
            <a:r>
              <a:rPr lang="en-US" sz="2400" b="1" dirty="0"/>
              <a:t> </a:t>
            </a:r>
            <a:r>
              <a:rPr lang="en-US" sz="2400" b="1" dirty="0" err="1"/>
              <a:t>gerekmektedir</a:t>
            </a:r>
            <a:r>
              <a:rPr lang="en-US" sz="2400" b="1" dirty="0"/>
              <a:t>.     </a:t>
            </a:r>
            <a:endParaRPr lang="tr-TR" sz="2400" b="1" dirty="0"/>
          </a:p>
          <a:p>
            <a:pPr algn="just"/>
            <a:endParaRPr lang="tr-TR" sz="2400" b="1" dirty="0"/>
          </a:p>
        </p:txBody>
      </p:sp>
      <p:sp>
        <p:nvSpPr>
          <p:cNvPr id="4" name="Slide Number Placeholder 3">
            <a:extLst>
              <a:ext uri="{FF2B5EF4-FFF2-40B4-BE49-F238E27FC236}">
                <a16:creationId xmlns:a16="http://schemas.microsoft.com/office/drawing/2014/main" id="{44A64CDA-3033-DFCD-D6D0-96E27DBA97D6}"/>
              </a:ext>
            </a:extLst>
          </p:cNvPr>
          <p:cNvSpPr>
            <a:spLocks noGrp="1"/>
          </p:cNvSpPr>
          <p:nvPr>
            <p:ph type="sldNum" sz="quarter" idx="12"/>
          </p:nvPr>
        </p:nvSpPr>
        <p:spPr/>
        <p:txBody>
          <a:bodyPr/>
          <a:lstStyle/>
          <a:p>
            <a:fld id="{FA388F4F-6C6B-4E7F-860B-201CED661D62}" type="slidenum">
              <a:rPr lang="tr-TR" smtClean="0"/>
              <a:t>6</a:t>
            </a:fld>
            <a:endParaRPr lang="tr-TR"/>
          </a:p>
        </p:txBody>
      </p:sp>
    </p:spTree>
    <p:extLst>
      <p:ext uri="{BB962C8B-B14F-4D97-AF65-F5344CB8AC3E}">
        <p14:creationId xmlns:p14="http://schemas.microsoft.com/office/powerpoint/2010/main" val="27670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405" y="332656"/>
            <a:ext cx="4209357" cy="523220"/>
          </a:xfrm>
          <a:prstGeom prst="rect">
            <a:avLst/>
          </a:prstGeom>
        </p:spPr>
        <p:txBody>
          <a:bodyPr wrap="none">
            <a:spAutoFit/>
          </a:bodyPr>
          <a:lstStyle/>
          <a:p>
            <a:r>
              <a:rPr lang="tr-TR" sz="2800" b="1" dirty="0"/>
              <a:t>Hücresel İletişim Sistemleri</a:t>
            </a:r>
          </a:p>
        </p:txBody>
      </p:sp>
      <p:sp>
        <p:nvSpPr>
          <p:cNvPr id="3" name="Rectangle 2"/>
          <p:cNvSpPr/>
          <p:nvPr/>
        </p:nvSpPr>
        <p:spPr>
          <a:xfrm>
            <a:off x="212405" y="855876"/>
            <a:ext cx="8640960" cy="923330"/>
          </a:xfrm>
          <a:prstGeom prst="rect">
            <a:avLst/>
          </a:prstGeom>
        </p:spPr>
        <p:txBody>
          <a:bodyPr wrap="square">
            <a:spAutoFit/>
          </a:bodyPr>
          <a:lstStyle/>
          <a:p>
            <a:pPr algn="just"/>
            <a:r>
              <a:rPr lang="tr-TR" dirty="0"/>
              <a:t>Mobil telefon sistemlerinde, haberleşmenin yapılacağı alan</a:t>
            </a:r>
            <a:r>
              <a:rPr lang="tr-TR" dirty="0">
                <a:solidFill>
                  <a:srgbClr val="FF0000"/>
                </a:solidFill>
              </a:rPr>
              <a:t>, </a:t>
            </a:r>
            <a:r>
              <a:rPr lang="tr-TR" b="1" dirty="0">
                <a:solidFill>
                  <a:srgbClr val="FF0000"/>
                </a:solidFill>
              </a:rPr>
              <a:t>hücre</a:t>
            </a:r>
            <a:r>
              <a:rPr lang="tr-TR" dirty="0">
                <a:solidFill>
                  <a:srgbClr val="FF0000"/>
                </a:solidFill>
              </a:rPr>
              <a:t> </a:t>
            </a:r>
            <a:r>
              <a:rPr lang="tr-TR" dirty="0"/>
              <a:t>adı verilen küçük</a:t>
            </a:r>
          </a:p>
          <a:p>
            <a:pPr algn="just"/>
            <a:r>
              <a:rPr lang="tr-TR" dirty="0"/>
              <a:t>coğrafi alanlara bölünmüştür. Her hücrenin merkezinde bir </a:t>
            </a:r>
            <a:r>
              <a:rPr lang="tr-TR" b="1" dirty="0">
                <a:solidFill>
                  <a:srgbClr val="FF0000"/>
                </a:solidFill>
              </a:rPr>
              <a:t>baz istasyonu</a:t>
            </a:r>
            <a:r>
              <a:rPr lang="tr-TR" dirty="0"/>
              <a:t> bulunur. Mobil</a:t>
            </a:r>
          </a:p>
          <a:p>
            <a:pPr algn="just"/>
            <a:r>
              <a:rPr lang="tr-TR" dirty="0"/>
              <a:t>telefonlar haberleşmelerini </a:t>
            </a:r>
            <a:r>
              <a:rPr lang="tr-TR" b="1" dirty="0">
                <a:solidFill>
                  <a:srgbClr val="FF0000"/>
                </a:solidFill>
              </a:rPr>
              <a:t>baz istasyonu üzerinden y</a:t>
            </a:r>
            <a:r>
              <a:rPr lang="tr-TR" dirty="0"/>
              <a:t>apar.</a:t>
            </a:r>
          </a:p>
        </p:txBody>
      </p:sp>
      <p:sp>
        <p:nvSpPr>
          <p:cNvPr id="4" name="Rectangle 3"/>
          <p:cNvSpPr/>
          <p:nvPr/>
        </p:nvSpPr>
        <p:spPr>
          <a:xfrm>
            <a:off x="212406" y="1779206"/>
            <a:ext cx="8640959" cy="2585323"/>
          </a:xfrm>
          <a:prstGeom prst="rect">
            <a:avLst/>
          </a:prstGeom>
        </p:spPr>
        <p:txBody>
          <a:bodyPr wrap="square">
            <a:spAutoFit/>
          </a:bodyPr>
          <a:lstStyle/>
          <a:p>
            <a:r>
              <a:rPr lang="tr-TR" dirty="0"/>
              <a:t>Baz istasyonları şekil de görüldüğü gibi birbirlerine bir ağ yapısı şeklinde bağlıdır. Herhangi bir mobil telefondan gelen çağrı isteğinin ilgili kullanıcıya ulaştırılması bu ağ yapısı tarafından gerçekleştirilir.</a:t>
            </a:r>
          </a:p>
          <a:p>
            <a:endParaRPr lang="tr-TR" dirty="0"/>
          </a:p>
          <a:p>
            <a:r>
              <a:rPr lang="tr-TR" dirty="0"/>
              <a:t>Baz istasyonları, </a:t>
            </a:r>
            <a:r>
              <a:rPr lang="tr-TR" b="1" dirty="0">
                <a:solidFill>
                  <a:srgbClr val="FF0000"/>
                </a:solidFill>
              </a:rPr>
              <a:t>Mobil Anahtarlama Merkezlerine </a:t>
            </a:r>
            <a:r>
              <a:rPr lang="tr-TR" dirty="0"/>
              <a:t>bağlıdır. Mobil Anahtarlama Merkezleri</a:t>
            </a:r>
          </a:p>
          <a:p>
            <a:r>
              <a:rPr lang="tr-TR" dirty="0"/>
              <a:t>de farklı anahtarlama merkezleri ile birbirlerine bağlıdır. Bu bağlantılar </a:t>
            </a:r>
            <a:r>
              <a:rPr lang="tr-TR" b="1" dirty="0">
                <a:solidFill>
                  <a:srgbClr val="FF0000"/>
                </a:solidFill>
              </a:rPr>
              <a:t>kablo ya </a:t>
            </a:r>
            <a:r>
              <a:rPr lang="tr-TR" dirty="0"/>
              <a:t>da </a:t>
            </a:r>
            <a:r>
              <a:rPr lang="tr-TR" b="1" dirty="0">
                <a:solidFill>
                  <a:srgbClr val="FF0000"/>
                </a:solidFill>
              </a:rPr>
              <a:t>yönlü</a:t>
            </a:r>
          </a:p>
          <a:p>
            <a:r>
              <a:rPr lang="tr-TR" b="1" dirty="0">
                <a:solidFill>
                  <a:srgbClr val="FF0000"/>
                </a:solidFill>
              </a:rPr>
              <a:t>radyolinklerle </a:t>
            </a:r>
            <a:r>
              <a:rPr lang="tr-TR" dirty="0"/>
              <a:t>sağlanır. Mobil telefonlarla baz istasyonları arasındaki iletişim,</a:t>
            </a:r>
          </a:p>
          <a:p>
            <a:r>
              <a:rPr lang="tr-TR" dirty="0"/>
              <a:t>elektromanyetik dalgalar yoluyla gerçekleştirilmektedir. Hücresel yapı sayesinde aynı anda</a:t>
            </a:r>
          </a:p>
          <a:p>
            <a:r>
              <a:rPr lang="tr-TR" dirty="0"/>
              <a:t>daha çok kullanıcı haberleşebilir.</a:t>
            </a:r>
          </a:p>
        </p:txBody>
      </p:sp>
      <p:sp>
        <p:nvSpPr>
          <p:cNvPr id="5" name="Rectangle 4"/>
          <p:cNvSpPr/>
          <p:nvPr/>
        </p:nvSpPr>
        <p:spPr>
          <a:xfrm>
            <a:off x="300859" y="4581128"/>
            <a:ext cx="8464051" cy="923330"/>
          </a:xfrm>
          <a:prstGeom prst="rect">
            <a:avLst/>
          </a:prstGeom>
        </p:spPr>
        <p:txBody>
          <a:bodyPr wrap="square">
            <a:spAutoFit/>
          </a:bodyPr>
          <a:lstStyle/>
          <a:p>
            <a:r>
              <a:rPr lang="tr-TR" dirty="0"/>
              <a:t>GSM hücrelerinin planlanması </a:t>
            </a:r>
            <a:r>
              <a:rPr lang="tr-TR" b="1" dirty="0">
                <a:solidFill>
                  <a:srgbClr val="FF0000"/>
                </a:solidFill>
              </a:rPr>
              <a:t>yerleşim bölgelerinin özelliklerine </a:t>
            </a:r>
            <a:r>
              <a:rPr lang="tr-TR" dirty="0"/>
              <a:t>göre yapılır. Hücre</a:t>
            </a:r>
          </a:p>
          <a:p>
            <a:r>
              <a:rPr lang="tr-TR" dirty="0"/>
              <a:t>planlaması, hücrenin şehir içinde ya da şehir dışında olması ve kapsanacak bölgedeki GSM abone sayısı gibi faktörler göz önüne alınarak belirlenir.</a:t>
            </a:r>
          </a:p>
        </p:txBody>
      </p:sp>
      <p:sp>
        <p:nvSpPr>
          <p:cNvPr id="6" name="Slide Number Placeholder 5">
            <a:extLst>
              <a:ext uri="{FF2B5EF4-FFF2-40B4-BE49-F238E27FC236}">
                <a16:creationId xmlns:a16="http://schemas.microsoft.com/office/drawing/2014/main" id="{DA1E7B6B-D675-122B-B0E2-5936AF6D4202}"/>
              </a:ext>
            </a:extLst>
          </p:cNvPr>
          <p:cNvSpPr>
            <a:spLocks noGrp="1"/>
          </p:cNvSpPr>
          <p:nvPr>
            <p:ph type="sldNum" sz="quarter" idx="12"/>
          </p:nvPr>
        </p:nvSpPr>
        <p:spPr/>
        <p:txBody>
          <a:bodyPr/>
          <a:lstStyle/>
          <a:p>
            <a:fld id="{FA388F4F-6C6B-4E7F-860B-201CED661D62}" type="slidenum">
              <a:rPr lang="tr-TR" smtClean="0"/>
              <a:t>60</a:t>
            </a:fld>
            <a:endParaRPr lang="tr-TR"/>
          </a:p>
        </p:txBody>
      </p:sp>
    </p:spTree>
    <p:extLst>
      <p:ext uri="{BB962C8B-B14F-4D97-AF65-F5344CB8AC3E}">
        <p14:creationId xmlns:p14="http://schemas.microsoft.com/office/powerpoint/2010/main" val="1299578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169" y="620688"/>
            <a:ext cx="5789181" cy="4753845"/>
          </a:xfrm>
          <a:prstGeom prst="rect">
            <a:avLst/>
          </a:prstGeom>
        </p:spPr>
      </p:pic>
      <p:sp>
        <p:nvSpPr>
          <p:cNvPr id="3" name="Rectangle 2"/>
          <p:cNvSpPr/>
          <p:nvPr/>
        </p:nvSpPr>
        <p:spPr>
          <a:xfrm>
            <a:off x="2915816" y="5517232"/>
            <a:ext cx="3339889" cy="369332"/>
          </a:xfrm>
          <a:prstGeom prst="rect">
            <a:avLst/>
          </a:prstGeom>
        </p:spPr>
        <p:txBody>
          <a:bodyPr wrap="none">
            <a:spAutoFit/>
          </a:bodyPr>
          <a:lstStyle/>
          <a:p>
            <a:r>
              <a:rPr lang="tr-TR" dirty="0"/>
              <a:t>Baz istasyonlarının hücresel yapısı</a:t>
            </a:r>
          </a:p>
        </p:txBody>
      </p:sp>
      <p:sp>
        <p:nvSpPr>
          <p:cNvPr id="4" name="Slide Number Placeholder 3">
            <a:extLst>
              <a:ext uri="{FF2B5EF4-FFF2-40B4-BE49-F238E27FC236}">
                <a16:creationId xmlns:a16="http://schemas.microsoft.com/office/drawing/2014/main" id="{2A5A8D25-CF20-AF17-C36A-5998EB389028}"/>
              </a:ext>
            </a:extLst>
          </p:cNvPr>
          <p:cNvSpPr>
            <a:spLocks noGrp="1"/>
          </p:cNvSpPr>
          <p:nvPr>
            <p:ph type="sldNum" sz="quarter" idx="12"/>
          </p:nvPr>
        </p:nvSpPr>
        <p:spPr/>
        <p:txBody>
          <a:bodyPr/>
          <a:lstStyle/>
          <a:p>
            <a:fld id="{FA388F4F-6C6B-4E7F-860B-201CED661D62}" type="slidenum">
              <a:rPr lang="tr-TR" smtClean="0"/>
              <a:t>61</a:t>
            </a:fld>
            <a:endParaRPr lang="tr-TR"/>
          </a:p>
        </p:txBody>
      </p:sp>
    </p:spTree>
    <p:extLst>
      <p:ext uri="{BB962C8B-B14F-4D97-AF65-F5344CB8AC3E}">
        <p14:creationId xmlns:p14="http://schemas.microsoft.com/office/powerpoint/2010/main" val="1004672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096" y="260648"/>
            <a:ext cx="2819939" cy="584775"/>
          </a:xfrm>
          <a:prstGeom prst="rect">
            <a:avLst/>
          </a:prstGeom>
        </p:spPr>
        <p:txBody>
          <a:bodyPr wrap="none">
            <a:spAutoFit/>
          </a:bodyPr>
          <a:lstStyle/>
          <a:p>
            <a:pPr algn="just"/>
            <a:r>
              <a:rPr lang="tr-TR" sz="3200" b="1" dirty="0"/>
              <a:t>Baz İstasyonları</a:t>
            </a:r>
          </a:p>
        </p:txBody>
      </p:sp>
      <p:sp>
        <p:nvSpPr>
          <p:cNvPr id="3" name="Rectangle 2"/>
          <p:cNvSpPr/>
          <p:nvPr/>
        </p:nvSpPr>
        <p:spPr>
          <a:xfrm>
            <a:off x="251520" y="845423"/>
            <a:ext cx="8676456" cy="1200329"/>
          </a:xfrm>
          <a:prstGeom prst="rect">
            <a:avLst/>
          </a:prstGeom>
        </p:spPr>
        <p:txBody>
          <a:bodyPr wrap="square">
            <a:spAutoFit/>
          </a:bodyPr>
          <a:lstStyle/>
          <a:p>
            <a:r>
              <a:rPr lang="tr-TR" dirty="0"/>
              <a:t>Baz istasyonları, hücresel haberleşme sistemlerinde merkezî istasyon olarak görev</a:t>
            </a:r>
          </a:p>
          <a:p>
            <a:r>
              <a:rPr lang="tr-TR" dirty="0"/>
              <a:t>yaparlar ve her hücrenin merkezinde mutlaka bir baz istasyonu bulunur. Baz istasyonları</a:t>
            </a:r>
          </a:p>
          <a:p>
            <a:r>
              <a:rPr lang="tr-TR" dirty="0"/>
              <a:t>olmadan mobil telefonlar iletişim sağlayamaz. Mobil telefonlar, diğer mobil telefonlarla ve</a:t>
            </a:r>
          </a:p>
          <a:p>
            <a:r>
              <a:rPr lang="tr-TR" dirty="0"/>
              <a:t>sabit ağ telefonlarıyla baz istasyonları sayesinde görüşme yapabilir.</a:t>
            </a:r>
          </a:p>
        </p:txBody>
      </p:sp>
      <p:sp>
        <p:nvSpPr>
          <p:cNvPr id="4" name="Rectangle 3"/>
          <p:cNvSpPr/>
          <p:nvPr/>
        </p:nvSpPr>
        <p:spPr>
          <a:xfrm>
            <a:off x="292732" y="2018456"/>
            <a:ext cx="8748464" cy="3139321"/>
          </a:xfrm>
          <a:prstGeom prst="rect">
            <a:avLst/>
          </a:prstGeom>
        </p:spPr>
        <p:txBody>
          <a:bodyPr wrap="square">
            <a:spAutoFit/>
          </a:bodyPr>
          <a:lstStyle/>
          <a:p>
            <a:pPr algn="just"/>
            <a:r>
              <a:rPr lang="tr-TR" dirty="0"/>
              <a:t>Bir baz istasyonunun aynı anda hizmet verebileceği </a:t>
            </a:r>
            <a:r>
              <a:rPr lang="tr-TR" b="1" dirty="0">
                <a:solidFill>
                  <a:srgbClr val="FF0000"/>
                </a:solidFill>
              </a:rPr>
              <a:t>görüşme sayısı sınırlıdır</a:t>
            </a:r>
            <a:r>
              <a:rPr lang="tr-TR" dirty="0"/>
              <a:t>. Bunun sebebi baz istasyonuna tahsis edilen taşıyıcı frekans sayısıyla ilgilidir. Baz istasyonuna ayrılan frekans sayısı ile yapılabilecek görüşme sayısı doğru orantılıdır. Ancak her bir baz istasyonuna tahsis edilebilecek </a:t>
            </a:r>
            <a:r>
              <a:rPr lang="tr-TR" dirty="0">
                <a:solidFill>
                  <a:srgbClr val="FF0000"/>
                </a:solidFill>
              </a:rPr>
              <a:t>toplam taşıyıcı frekans sayısı sınırlı</a:t>
            </a:r>
            <a:r>
              <a:rPr lang="tr-TR" dirty="0"/>
              <a:t> olduğu için baz istasyonlarının aynı anda hizmet verebileceği kullanıcı sayısı da sınırlıdır. Hücresel yapı ile </a:t>
            </a:r>
            <a:r>
              <a:rPr lang="tr-TR" dirty="0">
                <a:solidFill>
                  <a:srgbClr val="FF0000"/>
                </a:solidFill>
              </a:rPr>
              <a:t>birbirini etkilemeyecek uzaklıktaki diğer hücrelerdeki baz istasyonlarda aynı taşıyıcı frekanslar tekrar kullanılarak daha çok sayıda kullanıcının şebekeden yararlanabilmesi sağlanır. </a:t>
            </a:r>
            <a:r>
              <a:rPr lang="tr-TR" b="1" dirty="0">
                <a:solidFill>
                  <a:srgbClr val="FF0000"/>
                </a:solidFill>
              </a:rPr>
              <a:t>Bu özellik sayesinde, kullanıcı sayısının yüksek olduğu yerlerde daha küçük hücreler oluşturularak şebekenin kapasitesi artırılır. </a:t>
            </a:r>
            <a:r>
              <a:rPr lang="tr-TR" dirty="0"/>
              <a:t>Bu amaçla kapsama alanı daha dar olan fakat daha sık aralıklarla baz istasyonları kurulur. Bu şekilde hem kapasite artırımı sağlanmış olur hem de şehir merkezlerinde binalardan oluşabilecek kapsama sorunlarının önüne geçilmiş olur.</a:t>
            </a:r>
          </a:p>
        </p:txBody>
      </p:sp>
      <p:sp>
        <p:nvSpPr>
          <p:cNvPr id="5" name="Slide Number Placeholder 4">
            <a:extLst>
              <a:ext uri="{FF2B5EF4-FFF2-40B4-BE49-F238E27FC236}">
                <a16:creationId xmlns:a16="http://schemas.microsoft.com/office/drawing/2014/main" id="{5F2C7F96-D2EC-A69F-83A1-981A32A386F1}"/>
              </a:ext>
            </a:extLst>
          </p:cNvPr>
          <p:cNvSpPr>
            <a:spLocks noGrp="1"/>
          </p:cNvSpPr>
          <p:nvPr>
            <p:ph type="sldNum" sz="quarter" idx="12"/>
          </p:nvPr>
        </p:nvSpPr>
        <p:spPr/>
        <p:txBody>
          <a:bodyPr/>
          <a:lstStyle/>
          <a:p>
            <a:fld id="{FA388F4F-6C6B-4E7F-860B-201CED661D62}" type="slidenum">
              <a:rPr lang="tr-TR" smtClean="0"/>
              <a:t>62</a:t>
            </a:fld>
            <a:endParaRPr lang="tr-TR"/>
          </a:p>
        </p:txBody>
      </p:sp>
    </p:spTree>
    <p:extLst>
      <p:ext uri="{BB962C8B-B14F-4D97-AF65-F5344CB8AC3E}">
        <p14:creationId xmlns:p14="http://schemas.microsoft.com/office/powerpoint/2010/main" val="1551407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190" y="188640"/>
            <a:ext cx="8784976" cy="923330"/>
          </a:xfrm>
          <a:prstGeom prst="rect">
            <a:avLst/>
          </a:prstGeom>
        </p:spPr>
        <p:txBody>
          <a:bodyPr wrap="square">
            <a:spAutoFit/>
          </a:bodyPr>
          <a:lstStyle/>
          <a:p>
            <a:r>
              <a:rPr lang="tr-TR" dirty="0"/>
              <a:t>Eğer sık aralıklar ile hücre oluşturmayıp, şehrin merkezine ya da dışındaki yüksek bir</a:t>
            </a:r>
          </a:p>
          <a:p>
            <a:r>
              <a:rPr lang="tr-TR" dirty="0"/>
              <a:t>noktaya kurulacak tek bir hücre sistemi ile kullanıcı sayısının yoğun olduğu bir bölgeye</a:t>
            </a:r>
          </a:p>
          <a:p>
            <a:r>
              <a:rPr lang="tr-TR" dirty="0"/>
              <a:t>iletişim hizmeti verilmek istenmesi bir takım sorunları da beraberinde getirecektir.</a:t>
            </a:r>
          </a:p>
        </p:txBody>
      </p:sp>
      <p:sp>
        <p:nvSpPr>
          <p:cNvPr id="3" name="Rectangle 2"/>
          <p:cNvSpPr/>
          <p:nvPr/>
        </p:nvSpPr>
        <p:spPr>
          <a:xfrm>
            <a:off x="357720" y="1111970"/>
            <a:ext cx="8591298" cy="2585323"/>
          </a:xfrm>
          <a:prstGeom prst="rect">
            <a:avLst/>
          </a:prstGeom>
        </p:spPr>
        <p:txBody>
          <a:bodyPr wrap="square">
            <a:spAutoFit/>
          </a:bodyPr>
          <a:lstStyle/>
          <a:p>
            <a:r>
              <a:rPr lang="tr-TR" b="1" dirty="0">
                <a:solidFill>
                  <a:srgbClr val="FF0000"/>
                </a:solidFill>
              </a:rPr>
              <a:t>Bu sorunlardan birincisi </a:t>
            </a:r>
            <a:r>
              <a:rPr lang="tr-TR" dirty="0"/>
              <a:t>baz alıcı ve vericilerin çıkış güçleri ile ilgilidir. </a:t>
            </a:r>
          </a:p>
          <a:p>
            <a:r>
              <a:rPr lang="tr-TR" dirty="0"/>
              <a:t>GSM sistemlerinde mobil telefonlar ve baz istasyonu arasında karşılıklı iletişim olması gerekir. Bundan dolayı baz istasyonu ve mobil telefon arasındaki uzaklık arttıkça, iletişimin</a:t>
            </a:r>
          </a:p>
          <a:p>
            <a:r>
              <a:rPr lang="tr-TR" dirty="0"/>
              <a:t>sağlanabilmesi için </a:t>
            </a:r>
            <a:r>
              <a:rPr lang="tr-TR" i="1" u="sng" dirty="0">
                <a:solidFill>
                  <a:srgbClr val="FF0000"/>
                </a:solidFill>
              </a:rPr>
              <a:t>hem baz istasyonunun hem de mobil telefonların çıkış güçlerinin</a:t>
            </a:r>
          </a:p>
          <a:p>
            <a:r>
              <a:rPr lang="tr-TR" i="1" u="sng" dirty="0">
                <a:solidFill>
                  <a:srgbClr val="FF0000"/>
                </a:solidFill>
              </a:rPr>
              <a:t>artırılması gerekir.</a:t>
            </a:r>
            <a:r>
              <a:rPr lang="tr-TR" dirty="0"/>
              <a:t> İletişimin tek bir hücresel yapı kullanarak, şehir dışına kurulan bir kule ile sağlanacağı bir yapıda, kuleye yakın mesafelerde ve kuleye uzak olan mobil telefonlarda çok yüksek elektromanyetik alan seviyeleri oluşur. Bu seviyeler günlük hayatımızda kullandığımız diğer cihazları etkileyebileceği gibi etkisi tam olarak kanıtlanmış olmasa da</a:t>
            </a:r>
          </a:p>
          <a:p>
            <a:r>
              <a:rPr lang="tr-TR" dirty="0"/>
              <a:t>insan sağlığı üzerinde de olumsuz etkiler yaratabilir.</a:t>
            </a:r>
          </a:p>
        </p:txBody>
      </p:sp>
      <p:sp>
        <p:nvSpPr>
          <p:cNvPr id="4" name="Rectangle 3"/>
          <p:cNvSpPr/>
          <p:nvPr/>
        </p:nvSpPr>
        <p:spPr>
          <a:xfrm>
            <a:off x="357720" y="3933056"/>
            <a:ext cx="8575828" cy="1754326"/>
          </a:xfrm>
          <a:prstGeom prst="rect">
            <a:avLst/>
          </a:prstGeom>
        </p:spPr>
        <p:txBody>
          <a:bodyPr wrap="square">
            <a:spAutoFit/>
          </a:bodyPr>
          <a:lstStyle/>
          <a:p>
            <a:r>
              <a:rPr lang="tr-TR" b="1" dirty="0">
                <a:solidFill>
                  <a:srgbClr val="FF0000"/>
                </a:solidFill>
              </a:rPr>
              <a:t>İkinci sorun </a:t>
            </a:r>
            <a:r>
              <a:rPr lang="tr-TR" dirty="0"/>
              <a:t>da telefon ve istasyon arasındaki bina veya tepe gibi büyüklüklerin elektromanyetik dalgaları kesmesi ve iletişimi engellemesidir. </a:t>
            </a:r>
            <a:r>
              <a:rPr lang="tr-TR" b="1" dirty="0">
                <a:solidFill>
                  <a:srgbClr val="FF0000"/>
                </a:solidFill>
              </a:rPr>
              <a:t>Üçüncü sorun </a:t>
            </a:r>
            <a:r>
              <a:rPr lang="tr-TR" dirty="0"/>
              <a:t>ise tek bir</a:t>
            </a:r>
          </a:p>
          <a:p>
            <a:r>
              <a:rPr lang="tr-TR" dirty="0"/>
              <a:t>istasyonun haberleşme trafiğinin yoğunluğuna cevap verememesidir. Daha önce bahsettiğimiz gibi, her bir istasyona ayrılan taşıyıcı frekans dolayısıyla aynı anda</a:t>
            </a:r>
          </a:p>
          <a:p>
            <a:r>
              <a:rPr lang="tr-TR" dirty="0"/>
              <a:t>yapılabilecek görüşme sayısı sınırlıdır. Böyle bir sistemde şebeke tıkanıklıkları ortaya</a:t>
            </a:r>
          </a:p>
          <a:p>
            <a:r>
              <a:rPr lang="tr-TR" dirty="0"/>
              <a:t>çıkacaktır.</a:t>
            </a:r>
          </a:p>
        </p:txBody>
      </p:sp>
      <p:sp>
        <p:nvSpPr>
          <p:cNvPr id="5" name="Slide Number Placeholder 4">
            <a:extLst>
              <a:ext uri="{FF2B5EF4-FFF2-40B4-BE49-F238E27FC236}">
                <a16:creationId xmlns:a16="http://schemas.microsoft.com/office/drawing/2014/main" id="{4B836717-EE65-B2E4-9410-EFAB47C38A6F}"/>
              </a:ext>
            </a:extLst>
          </p:cNvPr>
          <p:cNvSpPr>
            <a:spLocks noGrp="1"/>
          </p:cNvSpPr>
          <p:nvPr>
            <p:ph type="sldNum" sz="quarter" idx="12"/>
          </p:nvPr>
        </p:nvSpPr>
        <p:spPr/>
        <p:txBody>
          <a:bodyPr/>
          <a:lstStyle/>
          <a:p>
            <a:fld id="{FA388F4F-6C6B-4E7F-860B-201CED661D62}" type="slidenum">
              <a:rPr lang="tr-TR" smtClean="0"/>
              <a:t>63</a:t>
            </a:fld>
            <a:endParaRPr lang="tr-TR"/>
          </a:p>
        </p:txBody>
      </p:sp>
    </p:spTree>
    <p:extLst>
      <p:ext uri="{BB962C8B-B14F-4D97-AF65-F5344CB8AC3E}">
        <p14:creationId xmlns:p14="http://schemas.microsoft.com/office/powerpoint/2010/main" val="3944014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477328"/>
          </a:xfrm>
          <a:prstGeom prst="rect">
            <a:avLst/>
          </a:prstGeom>
        </p:spPr>
        <p:txBody>
          <a:bodyPr wrap="square">
            <a:spAutoFit/>
          </a:bodyPr>
          <a:lstStyle/>
          <a:p>
            <a:r>
              <a:rPr lang="tr-TR" dirty="0"/>
              <a:t>Saydığımız bu sebeplerden dolayı </a:t>
            </a:r>
            <a:r>
              <a:rPr lang="tr-TR" b="1" dirty="0">
                <a:solidFill>
                  <a:srgbClr val="FF0000"/>
                </a:solidFill>
              </a:rPr>
              <a:t>tek bir baz istasyonu kullanarak bir şehrin iletişiminde kullanmak </a:t>
            </a:r>
            <a:r>
              <a:rPr lang="tr-TR" dirty="0"/>
              <a:t>doğru değildir. Bunun yerine sık aralıklarla, hücre kullanarak çıkış güçleri makul seviyelerde tutulmuş olur. Bunun yanı sıra hücre sayısındaki artış ile kullanılabilecek frekans sayısını artırdığı için hem daha fazla kullanıcıya hizmet verilebilir hem de binalardan kaynaklanabilecek engellemelerin önüne geçilmiş olur.</a:t>
            </a:r>
          </a:p>
        </p:txBody>
      </p:sp>
      <p:sp>
        <p:nvSpPr>
          <p:cNvPr id="3" name="Slide Number Placeholder 2">
            <a:extLst>
              <a:ext uri="{FF2B5EF4-FFF2-40B4-BE49-F238E27FC236}">
                <a16:creationId xmlns:a16="http://schemas.microsoft.com/office/drawing/2014/main" id="{74B9FCE6-AF64-84AE-83F6-AC53070AD8FD}"/>
              </a:ext>
            </a:extLst>
          </p:cNvPr>
          <p:cNvSpPr>
            <a:spLocks noGrp="1"/>
          </p:cNvSpPr>
          <p:nvPr>
            <p:ph type="sldNum" sz="quarter" idx="12"/>
          </p:nvPr>
        </p:nvSpPr>
        <p:spPr/>
        <p:txBody>
          <a:bodyPr/>
          <a:lstStyle/>
          <a:p>
            <a:fld id="{FA388F4F-6C6B-4E7F-860B-201CED661D62}" type="slidenum">
              <a:rPr lang="tr-TR" smtClean="0"/>
              <a:t>64</a:t>
            </a:fld>
            <a:endParaRPr lang="tr-TR"/>
          </a:p>
        </p:txBody>
      </p:sp>
    </p:spTree>
    <p:extLst>
      <p:ext uri="{BB962C8B-B14F-4D97-AF65-F5344CB8AC3E}">
        <p14:creationId xmlns:p14="http://schemas.microsoft.com/office/powerpoint/2010/main" val="1589879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6048672" cy="400110"/>
          </a:xfrm>
          <a:prstGeom prst="rect">
            <a:avLst/>
          </a:prstGeom>
          <a:noFill/>
        </p:spPr>
        <p:txBody>
          <a:bodyPr wrap="square" rtlCol="0">
            <a:spAutoFit/>
          </a:bodyPr>
          <a:lstStyle/>
          <a:p>
            <a:r>
              <a:rPr lang="en-US" sz="2000" b="1" dirty="0"/>
              <a:t>GSM ŞEBEKESİNİN GENEL YAPISI</a:t>
            </a:r>
            <a:endParaRPr lang="tr-TR" sz="2000" dirty="0"/>
          </a:p>
        </p:txBody>
      </p:sp>
      <p:sp>
        <p:nvSpPr>
          <p:cNvPr id="3" name="TextBox 2"/>
          <p:cNvSpPr txBox="1"/>
          <p:nvPr/>
        </p:nvSpPr>
        <p:spPr>
          <a:xfrm>
            <a:off x="611560" y="908720"/>
            <a:ext cx="8136904" cy="1015663"/>
          </a:xfrm>
          <a:prstGeom prst="rect">
            <a:avLst/>
          </a:prstGeom>
          <a:noFill/>
        </p:spPr>
        <p:txBody>
          <a:bodyPr wrap="square" rtlCol="0">
            <a:spAutoFit/>
          </a:bodyPr>
          <a:lstStyle/>
          <a:p>
            <a:pPr algn="just"/>
            <a:r>
              <a:rPr lang="en-US" sz="2000" dirty="0"/>
              <a:t>Halen </a:t>
            </a:r>
            <a:r>
              <a:rPr lang="en-US" sz="2000" dirty="0" err="1"/>
              <a:t>ülkemizde</a:t>
            </a:r>
            <a:r>
              <a:rPr lang="en-US" sz="2000" dirty="0"/>
              <a:t> de </a:t>
            </a:r>
            <a:r>
              <a:rPr lang="en-US" sz="2000" dirty="0" err="1"/>
              <a:t>kullanılmakta</a:t>
            </a:r>
            <a:r>
              <a:rPr lang="en-US" sz="2000" dirty="0"/>
              <a:t> </a:t>
            </a:r>
            <a:r>
              <a:rPr lang="en-US" sz="2000" dirty="0" err="1"/>
              <a:t>olan</a:t>
            </a:r>
            <a:r>
              <a:rPr lang="en-US" sz="2000" dirty="0"/>
              <a:t> GSM </a:t>
            </a:r>
            <a:r>
              <a:rPr lang="en-US" sz="2000" dirty="0" err="1"/>
              <a:t>şebekesi</a:t>
            </a:r>
            <a:r>
              <a:rPr lang="en-US" sz="2000" dirty="0"/>
              <a:t>, </a:t>
            </a:r>
            <a:r>
              <a:rPr lang="en-US" sz="2000" b="1" dirty="0" err="1"/>
              <a:t>gezgin</a:t>
            </a:r>
            <a:r>
              <a:rPr lang="en-US" sz="2000" b="1" dirty="0"/>
              <a:t> </a:t>
            </a:r>
            <a:r>
              <a:rPr lang="en-US" sz="2000" b="1" dirty="0" err="1"/>
              <a:t>istasyonlar</a:t>
            </a:r>
            <a:r>
              <a:rPr lang="en-US" sz="2000" b="1" dirty="0"/>
              <a:t> (MS)</a:t>
            </a:r>
            <a:r>
              <a:rPr lang="en-US" sz="2000" dirty="0"/>
              <a:t>, </a:t>
            </a:r>
            <a:r>
              <a:rPr lang="en-US" sz="2000" b="1" dirty="0" err="1"/>
              <a:t>baz</a:t>
            </a:r>
            <a:r>
              <a:rPr lang="en-US" sz="2000" b="1" dirty="0"/>
              <a:t> </a:t>
            </a:r>
            <a:r>
              <a:rPr lang="en-US" sz="2000" b="1" dirty="0" err="1"/>
              <a:t>istasyonu</a:t>
            </a:r>
            <a:r>
              <a:rPr lang="en-US" sz="2000" b="1" dirty="0"/>
              <a:t> alt </a:t>
            </a:r>
            <a:r>
              <a:rPr lang="en-US" sz="2000" b="1" dirty="0" err="1"/>
              <a:t>sistemi</a:t>
            </a:r>
            <a:r>
              <a:rPr lang="en-US" sz="2000" b="1" dirty="0"/>
              <a:t> (BSS) </a:t>
            </a:r>
            <a:r>
              <a:rPr lang="en-US" sz="2000" dirty="0" err="1"/>
              <a:t>ve</a:t>
            </a:r>
            <a:r>
              <a:rPr lang="en-US" sz="2000" dirty="0"/>
              <a:t> </a:t>
            </a:r>
            <a:r>
              <a:rPr lang="en-US" sz="2000" b="1" dirty="0" err="1"/>
              <a:t>şebeke</a:t>
            </a:r>
            <a:r>
              <a:rPr lang="en-US" sz="2000" b="1" dirty="0"/>
              <a:t> </a:t>
            </a:r>
            <a:r>
              <a:rPr lang="en-US" sz="2000" b="1" dirty="0" err="1"/>
              <a:t>anahtarlama</a:t>
            </a:r>
            <a:r>
              <a:rPr lang="en-US" sz="2000" b="1" dirty="0"/>
              <a:t> alt </a:t>
            </a:r>
            <a:r>
              <a:rPr lang="en-US" sz="2000" b="1" dirty="0" err="1"/>
              <a:t>sistemi</a:t>
            </a:r>
            <a:r>
              <a:rPr lang="en-US" sz="2000" b="1" dirty="0"/>
              <a:t> (N</a:t>
            </a:r>
            <a:r>
              <a:rPr lang="tr-TR" sz="2000" b="1" dirty="0"/>
              <a:t>S</a:t>
            </a:r>
            <a:r>
              <a:rPr lang="en-US" sz="2000" b="1" dirty="0"/>
              <a:t>S) </a:t>
            </a:r>
            <a:r>
              <a:rPr lang="en-US" sz="2000" dirty="0" err="1"/>
              <a:t>olmak</a:t>
            </a:r>
            <a:r>
              <a:rPr lang="en-US" sz="2000" dirty="0"/>
              <a:t> </a:t>
            </a:r>
            <a:r>
              <a:rPr lang="en-US" sz="2000" dirty="0" err="1"/>
              <a:t>üzere</a:t>
            </a:r>
            <a:r>
              <a:rPr lang="en-US" sz="2000" dirty="0"/>
              <a:t> </a:t>
            </a:r>
            <a:r>
              <a:rPr lang="en-US" sz="2000" dirty="0" err="1"/>
              <a:t>yapısal</a:t>
            </a:r>
            <a:r>
              <a:rPr lang="en-US" sz="2000" dirty="0"/>
              <a:t> </a:t>
            </a:r>
            <a:r>
              <a:rPr lang="en-US" sz="2000" dirty="0" err="1"/>
              <a:t>olarak</a:t>
            </a:r>
            <a:r>
              <a:rPr lang="en-US" sz="2000" dirty="0"/>
              <a:t> </a:t>
            </a:r>
            <a:r>
              <a:rPr lang="en-US" sz="2000" b="1" i="1" u="sng" dirty="0" err="1"/>
              <a:t>üç</a:t>
            </a:r>
            <a:r>
              <a:rPr lang="en-US" sz="2000" b="1" i="1" u="sng" dirty="0"/>
              <a:t> </a:t>
            </a:r>
            <a:r>
              <a:rPr lang="en-US" sz="2000" b="1" i="1" u="sng" dirty="0" err="1"/>
              <a:t>ana</a:t>
            </a:r>
            <a:r>
              <a:rPr lang="en-US" sz="2000" b="1" i="1" u="sng" dirty="0"/>
              <a:t> </a:t>
            </a:r>
            <a:r>
              <a:rPr lang="en-US" sz="2000" b="1" i="1" u="sng" dirty="0" err="1"/>
              <a:t>bileşene</a:t>
            </a:r>
            <a:r>
              <a:rPr lang="en-US" sz="2000" dirty="0"/>
              <a:t> </a:t>
            </a:r>
            <a:r>
              <a:rPr lang="en-US" sz="2000" dirty="0" err="1"/>
              <a:t>ayrılabilir</a:t>
            </a:r>
            <a:r>
              <a:rPr lang="en-US" sz="2000" dirty="0"/>
              <a:t>.</a:t>
            </a:r>
            <a:endParaRPr lang="tr-TR" sz="2000" dirty="0"/>
          </a:p>
        </p:txBody>
      </p:sp>
      <p:sp>
        <p:nvSpPr>
          <p:cNvPr id="4" name="TextBox 3"/>
          <p:cNvSpPr txBox="1"/>
          <p:nvPr/>
        </p:nvSpPr>
        <p:spPr>
          <a:xfrm>
            <a:off x="611560" y="1924383"/>
            <a:ext cx="7992888" cy="4031873"/>
          </a:xfrm>
          <a:prstGeom prst="rect">
            <a:avLst/>
          </a:prstGeom>
          <a:noFill/>
        </p:spPr>
        <p:txBody>
          <a:bodyPr wrap="square" rtlCol="0">
            <a:spAutoFit/>
          </a:bodyPr>
          <a:lstStyle/>
          <a:p>
            <a:pPr lvl="0"/>
            <a:r>
              <a:rPr lang="tr-TR" sz="2000" b="1" dirty="0"/>
              <a:t>(a) </a:t>
            </a:r>
            <a:r>
              <a:rPr lang="en-US" sz="2000" b="1" dirty="0" err="1"/>
              <a:t>Gezgin</a:t>
            </a:r>
            <a:r>
              <a:rPr lang="en-US" sz="2000" b="1" dirty="0"/>
              <a:t> </a:t>
            </a:r>
            <a:r>
              <a:rPr lang="en-US" sz="2000" b="1" dirty="0" err="1"/>
              <a:t>İstasyon</a:t>
            </a:r>
            <a:r>
              <a:rPr lang="en-US" sz="2000" b="1" dirty="0"/>
              <a:t> (Mobile Station, MS) </a:t>
            </a:r>
            <a:endParaRPr lang="tr-TR" sz="2000" dirty="0"/>
          </a:p>
          <a:p>
            <a:pPr algn="just"/>
            <a:endParaRPr lang="tr-TR" sz="2000" dirty="0"/>
          </a:p>
          <a:p>
            <a:pPr algn="just"/>
            <a:r>
              <a:rPr lang="tr-TR" sz="2000" dirty="0"/>
              <a:t>Mobil birim veya mobil istasyon, mobil telefon ve akıllı karttan oluşmaktadır. Akıllı kart kullanıcı bağdaştırma (arayüz) modülünü taşır ve SIM (Abone Kimlik Numarası Modülü - Subscriber Identity Module) olarak adlandırılır. Servis sözleşmeleri sonucunda kullanıcı SIM ile çağrıları ve farklı servisleri kullanabilir. SIM kart üzerinde; uluslararası mobil abone kimliğini içeren IMSI (International Mobile Subscriber Identity) ve uluslararası mobil cihaz kimliğini içeren IMEI (International Mobile Equipment Identity) birlikte yer alır. Mobil istasyonlar, hava ortamı vasıtası ile BSS (Base Station Subsystem) sistemiyle iletişim kurar.</a:t>
            </a:r>
            <a:endParaRPr lang="tr-TR" dirty="0"/>
          </a:p>
          <a:p>
            <a:pPr algn="just"/>
            <a:endParaRPr lang="tr-TR" dirty="0"/>
          </a:p>
          <a:p>
            <a:endParaRPr lang="tr-TR" dirty="0"/>
          </a:p>
        </p:txBody>
      </p:sp>
      <p:sp>
        <p:nvSpPr>
          <p:cNvPr id="5" name="Slide Number Placeholder 4">
            <a:extLst>
              <a:ext uri="{FF2B5EF4-FFF2-40B4-BE49-F238E27FC236}">
                <a16:creationId xmlns:a16="http://schemas.microsoft.com/office/drawing/2014/main" id="{E46FC656-6636-625C-EE13-464DE69F6929}"/>
              </a:ext>
            </a:extLst>
          </p:cNvPr>
          <p:cNvSpPr>
            <a:spLocks noGrp="1"/>
          </p:cNvSpPr>
          <p:nvPr>
            <p:ph type="sldNum" sz="quarter" idx="12"/>
          </p:nvPr>
        </p:nvSpPr>
        <p:spPr/>
        <p:txBody>
          <a:bodyPr/>
          <a:lstStyle/>
          <a:p>
            <a:fld id="{FA388F4F-6C6B-4E7F-860B-201CED661D62}" type="slidenum">
              <a:rPr lang="tr-TR" smtClean="0"/>
              <a:t>65</a:t>
            </a:fld>
            <a:endParaRPr lang="tr-TR"/>
          </a:p>
        </p:txBody>
      </p:sp>
    </p:spTree>
    <p:extLst>
      <p:ext uri="{BB962C8B-B14F-4D97-AF65-F5344CB8AC3E}">
        <p14:creationId xmlns:p14="http://schemas.microsoft.com/office/powerpoint/2010/main" val="4103893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32656"/>
            <a:ext cx="3924436" cy="400110"/>
          </a:xfrm>
          <a:prstGeom prst="rect">
            <a:avLst/>
          </a:prstGeom>
          <a:noFill/>
        </p:spPr>
        <p:txBody>
          <a:bodyPr wrap="square" rtlCol="0">
            <a:spAutoFit/>
          </a:bodyPr>
          <a:lstStyle/>
          <a:p>
            <a:r>
              <a:rPr lang="en-US" sz="2000" b="1" dirty="0"/>
              <a:t>GSM </a:t>
            </a:r>
            <a:r>
              <a:rPr lang="en-US" sz="2000" b="1" dirty="0" err="1"/>
              <a:t>şebekesinin</a:t>
            </a:r>
            <a:r>
              <a:rPr lang="en-US" sz="2000" b="1" dirty="0"/>
              <a:t> </a:t>
            </a:r>
            <a:r>
              <a:rPr lang="en-US" sz="2000" b="1" dirty="0" err="1"/>
              <a:t>genel</a:t>
            </a:r>
            <a:r>
              <a:rPr lang="en-US" sz="2000" b="1" dirty="0"/>
              <a:t> </a:t>
            </a:r>
            <a:r>
              <a:rPr lang="en-US" sz="2000" b="1" dirty="0" err="1"/>
              <a:t>yapısı</a:t>
            </a:r>
            <a:endParaRPr lang="tr-TR" sz="2000" b="1" dirty="0"/>
          </a:p>
        </p:txBody>
      </p:sp>
      <p:pic>
        <p:nvPicPr>
          <p:cNvPr id="2050" name="Picture 2" descr="77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51" y="732766"/>
            <a:ext cx="8484463" cy="528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4E9F899-FFF2-74D8-CB95-1C6498C08F65}"/>
              </a:ext>
            </a:extLst>
          </p:cNvPr>
          <p:cNvSpPr>
            <a:spLocks noGrp="1"/>
          </p:cNvSpPr>
          <p:nvPr>
            <p:ph type="sldNum" sz="quarter" idx="12"/>
          </p:nvPr>
        </p:nvSpPr>
        <p:spPr/>
        <p:txBody>
          <a:bodyPr/>
          <a:lstStyle/>
          <a:p>
            <a:fld id="{FA388F4F-6C6B-4E7F-860B-201CED661D62}" type="slidenum">
              <a:rPr lang="tr-TR" smtClean="0"/>
              <a:t>66</a:t>
            </a:fld>
            <a:endParaRPr lang="tr-TR"/>
          </a:p>
        </p:txBody>
      </p:sp>
    </p:spTree>
    <p:extLst>
      <p:ext uri="{BB962C8B-B14F-4D97-AF65-F5344CB8AC3E}">
        <p14:creationId xmlns:p14="http://schemas.microsoft.com/office/powerpoint/2010/main" val="999263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6840760" cy="4706838"/>
          </a:xfrm>
          <a:prstGeom prst="rect">
            <a:avLst/>
          </a:prstGeom>
          <a:noFill/>
          <a:ln>
            <a:noFill/>
          </a:ln>
        </p:spPr>
      </p:pic>
      <p:sp>
        <p:nvSpPr>
          <p:cNvPr id="3" name="Slide Number Placeholder 2">
            <a:extLst>
              <a:ext uri="{FF2B5EF4-FFF2-40B4-BE49-F238E27FC236}">
                <a16:creationId xmlns:a16="http://schemas.microsoft.com/office/drawing/2014/main" id="{C296260E-BE79-2F2E-0B33-B73DC9549008}"/>
              </a:ext>
            </a:extLst>
          </p:cNvPr>
          <p:cNvSpPr>
            <a:spLocks noGrp="1"/>
          </p:cNvSpPr>
          <p:nvPr>
            <p:ph type="sldNum" sz="quarter" idx="12"/>
          </p:nvPr>
        </p:nvSpPr>
        <p:spPr/>
        <p:txBody>
          <a:bodyPr/>
          <a:lstStyle/>
          <a:p>
            <a:fld id="{FA388F4F-6C6B-4E7F-860B-201CED661D62}" type="slidenum">
              <a:rPr lang="tr-TR" smtClean="0"/>
              <a:t>67</a:t>
            </a:fld>
            <a:endParaRPr lang="tr-TR"/>
          </a:p>
        </p:txBody>
      </p:sp>
    </p:spTree>
    <p:extLst>
      <p:ext uri="{BB962C8B-B14F-4D97-AF65-F5344CB8AC3E}">
        <p14:creationId xmlns:p14="http://schemas.microsoft.com/office/powerpoint/2010/main" val="1908327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488832" cy="677108"/>
          </a:xfrm>
          <a:prstGeom prst="rect">
            <a:avLst/>
          </a:prstGeom>
          <a:noFill/>
        </p:spPr>
        <p:txBody>
          <a:bodyPr wrap="square" rtlCol="0">
            <a:spAutoFit/>
          </a:bodyPr>
          <a:lstStyle/>
          <a:p>
            <a:pPr lvl="0"/>
            <a:r>
              <a:rPr lang="tr-TR" sz="2000" b="1" dirty="0"/>
              <a:t>(b)</a:t>
            </a:r>
            <a:r>
              <a:rPr lang="tr-TR" sz="2000" dirty="0"/>
              <a:t> </a:t>
            </a:r>
            <a:r>
              <a:rPr lang="en-US" sz="2000" b="1" dirty="0" err="1"/>
              <a:t>Baz</a:t>
            </a:r>
            <a:r>
              <a:rPr lang="en-US" sz="2000" b="1" dirty="0"/>
              <a:t> </a:t>
            </a:r>
            <a:r>
              <a:rPr lang="en-US" sz="2000" b="1" dirty="0" err="1"/>
              <a:t>İstasyonu</a:t>
            </a:r>
            <a:r>
              <a:rPr lang="en-US" sz="2000" b="1" dirty="0"/>
              <a:t> Alt </a:t>
            </a:r>
            <a:r>
              <a:rPr lang="en-US" sz="2000" b="1" dirty="0" err="1"/>
              <a:t>Sistemi</a:t>
            </a:r>
            <a:r>
              <a:rPr lang="en-US" sz="2000" b="1" dirty="0"/>
              <a:t> (Base Station Subsystem, BSS) </a:t>
            </a:r>
            <a:endParaRPr lang="tr-TR" sz="2000" dirty="0"/>
          </a:p>
          <a:p>
            <a:endParaRPr lang="tr-TR" dirty="0"/>
          </a:p>
        </p:txBody>
      </p:sp>
      <p:sp>
        <p:nvSpPr>
          <p:cNvPr id="3" name="TextBox 2"/>
          <p:cNvSpPr txBox="1"/>
          <p:nvPr/>
        </p:nvSpPr>
        <p:spPr>
          <a:xfrm>
            <a:off x="827584" y="937756"/>
            <a:ext cx="7560840" cy="5016758"/>
          </a:xfrm>
          <a:prstGeom prst="rect">
            <a:avLst/>
          </a:prstGeom>
          <a:noFill/>
        </p:spPr>
        <p:txBody>
          <a:bodyPr wrap="square" rtlCol="0">
            <a:spAutoFit/>
          </a:bodyPr>
          <a:lstStyle/>
          <a:p>
            <a:pPr algn="just"/>
            <a:r>
              <a:rPr lang="en-US" sz="2000" dirty="0" err="1"/>
              <a:t>Bir</a:t>
            </a:r>
            <a:r>
              <a:rPr lang="en-US" sz="2000" dirty="0"/>
              <a:t> </a:t>
            </a:r>
            <a:r>
              <a:rPr lang="en-US" sz="2000" dirty="0" err="1"/>
              <a:t>veya</a:t>
            </a:r>
            <a:r>
              <a:rPr lang="en-US" sz="2000" dirty="0"/>
              <a:t> </a:t>
            </a:r>
            <a:r>
              <a:rPr lang="en-US" sz="2000" dirty="0" err="1"/>
              <a:t>daha</a:t>
            </a:r>
            <a:r>
              <a:rPr lang="en-US" sz="2000" dirty="0"/>
              <a:t> </a:t>
            </a:r>
            <a:r>
              <a:rPr lang="en-US" sz="2000" dirty="0" err="1"/>
              <a:t>fazla</a:t>
            </a:r>
            <a:r>
              <a:rPr lang="en-US" sz="2000" dirty="0"/>
              <a:t> BSS, </a:t>
            </a:r>
            <a:r>
              <a:rPr lang="en-US" sz="2000" dirty="0" err="1"/>
              <a:t>abonenin</a:t>
            </a:r>
            <a:r>
              <a:rPr lang="en-US" sz="2000" dirty="0"/>
              <a:t> </a:t>
            </a:r>
            <a:r>
              <a:rPr lang="en-US" sz="2000" dirty="0" err="1"/>
              <a:t>şebekeye</a:t>
            </a:r>
            <a:r>
              <a:rPr lang="en-US" sz="2000" dirty="0"/>
              <a:t> </a:t>
            </a:r>
            <a:r>
              <a:rPr lang="en-US" sz="2000" dirty="0" err="1"/>
              <a:t>erişimini</a:t>
            </a:r>
            <a:r>
              <a:rPr lang="en-US" sz="2000" dirty="0"/>
              <a:t> </a:t>
            </a:r>
            <a:r>
              <a:rPr lang="en-US" sz="2000" dirty="0" err="1"/>
              <a:t>sağlayan</a:t>
            </a:r>
            <a:r>
              <a:rPr lang="en-US" sz="2000" dirty="0"/>
              <a:t> MS </a:t>
            </a:r>
            <a:r>
              <a:rPr lang="en-US" sz="2000" dirty="0" err="1"/>
              <a:t>ile</a:t>
            </a:r>
            <a:r>
              <a:rPr lang="en-US" sz="2000" dirty="0"/>
              <a:t> </a:t>
            </a:r>
            <a:r>
              <a:rPr lang="en-US" sz="2000" dirty="0" err="1"/>
              <a:t>santral</a:t>
            </a:r>
            <a:r>
              <a:rPr lang="en-US" sz="2000" dirty="0"/>
              <a:t> </a:t>
            </a:r>
            <a:r>
              <a:rPr lang="en-US" sz="2000" dirty="0" err="1"/>
              <a:t>arasındaki</a:t>
            </a:r>
            <a:r>
              <a:rPr lang="en-US" sz="2000" dirty="0"/>
              <a:t> </a:t>
            </a:r>
            <a:r>
              <a:rPr lang="en-US" sz="2000" b="1" dirty="0" err="1"/>
              <a:t>kablosuz</a:t>
            </a:r>
            <a:r>
              <a:rPr lang="en-US" sz="2000" b="1" dirty="0"/>
              <a:t> </a:t>
            </a:r>
            <a:r>
              <a:rPr lang="en-US" sz="2000" b="1" dirty="0" err="1"/>
              <a:t>bağlantıyı</a:t>
            </a:r>
            <a:r>
              <a:rPr lang="en-US" sz="2000" b="1" dirty="0"/>
              <a:t> </a:t>
            </a:r>
            <a:r>
              <a:rPr lang="en-US" sz="2000" dirty="0" err="1"/>
              <a:t>sağlayan</a:t>
            </a:r>
            <a:r>
              <a:rPr lang="en-US" sz="2000" dirty="0"/>
              <a:t> </a:t>
            </a:r>
            <a:r>
              <a:rPr lang="en-US" sz="2000" dirty="0" err="1"/>
              <a:t>erişim</a:t>
            </a:r>
            <a:r>
              <a:rPr lang="en-US" sz="2000" dirty="0"/>
              <a:t> </a:t>
            </a:r>
            <a:r>
              <a:rPr lang="en-US" sz="2000" dirty="0" err="1"/>
              <a:t>şebekesini</a:t>
            </a:r>
            <a:r>
              <a:rPr lang="en-US" sz="2000" dirty="0"/>
              <a:t> </a:t>
            </a:r>
            <a:r>
              <a:rPr lang="en-US" sz="2000" dirty="0" err="1"/>
              <a:t>oluşturur</a:t>
            </a:r>
            <a:r>
              <a:rPr lang="en-US" sz="2000" dirty="0"/>
              <a:t>.</a:t>
            </a:r>
            <a:endParaRPr lang="tr-TR" sz="2000" dirty="0"/>
          </a:p>
          <a:p>
            <a:pPr algn="just"/>
            <a:endParaRPr lang="tr-TR" sz="2000" dirty="0"/>
          </a:p>
          <a:p>
            <a:pPr algn="just"/>
            <a:r>
              <a:rPr lang="en-US" sz="2000" dirty="0" err="1"/>
              <a:t>Erişim</a:t>
            </a:r>
            <a:r>
              <a:rPr lang="en-US" sz="2000" dirty="0"/>
              <a:t> </a:t>
            </a:r>
            <a:r>
              <a:rPr lang="en-US" sz="2000" dirty="0" err="1"/>
              <a:t>şebekesi</a:t>
            </a:r>
            <a:r>
              <a:rPr lang="en-US" sz="2000" dirty="0"/>
              <a:t> </a:t>
            </a:r>
            <a:r>
              <a:rPr lang="en-US" sz="2000" dirty="0" err="1"/>
              <a:t>olan</a:t>
            </a:r>
            <a:r>
              <a:rPr lang="en-US" sz="2000" dirty="0"/>
              <a:t> BSS, </a:t>
            </a:r>
            <a:r>
              <a:rPr lang="en-US" sz="2000" dirty="0" err="1"/>
              <a:t>bir</a:t>
            </a:r>
            <a:r>
              <a:rPr lang="en-US" sz="2000" dirty="0"/>
              <a:t> </a:t>
            </a:r>
            <a:r>
              <a:rPr lang="en-US" sz="2000" dirty="0" err="1"/>
              <a:t>Baz</a:t>
            </a:r>
            <a:r>
              <a:rPr lang="en-US" sz="2000" dirty="0"/>
              <a:t> </a:t>
            </a:r>
            <a:r>
              <a:rPr lang="en-US" sz="2000" dirty="0" err="1"/>
              <a:t>İstasyonu</a:t>
            </a:r>
            <a:r>
              <a:rPr lang="en-US" sz="2000" dirty="0"/>
              <a:t> </a:t>
            </a:r>
            <a:r>
              <a:rPr lang="en-US" sz="2000" dirty="0" err="1"/>
              <a:t>Denetleyicisi</a:t>
            </a:r>
            <a:r>
              <a:rPr lang="en-US" sz="2000" dirty="0"/>
              <a:t> (Base Station Controller, </a:t>
            </a:r>
            <a:r>
              <a:rPr lang="en-US" sz="2000" b="1" dirty="0"/>
              <a:t>BSC</a:t>
            </a:r>
            <a:r>
              <a:rPr lang="en-US" sz="2000" dirty="0"/>
              <a:t>) </a:t>
            </a:r>
            <a:r>
              <a:rPr lang="en-US" sz="2000" dirty="0" err="1"/>
              <a:t>ve</a:t>
            </a:r>
            <a:r>
              <a:rPr lang="en-US" sz="2000" dirty="0"/>
              <a:t> </a:t>
            </a:r>
            <a:r>
              <a:rPr lang="en-US" sz="2000" dirty="0" err="1"/>
              <a:t>birden</a:t>
            </a:r>
            <a:r>
              <a:rPr lang="en-US" sz="2000" dirty="0"/>
              <a:t> </a:t>
            </a:r>
            <a:r>
              <a:rPr lang="en-US" sz="2000" dirty="0" err="1"/>
              <a:t>fazla</a:t>
            </a:r>
            <a:r>
              <a:rPr lang="en-US" sz="2000" dirty="0"/>
              <a:t> </a:t>
            </a:r>
            <a:r>
              <a:rPr lang="en-US" sz="2000" dirty="0" err="1"/>
              <a:t>Baz</a:t>
            </a:r>
            <a:r>
              <a:rPr lang="en-US" sz="2000" dirty="0"/>
              <a:t> </a:t>
            </a:r>
            <a:r>
              <a:rPr lang="en-US" sz="2000" dirty="0" err="1"/>
              <a:t>Alıcı-Verici</a:t>
            </a:r>
            <a:r>
              <a:rPr lang="en-US" sz="2000" dirty="0"/>
              <a:t> </a:t>
            </a:r>
            <a:r>
              <a:rPr lang="en-US" sz="2000" dirty="0" err="1"/>
              <a:t>İstasyonu’ndan</a:t>
            </a:r>
            <a:r>
              <a:rPr lang="en-US" sz="2000" dirty="0"/>
              <a:t> (Base Transceiver Station, </a:t>
            </a:r>
            <a:r>
              <a:rPr lang="en-US" sz="2000" b="1" dirty="0"/>
              <a:t>BTS</a:t>
            </a:r>
            <a:r>
              <a:rPr lang="en-US" sz="2000" dirty="0"/>
              <a:t>) </a:t>
            </a:r>
            <a:r>
              <a:rPr lang="en-US" sz="2000" dirty="0" err="1"/>
              <a:t>oluşur</a:t>
            </a:r>
            <a:r>
              <a:rPr lang="en-US" sz="2000" dirty="0"/>
              <a:t>. </a:t>
            </a:r>
            <a:endParaRPr lang="tr-TR" sz="2000" dirty="0"/>
          </a:p>
          <a:p>
            <a:pPr algn="just"/>
            <a:endParaRPr lang="tr-TR" sz="2000" dirty="0"/>
          </a:p>
          <a:p>
            <a:pPr algn="just"/>
            <a:r>
              <a:rPr lang="en-US" sz="2000" dirty="0"/>
              <a:t>Bu </a:t>
            </a:r>
            <a:r>
              <a:rPr lang="en-US" sz="2000" dirty="0" err="1"/>
              <a:t>nedenle</a:t>
            </a:r>
            <a:r>
              <a:rPr lang="en-US" sz="2000" dirty="0"/>
              <a:t> </a:t>
            </a:r>
            <a:r>
              <a:rPr lang="en-US" sz="2000" dirty="0" err="1"/>
              <a:t>bir</a:t>
            </a:r>
            <a:r>
              <a:rPr lang="en-US" sz="2000" dirty="0"/>
              <a:t> BSS </a:t>
            </a:r>
            <a:r>
              <a:rPr lang="en-US" sz="2000" dirty="0" err="1"/>
              <a:t>birden</a:t>
            </a:r>
            <a:r>
              <a:rPr lang="en-US" sz="2000" dirty="0"/>
              <a:t> </a:t>
            </a:r>
            <a:r>
              <a:rPr lang="en-US" sz="2000" dirty="0" err="1"/>
              <a:t>fazla</a:t>
            </a:r>
            <a:r>
              <a:rPr lang="en-US" sz="2000" dirty="0"/>
              <a:t> </a:t>
            </a:r>
            <a:r>
              <a:rPr lang="en-US" sz="2000" dirty="0" err="1"/>
              <a:t>hücreye</a:t>
            </a:r>
            <a:r>
              <a:rPr lang="en-US" sz="2000" dirty="0"/>
              <a:t> </a:t>
            </a:r>
            <a:r>
              <a:rPr lang="en-US" sz="2000" dirty="0" err="1"/>
              <a:t>hizmet</a:t>
            </a:r>
            <a:r>
              <a:rPr lang="en-US" sz="2000" dirty="0"/>
              <a:t> </a:t>
            </a:r>
            <a:r>
              <a:rPr lang="en-US" sz="2000" dirty="0" err="1"/>
              <a:t>verebilir</a:t>
            </a:r>
            <a:r>
              <a:rPr lang="en-US" sz="2000" dirty="0"/>
              <a:t>.</a:t>
            </a:r>
            <a:endParaRPr lang="tr-TR" sz="2000" dirty="0"/>
          </a:p>
          <a:p>
            <a:pPr algn="just"/>
            <a:endParaRPr lang="tr-TR" sz="2000" dirty="0"/>
          </a:p>
          <a:p>
            <a:pPr algn="just"/>
            <a:r>
              <a:rPr lang="en-US" sz="2000" dirty="0"/>
              <a:t>BSS</a:t>
            </a:r>
            <a:r>
              <a:rPr lang="tr-TR" sz="2000" dirty="0"/>
              <a:t> nelerden sormludur?</a:t>
            </a:r>
            <a:r>
              <a:rPr lang="en-US" sz="2000" dirty="0"/>
              <a:t>;</a:t>
            </a:r>
            <a:endParaRPr lang="tr-TR" sz="2000" dirty="0"/>
          </a:p>
          <a:p>
            <a:pPr algn="just"/>
            <a:endParaRPr lang="tr-TR" sz="2000" b="1" dirty="0"/>
          </a:p>
          <a:p>
            <a:pPr algn="just"/>
            <a:r>
              <a:rPr lang="en-US" sz="2000" b="1" dirty="0" err="1"/>
              <a:t>kanal</a:t>
            </a:r>
            <a:r>
              <a:rPr lang="en-US" sz="2000" b="1" dirty="0"/>
              <a:t> </a:t>
            </a:r>
            <a:r>
              <a:rPr lang="en-US" sz="2000" b="1" dirty="0" err="1"/>
              <a:t>tahsisi</a:t>
            </a:r>
            <a:r>
              <a:rPr lang="en-US" sz="2000" b="1" dirty="0"/>
              <a:t>, </a:t>
            </a:r>
            <a:r>
              <a:rPr lang="en-US" sz="2000" b="1" dirty="0" err="1"/>
              <a:t>bağlantı</a:t>
            </a:r>
            <a:r>
              <a:rPr lang="en-US" sz="2000" b="1" dirty="0"/>
              <a:t> </a:t>
            </a:r>
            <a:r>
              <a:rPr lang="en-US" sz="2000" b="1" dirty="0" err="1"/>
              <a:t>kalitesi</a:t>
            </a:r>
            <a:r>
              <a:rPr lang="en-US" sz="2000" b="1" dirty="0"/>
              <a:t>, </a:t>
            </a:r>
            <a:r>
              <a:rPr lang="en-US" sz="2000" b="1" dirty="0" err="1"/>
              <a:t>güç</a:t>
            </a:r>
            <a:r>
              <a:rPr lang="en-US" sz="2000" b="1" dirty="0"/>
              <a:t> </a:t>
            </a:r>
            <a:r>
              <a:rPr lang="en-US" sz="2000" b="1" dirty="0" err="1"/>
              <a:t>yönetimi</a:t>
            </a:r>
            <a:r>
              <a:rPr lang="en-US" sz="2000" b="1" dirty="0"/>
              <a:t>, </a:t>
            </a:r>
            <a:r>
              <a:rPr lang="en-US" sz="2000" b="1" dirty="0" err="1"/>
              <a:t>işaretleşme</a:t>
            </a:r>
            <a:r>
              <a:rPr lang="en-US" sz="2000" b="1" dirty="0"/>
              <a:t> </a:t>
            </a:r>
            <a:r>
              <a:rPr lang="en-US" sz="2000" b="1" dirty="0" err="1"/>
              <a:t>ve</a:t>
            </a:r>
            <a:r>
              <a:rPr lang="en-US" sz="2000" b="1" dirty="0"/>
              <a:t> </a:t>
            </a:r>
            <a:r>
              <a:rPr lang="en-US" sz="2000" b="1" dirty="0" err="1"/>
              <a:t>çağrı</a:t>
            </a:r>
            <a:r>
              <a:rPr lang="en-US" sz="2000" b="1" dirty="0"/>
              <a:t> </a:t>
            </a:r>
            <a:r>
              <a:rPr lang="en-US" sz="2000" b="1" dirty="0" err="1"/>
              <a:t>trafiği</a:t>
            </a:r>
            <a:r>
              <a:rPr lang="en-US" sz="2000" b="1" dirty="0"/>
              <a:t> </a:t>
            </a:r>
            <a:r>
              <a:rPr lang="en-US" sz="2000" b="1" dirty="0" err="1"/>
              <a:t>denetimi</a:t>
            </a:r>
            <a:r>
              <a:rPr lang="en-US" sz="2000" b="1" dirty="0"/>
              <a:t>, </a:t>
            </a:r>
            <a:r>
              <a:rPr lang="en-US" sz="2000" b="1" dirty="0" err="1"/>
              <a:t>BTS’ler</a:t>
            </a:r>
            <a:r>
              <a:rPr lang="en-US" sz="2000" b="1" dirty="0"/>
              <a:t> </a:t>
            </a:r>
            <a:r>
              <a:rPr lang="en-US" sz="2000" b="1" dirty="0" err="1"/>
              <a:t>arası</a:t>
            </a:r>
            <a:r>
              <a:rPr lang="en-US" sz="2000" b="1" dirty="0"/>
              <a:t> </a:t>
            </a:r>
            <a:r>
              <a:rPr lang="en-US" sz="2000" b="1" dirty="0" err="1"/>
              <a:t>geçişlerin</a:t>
            </a:r>
            <a:r>
              <a:rPr lang="en-US" sz="2000" b="1" dirty="0"/>
              <a:t> </a:t>
            </a:r>
            <a:r>
              <a:rPr lang="en-US" sz="2000" b="1" dirty="0" err="1"/>
              <a:t>başlatılması</a:t>
            </a:r>
            <a:r>
              <a:rPr lang="en-US" sz="2000" b="1" dirty="0"/>
              <a:t> </a:t>
            </a:r>
            <a:r>
              <a:rPr lang="en-US" sz="2000" b="1" dirty="0" err="1"/>
              <a:t>ve</a:t>
            </a:r>
            <a:r>
              <a:rPr lang="en-US" sz="2000" b="1" dirty="0"/>
              <a:t> </a:t>
            </a:r>
            <a:r>
              <a:rPr lang="en-US" sz="2000" b="1" dirty="0" err="1"/>
              <a:t>frekans</a:t>
            </a:r>
            <a:r>
              <a:rPr lang="en-US" sz="2000" b="1" dirty="0"/>
              <a:t> a</a:t>
            </a:r>
            <a:r>
              <a:rPr lang="tr-TR" sz="2000" b="1" dirty="0"/>
              <a:t>ta</a:t>
            </a:r>
            <a:r>
              <a:rPr lang="en-US" sz="2000" b="1" dirty="0" err="1"/>
              <a:t>masından</a:t>
            </a:r>
            <a:r>
              <a:rPr lang="en-US" sz="2000" b="1" dirty="0"/>
              <a:t> </a:t>
            </a:r>
            <a:r>
              <a:rPr lang="en-US" sz="2000" b="1" dirty="0" err="1"/>
              <a:t>sorumludur</a:t>
            </a:r>
            <a:r>
              <a:rPr lang="en-US" sz="2000" b="1" dirty="0"/>
              <a:t>.</a:t>
            </a:r>
            <a:endParaRPr lang="tr-TR" sz="2000" b="1" dirty="0"/>
          </a:p>
          <a:p>
            <a:pPr algn="just"/>
            <a:endParaRPr lang="tr-TR" sz="2000" dirty="0"/>
          </a:p>
        </p:txBody>
      </p:sp>
      <p:sp>
        <p:nvSpPr>
          <p:cNvPr id="4" name="Slide Number Placeholder 3">
            <a:extLst>
              <a:ext uri="{FF2B5EF4-FFF2-40B4-BE49-F238E27FC236}">
                <a16:creationId xmlns:a16="http://schemas.microsoft.com/office/drawing/2014/main" id="{292EA1F1-9615-D944-D1DA-1442623D953F}"/>
              </a:ext>
            </a:extLst>
          </p:cNvPr>
          <p:cNvSpPr>
            <a:spLocks noGrp="1"/>
          </p:cNvSpPr>
          <p:nvPr>
            <p:ph type="sldNum" sz="quarter" idx="12"/>
          </p:nvPr>
        </p:nvSpPr>
        <p:spPr/>
        <p:txBody>
          <a:bodyPr/>
          <a:lstStyle/>
          <a:p>
            <a:fld id="{FA388F4F-6C6B-4E7F-860B-201CED661D62}" type="slidenum">
              <a:rPr lang="tr-TR" smtClean="0"/>
              <a:t>68</a:t>
            </a:fld>
            <a:endParaRPr lang="tr-TR"/>
          </a:p>
        </p:txBody>
      </p:sp>
    </p:spTree>
    <p:extLst>
      <p:ext uri="{BB962C8B-B14F-4D97-AF65-F5344CB8AC3E}">
        <p14:creationId xmlns:p14="http://schemas.microsoft.com/office/powerpoint/2010/main" val="3412586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400110"/>
          </a:xfrm>
          <a:prstGeom prst="rect">
            <a:avLst/>
          </a:prstGeom>
          <a:noFill/>
        </p:spPr>
        <p:txBody>
          <a:bodyPr wrap="square" rtlCol="0">
            <a:spAutoFit/>
          </a:bodyPr>
          <a:lstStyle/>
          <a:p>
            <a:r>
              <a:rPr lang="en-US" sz="2000" b="1" dirty="0"/>
              <a:t>BTS (</a:t>
            </a:r>
            <a:r>
              <a:rPr lang="en-US" sz="2000" b="1" dirty="0" err="1"/>
              <a:t>Baz</a:t>
            </a:r>
            <a:r>
              <a:rPr lang="en-US" sz="2000" b="1" dirty="0"/>
              <a:t> </a:t>
            </a:r>
            <a:r>
              <a:rPr lang="en-US" sz="2000" b="1" dirty="0" err="1"/>
              <a:t>İstasyonu</a:t>
            </a:r>
            <a:r>
              <a:rPr lang="en-US" sz="2000" b="1" dirty="0"/>
              <a:t>) </a:t>
            </a:r>
            <a:r>
              <a:rPr lang="en-US" sz="2000" b="1" dirty="0" err="1"/>
              <a:t>Merkezleri</a:t>
            </a:r>
            <a:endParaRPr lang="tr-TR" sz="2000" dirty="0"/>
          </a:p>
        </p:txBody>
      </p:sp>
      <p:sp>
        <p:nvSpPr>
          <p:cNvPr id="3" name="TextBox 2"/>
          <p:cNvSpPr txBox="1"/>
          <p:nvPr/>
        </p:nvSpPr>
        <p:spPr>
          <a:xfrm>
            <a:off x="323528" y="688258"/>
            <a:ext cx="8208912" cy="3785652"/>
          </a:xfrm>
          <a:prstGeom prst="rect">
            <a:avLst/>
          </a:prstGeom>
          <a:noFill/>
        </p:spPr>
        <p:txBody>
          <a:bodyPr wrap="square" rtlCol="0">
            <a:spAutoFit/>
          </a:bodyPr>
          <a:lstStyle/>
          <a:p>
            <a:pPr algn="just"/>
            <a:r>
              <a:rPr lang="en-US" sz="2000" dirty="0"/>
              <a:t>GSM </a:t>
            </a:r>
            <a:r>
              <a:rPr lang="en-US" sz="2000" dirty="0" err="1"/>
              <a:t>sisteminde</a:t>
            </a:r>
            <a:r>
              <a:rPr lang="en-US" sz="2000" dirty="0"/>
              <a:t>, </a:t>
            </a:r>
            <a:r>
              <a:rPr lang="en-US" sz="2000" dirty="0" err="1"/>
              <a:t>cep</a:t>
            </a:r>
            <a:r>
              <a:rPr lang="en-US" sz="2000" dirty="0"/>
              <a:t> </a:t>
            </a:r>
            <a:r>
              <a:rPr lang="en-US" sz="2000" dirty="0" err="1"/>
              <a:t>telefonlarını</a:t>
            </a:r>
            <a:r>
              <a:rPr lang="en-US" sz="2000" dirty="0"/>
              <a:t> </a:t>
            </a:r>
            <a:r>
              <a:rPr lang="en-US" sz="2000" dirty="0" err="1"/>
              <a:t>hücresel</a:t>
            </a:r>
            <a:r>
              <a:rPr lang="en-US" sz="2000" dirty="0"/>
              <a:t> </a:t>
            </a:r>
            <a:r>
              <a:rPr lang="en-US" sz="2000" dirty="0" err="1"/>
              <a:t>şebekeye</a:t>
            </a:r>
            <a:r>
              <a:rPr lang="en-US" sz="2000" dirty="0"/>
              <a:t> </a:t>
            </a:r>
            <a:r>
              <a:rPr lang="en-US" sz="2000" dirty="0" err="1"/>
              <a:t>bağlamak</a:t>
            </a:r>
            <a:r>
              <a:rPr lang="en-US" sz="2000" dirty="0"/>
              <a:t> </a:t>
            </a:r>
            <a:r>
              <a:rPr lang="en-US" sz="2000" dirty="0" err="1"/>
              <a:t>için</a:t>
            </a:r>
            <a:r>
              <a:rPr lang="en-US" sz="2000" dirty="0"/>
              <a:t> BTS </a:t>
            </a:r>
            <a:r>
              <a:rPr lang="en-US" sz="2000" dirty="0" err="1"/>
              <a:t>adı</a:t>
            </a:r>
            <a:r>
              <a:rPr lang="en-US" sz="2000" dirty="0"/>
              <a:t> da </a:t>
            </a:r>
            <a:r>
              <a:rPr lang="en-US" sz="2000" dirty="0" err="1"/>
              <a:t>verilen</a:t>
            </a:r>
            <a:r>
              <a:rPr lang="en-US" sz="2000" dirty="0"/>
              <a:t> </a:t>
            </a:r>
            <a:r>
              <a:rPr lang="en-US" sz="2000" dirty="0" err="1"/>
              <a:t>bir</a:t>
            </a:r>
            <a:r>
              <a:rPr lang="en-US" sz="2000" dirty="0"/>
              <a:t> </a:t>
            </a:r>
            <a:r>
              <a:rPr lang="en-US" sz="2000" dirty="0" err="1"/>
              <a:t>dizi</a:t>
            </a:r>
            <a:r>
              <a:rPr lang="en-US" sz="2000" dirty="0"/>
              <a:t> </a:t>
            </a:r>
            <a:r>
              <a:rPr lang="en-US" sz="2000" dirty="0" err="1"/>
              <a:t>radyo</a:t>
            </a:r>
            <a:r>
              <a:rPr lang="en-US" sz="2000" dirty="0"/>
              <a:t> </a:t>
            </a:r>
            <a:r>
              <a:rPr lang="en-US" sz="2000" dirty="0" err="1"/>
              <a:t>ileticiyi</a:t>
            </a:r>
            <a:r>
              <a:rPr lang="en-US" sz="2000" dirty="0"/>
              <a:t> </a:t>
            </a:r>
            <a:r>
              <a:rPr lang="en-US" sz="2000" dirty="0" err="1"/>
              <a:t>kullanır</a:t>
            </a:r>
            <a:r>
              <a:rPr lang="en-US" sz="2000" dirty="0"/>
              <a:t>. </a:t>
            </a:r>
            <a:r>
              <a:rPr lang="en-US" sz="2000" dirty="0" err="1"/>
              <a:t>Bunların</a:t>
            </a:r>
            <a:r>
              <a:rPr lang="en-US" sz="2000" dirty="0"/>
              <a:t> </a:t>
            </a:r>
            <a:r>
              <a:rPr lang="en-US" sz="2000" dirty="0" err="1"/>
              <a:t>görevleri</a:t>
            </a:r>
            <a:r>
              <a:rPr lang="en-US" sz="2000" dirty="0"/>
              <a:t> </a:t>
            </a:r>
            <a:r>
              <a:rPr lang="en-US" sz="2000" dirty="0" err="1"/>
              <a:t>arasında</a:t>
            </a:r>
            <a:r>
              <a:rPr lang="en-US" sz="2000" dirty="0"/>
              <a:t> </a:t>
            </a:r>
            <a:r>
              <a:rPr lang="en-US" sz="2000" dirty="0" err="1"/>
              <a:t>kanal</a:t>
            </a:r>
            <a:r>
              <a:rPr lang="en-US" sz="2000" dirty="0"/>
              <a:t> </a:t>
            </a:r>
            <a:r>
              <a:rPr lang="en-US" sz="2000" dirty="0" err="1"/>
              <a:t>kodlaması</a:t>
            </a:r>
            <a:r>
              <a:rPr lang="en-US" sz="2000" dirty="0"/>
              <a:t> </a:t>
            </a:r>
            <a:r>
              <a:rPr lang="en-US" sz="2000" dirty="0" err="1"/>
              <a:t>ve</a:t>
            </a:r>
            <a:r>
              <a:rPr lang="en-US" sz="2000" dirty="0"/>
              <a:t> </a:t>
            </a:r>
            <a:r>
              <a:rPr lang="en-US" sz="2000" dirty="0" err="1"/>
              <a:t>kodlama</a:t>
            </a:r>
            <a:r>
              <a:rPr lang="en-US" sz="2000" dirty="0"/>
              <a:t>/</a:t>
            </a:r>
            <a:r>
              <a:rPr lang="en-US" sz="2000" dirty="0" err="1"/>
              <a:t>kod</a:t>
            </a:r>
            <a:r>
              <a:rPr lang="en-US" sz="2000" dirty="0"/>
              <a:t> </a:t>
            </a:r>
            <a:r>
              <a:rPr lang="en-US" sz="2000" dirty="0" err="1"/>
              <a:t>çözme</a:t>
            </a:r>
            <a:r>
              <a:rPr lang="en-US" sz="2000" dirty="0"/>
              <a:t> </a:t>
            </a:r>
            <a:r>
              <a:rPr lang="en-US" sz="2000" dirty="0" err="1"/>
              <a:t>bulunmaktadır.BTS</a:t>
            </a:r>
            <a:r>
              <a:rPr lang="en-US" sz="2000" dirty="0"/>
              <a:t>, </a:t>
            </a:r>
            <a:r>
              <a:rPr lang="en-US" sz="2000" dirty="0" err="1"/>
              <a:t>radyo</a:t>
            </a:r>
            <a:r>
              <a:rPr lang="en-US" sz="2000" dirty="0"/>
              <a:t> </a:t>
            </a:r>
            <a:r>
              <a:rPr lang="en-US" sz="2000" dirty="0" err="1"/>
              <a:t>ileticiler</a:t>
            </a:r>
            <a:r>
              <a:rPr lang="en-US" sz="2000" dirty="0"/>
              <a:t> </a:t>
            </a:r>
            <a:r>
              <a:rPr lang="en-US" sz="2000" dirty="0" err="1"/>
              <a:t>ve</a:t>
            </a:r>
            <a:r>
              <a:rPr lang="en-US" sz="2000" dirty="0"/>
              <a:t> </a:t>
            </a:r>
            <a:r>
              <a:rPr lang="en-US" sz="2000" dirty="0" err="1"/>
              <a:t>alıcılar</a:t>
            </a:r>
            <a:r>
              <a:rPr lang="en-US" sz="2000" dirty="0"/>
              <a:t>, </a:t>
            </a:r>
            <a:r>
              <a:rPr lang="en-US" sz="2000" dirty="0" err="1"/>
              <a:t>antenler</a:t>
            </a:r>
            <a:r>
              <a:rPr lang="en-US" sz="2000" dirty="0"/>
              <a:t>, </a:t>
            </a:r>
            <a:r>
              <a:rPr lang="en-US" sz="2000" dirty="0" err="1"/>
              <a:t>iletim</a:t>
            </a:r>
            <a:r>
              <a:rPr lang="en-US" sz="2000" dirty="0"/>
              <a:t> (PCM) </a:t>
            </a:r>
            <a:r>
              <a:rPr lang="en-US" sz="2000" dirty="0" err="1"/>
              <a:t>tesisine</a:t>
            </a:r>
            <a:r>
              <a:rPr lang="en-US" sz="2000" dirty="0"/>
              <a:t> </a:t>
            </a:r>
            <a:r>
              <a:rPr lang="en-US" sz="2000" dirty="0" err="1"/>
              <a:t>arayüz</a:t>
            </a:r>
            <a:r>
              <a:rPr lang="en-US" sz="2000" dirty="0"/>
              <a:t> </a:t>
            </a:r>
            <a:r>
              <a:rPr lang="en-US" sz="2000" dirty="0" err="1"/>
              <a:t>vb.den</a:t>
            </a:r>
            <a:r>
              <a:rPr lang="en-US" sz="2000" dirty="0"/>
              <a:t> </a:t>
            </a:r>
            <a:r>
              <a:rPr lang="en-US" sz="2000" dirty="0" err="1"/>
              <a:t>oluşur</a:t>
            </a:r>
            <a:r>
              <a:rPr lang="en-US" sz="2000" dirty="0"/>
              <a:t>. BTS, </a:t>
            </a:r>
            <a:r>
              <a:rPr lang="en-US" sz="2000" dirty="0" err="1"/>
              <a:t>gerekli</a:t>
            </a:r>
            <a:r>
              <a:rPr lang="en-US" sz="2000" dirty="0"/>
              <a:t> </a:t>
            </a:r>
            <a:r>
              <a:rPr lang="en-US" sz="2000" dirty="0" err="1"/>
              <a:t>çağrı</a:t>
            </a:r>
            <a:r>
              <a:rPr lang="en-US" sz="2000" dirty="0"/>
              <a:t> </a:t>
            </a:r>
            <a:r>
              <a:rPr lang="en-US" sz="2000" dirty="0" err="1"/>
              <a:t>istem</a:t>
            </a:r>
            <a:r>
              <a:rPr lang="en-US" sz="2000" dirty="0"/>
              <a:t> </a:t>
            </a:r>
            <a:r>
              <a:rPr lang="en-US" sz="2000" dirty="0" err="1"/>
              <a:t>kapasitesini</a:t>
            </a:r>
            <a:r>
              <a:rPr lang="en-US" sz="2000" dirty="0"/>
              <a:t> </a:t>
            </a:r>
            <a:r>
              <a:rPr lang="en-US" sz="2000" dirty="0" err="1"/>
              <a:t>sağlamak</a:t>
            </a:r>
            <a:r>
              <a:rPr lang="en-US" sz="2000" dirty="0"/>
              <a:t> </a:t>
            </a:r>
            <a:r>
              <a:rPr lang="en-US" sz="2000" dirty="0" err="1"/>
              <a:t>için</a:t>
            </a:r>
            <a:r>
              <a:rPr lang="en-US" sz="2000" dirty="0"/>
              <a:t> </a:t>
            </a:r>
            <a:r>
              <a:rPr lang="en-US" sz="2000" dirty="0" err="1"/>
              <a:t>bir</a:t>
            </a:r>
            <a:r>
              <a:rPr lang="en-US" sz="2000" dirty="0"/>
              <a:t> </a:t>
            </a:r>
            <a:r>
              <a:rPr lang="en-US" sz="2000" dirty="0" err="1"/>
              <a:t>veya</a:t>
            </a:r>
            <a:r>
              <a:rPr lang="en-US" sz="2000" dirty="0"/>
              <a:t> </a:t>
            </a:r>
            <a:r>
              <a:rPr lang="en-US" sz="2000" dirty="0" err="1"/>
              <a:t>daha</a:t>
            </a:r>
            <a:r>
              <a:rPr lang="en-US" sz="2000" dirty="0"/>
              <a:t> </a:t>
            </a:r>
            <a:r>
              <a:rPr lang="en-US" sz="2000" dirty="0" err="1"/>
              <a:t>fazla</a:t>
            </a:r>
            <a:r>
              <a:rPr lang="en-US" sz="2000" dirty="0"/>
              <a:t> </a:t>
            </a:r>
            <a:r>
              <a:rPr lang="en-US" sz="2000" dirty="0" err="1"/>
              <a:t>alıcı</a:t>
            </a:r>
            <a:r>
              <a:rPr lang="en-US" sz="2000" dirty="0"/>
              <a:t> </a:t>
            </a:r>
            <a:r>
              <a:rPr lang="en-US" sz="2000" dirty="0" err="1"/>
              <a:t>vericilerden</a:t>
            </a:r>
            <a:r>
              <a:rPr lang="en-US" sz="2000" dirty="0"/>
              <a:t> </a:t>
            </a:r>
            <a:r>
              <a:rPr lang="en-US" sz="2000" dirty="0" err="1"/>
              <a:t>oluşabilir</a:t>
            </a:r>
            <a:r>
              <a:rPr lang="en-US" sz="2000" dirty="0"/>
              <a:t>.</a:t>
            </a:r>
            <a:r>
              <a:rPr lang="tr-TR" sz="2000" dirty="0"/>
              <a:t>Maximum 20-30 kilometre yarıçaplı bir etki alanına sahip olan baz istasyonları ve her hücrede farklı frekansta çalışır. Bu nedenle bir hücre diğeri ile örtüşmez. Aksi takdirde komşu hücrelerden bu hücreye sarkma olur yani bir VLR etki alanı ile diğeri karışabilir. </a:t>
            </a:r>
          </a:p>
          <a:p>
            <a:pPr algn="just"/>
            <a:r>
              <a:rPr lang="en-US" sz="2000" dirty="0"/>
              <a:t> </a:t>
            </a:r>
            <a:r>
              <a:rPr lang="en-US" sz="2000" dirty="0" err="1"/>
              <a:t>Bir</a:t>
            </a:r>
            <a:r>
              <a:rPr lang="en-US" sz="2000" dirty="0"/>
              <a:t> BTS </a:t>
            </a:r>
            <a:r>
              <a:rPr lang="en-US" sz="2000" dirty="0" err="1"/>
              <a:t>çok</a:t>
            </a:r>
            <a:r>
              <a:rPr lang="en-US" sz="2000" dirty="0"/>
              <a:t> </a:t>
            </a:r>
            <a:r>
              <a:rPr lang="en-US" sz="2000" dirty="0" err="1"/>
              <a:t>yönlü</a:t>
            </a:r>
            <a:r>
              <a:rPr lang="en-US" sz="2000" dirty="0"/>
              <a:t> </a:t>
            </a:r>
            <a:r>
              <a:rPr lang="en-US" sz="2000" dirty="0" err="1"/>
              <a:t>anten</a:t>
            </a:r>
            <a:r>
              <a:rPr lang="tr-TR" sz="2000" dirty="0"/>
              <a:t> </a:t>
            </a:r>
            <a:r>
              <a:rPr lang="en-US" sz="2000" b="1" dirty="0"/>
              <a:t>(Omni) </a:t>
            </a:r>
            <a:r>
              <a:rPr lang="en-US" sz="2000" dirty="0"/>
              <a:t> </a:t>
            </a:r>
            <a:r>
              <a:rPr lang="en-US" sz="2000" dirty="0" err="1"/>
              <a:t>ile</a:t>
            </a:r>
            <a:r>
              <a:rPr lang="en-US" sz="2000" dirty="0"/>
              <a:t> her </a:t>
            </a:r>
            <a:r>
              <a:rPr lang="en-US" sz="2000" dirty="0" err="1"/>
              <a:t>yöne</a:t>
            </a:r>
            <a:r>
              <a:rPr lang="en-US" sz="2000" dirty="0"/>
              <a:t> </a:t>
            </a:r>
            <a:r>
              <a:rPr lang="en-US" sz="2000" dirty="0" err="1"/>
              <a:t>ya</a:t>
            </a:r>
            <a:r>
              <a:rPr lang="en-US" sz="2000" dirty="0"/>
              <a:t> da </a:t>
            </a:r>
            <a:r>
              <a:rPr lang="en-US" sz="2000" dirty="0" err="1"/>
              <a:t>üç</a:t>
            </a:r>
            <a:r>
              <a:rPr lang="en-US" sz="2000" dirty="0"/>
              <a:t> </a:t>
            </a:r>
            <a:r>
              <a:rPr lang="en-US" sz="2000" dirty="0" err="1"/>
              <a:t>sektörlü</a:t>
            </a:r>
            <a:r>
              <a:rPr lang="en-US" sz="2000" dirty="0"/>
              <a:t> </a:t>
            </a:r>
            <a:r>
              <a:rPr lang="en-US" sz="2000" b="1" dirty="0"/>
              <a:t>(</a:t>
            </a:r>
            <a:r>
              <a:rPr lang="en-US" sz="2000" b="1" dirty="0" err="1"/>
              <a:t>sektörel</a:t>
            </a:r>
            <a:r>
              <a:rPr lang="en-US" sz="2000" b="1" dirty="0"/>
              <a:t>) </a:t>
            </a:r>
            <a:r>
              <a:rPr lang="en-US" sz="2000" dirty="0" err="1"/>
              <a:t>anten</a:t>
            </a:r>
            <a:r>
              <a:rPr lang="en-US" sz="2000" dirty="0"/>
              <a:t> </a:t>
            </a:r>
            <a:r>
              <a:rPr lang="en-US" sz="2000" dirty="0" err="1"/>
              <a:t>ile</a:t>
            </a:r>
            <a:r>
              <a:rPr lang="en-US" sz="2000" dirty="0"/>
              <a:t> </a:t>
            </a:r>
            <a:r>
              <a:rPr lang="en-US" sz="2000" dirty="0" err="1"/>
              <a:t>aralarında</a:t>
            </a:r>
            <a:r>
              <a:rPr lang="en-US" sz="2000" dirty="0"/>
              <a:t> 120 </a:t>
            </a:r>
            <a:r>
              <a:rPr lang="en-US" sz="2000" dirty="0" err="1"/>
              <a:t>derece</a:t>
            </a:r>
            <a:r>
              <a:rPr lang="en-US" sz="2000" dirty="0"/>
              <a:t> </a:t>
            </a:r>
            <a:r>
              <a:rPr lang="en-US" sz="2000" dirty="0" err="1"/>
              <a:t>fark</a:t>
            </a:r>
            <a:r>
              <a:rPr lang="en-US" sz="2000" dirty="0"/>
              <a:t> </a:t>
            </a:r>
            <a:r>
              <a:rPr lang="en-US" sz="2000" dirty="0" err="1"/>
              <a:t>olan</a:t>
            </a:r>
            <a:r>
              <a:rPr lang="en-US" sz="2000" dirty="0"/>
              <a:t> </a:t>
            </a:r>
            <a:r>
              <a:rPr lang="en-US" sz="2000" dirty="0" err="1"/>
              <a:t>üç</a:t>
            </a:r>
            <a:r>
              <a:rPr lang="en-US" sz="2000" dirty="0"/>
              <a:t> </a:t>
            </a:r>
            <a:r>
              <a:rPr lang="en-US" sz="2000" dirty="0" err="1"/>
              <a:t>sektöre</a:t>
            </a:r>
            <a:r>
              <a:rPr lang="en-US" sz="2000" dirty="0"/>
              <a:t> </a:t>
            </a:r>
            <a:r>
              <a:rPr lang="en-US" sz="2000" dirty="0" err="1"/>
              <a:t>yayın</a:t>
            </a:r>
            <a:r>
              <a:rPr lang="en-US" sz="2000" dirty="0"/>
              <a:t> </a:t>
            </a:r>
            <a:r>
              <a:rPr lang="en-US" sz="2000" dirty="0" err="1"/>
              <a:t>yapılabilir</a:t>
            </a:r>
            <a:r>
              <a:rPr lang="en-US" sz="2000" dirty="0"/>
              <a:t>.</a:t>
            </a:r>
            <a:endParaRPr lang="tr-TR" sz="2000" dirty="0"/>
          </a:p>
          <a:p>
            <a:endParaRPr lang="tr-TR" sz="2000" dirty="0"/>
          </a:p>
        </p:txBody>
      </p:sp>
      <p:sp>
        <p:nvSpPr>
          <p:cNvPr id="4" name="TextBox 3"/>
          <p:cNvSpPr txBox="1"/>
          <p:nvPr/>
        </p:nvSpPr>
        <p:spPr>
          <a:xfrm>
            <a:off x="323528" y="4149080"/>
            <a:ext cx="8136904" cy="1015663"/>
          </a:xfrm>
          <a:prstGeom prst="rect">
            <a:avLst/>
          </a:prstGeom>
          <a:noFill/>
        </p:spPr>
        <p:txBody>
          <a:bodyPr wrap="square" rtlCol="0">
            <a:spAutoFit/>
          </a:bodyPr>
          <a:lstStyle/>
          <a:p>
            <a:pPr algn="just"/>
            <a:r>
              <a:rPr lang="en-US" sz="2000" b="1" dirty="0" err="1"/>
              <a:t>Çok</a:t>
            </a:r>
            <a:r>
              <a:rPr lang="en-US" sz="2000" b="1" dirty="0"/>
              <a:t> </a:t>
            </a:r>
            <a:r>
              <a:rPr lang="en-US" sz="2000" b="1" dirty="0" err="1"/>
              <a:t>yönlü</a:t>
            </a:r>
            <a:r>
              <a:rPr lang="en-US" sz="2000" b="1" dirty="0"/>
              <a:t> </a:t>
            </a:r>
            <a:r>
              <a:rPr lang="en-US" sz="2000" b="1" dirty="0" err="1"/>
              <a:t>anten</a:t>
            </a:r>
            <a:r>
              <a:rPr lang="en-US" sz="2000" b="1" dirty="0"/>
              <a:t> (Omni) : </a:t>
            </a:r>
            <a:r>
              <a:rPr lang="en-US" sz="2000" dirty="0"/>
              <a:t>Bu </a:t>
            </a:r>
            <a:r>
              <a:rPr lang="en-US" sz="2000" dirty="0" err="1"/>
              <a:t>anten</a:t>
            </a:r>
            <a:r>
              <a:rPr lang="en-US" sz="2000" dirty="0"/>
              <a:t> </a:t>
            </a:r>
            <a:r>
              <a:rPr lang="en-US" sz="2000" dirty="0" err="1"/>
              <a:t>tipinde</a:t>
            </a:r>
            <a:r>
              <a:rPr lang="en-US" sz="2000" dirty="0"/>
              <a:t> </a:t>
            </a:r>
            <a:r>
              <a:rPr lang="en-US" sz="2000" dirty="0" err="1"/>
              <a:t>baz</a:t>
            </a:r>
            <a:r>
              <a:rPr lang="en-US" sz="2000" dirty="0"/>
              <a:t> </a:t>
            </a:r>
            <a:r>
              <a:rPr lang="en-US" sz="2000" dirty="0" err="1"/>
              <a:t>istasyonu</a:t>
            </a:r>
            <a:r>
              <a:rPr lang="en-US" sz="2000" dirty="0"/>
              <a:t> </a:t>
            </a:r>
            <a:r>
              <a:rPr lang="en-US" sz="2000" dirty="0" err="1"/>
              <a:t>tek</a:t>
            </a:r>
            <a:r>
              <a:rPr lang="en-US" sz="2000" dirty="0"/>
              <a:t> </a:t>
            </a:r>
            <a:r>
              <a:rPr lang="en-US" sz="2000" dirty="0" err="1"/>
              <a:t>hücreden</a:t>
            </a:r>
            <a:r>
              <a:rPr lang="en-US" sz="2000" dirty="0"/>
              <a:t> </a:t>
            </a:r>
            <a:r>
              <a:rPr lang="en-US" sz="2000" dirty="0" err="1"/>
              <a:t>oluşmaktadır</a:t>
            </a:r>
            <a:r>
              <a:rPr lang="en-US" sz="2000" dirty="0"/>
              <a:t> </a:t>
            </a:r>
            <a:r>
              <a:rPr lang="en-US" sz="2000" dirty="0" err="1"/>
              <a:t>ve</a:t>
            </a:r>
            <a:r>
              <a:rPr lang="en-US" sz="2000" dirty="0"/>
              <a:t> </a:t>
            </a:r>
            <a:r>
              <a:rPr lang="en-US" sz="2000" dirty="0" err="1"/>
              <a:t>baz</a:t>
            </a:r>
            <a:r>
              <a:rPr lang="en-US" sz="2000" dirty="0"/>
              <a:t> </a:t>
            </a:r>
            <a:r>
              <a:rPr lang="en-US" sz="2000" dirty="0" err="1"/>
              <a:t>istasyonu</a:t>
            </a:r>
            <a:r>
              <a:rPr lang="en-US" sz="2000" dirty="0"/>
              <a:t> </a:t>
            </a:r>
            <a:r>
              <a:rPr lang="en-US" sz="2000" dirty="0" err="1"/>
              <a:t>merkez</a:t>
            </a:r>
            <a:r>
              <a:rPr lang="en-US" sz="2000" dirty="0"/>
              <a:t> </a:t>
            </a:r>
            <a:r>
              <a:rPr lang="en-US" sz="2000" dirty="0" err="1"/>
              <a:t>etrafında</a:t>
            </a:r>
            <a:r>
              <a:rPr lang="en-US" sz="2000" dirty="0"/>
              <a:t> </a:t>
            </a:r>
            <a:r>
              <a:rPr lang="en-US" sz="2000" dirty="0" err="1"/>
              <a:t>eşit</a:t>
            </a:r>
            <a:r>
              <a:rPr lang="en-US" sz="2000" dirty="0"/>
              <a:t> </a:t>
            </a:r>
            <a:r>
              <a:rPr lang="en-US" sz="2000" dirty="0" err="1"/>
              <a:t>olarak</a:t>
            </a:r>
            <a:r>
              <a:rPr lang="en-US" sz="2000" dirty="0"/>
              <a:t> </a:t>
            </a:r>
            <a:r>
              <a:rPr lang="en-US" sz="2000" dirty="0" err="1"/>
              <a:t>ışımaktadır</a:t>
            </a:r>
            <a:r>
              <a:rPr lang="en-US" sz="2000" dirty="0"/>
              <a:t>. Bu </a:t>
            </a:r>
            <a:r>
              <a:rPr lang="en-US" sz="2000" dirty="0" err="1"/>
              <a:t>baz</a:t>
            </a:r>
            <a:r>
              <a:rPr lang="en-US" sz="2000" dirty="0"/>
              <a:t> </a:t>
            </a:r>
            <a:r>
              <a:rPr lang="en-US" sz="2000" dirty="0" err="1"/>
              <a:t>alıcı</a:t>
            </a:r>
            <a:r>
              <a:rPr lang="en-US" sz="2000" dirty="0"/>
              <a:t> </a:t>
            </a:r>
            <a:r>
              <a:rPr lang="en-US" sz="2000" dirty="0" err="1"/>
              <a:t>ve</a:t>
            </a:r>
            <a:r>
              <a:rPr lang="en-US" sz="2000" dirty="0"/>
              <a:t> </a:t>
            </a:r>
            <a:r>
              <a:rPr lang="en-US" sz="2000" dirty="0" err="1"/>
              <a:t>verici</a:t>
            </a:r>
            <a:r>
              <a:rPr lang="en-US" sz="2000" dirty="0"/>
              <a:t> </a:t>
            </a:r>
            <a:r>
              <a:rPr lang="en-US" sz="2000" dirty="0" err="1"/>
              <a:t>istasyonu</a:t>
            </a:r>
            <a:r>
              <a:rPr lang="en-US" sz="2000" dirty="0"/>
              <a:t> </a:t>
            </a:r>
            <a:r>
              <a:rPr lang="en-US" sz="2000" dirty="0" err="1"/>
              <a:t>için</a:t>
            </a:r>
            <a:r>
              <a:rPr lang="en-US" sz="2000" dirty="0"/>
              <a:t>  </a:t>
            </a:r>
            <a:r>
              <a:rPr lang="en-US" sz="2000" dirty="0" err="1"/>
              <a:t>anten</a:t>
            </a:r>
            <a:r>
              <a:rPr lang="en-US" sz="2000" dirty="0"/>
              <a:t> </a:t>
            </a:r>
            <a:r>
              <a:rPr lang="en-US" sz="2000" dirty="0" err="1"/>
              <a:t>olarak</a:t>
            </a:r>
            <a:r>
              <a:rPr lang="en-US" sz="2000" dirty="0"/>
              <a:t> </a:t>
            </a:r>
            <a:r>
              <a:rPr lang="en-US" sz="2000" dirty="0" err="1"/>
              <a:t>isimlendirilir</a:t>
            </a:r>
            <a:r>
              <a:rPr lang="en-US" sz="2000" dirty="0"/>
              <a:t>. </a:t>
            </a:r>
            <a:endParaRPr lang="tr-TR"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839291"/>
            <a:ext cx="2232248" cy="1686053"/>
          </a:xfrm>
          <a:prstGeom prst="rect">
            <a:avLst/>
          </a:prstGeom>
          <a:noFill/>
          <a:ln>
            <a:noFill/>
          </a:ln>
        </p:spPr>
      </p:pic>
      <p:sp>
        <p:nvSpPr>
          <p:cNvPr id="6" name="TextBox 5"/>
          <p:cNvSpPr txBox="1"/>
          <p:nvPr/>
        </p:nvSpPr>
        <p:spPr>
          <a:xfrm>
            <a:off x="1043608" y="5682317"/>
            <a:ext cx="4680520" cy="923330"/>
          </a:xfrm>
          <a:prstGeom prst="rect">
            <a:avLst/>
          </a:prstGeom>
          <a:noFill/>
        </p:spPr>
        <p:txBody>
          <a:bodyPr wrap="square" rtlCol="0">
            <a:spAutoFit/>
          </a:bodyPr>
          <a:lstStyle/>
          <a:p>
            <a:pPr algn="just"/>
            <a:r>
              <a:rPr lang="tr-TR" dirty="0"/>
              <a:t>B</a:t>
            </a:r>
            <a:r>
              <a:rPr lang="en-US" dirty="0" err="1"/>
              <a:t>ir</a:t>
            </a:r>
            <a:r>
              <a:rPr lang="en-US" dirty="0"/>
              <a:t> </a:t>
            </a:r>
            <a:r>
              <a:rPr lang="en-US" b="1" i="1" dirty="0" err="1"/>
              <a:t>omni</a:t>
            </a:r>
            <a:r>
              <a:rPr lang="en-US" b="1" i="1" dirty="0"/>
              <a:t> </a:t>
            </a:r>
            <a:r>
              <a:rPr lang="en-US" b="1" i="1" dirty="0" err="1"/>
              <a:t>anten</a:t>
            </a:r>
            <a:r>
              <a:rPr lang="en-US" dirty="0"/>
              <a:t> </a:t>
            </a:r>
            <a:r>
              <a:rPr lang="en-US" dirty="0" err="1"/>
              <a:t>ve</a:t>
            </a:r>
            <a:r>
              <a:rPr lang="en-US" dirty="0"/>
              <a:t> </a:t>
            </a:r>
            <a:r>
              <a:rPr lang="en-US" dirty="0" err="1"/>
              <a:t>kapsama</a:t>
            </a:r>
            <a:r>
              <a:rPr lang="en-US" dirty="0"/>
              <a:t> </a:t>
            </a:r>
            <a:r>
              <a:rPr lang="en-US" dirty="0" err="1"/>
              <a:t>alanı</a:t>
            </a:r>
            <a:r>
              <a:rPr lang="en-US" dirty="0"/>
              <a:t> </a:t>
            </a:r>
            <a:r>
              <a:rPr lang="en-US" dirty="0" err="1"/>
              <a:t>gösterilmiştir</a:t>
            </a:r>
            <a:r>
              <a:rPr lang="en-US" dirty="0"/>
              <a:t>.</a:t>
            </a:r>
            <a:endParaRPr lang="tr-TR" dirty="0"/>
          </a:p>
          <a:p>
            <a:endParaRPr lang="tr-TR" dirty="0"/>
          </a:p>
          <a:p>
            <a:endParaRPr lang="tr-TR" dirty="0"/>
          </a:p>
        </p:txBody>
      </p:sp>
      <p:sp>
        <p:nvSpPr>
          <p:cNvPr id="7" name="Slide Number Placeholder 6">
            <a:extLst>
              <a:ext uri="{FF2B5EF4-FFF2-40B4-BE49-F238E27FC236}">
                <a16:creationId xmlns:a16="http://schemas.microsoft.com/office/drawing/2014/main" id="{AF00A919-47B4-1D65-969E-FB9E788369D8}"/>
              </a:ext>
            </a:extLst>
          </p:cNvPr>
          <p:cNvSpPr>
            <a:spLocks noGrp="1"/>
          </p:cNvSpPr>
          <p:nvPr>
            <p:ph type="sldNum" sz="quarter" idx="12"/>
          </p:nvPr>
        </p:nvSpPr>
        <p:spPr/>
        <p:txBody>
          <a:bodyPr/>
          <a:lstStyle/>
          <a:p>
            <a:fld id="{FA388F4F-6C6B-4E7F-860B-201CED661D62}" type="slidenum">
              <a:rPr lang="tr-TR" smtClean="0"/>
              <a:t>69</a:t>
            </a:fld>
            <a:endParaRPr lang="tr-TR"/>
          </a:p>
        </p:txBody>
      </p:sp>
    </p:spTree>
    <p:extLst>
      <p:ext uri="{BB962C8B-B14F-4D97-AF65-F5344CB8AC3E}">
        <p14:creationId xmlns:p14="http://schemas.microsoft.com/office/powerpoint/2010/main" val="145245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136904" cy="2585323"/>
          </a:xfrm>
          <a:prstGeom prst="rect">
            <a:avLst/>
          </a:prstGeom>
          <a:noFill/>
        </p:spPr>
        <p:txBody>
          <a:bodyPr wrap="square" rtlCol="0">
            <a:spAutoFit/>
          </a:bodyPr>
          <a:lstStyle/>
          <a:p>
            <a:pPr algn="just"/>
            <a:r>
              <a:rPr lang="en-US" sz="2400" b="1" dirty="0"/>
              <a:t>Integrated Services </a:t>
            </a:r>
            <a:r>
              <a:rPr lang="en-US" sz="2400" b="1" dirty="0" err="1"/>
              <a:t>Dijital</a:t>
            </a:r>
            <a:r>
              <a:rPr lang="en-US" sz="2400" b="1" dirty="0"/>
              <a:t> Network (</a:t>
            </a:r>
            <a:r>
              <a:rPr lang="en-US" sz="2400" b="1" dirty="0" err="1"/>
              <a:t>Tümleşik</a:t>
            </a:r>
            <a:r>
              <a:rPr lang="en-US" sz="2400" b="1" dirty="0"/>
              <a:t> </a:t>
            </a:r>
            <a:r>
              <a:rPr lang="en-US" sz="2400" b="1" dirty="0" err="1"/>
              <a:t>Hizmetler</a:t>
            </a:r>
            <a:r>
              <a:rPr lang="en-US" sz="2400" b="1" dirty="0"/>
              <a:t> </a:t>
            </a:r>
            <a:r>
              <a:rPr lang="en-US" sz="2400" b="1" dirty="0" err="1"/>
              <a:t>Sayısal</a:t>
            </a:r>
            <a:r>
              <a:rPr lang="en-US" sz="2400" b="1" dirty="0"/>
              <a:t> </a:t>
            </a:r>
            <a:r>
              <a:rPr lang="en-US" sz="2400" b="1" dirty="0" err="1"/>
              <a:t>Şebekesi</a:t>
            </a:r>
            <a:r>
              <a:rPr lang="en-US" sz="2400" b="1" dirty="0"/>
              <a:t>) </a:t>
            </a:r>
            <a:r>
              <a:rPr lang="en-US" sz="2400" b="1" dirty="0" err="1"/>
              <a:t>sözcüklerinin</a:t>
            </a:r>
            <a:r>
              <a:rPr lang="en-US" sz="2400" b="1" dirty="0"/>
              <a:t> </a:t>
            </a:r>
            <a:r>
              <a:rPr lang="en-US" sz="2400" b="1" dirty="0" err="1"/>
              <a:t>başharflerinden</a:t>
            </a:r>
            <a:r>
              <a:rPr lang="en-US" sz="2400" b="1" dirty="0"/>
              <a:t> </a:t>
            </a:r>
            <a:r>
              <a:rPr lang="en-US" sz="2400" b="1" u="sng" dirty="0" err="1"/>
              <a:t>oluşan</a:t>
            </a:r>
            <a:r>
              <a:rPr lang="en-US" sz="2400" b="1" u="sng" dirty="0"/>
              <a:t> ISDN; </a:t>
            </a:r>
            <a:r>
              <a:rPr lang="en-US" sz="2400" b="1" u="sng" dirty="0" err="1"/>
              <a:t>ses</a:t>
            </a:r>
            <a:r>
              <a:rPr lang="en-US" sz="2400" b="1" u="sng" dirty="0"/>
              <a:t>, </a:t>
            </a:r>
            <a:r>
              <a:rPr lang="en-US" sz="2400" b="1" u="sng" dirty="0" err="1"/>
              <a:t>görüntü</a:t>
            </a:r>
            <a:r>
              <a:rPr lang="en-US" sz="2400" b="1" u="sng" dirty="0"/>
              <a:t>, </a:t>
            </a:r>
            <a:r>
              <a:rPr lang="en-US" sz="2400" b="1" u="sng" dirty="0" err="1"/>
              <a:t>veri</a:t>
            </a:r>
            <a:r>
              <a:rPr lang="en-US" sz="2400" b="1" u="sng" dirty="0"/>
              <a:t> </a:t>
            </a:r>
            <a:r>
              <a:rPr lang="en-US" sz="2400" b="1" u="sng" dirty="0" err="1"/>
              <a:t>gibi</a:t>
            </a:r>
            <a:r>
              <a:rPr lang="en-US" sz="2400" b="1" u="sng" dirty="0"/>
              <a:t> her </a:t>
            </a:r>
            <a:r>
              <a:rPr lang="en-US" sz="2400" b="1" u="sng" dirty="0" err="1"/>
              <a:t>türlü</a:t>
            </a:r>
            <a:r>
              <a:rPr lang="en-US" sz="2400" b="1" u="sng" dirty="0"/>
              <a:t> </a:t>
            </a:r>
            <a:r>
              <a:rPr lang="en-US" sz="2400" b="1" u="sng" dirty="0" err="1"/>
              <a:t>bilginin</a:t>
            </a:r>
            <a:r>
              <a:rPr lang="en-US" sz="2400" b="1" u="sng" dirty="0"/>
              <a:t> </a:t>
            </a:r>
            <a:r>
              <a:rPr lang="en-US" sz="2400" b="1" u="sng" dirty="0" err="1"/>
              <a:t>sayısal</a:t>
            </a:r>
            <a:r>
              <a:rPr lang="en-US" sz="2400" b="1" u="sng" dirty="0"/>
              <a:t> </a:t>
            </a:r>
            <a:r>
              <a:rPr lang="en-US" sz="2400" b="1" u="sng" dirty="0" err="1"/>
              <a:t>bir</a:t>
            </a:r>
            <a:r>
              <a:rPr lang="en-US" sz="2400" b="1" u="sng" dirty="0"/>
              <a:t> </a:t>
            </a:r>
            <a:r>
              <a:rPr lang="en-US" sz="2400" b="1" u="sng" dirty="0" err="1"/>
              <a:t>ortamda</a:t>
            </a:r>
            <a:r>
              <a:rPr lang="en-US" sz="2400" b="1" u="sng" dirty="0"/>
              <a:t> </a:t>
            </a:r>
            <a:r>
              <a:rPr lang="en-US" sz="2400" b="1" u="sng" dirty="0" err="1"/>
              <a:t>birleştirilip</a:t>
            </a:r>
            <a:r>
              <a:rPr lang="en-US" sz="2400" b="1" u="sng" dirty="0"/>
              <a:t> </a:t>
            </a:r>
            <a:r>
              <a:rPr lang="en-US" sz="2400" b="1" u="sng" dirty="0" err="1"/>
              <a:t>aynı</a:t>
            </a:r>
            <a:r>
              <a:rPr lang="en-US" sz="2400" b="1" u="sng" dirty="0"/>
              <a:t> hat </a:t>
            </a:r>
            <a:r>
              <a:rPr lang="en-US" sz="2400" b="1" u="sng" dirty="0" err="1"/>
              <a:t>üzerinden</a:t>
            </a:r>
            <a:r>
              <a:rPr lang="en-US" sz="2400" b="1" u="sng" dirty="0"/>
              <a:t> </a:t>
            </a:r>
            <a:r>
              <a:rPr lang="en-US" sz="2400" b="1" u="sng" dirty="0" err="1"/>
              <a:t>iletilmesinin</a:t>
            </a:r>
            <a:r>
              <a:rPr lang="en-US" sz="2400" b="1" u="sng" dirty="0"/>
              <a:t> </a:t>
            </a:r>
            <a:r>
              <a:rPr lang="en-US" sz="2400" b="1" u="sng" dirty="0" err="1"/>
              <a:t>sağlandığı</a:t>
            </a:r>
            <a:r>
              <a:rPr lang="en-US" sz="2400" b="1" u="sng" dirty="0"/>
              <a:t> </a:t>
            </a:r>
            <a:r>
              <a:rPr lang="en-US" sz="2400" b="1" u="sng" dirty="0" err="1"/>
              <a:t>bir</a:t>
            </a:r>
            <a:r>
              <a:rPr lang="en-US" sz="2400" b="1" u="sng" dirty="0"/>
              <a:t> </a:t>
            </a:r>
            <a:r>
              <a:rPr lang="en-US" sz="2400" b="1" u="sng" dirty="0" err="1"/>
              <a:t>haberleşme</a:t>
            </a:r>
            <a:r>
              <a:rPr lang="en-US" sz="2400" b="1" u="sng" dirty="0"/>
              <a:t> </a:t>
            </a:r>
            <a:r>
              <a:rPr lang="en-US" sz="2400" b="1" u="sng" dirty="0" err="1"/>
              <a:t>ağıdır</a:t>
            </a:r>
            <a:r>
              <a:rPr lang="en-US" sz="2400" b="1" dirty="0"/>
              <a:t>. ISDN </a:t>
            </a:r>
            <a:r>
              <a:rPr lang="en-US" sz="2400" b="1" dirty="0" err="1"/>
              <a:t>ses</a:t>
            </a:r>
            <a:r>
              <a:rPr lang="en-US" sz="2400" b="1" dirty="0"/>
              <a:t>, </a:t>
            </a:r>
            <a:r>
              <a:rPr lang="en-US" sz="2400" b="1" dirty="0" err="1"/>
              <a:t>veri</a:t>
            </a:r>
            <a:r>
              <a:rPr lang="en-US" sz="2400" b="1" dirty="0"/>
              <a:t> </a:t>
            </a:r>
            <a:r>
              <a:rPr lang="en-US" sz="2400" b="1" dirty="0" err="1"/>
              <a:t>ve</a:t>
            </a:r>
            <a:r>
              <a:rPr lang="en-US" sz="2400" b="1" dirty="0"/>
              <a:t> </a:t>
            </a:r>
            <a:r>
              <a:rPr lang="en-US" sz="2400" b="1" dirty="0" err="1"/>
              <a:t>görüntü</a:t>
            </a:r>
            <a:r>
              <a:rPr lang="en-US" sz="2400" b="1" dirty="0"/>
              <a:t> </a:t>
            </a:r>
            <a:r>
              <a:rPr lang="en-US" sz="2400" b="1" dirty="0" err="1"/>
              <a:t>gibi</a:t>
            </a:r>
            <a:r>
              <a:rPr lang="en-US" sz="2400" b="1" dirty="0"/>
              <a:t> </a:t>
            </a:r>
            <a:r>
              <a:rPr lang="en-US" sz="2400" b="1" dirty="0" err="1"/>
              <a:t>değişik</a:t>
            </a:r>
            <a:r>
              <a:rPr lang="en-US" sz="2400" b="1" dirty="0"/>
              <a:t> </a:t>
            </a:r>
            <a:r>
              <a:rPr lang="en-US" sz="2400" b="1" dirty="0" err="1"/>
              <a:t>servisleri</a:t>
            </a:r>
            <a:r>
              <a:rPr lang="en-US" sz="2400" b="1" dirty="0"/>
              <a:t> </a:t>
            </a:r>
            <a:r>
              <a:rPr lang="en-US" sz="2400" b="1" dirty="0" err="1"/>
              <a:t>tek</a:t>
            </a:r>
            <a:r>
              <a:rPr lang="en-US" sz="2400" b="1" dirty="0"/>
              <a:t> </a:t>
            </a:r>
            <a:r>
              <a:rPr lang="en-US" sz="2400" b="1" dirty="0" err="1"/>
              <a:t>bir</a:t>
            </a:r>
            <a:r>
              <a:rPr lang="en-US" sz="2400" b="1" dirty="0"/>
              <a:t> </a:t>
            </a:r>
            <a:r>
              <a:rPr lang="en-US" sz="2400" b="1" dirty="0" err="1"/>
              <a:t>ağda</a:t>
            </a:r>
            <a:r>
              <a:rPr lang="en-US" sz="2400" b="1" dirty="0"/>
              <a:t> </a:t>
            </a:r>
            <a:r>
              <a:rPr lang="en-US" sz="2400" b="1" dirty="0" err="1"/>
              <a:t>bütünleştirmektedir</a:t>
            </a:r>
            <a:r>
              <a:rPr lang="en-US" sz="2400" b="1" dirty="0"/>
              <a:t>. </a:t>
            </a:r>
            <a:endParaRPr lang="tr-TR" sz="2400" b="1" dirty="0"/>
          </a:p>
          <a:p>
            <a:endParaRPr lang="tr-TR" dirty="0"/>
          </a:p>
        </p:txBody>
      </p:sp>
      <p:sp>
        <p:nvSpPr>
          <p:cNvPr id="3" name="TextBox 2"/>
          <p:cNvSpPr txBox="1"/>
          <p:nvPr/>
        </p:nvSpPr>
        <p:spPr>
          <a:xfrm>
            <a:off x="611560" y="2838369"/>
            <a:ext cx="8136904" cy="3323987"/>
          </a:xfrm>
          <a:prstGeom prst="rect">
            <a:avLst/>
          </a:prstGeom>
          <a:noFill/>
        </p:spPr>
        <p:txBody>
          <a:bodyPr wrap="square" rtlCol="0">
            <a:spAutoFit/>
          </a:bodyPr>
          <a:lstStyle/>
          <a:p>
            <a:pPr algn="just"/>
            <a:r>
              <a:rPr lang="en-US" sz="2400" b="1" dirty="0" err="1"/>
              <a:t>Teknolojik</a:t>
            </a:r>
            <a:r>
              <a:rPr lang="en-US" sz="2400" b="1" dirty="0"/>
              <a:t> </a:t>
            </a:r>
            <a:r>
              <a:rPr lang="en-US" sz="2400" b="1" dirty="0" err="1"/>
              <a:t>gelişmelere</a:t>
            </a:r>
            <a:r>
              <a:rPr lang="en-US" sz="2400" b="1" dirty="0"/>
              <a:t> </a:t>
            </a:r>
            <a:r>
              <a:rPr lang="en-US" sz="2400" b="1" dirty="0" err="1"/>
              <a:t>paralel</a:t>
            </a:r>
            <a:r>
              <a:rPr lang="en-US" sz="2400" b="1" dirty="0"/>
              <a:t> </a:t>
            </a:r>
            <a:r>
              <a:rPr lang="en-US" sz="2400" b="1" dirty="0" err="1"/>
              <a:t>olarak</a:t>
            </a:r>
            <a:r>
              <a:rPr lang="en-US" sz="2400" b="1" dirty="0"/>
              <a:t> </a:t>
            </a:r>
            <a:r>
              <a:rPr lang="en-US" sz="2400" b="1" dirty="0" err="1"/>
              <a:t>insanlığın</a:t>
            </a:r>
            <a:r>
              <a:rPr lang="en-US" sz="2400" b="1" dirty="0"/>
              <a:t> </a:t>
            </a:r>
            <a:r>
              <a:rPr lang="en-US" sz="2400" b="1" dirty="0" err="1"/>
              <a:t>ihtiyaçları</a:t>
            </a:r>
            <a:r>
              <a:rPr lang="en-US" sz="2400" b="1" dirty="0"/>
              <a:t> da </a:t>
            </a:r>
            <a:r>
              <a:rPr lang="en-US" sz="2400" b="1" dirty="0" err="1"/>
              <a:t>artmaktadır</a:t>
            </a:r>
            <a:r>
              <a:rPr lang="en-US" sz="2400" b="1" dirty="0"/>
              <a:t>. </a:t>
            </a:r>
            <a:r>
              <a:rPr lang="en-US" sz="2400" b="1" dirty="0" err="1"/>
              <a:t>Artan</a:t>
            </a:r>
            <a:r>
              <a:rPr lang="en-US" sz="2400" b="1" dirty="0"/>
              <a:t> </a:t>
            </a:r>
            <a:r>
              <a:rPr lang="en-US" sz="2400" b="1" dirty="0" err="1"/>
              <a:t>ihtiyaçların</a:t>
            </a:r>
            <a:r>
              <a:rPr lang="en-US" sz="2400" b="1" dirty="0"/>
              <a:t> </a:t>
            </a:r>
            <a:r>
              <a:rPr lang="en-US" sz="2400" b="1" dirty="0" err="1"/>
              <a:t>karşılanması</a:t>
            </a:r>
            <a:r>
              <a:rPr lang="en-US" sz="2400" b="1" dirty="0"/>
              <a:t> </a:t>
            </a:r>
            <a:r>
              <a:rPr lang="en-US" sz="2400" b="1" dirty="0" err="1"/>
              <a:t>yeni</a:t>
            </a:r>
            <a:r>
              <a:rPr lang="en-US" sz="2400" b="1" dirty="0"/>
              <a:t> </a:t>
            </a:r>
            <a:r>
              <a:rPr lang="en-US" sz="2400" b="1" dirty="0" err="1"/>
              <a:t>sistemleri</a:t>
            </a:r>
            <a:r>
              <a:rPr lang="en-US" sz="2400" b="1" dirty="0"/>
              <a:t> </a:t>
            </a:r>
            <a:r>
              <a:rPr lang="en-US" sz="2400" b="1" dirty="0" err="1"/>
              <a:t>doğurmaktadır</a:t>
            </a:r>
            <a:r>
              <a:rPr lang="en-US" sz="2400" b="1" dirty="0"/>
              <a:t>. </a:t>
            </a:r>
            <a:r>
              <a:rPr lang="en-US" sz="2400" b="1" dirty="0" err="1"/>
              <a:t>Haberleşmedeki</a:t>
            </a:r>
            <a:r>
              <a:rPr lang="en-US" sz="2400" b="1" dirty="0"/>
              <a:t> </a:t>
            </a:r>
            <a:r>
              <a:rPr lang="en-US" sz="2400" b="1" dirty="0" err="1"/>
              <a:t>hızlı</a:t>
            </a:r>
            <a:r>
              <a:rPr lang="en-US" sz="2400" b="1" dirty="0"/>
              <a:t> </a:t>
            </a:r>
            <a:r>
              <a:rPr lang="en-US" sz="2400" b="1" dirty="0" err="1"/>
              <a:t>gelişmelerde</a:t>
            </a:r>
            <a:r>
              <a:rPr lang="en-US" sz="2400" b="1" dirty="0"/>
              <a:t> </a:t>
            </a:r>
            <a:r>
              <a:rPr lang="en-US" sz="2400" b="1" dirty="0" err="1"/>
              <a:t>Artık</a:t>
            </a:r>
            <a:r>
              <a:rPr lang="en-US" sz="2400" b="1" dirty="0"/>
              <a:t> </a:t>
            </a:r>
            <a:r>
              <a:rPr lang="en-US" sz="2400" b="1" dirty="0" err="1"/>
              <a:t>haberleşme</a:t>
            </a:r>
            <a:r>
              <a:rPr lang="en-US" sz="2400" b="1" dirty="0"/>
              <a:t> </a:t>
            </a:r>
            <a:r>
              <a:rPr lang="en-US" sz="2400" b="1" dirty="0" err="1"/>
              <a:t>teknolojilerinde</a:t>
            </a:r>
            <a:r>
              <a:rPr lang="en-US" sz="2400" b="1" dirty="0"/>
              <a:t> </a:t>
            </a:r>
            <a:r>
              <a:rPr lang="en-US" sz="2400" b="1" dirty="0" err="1"/>
              <a:t>çoklu</a:t>
            </a:r>
            <a:r>
              <a:rPr lang="en-US" sz="2400" b="1" dirty="0"/>
              <a:t> </a:t>
            </a:r>
            <a:r>
              <a:rPr lang="en-US" sz="2400" b="1" dirty="0" err="1"/>
              <a:t>ortam</a:t>
            </a:r>
            <a:r>
              <a:rPr lang="en-US" sz="2400" b="1" dirty="0"/>
              <a:t> </a:t>
            </a:r>
            <a:r>
              <a:rPr lang="en-US" sz="2400" b="1" dirty="0" err="1"/>
              <a:t>uygulamaları</a:t>
            </a:r>
            <a:r>
              <a:rPr lang="en-US" sz="2400" b="1" dirty="0"/>
              <a:t>; </a:t>
            </a:r>
            <a:r>
              <a:rPr lang="en-US" sz="2400" b="1" dirty="0" err="1"/>
              <a:t>ses</a:t>
            </a:r>
            <a:r>
              <a:rPr lang="en-US" sz="2400" b="1" dirty="0"/>
              <a:t>, video, </a:t>
            </a:r>
            <a:r>
              <a:rPr lang="en-US" sz="2400" b="1" dirty="0" err="1"/>
              <a:t>görüntü</a:t>
            </a:r>
            <a:r>
              <a:rPr lang="en-US" sz="2400" b="1" dirty="0"/>
              <a:t> </a:t>
            </a:r>
            <a:r>
              <a:rPr lang="en-US" sz="2400" b="1" dirty="0" err="1"/>
              <a:t>ve</a:t>
            </a:r>
            <a:r>
              <a:rPr lang="en-US" sz="2400" b="1" dirty="0"/>
              <a:t> </a:t>
            </a:r>
            <a:r>
              <a:rPr lang="en-US" sz="2400" b="1" dirty="0" err="1"/>
              <a:t>yazılı</a:t>
            </a:r>
            <a:r>
              <a:rPr lang="en-US" sz="2400" b="1" dirty="0"/>
              <a:t> </a:t>
            </a:r>
            <a:r>
              <a:rPr lang="en-US" sz="2400" b="1" dirty="0" err="1"/>
              <a:t>metinlerin</a:t>
            </a:r>
            <a:r>
              <a:rPr lang="en-US" sz="2400" b="1" dirty="0"/>
              <a:t> </a:t>
            </a:r>
            <a:r>
              <a:rPr lang="en-US" sz="2400" b="1" dirty="0" err="1"/>
              <a:t>birlikte</a:t>
            </a:r>
            <a:r>
              <a:rPr lang="en-US" sz="2400" b="1" dirty="0"/>
              <a:t> </a:t>
            </a:r>
            <a:r>
              <a:rPr lang="en-US" sz="2400" b="1" dirty="0" err="1"/>
              <a:t>kullanımını</a:t>
            </a:r>
            <a:r>
              <a:rPr lang="en-US" sz="2400" b="1" dirty="0"/>
              <a:t> </a:t>
            </a:r>
            <a:r>
              <a:rPr lang="en-US" sz="2400" b="1" dirty="0" err="1"/>
              <a:t>ve</a:t>
            </a:r>
            <a:r>
              <a:rPr lang="en-US" sz="2400" b="1" dirty="0"/>
              <a:t> </a:t>
            </a:r>
            <a:r>
              <a:rPr lang="en-US" sz="2400" b="1" dirty="0" err="1"/>
              <a:t>iletişimini</a:t>
            </a:r>
            <a:r>
              <a:rPr lang="en-US" sz="2400" b="1" dirty="0"/>
              <a:t> </a:t>
            </a:r>
            <a:r>
              <a:rPr lang="en-US" sz="2400" b="1" dirty="0" err="1"/>
              <a:t>gerekli</a:t>
            </a:r>
            <a:r>
              <a:rPr lang="en-US" sz="2400" b="1" dirty="0"/>
              <a:t> </a:t>
            </a:r>
            <a:r>
              <a:rPr lang="en-US" sz="2400" b="1" dirty="0" err="1"/>
              <a:t>kılmaktadır</a:t>
            </a:r>
            <a:r>
              <a:rPr lang="en-US" sz="2400" b="1" dirty="0"/>
              <a:t>, </a:t>
            </a:r>
            <a:r>
              <a:rPr lang="en-US" sz="2400" b="1" dirty="0" err="1"/>
              <a:t>bu</a:t>
            </a:r>
            <a:r>
              <a:rPr lang="en-US" sz="2400" b="1" dirty="0"/>
              <a:t> da </a:t>
            </a:r>
            <a:r>
              <a:rPr lang="en-US" sz="2400" b="1" dirty="0" err="1"/>
              <a:t>mevcut</a:t>
            </a:r>
            <a:r>
              <a:rPr lang="en-US" sz="2400" b="1" dirty="0"/>
              <a:t> </a:t>
            </a:r>
            <a:r>
              <a:rPr lang="en-US" sz="2400" b="1" dirty="0" err="1"/>
              <a:t>sistemlerin</a:t>
            </a:r>
            <a:r>
              <a:rPr lang="en-US" sz="2400" b="1" dirty="0"/>
              <a:t> </a:t>
            </a:r>
            <a:r>
              <a:rPr lang="en-US" sz="2400" b="1" dirty="0" err="1"/>
              <a:t>sayısallaştırılmasını</a:t>
            </a:r>
            <a:r>
              <a:rPr lang="en-US" sz="2400" b="1" dirty="0"/>
              <a:t> </a:t>
            </a:r>
            <a:r>
              <a:rPr lang="en-US" sz="2400" b="1" dirty="0" err="1"/>
              <a:t>gerektirmektedir</a:t>
            </a:r>
            <a:r>
              <a:rPr lang="en-US" sz="2400" b="1" dirty="0"/>
              <a:t>. ISDN </a:t>
            </a:r>
            <a:r>
              <a:rPr lang="en-US" sz="2400" b="1" dirty="0" err="1"/>
              <a:t>santraller</a:t>
            </a:r>
            <a:r>
              <a:rPr lang="en-US" sz="2400" b="1" dirty="0"/>
              <a:t> </a:t>
            </a:r>
            <a:r>
              <a:rPr lang="en-US" sz="2400" b="1" dirty="0" err="1"/>
              <a:t>bu</a:t>
            </a:r>
            <a:r>
              <a:rPr lang="en-US" sz="2400" b="1" dirty="0"/>
              <a:t> </a:t>
            </a:r>
            <a:r>
              <a:rPr lang="en-US" sz="2400" b="1" dirty="0" err="1"/>
              <a:t>işlevi</a:t>
            </a:r>
            <a:r>
              <a:rPr lang="en-US" sz="2400" b="1" dirty="0"/>
              <a:t> </a:t>
            </a:r>
            <a:r>
              <a:rPr lang="en-US" sz="2400" b="1" dirty="0" err="1"/>
              <a:t>yerine</a:t>
            </a:r>
            <a:r>
              <a:rPr lang="en-US" sz="2400" b="1" dirty="0"/>
              <a:t> </a:t>
            </a:r>
            <a:r>
              <a:rPr lang="en-US" sz="2400" b="1" dirty="0" err="1"/>
              <a:t>getirmede</a:t>
            </a:r>
            <a:r>
              <a:rPr lang="en-US" sz="2400" b="1" dirty="0"/>
              <a:t> </a:t>
            </a:r>
            <a:r>
              <a:rPr lang="en-US" sz="2400" b="1" dirty="0" err="1"/>
              <a:t>önemli</a:t>
            </a:r>
            <a:r>
              <a:rPr lang="en-US" sz="2400" b="1" dirty="0"/>
              <a:t> </a:t>
            </a:r>
            <a:r>
              <a:rPr lang="en-US" sz="2400" b="1" dirty="0" err="1"/>
              <a:t>bir</a:t>
            </a:r>
            <a:r>
              <a:rPr lang="en-US" sz="2400" b="1" dirty="0"/>
              <a:t> </a:t>
            </a:r>
            <a:r>
              <a:rPr lang="en-US" sz="2400" b="1" dirty="0" err="1"/>
              <a:t>teknoloji</a:t>
            </a:r>
            <a:r>
              <a:rPr lang="en-US" sz="2400" b="1" dirty="0"/>
              <a:t> </a:t>
            </a:r>
            <a:r>
              <a:rPr lang="en-US" sz="2400" b="1" dirty="0" err="1"/>
              <a:t>olarak</a:t>
            </a:r>
            <a:r>
              <a:rPr lang="en-US" sz="2400" b="1" dirty="0"/>
              <a:t> </a:t>
            </a:r>
            <a:r>
              <a:rPr lang="en-US" sz="2400" b="1" dirty="0" err="1"/>
              <a:t>görülmektedir</a:t>
            </a:r>
            <a:r>
              <a:rPr lang="en-US" sz="2400" b="1" dirty="0"/>
              <a:t>.</a:t>
            </a:r>
            <a:endParaRPr lang="tr-TR" sz="2400" b="1" dirty="0"/>
          </a:p>
          <a:p>
            <a:endParaRPr lang="tr-TR" dirty="0"/>
          </a:p>
        </p:txBody>
      </p:sp>
      <p:sp>
        <p:nvSpPr>
          <p:cNvPr id="4" name="Slide Number Placeholder 3">
            <a:extLst>
              <a:ext uri="{FF2B5EF4-FFF2-40B4-BE49-F238E27FC236}">
                <a16:creationId xmlns:a16="http://schemas.microsoft.com/office/drawing/2014/main" id="{B4B5C6A4-92D7-D081-DDE3-31F17D0C6B41}"/>
              </a:ext>
            </a:extLst>
          </p:cNvPr>
          <p:cNvSpPr>
            <a:spLocks noGrp="1"/>
          </p:cNvSpPr>
          <p:nvPr>
            <p:ph type="sldNum" sz="quarter" idx="12"/>
          </p:nvPr>
        </p:nvSpPr>
        <p:spPr/>
        <p:txBody>
          <a:bodyPr/>
          <a:lstStyle/>
          <a:p>
            <a:fld id="{FA388F4F-6C6B-4E7F-860B-201CED661D62}" type="slidenum">
              <a:rPr lang="tr-TR" smtClean="0"/>
              <a:t>7</a:t>
            </a:fld>
            <a:endParaRPr lang="tr-TR"/>
          </a:p>
        </p:txBody>
      </p:sp>
    </p:spTree>
    <p:extLst>
      <p:ext uri="{BB962C8B-B14F-4D97-AF65-F5344CB8AC3E}">
        <p14:creationId xmlns:p14="http://schemas.microsoft.com/office/powerpoint/2010/main" val="3776381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40960" cy="1908215"/>
          </a:xfrm>
          <a:prstGeom prst="rect">
            <a:avLst/>
          </a:prstGeom>
          <a:noFill/>
        </p:spPr>
        <p:txBody>
          <a:bodyPr wrap="square" rtlCol="0">
            <a:spAutoFit/>
          </a:bodyPr>
          <a:lstStyle/>
          <a:p>
            <a:r>
              <a:rPr lang="en-US" b="1" dirty="0" err="1"/>
              <a:t>Üç</a:t>
            </a:r>
            <a:r>
              <a:rPr lang="en-US" b="1" dirty="0"/>
              <a:t> </a:t>
            </a:r>
            <a:r>
              <a:rPr lang="en-US" b="1" dirty="0" err="1"/>
              <a:t>sektörlü</a:t>
            </a:r>
            <a:r>
              <a:rPr lang="en-US" b="1" dirty="0"/>
              <a:t> </a:t>
            </a:r>
            <a:r>
              <a:rPr lang="en-US" b="1" dirty="0" err="1"/>
              <a:t>anten</a:t>
            </a:r>
            <a:r>
              <a:rPr lang="en-US" b="1" dirty="0"/>
              <a:t> (</a:t>
            </a:r>
            <a:r>
              <a:rPr lang="en-US" b="1" dirty="0" err="1"/>
              <a:t>Sektörel</a:t>
            </a:r>
            <a:r>
              <a:rPr lang="en-US" b="1" dirty="0"/>
              <a:t>) : </a:t>
            </a:r>
            <a:endParaRPr lang="tr-TR" b="1" dirty="0"/>
          </a:p>
          <a:p>
            <a:pPr algn="just"/>
            <a:r>
              <a:rPr lang="en-US" sz="2000" dirty="0" err="1"/>
              <a:t>Sektörel</a:t>
            </a:r>
            <a:r>
              <a:rPr lang="en-US" sz="2000" dirty="0"/>
              <a:t> </a:t>
            </a:r>
            <a:r>
              <a:rPr lang="en-US" sz="2000" dirty="0" err="1"/>
              <a:t>baz</a:t>
            </a:r>
            <a:r>
              <a:rPr lang="en-US" sz="2000" dirty="0"/>
              <a:t> </a:t>
            </a:r>
            <a:r>
              <a:rPr lang="en-US" sz="2000" dirty="0" err="1"/>
              <a:t>istasyonları</a:t>
            </a:r>
            <a:r>
              <a:rPr lang="en-US" sz="2000" dirty="0"/>
              <a:t> </a:t>
            </a:r>
            <a:r>
              <a:rPr lang="en-US" sz="2000" dirty="0" err="1"/>
              <a:t>bir</a:t>
            </a:r>
            <a:r>
              <a:rPr lang="en-US" sz="2000" dirty="0"/>
              <a:t> </a:t>
            </a:r>
            <a:r>
              <a:rPr lang="en-US" sz="2000" dirty="0" err="1"/>
              <a:t>veya</a:t>
            </a:r>
            <a:r>
              <a:rPr lang="en-US" sz="2000" dirty="0"/>
              <a:t> </a:t>
            </a:r>
            <a:r>
              <a:rPr lang="en-US" sz="2000" dirty="0" err="1"/>
              <a:t>birden</a:t>
            </a:r>
            <a:r>
              <a:rPr lang="en-US" sz="2000" dirty="0"/>
              <a:t> </a:t>
            </a:r>
            <a:r>
              <a:rPr lang="en-US" sz="2000" dirty="0" err="1"/>
              <a:t>fazla</a:t>
            </a:r>
            <a:r>
              <a:rPr lang="en-US" sz="2000" b="1" dirty="0"/>
              <a:t> </a:t>
            </a:r>
            <a:r>
              <a:rPr lang="en-US" sz="2000" dirty="0" err="1"/>
              <a:t>hücreden</a:t>
            </a:r>
            <a:r>
              <a:rPr lang="en-US" sz="2000" dirty="0"/>
              <a:t> </a:t>
            </a:r>
            <a:r>
              <a:rPr lang="en-US" sz="2000" dirty="0" err="1"/>
              <a:t>oluşmaktadır</a:t>
            </a:r>
            <a:r>
              <a:rPr lang="en-US" sz="2000" dirty="0"/>
              <a:t>. </a:t>
            </a:r>
            <a:r>
              <a:rPr lang="en-US" sz="2000" dirty="0" err="1"/>
              <a:t>GSM’de</a:t>
            </a:r>
            <a:r>
              <a:rPr lang="en-US" sz="2000" dirty="0"/>
              <a:t> </a:t>
            </a:r>
            <a:r>
              <a:rPr lang="en-US" sz="2000" dirty="0" err="1"/>
              <a:t>kullanılan</a:t>
            </a:r>
            <a:r>
              <a:rPr lang="en-US" sz="2000" dirty="0"/>
              <a:t> </a:t>
            </a:r>
            <a:r>
              <a:rPr lang="en-US" sz="2000" dirty="0" err="1"/>
              <a:t>genel</a:t>
            </a:r>
            <a:r>
              <a:rPr lang="en-US" sz="2000" dirty="0"/>
              <a:t> </a:t>
            </a:r>
            <a:r>
              <a:rPr lang="en-US" sz="2000" dirty="0" err="1"/>
              <a:t>yapı</a:t>
            </a:r>
            <a:r>
              <a:rPr lang="en-US" sz="2000" dirty="0"/>
              <a:t> </a:t>
            </a:r>
            <a:r>
              <a:rPr lang="en-US" sz="2000" dirty="0" err="1"/>
              <a:t>üç</a:t>
            </a:r>
            <a:r>
              <a:rPr lang="en-US" sz="2000" dirty="0"/>
              <a:t> </a:t>
            </a:r>
            <a:r>
              <a:rPr lang="en-US" sz="2000" dirty="0" err="1"/>
              <a:t>hücreden</a:t>
            </a:r>
            <a:r>
              <a:rPr lang="en-US" sz="2000" dirty="0"/>
              <a:t> </a:t>
            </a:r>
            <a:r>
              <a:rPr lang="en-US" sz="2000" dirty="0" err="1"/>
              <a:t>oluşan</a:t>
            </a:r>
            <a:r>
              <a:rPr lang="en-US" sz="2000" b="1" dirty="0"/>
              <a:t> </a:t>
            </a:r>
            <a:r>
              <a:rPr lang="en-US" sz="2000" dirty="0" err="1"/>
              <a:t>sektörel</a:t>
            </a:r>
            <a:r>
              <a:rPr lang="en-US" sz="2000" dirty="0"/>
              <a:t> </a:t>
            </a:r>
            <a:r>
              <a:rPr lang="en-US" sz="2000" dirty="0" err="1"/>
              <a:t>yapıdır</a:t>
            </a:r>
            <a:r>
              <a:rPr lang="en-US" sz="2000" dirty="0"/>
              <a:t>. Her </a:t>
            </a:r>
            <a:r>
              <a:rPr lang="en-US" sz="2000" dirty="0" err="1"/>
              <a:t>bir</a:t>
            </a:r>
            <a:r>
              <a:rPr lang="en-US" sz="2000" dirty="0"/>
              <a:t> </a:t>
            </a:r>
            <a:r>
              <a:rPr lang="en-US" sz="2000" dirty="0" err="1"/>
              <a:t>hücre</a:t>
            </a:r>
            <a:r>
              <a:rPr lang="en-US" sz="2000" dirty="0"/>
              <a:t> </a:t>
            </a:r>
            <a:r>
              <a:rPr lang="en-US" sz="2000" dirty="0" err="1"/>
              <a:t>aynı</a:t>
            </a:r>
            <a:r>
              <a:rPr lang="en-US" sz="2000" dirty="0"/>
              <a:t> </a:t>
            </a:r>
            <a:r>
              <a:rPr lang="en-US" sz="2000" dirty="0" err="1"/>
              <a:t>zamanda</a:t>
            </a:r>
            <a:r>
              <a:rPr lang="en-US" sz="2000" dirty="0"/>
              <a:t> </a:t>
            </a:r>
            <a:r>
              <a:rPr lang="en-US" sz="2000" dirty="0" err="1"/>
              <a:t>sektör</a:t>
            </a:r>
            <a:r>
              <a:rPr lang="en-US" sz="2000" dirty="0"/>
              <a:t> </a:t>
            </a:r>
            <a:r>
              <a:rPr lang="en-US" sz="2000" dirty="0" err="1"/>
              <a:t>olarak</a:t>
            </a:r>
            <a:r>
              <a:rPr lang="en-US" sz="2000" dirty="0"/>
              <a:t> </a:t>
            </a:r>
            <a:r>
              <a:rPr lang="en-US" sz="2000" dirty="0" err="1"/>
              <a:t>isimlendirilir</a:t>
            </a:r>
            <a:r>
              <a:rPr lang="en-US" sz="2000" dirty="0"/>
              <a:t>.</a:t>
            </a:r>
            <a:r>
              <a:rPr lang="en-US" sz="2000" b="1" dirty="0"/>
              <a:t> </a:t>
            </a:r>
            <a:r>
              <a:rPr lang="en-US" sz="2000" dirty="0" err="1"/>
              <a:t>Sektörler</a:t>
            </a:r>
            <a:r>
              <a:rPr lang="en-US" sz="2000" dirty="0"/>
              <a:t> </a:t>
            </a:r>
            <a:r>
              <a:rPr lang="en-US" sz="2000" dirty="0" err="1"/>
              <a:t>yönlü</a:t>
            </a:r>
            <a:r>
              <a:rPr lang="en-US" sz="2000" dirty="0"/>
              <a:t> </a:t>
            </a:r>
            <a:r>
              <a:rPr lang="en-US" sz="2000" dirty="0" err="1"/>
              <a:t>antenler</a:t>
            </a:r>
            <a:r>
              <a:rPr lang="en-US" sz="2000" dirty="0"/>
              <a:t> </a:t>
            </a:r>
            <a:r>
              <a:rPr lang="en-US" sz="2000" dirty="0" err="1"/>
              <a:t>kullanılarak</a:t>
            </a:r>
            <a:r>
              <a:rPr lang="en-US" sz="2000" dirty="0"/>
              <a:t> </a:t>
            </a:r>
            <a:r>
              <a:rPr lang="en-US" sz="2000" dirty="0" err="1"/>
              <a:t>oluşturulur</a:t>
            </a:r>
            <a:r>
              <a:rPr lang="en-US" sz="2000" dirty="0"/>
              <a:t>. Bu tip </a:t>
            </a:r>
            <a:r>
              <a:rPr lang="en-US" sz="2000" dirty="0" err="1"/>
              <a:t>antenler</a:t>
            </a:r>
            <a:r>
              <a:rPr lang="en-US" sz="2000" dirty="0"/>
              <a:t> </a:t>
            </a:r>
            <a:r>
              <a:rPr lang="en-US" sz="2000" dirty="0" err="1"/>
              <a:t>ön</a:t>
            </a:r>
            <a:r>
              <a:rPr lang="en-US" sz="2000" dirty="0"/>
              <a:t> </a:t>
            </a:r>
            <a:r>
              <a:rPr lang="en-US" sz="2000" dirty="0" err="1"/>
              <a:t>yüzey</a:t>
            </a:r>
            <a:r>
              <a:rPr lang="en-US" sz="2000" b="1" dirty="0"/>
              <a:t> </a:t>
            </a:r>
            <a:r>
              <a:rPr lang="en-US" sz="2000" dirty="0" err="1"/>
              <a:t>doğrultusunda</a:t>
            </a:r>
            <a:r>
              <a:rPr lang="en-US" sz="2000" dirty="0"/>
              <a:t> </a:t>
            </a:r>
            <a:r>
              <a:rPr lang="en-US" sz="2000" dirty="0" err="1"/>
              <a:t>belirli</a:t>
            </a:r>
            <a:r>
              <a:rPr lang="en-US" sz="2000" dirty="0"/>
              <a:t> </a:t>
            </a:r>
            <a:r>
              <a:rPr lang="en-US" sz="2000" dirty="0" err="1"/>
              <a:t>bir</a:t>
            </a:r>
            <a:r>
              <a:rPr lang="en-US" sz="2000" dirty="0"/>
              <a:t> </a:t>
            </a:r>
            <a:r>
              <a:rPr lang="en-US" sz="2000" dirty="0" err="1"/>
              <a:t>açıyla</a:t>
            </a:r>
            <a:r>
              <a:rPr lang="en-US" sz="2000" dirty="0"/>
              <a:t> </a:t>
            </a:r>
            <a:r>
              <a:rPr lang="en-US" sz="2000" dirty="0" err="1"/>
              <a:t>ışıma</a:t>
            </a:r>
            <a:r>
              <a:rPr lang="en-US" sz="2000" dirty="0"/>
              <a:t> </a:t>
            </a:r>
            <a:r>
              <a:rPr lang="en-US" sz="2000" dirty="0" err="1"/>
              <a:t>yapar</a:t>
            </a:r>
            <a:r>
              <a:rPr lang="en-US" sz="2000" dirty="0"/>
              <a:t>.</a:t>
            </a:r>
            <a:endParaRPr lang="tr-TR" sz="2000" dirty="0"/>
          </a:p>
          <a:p>
            <a:pPr algn="just"/>
            <a:endParaRPr lang="tr-TR" sz="20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575467" y="2060848"/>
            <a:ext cx="3243580" cy="2647950"/>
          </a:xfrm>
          <a:prstGeom prst="rect">
            <a:avLst/>
          </a:prstGeom>
          <a:noFill/>
          <a:ln>
            <a:noFill/>
          </a:ln>
        </p:spPr>
      </p:pic>
      <p:sp>
        <p:nvSpPr>
          <p:cNvPr id="4" name="TextBox 3"/>
          <p:cNvSpPr txBox="1"/>
          <p:nvPr/>
        </p:nvSpPr>
        <p:spPr>
          <a:xfrm>
            <a:off x="323528" y="2060848"/>
            <a:ext cx="5253364" cy="3170099"/>
          </a:xfrm>
          <a:prstGeom prst="rect">
            <a:avLst/>
          </a:prstGeom>
          <a:noFill/>
        </p:spPr>
        <p:txBody>
          <a:bodyPr wrap="square" rtlCol="0">
            <a:spAutoFit/>
          </a:bodyPr>
          <a:lstStyle/>
          <a:p>
            <a:pPr algn="just"/>
            <a:r>
              <a:rPr lang="en-US" sz="2000" dirty="0" err="1"/>
              <a:t>Sektör</a:t>
            </a:r>
            <a:r>
              <a:rPr lang="en-US" sz="2000" dirty="0"/>
              <a:t> </a:t>
            </a:r>
            <a:r>
              <a:rPr lang="en-US" sz="2000" dirty="0" err="1"/>
              <a:t>yapıda</a:t>
            </a:r>
            <a:r>
              <a:rPr lang="en-US" sz="2000" dirty="0"/>
              <a:t> </a:t>
            </a:r>
            <a:r>
              <a:rPr lang="en-US" sz="2000" dirty="0" err="1"/>
              <a:t>hücre</a:t>
            </a:r>
            <a:r>
              <a:rPr lang="en-US" sz="2000" dirty="0"/>
              <a:t> </a:t>
            </a:r>
            <a:r>
              <a:rPr lang="en-US" sz="2000" dirty="0" err="1"/>
              <a:t>sınırlarını</a:t>
            </a:r>
            <a:r>
              <a:rPr lang="en-US" sz="2000" dirty="0"/>
              <a:t> </a:t>
            </a:r>
            <a:r>
              <a:rPr lang="en-US" sz="2000" dirty="0" err="1"/>
              <a:t>bir</a:t>
            </a:r>
            <a:r>
              <a:rPr lang="en-US" sz="2000" dirty="0"/>
              <a:t> </a:t>
            </a:r>
            <a:r>
              <a:rPr lang="en-US" sz="2000" dirty="0" err="1"/>
              <a:t>bölgeye</a:t>
            </a:r>
            <a:r>
              <a:rPr lang="en-US" sz="2000" dirty="0"/>
              <a:t> </a:t>
            </a:r>
            <a:r>
              <a:rPr lang="en-US" sz="2000" dirty="0" err="1"/>
              <a:t>odaklama</a:t>
            </a:r>
            <a:r>
              <a:rPr lang="en-US" sz="2000" dirty="0"/>
              <a:t> </a:t>
            </a:r>
            <a:r>
              <a:rPr lang="en-US" sz="2000" dirty="0" err="1"/>
              <a:t>ve</a:t>
            </a:r>
            <a:r>
              <a:rPr lang="en-US" sz="2000" dirty="0"/>
              <a:t> </a:t>
            </a:r>
            <a:r>
              <a:rPr lang="en-US" sz="2000" dirty="0" err="1"/>
              <a:t>daha</a:t>
            </a:r>
            <a:r>
              <a:rPr lang="en-US" sz="2000" dirty="0"/>
              <a:t> </a:t>
            </a:r>
            <a:r>
              <a:rPr lang="en-US" sz="2000" dirty="0" err="1"/>
              <a:t>kesin</a:t>
            </a:r>
            <a:r>
              <a:rPr lang="en-US" sz="2000" dirty="0"/>
              <a:t> </a:t>
            </a:r>
            <a:r>
              <a:rPr lang="en-US" sz="2000" dirty="0" err="1"/>
              <a:t>olarak</a:t>
            </a:r>
            <a:r>
              <a:rPr lang="en-US" sz="2000" dirty="0"/>
              <a:t> </a:t>
            </a:r>
            <a:r>
              <a:rPr lang="en-US" sz="2000" dirty="0" err="1"/>
              <a:t>belirlemek</a:t>
            </a:r>
            <a:r>
              <a:rPr lang="en-US" sz="2000" dirty="0"/>
              <a:t> </a:t>
            </a:r>
            <a:r>
              <a:rPr lang="en-US" sz="2000" dirty="0" err="1"/>
              <a:t>daha</a:t>
            </a:r>
            <a:r>
              <a:rPr lang="en-US" sz="2000" dirty="0"/>
              <a:t> </a:t>
            </a:r>
            <a:r>
              <a:rPr lang="en-US" sz="2000" dirty="0" err="1"/>
              <a:t>kolaydır</a:t>
            </a:r>
            <a:r>
              <a:rPr lang="en-US" sz="2000" dirty="0"/>
              <a:t>. </a:t>
            </a:r>
            <a:r>
              <a:rPr lang="en-US" sz="2000" dirty="0" err="1"/>
              <a:t>Yine</a:t>
            </a:r>
            <a:r>
              <a:rPr lang="en-US" sz="2000" dirty="0"/>
              <a:t> </a:t>
            </a:r>
            <a:r>
              <a:rPr lang="en-US" sz="2000" dirty="0" err="1"/>
              <a:t>antenler</a:t>
            </a:r>
            <a:r>
              <a:rPr lang="en-US" sz="2000" dirty="0"/>
              <a:t> </a:t>
            </a:r>
            <a:r>
              <a:rPr lang="en-US" sz="2000" dirty="0" err="1"/>
              <a:t>belirli</a:t>
            </a:r>
            <a:r>
              <a:rPr lang="en-US" sz="2000" dirty="0"/>
              <a:t> </a:t>
            </a:r>
            <a:r>
              <a:rPr lang="en-US" sz="2000" dirty="0" err="1"/>
              <a:t>bir</a:t>
            </a:r>
            <a:r>
              <a:rPr lang="en-US" sz="2000" dirty="0"/>
              <a:t> </a:t>
            </a:r>
            <a:r>
              <a:rPr lang="en-US" sz="2000" dirty="0" err="1"/>
              <a:t>eğimle</a:t>
            </a:r>
            <a:r>
              <a:rPr lang="en-US" sz="2000" dirty="0"/>
              <a:t> </a:t>
            </a:r>
            <a:r>
              <a:rPr lang="en-US" sz="2000" dirty="0" err="1"/>
              <a:t>monte</a:t>
            </a:r>
            <a:r>
              <a:rPr lang="en-US" sz="2000" dirty="0"/>
              <a:t> </a:t>
            </a:r>
            <a:r>
              <a:rPr lang="en-US" sz="2000" dirty="0" err="1"/>
              <a:t>edilebilir</a:t>
            </a:r>
            <a:r>
              <a:rPr lang="en-US" sz="2000" dirty="0"/>
              <a:t>. </a:t>
            </a:r>
            <a:r>
              <a:rPr lang="en-US" sz="2000" dirty="0" err="1"/>
              <a:t>Böylece</a:t>
            </a:r>
            <a:r>
              <a:rPr lang="en-US" sz="2000" dirty="0"/>
              <a:t> </a:t>
            </a:r>
            <a:r>
              <a:rPr lang="en-US" sz="2000" dirty="0" err="1"/>
              <a:t>radyo</a:t>
            </a:r>
            <a:r>
              <a:rPr lang="en-US" sz="2000" dirty="0"/>
              <a:t> </a:t>
            </a:r>
            <a:r>
              <a:rPr lang="en-US" sz="2000" dirty="0" err="1"/>
              <a:t>sinyallerinin</a:t>
            </a:r>
            <a:r>
              <a:rPr lang="en-US" sz="2000" dirty="0"/>
              <a:t> </a:t>
            </a:r>
            <a:r>
              <a:rPr lang="en-US" sz="2000" dirty="0" err="1"/>
              <a:t>gidebileceği</a:t>
            </a:r>
            <a:r>
              <a:rPr lang="en-US" sz="2000" dirty="0"/>
              <a:t> </a:t>
            </a:r>
            <a:r>
              <a:rPr lang="en-US" sz="2000" dirty="0" err="1"/>
              <a:t>alanları</a:t>
            </a:r>
            <a:r>
              <a:rPr lang="en-US" sz="2000" dirty="0"/>
              <a:t> </a:t>
            </a:r>
            <a:r>
              <a:rPr lang="en-US" sz="2000" dirty="0" err="1"/>
              <a:t>bilmek</a:t>
            </a:r>
            <a:r>
              <a:rPr lang="en-US" sz="2000" dirty="0"/>
              <a:t> </a:t>
            </a:r>
            <a:r>
              <a:rPr lang="en-US" sz="2000" dirty="0" err="1"/>
              <a:t>ve</a:t>
            </a:r>
            <a:r>
              <a:rPr lang="en-US" sz="2000" dirty="0"/>
              <a:t> </a:t>
            </a:r>
            <a:r>
              <a:rPr lang="en-US" sz="2000" dirty="0" err="1"/>
              <a:t>sınırları</a:t>
            </a:r>
            <a:r>
              <a:rPr lang="en-US" sz="2000" dirty="0"/>
              <a:t> </a:t>
            </a:r>
            <a:r>
              <a:rPr lang="en-US" sz="2000" dirty="0" err="1"/>
              <a:t>planlamak</a:t>
            </a:r>
            <a:r>
              <a:rPr lang="en-US" sz="2000" dirty="0"/>
              <a:t> </a:t>
            </a:r>
            <a:r>
              <a:rPr lang="en-US" sz="2000" dirty="0" err="1"/>
              <a:t>daha</a:t>
            </a:r>
            <a:r>
              <a:rPr lang="en-US" sz="2000" dirty="0"/>
              <a:t> </a:t>
            </a:r>
            <a:r>
              <a:rPr lang="en-US" sz="2000" dirty="0" err="1"/>
              <a:t>kesindir</a:t>
            </a:r>
            <a:r>
              <a:rPr lang="en-US" sz="2000" dirty="0"/>
              <a:t>. </a:t>
            </a:r>
            <a:r>
              <a:rPr lang="en-US" sz="2000" dirty="0" err="1"/>
              <a:t>Dolayısıyla</a:t>
            </a:r>
            <a:r>
              <a:rPr lang="en-US" sz="2000" dirty="0"/>
              <a:t> </a:t>
            </a:r>
            <a:r>
              <a:rPr lang="en-US" sz="2000" dirty="0" err="1"/>
              <a:t>şebekenin</a:t>
            </a:r>
            <a:r>
              <a:rPr lang="en-US" sz="2000" dirty="0"/>
              <a:t> </a:t>
            </a:r>
            <a:r>
              <a:rPr lang="en-US" sz="2000" dirty="0" err="1"/>
              <a:t>sinyal</a:t>
            </a:r>
            <a:r>
              <a:rPr lang="en-US" sz="2000" dirty="0"/>
              <a:t> </a:t>
            </a:r>
            <a:r>
              <a:rPr lang="en-US" sz="2000" dirty="0" err="1"/>
              <a:t>kalitesi</a:t>
            </a:r>
            <a:r>
              <a:rPr lang="en-US" sz="2000" dirty="0"/>
              <a:t> </a:t>
            </a:r>
            <a:r>
              <a:rPr lang="en-US" sz="2000" dirty="0" err="1"/>
              <a:t>daha</a:t>
            </a:r>
            <a:r>
              <a:rPr lang="en-US" sz="2000" dirty="0"/>
              <a:t> </a:t>
            </a:r>
            <a:r>
              <a:rPr lang="en-US" sz="2000" dirty="0" err="1"/>
              <a:t>iyi</a:t>
            </a:r>
            <a:r>
              <a:rPr lang="en-US" sz="2000" dirty="0"/>
              <a:t> </a:t>
            </a:r>
            <a:r>
              <a:rPr lang="en-US" sz="2000" dirty="0" err="1"/>
              <a:t>olacaktır</a:t>
            </a:r>
            <a:r>
              <a:rPr lang="en-US" sz="2000" dirty="0"/>
              <a:t>. </a:t>
            </a:r>
            <a:r>
              <a:rPr lang="en-US" sz="2000" dirty="0" err="1"/>
              <a:t>Hücreleri</a:t>
            </a:r>
            <a:r>
              <a:rPr lang="en-US" sz="2000" dirty="0"/>
              <a:t> </a:t>
            </a:r>
            <a:r>
              <a:rPr lang="en-US" sz="2000" dirty="0" err="1"/>
              <a:t>daha</a:t>
            </a:r>
            <a:r>
              <a:rPr lang="en-US" sz="2000" dirty="0"/>
              <a:t> </a:t>
            </a:r>
            <a:r>
              <a:rPr lang="en-US" sz="2000" dirty="0" err="1"/>
              <a:t>küçük</a:t>
            </a:r>
            <a:r>
              <a:rPr lang="en-US" sz="2000" dirty="0"/>
              <a:t> </a:t>
            </a:r>
            <a:r>
              <a:rPr lang="en-US" sz="2000" dirty="0" err="1"/>
              <a:t>dilimlere</a:t>
            </a:r>
            <a:r>
              <a:rPr lang="en-US" sz="2000" dirty="0"/>
              <a:t> (</a:t>
            </a:r>
            <a:r>
              <a:rPr lang="en-US" sz="2000" dirty="0" err="1"/>
              <a:t>sektör</a:t>
            </a:r>
            <a:r>
              <a:rPr lang="en-US" sz="2000" dirty="0"/>
              <a:t>) </a:t>
            </a:r>
            <a:r>
              <a:rPr lang="en-US" sz="2000" dirty="0" err="1"/>
              <a:t>ayırmakla</a:t>
            </a:r>
            <a:r>
              <a:rPr lang="en-US" sz="2000" dirty="0"/>
              <a:t> </a:t>
            </a:r>
            <a:r>
              <a:rPr lang="en-US" sz="2000" dirty="0" err="1"/>
              <a:t>abonelere</a:t>
            </a:r>
            <a:r>
              <a:rPr lang="en-US" sz="2000" dirty="0"/>
              <a:t> </a:t>
            </a:r>
            <a:r>
              <a:rPr lang="en-US" sz="2000" dirty="0" err="1"/>
              <a:t>daha</a:t>
            </a:r>
            <a:r>
              <a:rPr lang="en-US" sz="2000" dirty="0"/>
              <a:t> </a:t>
            </a:r>
            <a:r>
              <a:rPr lang="en-US" sz="2000" dirty="0" err="1"/>
              <a:t>kaliteli</a:t>
            </a:r>
            <a:r>
              <a:rPr lang="en-US" sz="2000" dirty="0"/>
              <a:t> </a:t>
            </a:r>
            <a:r>
              <a:rPr lang="en-US" sz="2000" dirty="0" err="1"/>
              <a:t>hizmet</a:t>
            </a:r>
            <a:r>
              <a:rPr lang="en-US" sz="2000" dirty="0"/>
              <a:t> </a:t>
            </a:r>
            <a:r>
              <a:rPr lang="en-US" sz="2000" dirty="0" err="1"/>
              <a:t>sunma</a:t>
            </a:r>
            <a:r>
              <a:rPr lang="en-US" sz="2000" dirty="0"/>
              <a:t> </a:t>
            </a:r>
            <a:r>
              <a:rPr lang="en-US" sz="2000" dirty="0" err="1"/>
              <a:t>ve</a:t>
            </a:r>
            <a:r>
              <a:rPr lang="en-US" sz="2000" dirty="0"/>
              <a:t> </a:t>
            </a:r>
            <a:r>
              <a:rPr lang="en-US" sz="2000" dirty="0" err="1"/>
              <a:t>kapasitenin</a:t>
            </a:r>
            <a:r>
              <a:rPr lang="en-US" sz="2000" dirty="0"/>
              <a:t> </a:t>
            </a:r>
            <a:r>
              <a:rPr lang="en-US" sz="2000" dirty="0" err="1"/>
              <a:t>daha</a:t>
            </a:r>
            <a:r>
              <a:rPr lang="en-US" sz="2000" dirty="0"/>
              <a:t> </a:t>
            </a:r>
            <a:r>
              <a:rPr lang="en-US" sz="2000" dirty="0" err="1"/>
              <a:t>etkin</a:t>
            </a:r>
            <a:r>
              <a:rPr lang="en-US" sz="2000" dirty="0"/>
              <a:t> </a:t>
            </a:r>
            <a:r>
              <a:rPr lang="en-US" sz="2000" dirty="0" err="1"/>
              <a:t>kullanımı</a:t>
            </a:r>
            <a:r>
              <a:rPr lang="en-US" sz="2000" dirty="0"/>
              <a:t> </a:t>
            </a:r>
            <a:r>
              <a:rPr lang="en-US" sz="2000" dirty="0" err="1"/>
              <a:t>mümkün</a:t>
            </a:r>
            <a:r>
              <a:rPr lang="en-US" sz="2000" dirty="0"/>
              <a:t> </a:t>
            </a:r>
            <a:r>
              <a:rPr lang="en-US" sz="2000" dirty="0" err="1"/>
              <a:t>kılınmaktadır</a:t>
            </a:r>
            <a:r>
              <a:rPr lang="en-US" sz="2000" dirty="0"/>
              <a:t>. </a:t>
            </a:r>
            <a:endParaRPr lang="tr-TR" dirty="0"/>
          </a:p>
        </p:txBody>
      </p:sp>
      <p:sp>
        <p:nvSpPr>
          <p:cNvPr id="5" name="TextBox 4"/>
          <p:cNvSpPr txBox="1"/>
          <p:nvPr/>
        </p:nvSpPr>
        <p:spPr>
          <a:xfrm>
            <a:off x="6228184" y="5085184"/>
            <a:ext cx="2736304" cy="1200329"/>
          </a:xfrm>
          <a:prstGeom prst="rect">
            <a:avLst/>
          </a:prstGeom>
          <a:noFill/>
        </p:spPr>
        <p:txBody>
          <a:bodyPr wrap="square" rtlCol="0">
            <a:spAutoFit/>
          </a:bodyPr>
          <a:lstStyle/>
          <a:p>
            <a:r>
              <a:rPr lang="en-US" dirty="0"/>
              <a:t>120 </a:t>
            </a:r>
            <a:r>
              <a:rPr lang="en-US" dirty="0" err="1"/>
              <a:t>derece</a:t>
            </a:r>
            <a:r>
              <a:rPr lang="en-US" dirty="0"/>
              <a:t> </a:t>
            </a:r>
            <a:r>
              <a:rPr lang="en-US" dirty="0" err="1"/>
              <a:t>açılı</a:t>
            </a:r>
            <a:r>
              <a:rPr lang="en-US" dirty="0"/>
              <a:t> 3 </a:t>
            </a:r>
            <a:r>
              <a:rPr lang="en-US" dirty="0" err="1"/>
              <a:t>sektör</a:t>
            </a:r>
            <a:r>
              <a:rPr lang="en-US" dirty="0"/>
              <a:t> </a:t>
            </a:r>
            <a:r>
              <a:rPr lang="en-US" dirty="0" err="1"/>
              <a:t>anten</a:t>
            </a:r>
            <a:r>
              <a:rPr lang="en-US" dirty="0"/>
              <a:t> </a:t>
            </a:r>
            <a:r>
              <a:rPr lang="en-US" dirty="0" err="1"/>
              <a:t>ile</a:t>
            </a:r>
            <a:r>
              <a:rPr lang="en-US" dirty="0"/>
              <a:t> </a:t>
            </a:r>
            <a:r>
              <a:rPr lang="en-US" dirty="0" err="1"/>
              <a:t>oluşturulmuş</a:t>
            </a:r>
            <a:r>
              <a:rPr lang="en-US" dirty="0"/>
              <a:t> </a:t>
            </a:r>
            <a:r>
              <a:rPr lang="en-US" dirty="0" err="1"/>
              <a:t>kapsama</a:t>
            </a:r>
            <a:r>
              <a:rPr lang="en-US" dirty="0"/>
              <a:t> </a:t>
            </a:r>
            <a:r>
              <a:rPr lang="en-US" dirty="0" err="1"/>
              <a:t>alanı</a:t>
            </a:r>
            <a:r>
              <a:rPr lang="en-US" dirty="0"/>
              <a:t> </a:t>
            </a:r>
            <a:r>
              <a:rPr lang="en-US" dirty="0" err="1"/>
              <a:t>gösterilmiştir</a:t>
            </a:r>
            <a:r>
              <a:rPr lang="en-US" dirty="0"/>
              <a:t>.</a:t>
            </a:r>
            <a:endParaRPr lang="tr-TR" dirty="0"/>
          </a:p>
        </p:txBody>
      </p:sp>
      <p:sp>
        <p:nvSpPr>
          <p:cNvPr id="6" name="Slide Number Placeholder 5">
            <a:extLst>
              <a:ext uri="{FF2B5EF4-FFF2-40B4-BE49-F238E27FC236}">
                <a16:creationId xmlns:a16="http://schemas.microsoft.com/office/drawing/2014/main" id="{865D7ADF-4A37-DDF3-584F-FEC33C929D73}"/>
              </a:ext>
            </a:extLst>
          </p:cNvPr>
          <p:cNvSpPr>
            <a:spLocks noGrp="1"/>
          </p:cNvSpPr>
          <p:nvPr>
            <p:ph type="sldNum" sz="quarter" idx="12"/>
          </p:nvPr>
        </p:nvSpPr>
        <p:spPr/>
        <p:txBody>
          <a:bodyPr/>
          <a:lstStyle/>
          <a:p>
            <a:fld id="{FA388F4F-6C6B-4E7F-860B-201CED661D62}" type="slidenum">
              <a:rPr lang="tr-TR" smtClean="0"/>
              <a:t>70</a:t>
            </a:fld>
            <a:endParaRPr lang="tr-TR"/>
          </a:p>
        </p:txBody>
      </p:sp>
    </p:spTree>
    <p:extLst>
      <p:ext uri="{BB962C8B-B14F-4D97-AF65-F5344CB8AC3E}">
        <p14:creationId xmlns:p14="http://schemas.microsoft.com/office/powerpoint/2010/main" val="3995373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352928" cy="1600438"/>
          </a:xfrm>
          <a:prstGeom prst="rect">
            <a:avLst/>
          </a:prstGeom>
          <a:noFill/>
        </p:spPr>
        <p:txBody>
          <a:bodyPr wrap="square" rtlCol="0">
            <a:spAutoFit/>
          </a:bodyPr>
          <a:lstStyle/>
          <a:p>
            <a:pPr algn="just"/>
            <a:r>
              <a:rPr lang="en-US" sz="2000" dirty="0" err="1"/>
              <a:t>Düşük</a:t>
            </a:r>
            <a:r>
              <a:rPr lang="en-US" sz="2000" dirty="0"/>
              <a:t> </a:t>
            </a:r>
            <a:r>
              <a:rPr lang="en-US" sz="2000" dirty="0" err="1"/>
              <a:t>abone</a:t>
            </a:r>
            <a:r>
              <a:rPr lang="en-US" sz="2000" dirty="0"/>
              <a:t> </a:t>
            </a:r>
            <a:r>
              <a:rPr lang="en-US" sz="2000" dirty="0" err="1"/>
              <a:t>kapasitesinin</a:t>
            </a:r>
            <a:r>
              <a:rPr lang="en-US" sz="2000" dirty="0"/>
              <a:t> </a:t>
            </a:r>
            <a:r>
              <a:rPr lang="en-US" sz="2000" dirty="0" err="1"/>
              <a:t>olduğu</a:t>
            </a:r>
            <a:r>
              <a:rPr lang="en-US" sz="2000" dirty="0"/>
              <a:t> </a:t>
            </a:r>
            <a:r>
              <a:rPr lang="en-US" sz="2000" dirty="0" err="1"/>
              <a:t>ve</a:t>
            </a:r>
            <a:r>
              <a:rPr lang="en-US" sz="2000" dirty="0"/>
              <a:t> </a:t>
            </a:r>
            <a:r>
              <a:rPr lang="en-US" sz="2000" dirty="0" err="1"/>
              <a:t>olabildiğince</a:t>
            </a:r>
            <a:r>
              <a:rPr lang="en-US" sz="2000" dirty="0"/>
              <a:t> </a:t>
            </a:r>
            <a:r>
              <a:rPr lang="en-US" sz="2000" dirty="0" err="1"/>
              <a:t>geniş</a:t>
            </a:r>
            <a:r>
              <a:rPr lang="en-US" sz="2000" dirty="0"/>
              <a:t> </a:t>
            </a:r>
            <a:r>
              <a:rPr lang="en-US" sz="2000" dirty="0" err="1"/>
              <a:t>alanların</a:t>
            </a:r>
            <a:r>
              <a:rPr lang="en-US" sz="2000" dirty="0"/>
              <a:t> </a:t>
            </a:r>
            <a:r>
              <a:rPr lang="en-US" sz="2000" dirty="0" err="1"/>
              <a:t>kapsanmak</a:t>
            </a:r>
            <a:r>
              <a:rPr lang="en-US" sz="2000" dirty="0"/>
              <a:t> </a:t>
            </a:r>
            <a:r>
              <a:rPr lang="en-US" sz="2000" dirty="0" err="1"/>
              <a:t>isteneceği</a:t>
            </a:r>
            <a:r>
              <a:rPr lang="en-US" sz="2000" dirty="0"/>
              <a:t> </a:t>
            </a:r>
            <a:r>
              <a:rPr lang="en-US" sz="2000" dirty="0" err="1"/>
              <a:t>kırsal</a:t>
            </a:r>
            <a:r>
              <a:rPr lang="en-US" sz="2000" dirty="0"/>
              <a:t> </a:t>
            </a:r>
            <a:r>
              <a:rPr lang="en-US" sz="2000" dirty="0" err="1"/>
              <a:t>bölgeler</a:t>
            </a:r>
            <a:r>
              <a:rPr lang="en-US" sz="2000" dirty="0"/>
              <a:t> </a:t>
            </a:r>
            <a:r>
              <a:rPr lang="en-US" sz="2000" dirty="0" err="1"/>
              <a:t>için</a:t>
            </a:r>
            <a:r>
              <a:rPr lang="en-US" sz="2000" dirty="0"/>
              <a:t> </a:t>
            </a:r>
            <a:r>
              <a:rPr lang="en-US" sz="2000" dirty="0" err="1"/>
              <a:t>çok</a:t>
            </a:r>
            <a:r>
              <a:rPr lang="en-US" sz="2000" dirty="0"/>
              <a:t> </a:t>
            </a:r>
            <a:r>
              <a:rPr lang="en-US" sz="2000" dirty="0" err="1"/>
              <a:t>yönlü</a:t>
            </a:r>
            <a:r>
              <a:rPr lang="en-US" sz="2000" dirty="0"/>
              <a:t> (</a:t>
            </a:r>
            <a:r>
              <a:rPr lang="en-US" sz="2000" dirty="0" err="1"/>
              <a:t>omni</a:t>
            </a:r>
            <a:r>
              <a:rPr lang="en-US" sz="2000" dirty="0"/>
              <a:t>-cell) </a:t>
            </a:r>
            <a:r>
              <a:rPr lang="en-US" sz="2000" dirty="0" err="1"/>
              <a:t>anten</a:t>
            </a:r>
            <a:r>
              <a:rPr lang="en-US" sz="2000" dirty="0"/>
              <a:t> tipi, </a:t>
            </a:r>
            <a:r>
              <a:rPr lang="en-US" sz="2000" dirty="0" err="1"/>
              <a:t>yüksek</a:t>
            </a:r>
            <a:r>
              <a:rPr lang="en-US" sz="2000" dirty="0"/>
              <a:t> </a:t>
            </a:r>
            <a:r>
              <a:rPr lang="en-US" sz="2000" dirty="0" err="1"/>
              <a:t>abone</a:t>
            </a:r>
            <a:r>
              <a:rPr lang="en-US" sz="2000" dirty="0"/>
              <a:t> </a:t>
            </a:r>
            <a:r>
              <a:rPr lang="en-US" sz="2000" dirty="0" err="1"/>
              <a:t>kapasitesi</a:t>
            </a:r>
            <a:r>
              <a:rPr lang="en-US" sz="2000" dirty="0"/>
              <a:t> </a:t>
            </a:r>
            <a:r>
              <a:rPr lang="en-US" sz="2000" dirty="0" err="1"/>
              <a:t>ve</a:t>
            </a:r>
            <a:r>
              <a:rPr lang="en-US" sz="2000" dirty="0"/>
              <a:t> </a:t>
            </a:r>
            <a:r>
              <a:rPr lang="en-US" sz="2000" dirty="0" err="1"/>
              <a:t>yoğun</a:t>
            </a:r>
            <a:r>
              <a:rPr lang="en-US" sz="2000" dirty="0"/>
              <a:t> </a:t>
            </a:r>
            <a:r>
              <a:rPr lang="en-US" sz="2000" dirty="0" err="1"/>
              <a:t>hücre</a:t>
            </a:r>
            <a:r>
              <a:rPr lang="en-US" sz="2000" dirty="0"/>
              <a:t> </a:t>
            </a:r>
            <a:r>
              <a:rPr lang="en-US" sz="2000" dirty="0" err="1"/>
              <a:t>yerleşiminin</a:t>
            </a:r>
            <a:r>
              <a:rPr lang="en-US" sz="2000" dirty="0"/>
              <a:t> </a:t>
            </a:r>
            <a:r>
              <a:rPr lang="en-US" sz="2000" dirty="0" err="1"/>
              <a:t>gerçekleştirileceği</a:t>
            </a:r>
            <a:r>
              <a:rPr lang="en-US" sz="2000" dirty="0"/>
              <a:t> </a:t>
            </a:r>
            <a:r>
              <a:rPr lang="en-US" sz="2000" dirty="0" err="1"/>
              <a:t>şehirsel</a:t>
            </a:r>
            <a:r>
              <a:rPr lang="en-US" sz="2000" dirty="0"/>
              <a:t> </a:t>
            </a:r>
            <a:r>
              <a:rPr lang="en-US" sz="2000" dirty="0" err="1"/>
              <a:t>alanlar</a:t>
            </a:r>
            <a:r>
              <a:rPr lang="en-US" sz="2000" dirty="0"/>
              <a:t> </a:t>
            </a:r>
            <a:r>
              <a:rPr lang="en-US" sz="2000" dirty="0" err="1"/>
              <a:t>için</a:t>
            </a:r>
            <a:r>
              <a:rPr lang="en-US" sz="2000" dirty="0"/>
              <a:t> </a:t>
            </a:r>
            <a:r>
              <a:rPr lang="en-US" sz="2000" dirty="0" err="1"/>
              <a:t>üç</a:t>
            </a:r>
            <a:r>
              <a:rPr lang="en-US" sz="2000" dirty="0"/>
              <a:t> </a:t>
            </a:r>
            <a:r>
              <a:rPr lang="en-US" sz="2000" dirty="0" err="1"/>
              <a:t>sektörlü</a:t>
            </a:r>
            <a:r>
              <a:rPr lang="en-US" sz="2000" dirty="0"/>
              <a:t> (</a:t>
            </a:r>
            <a:r>
              <a:rPr lang="en-US" sz="2000" dirty="0" err="1"/>
              <a:t>sektör</a:t>
            </a:r>
            <a:r>
              <a:rPr lang="en-US" sz="2000" dirty="0"/>
              <a:t>-cell) </a:t>
            </a:r>
            <a:r>
              <a:rPr lang="en-US" sz="2000" dirty="0" err="1"/>
              <a:t>anten</a:t>
            </a:r>
            <a:r>
              <a:rPr lang="en-US" sz="2000" dirty="0"/>
              <a:t> tipi </a:t>
            </a:r>
            <a:r>
              <a:rPr lang="en-US" sz="2000" dirty="0" err="1"/>
              <a:t>tercih</a:t>
            </a:r>
            <a:r>
              <a:rPr lang="en-US" sz="2000" dirty="0"/>
              <a:t> </a:t>
            </a:r>
            <a:r>
              <a:rPr lang="en-US" sz="2000" dirty="0" err="1"/>
              <a:t>edilir</a:t>
            </a:r>
            <a:r>
              <a:rPr lang="en-US" sz="2000" dirty="0"/>
              <a:t>.</a:t>
            </a:r>
            <a:endParaRPr lang="tr-TR" sz="2000" dirty="0"/>
          </a:p>
          <a:p>
            <a:endParaRPr lang="tr-TR" dirty="0"/>
          </a:p>
        </p:txBody>
      </p:sp>
      <p:sp>
        <p:nvSpPr>
          <p:cNvPr id="3" name="TextBox 2"/>
          <p:cNvSpPr txBox="1"/>
          <p:nvPr/>
        </p:nvSpPr>
        <p:spPr>
          <a:xfrm>
            <a:off x="505063" y="1610225"/>
            <a:ext cx="8064896" cy="400110"/>
          </a:xfrm>
          <a:prstGeom prst="rect">
            <a:avLst/>
          </a:prstGeom>
          <a:noFill/>
        </p:spPr>
        <p:txBody>
          <a:bodyPr wrap="square" rtlCol="0">
            <a:spAutoFit/>
          </a:bodyPr>
          <a:lstStyle/>
          <a:p>
            <a:r>
              <a:rPr lang="en-US" sz="2000" b="1" dirty="0"/>
              <a:t>BSC </a:t>
            </a:r>
            <a:r>
              <a:rPr lang="en-US" sz="2000" b="1" dirty="0" err="1"/>
              <a:t>Merkezleri</a:t>
            </a:r>
            <a:endParaRPr lang="tr-TR" sz="2000" dirty="0"/>
          </a:p>
        </p:txBody>
      </p:sp>
      <p:sp>
        <p:nvSpPr>
          <p:cNvPr id="4" name="TextBox 3"/>
          <p:cNvSpPr txBox="1"/>
          <p:nvPr/>
        </p:nvSpPr>
        <p:spPr>
          <a:xfrm>
            <a:off x="395536" y="2204864"/>
            <a:ext cx="8352928" cy="2862322"/>
          </a:xfrm>
          <a:prstGeom prst="rect">
            <a:avLst/>
          </a:prstGeom>
          <a:noFill/>
        </p:spPr>
        <p:txBody>
          <a:bodyPr wrap="square" rtlCol="0">
            <a:spAutoFit/>
          </a:bodyPr>
          <a:lstStyle/>
          <a:p>
            <a:pPr algn="just"/>
            <a:r>
              <a:rPr lang="en-US" sz="2000" dirty="0" err="1"/>
              <a:t>Cep</a:t>
            </a:r>
            <a:r>
              <a:rPr lang="en-US" sz="2000" dirty="0"/>
              <a:t> </a:t>
            </a:r>
            <a:r>
              <a:rPr lang="en-US" sz="2000" dirty="0" err="1"/>
              <a:t>telefonu</a:t>
            </a:r>
            <a:r>
              <a:rPr lang="en-US" sz="2000" dirty="0"/>
              <a:t> </a:t>
            </a:r>
            <a:r>
              <a:rPr lang="en-US" sz="2000" dirty="0" err="1"/>
              <a:t>bir</a:t>
            </a:r>
            <a:r>
              <a:rPr lang="en-US" sz="2000" dirty="0"/>
              <a:t> </a:t>
            </a:r>
            <a:r>
              <a:rPr lang="en-US" sz="2000" dirty="0" err="1"/>
              <a:t>arama</a:t>
            </a:r>
            <a:r>
              <a:rPr lang="en-US" sz="2000" dirty="0"/>
              <a:t> </a:t>
            </a:r>
            <a:r>
              <a:rPr lang="en-US" sz="2000" dirty="0" err="1"/>
              <a:t>başlattığında</a:t>
            </a:r>
            <a:r>
              <a:rPr lang="en-US" sz="2000" dirty="0"/>
              <a:t> </a:t>
            </a:r>
            <a:r>
              <a:rPr lang="en-US" sz="2000" dirty="0" err="1"/>
              <a:t>yakınındaki</a:t>
            </a:r>
            <a:r>
              <a:rPr lang="en-US" sz="2000" dirty="0"/>
              <a:t> </a:t>
            </a:r>
            <a:r>
              <a:rPr lang="en-US" sz="2000" dirty="0" err="1"/>
              <a:t>uygun</a:t>
            </a:r>
            <a:r>
              <a:rPr lang="en-US" sz="2000" dirty="0"/>
              <a:t> </a:t>
            </a:r>
            <a:r>
              <a:rPr lang="en-US" sz="2000" dirty="0" err="1"/>
              <a:t>bir</a:t>
            </a:r>
            <a:r>
              <a:rPr lang="en-US" sz="2000" dirty="0"/>
              <a:t> </a:t>
            </a:r>
            <a:r>
              <a:rPr lang="en-US" sz="2000" dirty="0" err="1"/>
              <a:t>BTS’i</a:t>
            </a:r>
            <a:r>
              <a:rPr lang="en-US" sz="2000" dirty="0"/>
              <a:t> </a:t>
            </a:r>
            <a:r>
              <a:rPr lang="en-US" sz="2000" dirty="0" err="1"/>
              <a:t>bulmaya</a:t>
            </a:r>
            <a:r>
              <a:rPr lang="en-US" sz="2000" dirty="0"/>
              <a:t> </a:t>
            </a:r>
            <a:r>
              <a:rPr lang="en-US" sz="2000" dirty="0" err="1"/>
              <a:t>çalışmaktadır</a:t>
            </a:r>
            <a:r>
              <a:rPr lang="en-US" sz="2000" dirty="0"/>
              <a:t>. </a:t>
            </a:r>
            <a:r>
              <a:rPr lang="en-US" sz="2000" dirty="0" err="1"/>
              <a:t>Cep</a:t>
            </a:r>
            <a:r>
              <a:rPr lang="en-US" sz="2000" dirty="0"/>
              <a:t> </a:t>
            </a:r>
            <a:r>
              <a:rPr lang="en-US" sz="2000" dirty="0" err="1"/>
              <a:t>telefonunun</a:t>
            </a:r>
            <a:r>
              <a:rPr lang="en-US" sz="2000" dirty="0"/>
              <a:t> </a:t>
            </a:r>
            <a:r>
              <a:rPr lang="en-US" sz="2000" dirty="0" err="1"/>
              <a:t>bulunduğu</a:t>
            </a:r>
            <a:r>
              <a:rPr lang="en-US" sz="2000" dirty="0"/>
              <a:t> </a:t>
            </a:r>
            <a:r>
              <a:rPr lang="en-US" sz="2000" dirty="0" err="1"/>
              <a:t>bölgeye</a:t>
            </a:r>
            <a:r>
              <a:rPr lang="en-US" sz="2000" dirty="0"/>
              <a:t> </a:t>
            </a:r>
            <a:r>
              <a:rPr lang="en-US" sz="2000" dirty="0" err="1"/>
              <a:t>hizmet</a:t>
            </a:r>
            <a:r>
              <a:rPr lang="en-US" sz="2000" dirty="0"/>
              <a:t> </a:t>
            </a:r>
            <a:r>
              <a:rPr lang="en-US" sz="2000" dirty="0" err="1"/>
              <a:t>veren</a:t>
            </a:r>
            <a:r>
              <a:rPr lang="en-US" sz="2000" dirty="0"/>
              <a:t> </a:t>
            </a:r>
            <a:r>
              <a:rPr lang="en-US" sz="2000" dirty="0" err="1"/>
              <a:t>BTS’nin</a:t>
            </a:r>
            <a:r>
              <a:rPr lang="en-US" sz="2000" dirty="0"/>
              <a:t> </a:t>
            </a:r>
            <a:r>
              <a:rPr lang="en-US" sz="2000" dirty="0" err="1"/>
              <a:t>oluşturduğu</a:t>
            </a:r>
            <a:r>
              <a:rPr lang="en-US" sz="2000" dirty="0"/>
              <a:t> </a:t>
            </a:r>
            <a:r>
              <a:rPr lang="en-US" sz="2000" dirty="0" err="1"/>
              <a:t>radyo</a:t>
            </a:r>
            <a:r>
              <a:rPr lang="en-US" sz="2000" dirty="0"/>
              <a:t> </a:t>
            </a:r>
            <a:r>
              <a:rPr lang="en-US" sz="2000" dirty="0" err="1"/>
              <a:t>hücresinde</a:t>
            </a:r>
            <a:r>
              <a:rPr lang="en-US" sz="2000" dirty="0"/>
              <a:t> </a:t>
            </a:r>
            <a:r>
              <a:rPr lang="en-US" sz="2000" dirty="0" err="1"/>
              <a:t>bir</a:t>
            </a:r>
            <a:r>
              <a:rPr lang="en-US" sz="2000" dirty="0"/>
              <a:t> </a:t>
            </a:r>
            <a:r>
              <a:rPr lang="en-US" sz="2000" dirty="0" err="1"/>
              <a:t>ya</a:t>
            </a:r>
            <a:r>
              <a:rPr lang="en-US" sz="2000" dirty="0"/>
              <a:t> da </a:t>
            </a:r>
            <a:r>
              <a:rPr lang="en-US" sz="2000" dirty="0" err="1"/>
              <a:t>daha</a:t>
            </a:r>
            <a:r>
              <a:rPr lang="en-US" sz="2000" dirty="0"/>
              <a:t> </a:t>
            </a:r>
            <a:r>
              <a:rPr lang="en-US" sz="2000" dirty="0" err="1"/>
              <a:t>çok</a:t>
            </a:r>
            <a:r>
              <a:rPr lang="en-US" sz="2000" dirty="0"/>
              <a:t> </a:t>
            </a:r>
            <a:r>
              <a:rPr lang="en-US" sz="2000" dirty="0" err="1"/>
              <a:t>frekans</a:t>
            </a:r>
            <a:r>
              <a:rPr lang="en-US" sz="2000" dirty="0"/>
              <a:t> </a:t>
            </a:r>
            <a:r>
              <a:rPr lang="en-US" sz="2000" dirty="0" err="1"/>
              <a:t>bandı</a:t>
            </a:r>
            <a:r>
              <a:rPr lang="en-US" sz="2000" dirty="0"/>
              <a:t> </a:t>
            </a:r>
            <a:r>
              <a:rPr lang="en-US" sz="2000" dirty="0" err="1"/>
              <a:t>kullanılıyor</a:t>
            </a:r>
            <a:r>
              <a:rPr lang="en-US" sz="2000" dirty="0"/>
              <a:t> </a:t>
            </a:r>
            <a:r>
              <a:rPr lang="en-US" sz="2000" dirty="0" err="1"/>
              <a:t>olabilir</a:t>
            </a:r>
            <a:r>
              <a:rPr lang="en-US" sz="2000" dirty="0"/>
              <a:t>. </a:t>
            </a:r>
            <a:r>
              <a:rPr lang="en-US" sz="2000" b="1" i="1" dirty="0" err="1"/>
              <a:t>Bir</a:t>
            </a:r>
            <a:r>
              <a:rPr lang="en-US" sz="2000" b="1" i="1" dirty="0"/>
              <a:t> </a:t>
            </a:r>
            <a:r>
              <a:rPr lang="en-US" sz="2000" b="1" i="1" dirty="0" err="1"/>
              <a:t>ya</a:t>
            </a:r>
            <a:r>
              <a:rPr lang="en-US" sz="2000" b="1" i="1" dirty="0"/>
              <a:t> da </a:t>
            </a:r>
            <a:r>
              <a:rPr lang="en-US" sz="2000" b="1" i="1" dirty="0" err="1"/>
              <a:t>daha</a:t>
            </a:r>
            <a:r>
              <a:rPr lang="en-US" sz="2000" b="1" i="1" dirty="0"/>
              <a:t> </a:t>
            </a:r>
            <a:r>
              <a:rPr lang="en-US" sz="2000" b="1" i="1" dirty="0" err="1"/>
              <a:t>fazla</a:t>
            </a:r>
            <a:r>
              <a:rPr lang="en-US" sz="2000" b="1" i="1" dirty="0"/>
              <a:t> BTS </a:t>
            </a:r>
            <a:r>
              <a:rPr lang="en-US" sz="2000" b="1" i="1" dirty="0" err="1"/>
              <a:t>ve</a:t>
            </a:r>
            <a:r>
              <a:rPr lang="en-US" sz="2000" b="1" i="1" dirty="0"/>
              <a:t> </a:t>
            </a:r>
            <a:r>
              <a:rPr lang="en-US" sz="2000" b="1" i="1" dirty="0" err="1"/>
              <a:t>bir</a:t>
            </a:r>
            <a:r>
              <a:rPr lang="en-US" sz="2000" b="1" i="1" dirty="0"/>
              <a:t> BSC</a:t>
            </a:r>
            <a:r>
              <a:rPr lang="en-US" sz="2000" dirty="0"/>
              <a:t>, </a:t>
            </a:r>
            <a:r>
              <a:rPr lang="en-US" sz="2000" b="1" u="sng" dirty="0"/>
              <a:t>BSS’ </a:t>
            </a:r>
            <a:r>
              <a:rPr lang="en-US" sz="2000" b="1" u="sng" dirty="0" err="1"/>
              <a:t>i</a:t>
            </a:r>
            <a:r>
              <a:rPr lang="en-US" sz="2000" b="1" u="sng" dirty="0"/>
              <a:t>  </a:t>
            </a:r>
            <a:r>
              <a:rPr lang="en-US" sz="2000" b="1" u="sng" dirty="0" err="1"/>
              <a:t>almaktadır</a:t>
            </a:r>
            <a:r>
              <a:rPr lang="en-US" sz="2000" dirty="0"/>
              <a:t>. </a:t>
            </a:r>
            <a:endParaRPr lang="tr-TR" sz="2000" dirty="0"/>
          </a:p>
          <a:p>
            <a:pPr algn="just"/>
            <a:r>
              <a:rPr lang="en-US" sz="2000" dirty="0"/>
              <a:t>BTS </a:t>
            </a:r>
            <a:r>
              <a:rPr lang="en-US" sz="2000" dirty="0" err="1"/>
              <a:t>kanallarından</a:t>
            </a:r>
            <a:r>
              <a:rPr lang="en-US" sz="2000" dirty="0"/>
              <a:t> </a:t>
            </a:r>
            <a:r>
              <a:rPr lang="en-US" sz="2000" dirty="0" err="1"/>
              <a:t>bir</a:t>
            </a:r>
            <a:r>
              <a:rPr lang="en-US" sz="2000" dirty="0"/>
              <a:t> </a:t>
            </a:r>
            <a:r>
              <a:rPr lang="en-US" sz="2000" dirty="0" err="1"/>
              <a:t>tanesi</a:t>
            </a:r>
            <a:r>
              <a:rPr lang="en-US" sz="2000" dirty="0"/>
              <a:t> </a:t>
            </a:r>
            <a:r>
              <a:rPr lang="en-US" sz="2000" dirty="0" err="1"/>
              <a:t>kontrol</a:t>
            </a:r>
            <a:r>
              <a:rPr lang="en-US" sz="2000" dirty="0"/>
              <a:t> </a:t>
            </a:r>
            <a:r>
              <a:rPr lang="en-US" sz="2000" dirty="0" err="1"/>
              <a:t>fonksiyonları</a:t>
            </a:r>
            <a:r>
              <a:rPr lang="en-US" sz="2000" dirty="0"/>
              <a:t> </a:t>
            </a:r>
            <a:r>
              <a:rPr lang="en-US" sz="2000" dirty="0" err="1"/>
              <a:t>için</a:t>
            </a:r>
            <a:r>
              <a:rPr lang="en-US" sz="2000" dirty="0"/>
              <a:t> </a:t>
            </a:r>
            <a:r>
              <a:rPr lang="en-US" sz="2000" dirty="0" err="1"/>
              <a:t>diğer</a:t>
            </a:r>
            <a:r>
              <a:rPr lang="en-US" sz="2000" dirty="0"/>
              <a:t> </a:t>
            </a:r>
            <a:r>
              <a:rPr lang="en-US" sz="2000" dirty="0" err="1"/>
              <a:t>kanallar</a:t>
            </a:r>
            <a:r>
              <a:rPr lang="en-US" sz="2000" dirty="0"/>
              <a:t> </a:t>
            </a:r>
            <a:r>
              <a:rPr lang="en-US" sz="2000" dirty="0" err="1"/>
              <a:t>ise</a:t>
            </a:r>
            <a:r>
              <a:rPr lang="en-US" sz="2000" dirty="0"/>
              <a:t> </a:t>
            </a:r>
            <a:r>
              <a:rPr lang="en-US" sz="2000" dirty="0" err="1"/>
              <a:t>trafik</a:t>
            </a:r>
            <a:endParaRPr lang="tr-TR" sz="2000" dirty="0"/>
          </a:p>
          <a:p>
            <a:pPr algn="just"/>
            <a:r>
              <a:rPr lang="en-US" sz="2000" dirty="0" err="1"/>
              <a:t>için</a:t>
            </a:r>
            <a:r>
              <a:rPr lang="en-US" sz="2000" dirty="0"/>
              <a:t> </a:t>
            </a:r>
            <a:r>
              <a:rPr lang="en-US" sz="2000" dirty="0" err="1"/>
              <a:t>ayrılmıştır</a:t>
            </a:r>
            <a:r>
              <a:rPr lang="en-US" sz="2000" dirty="0"/>
              <a:t>. </a:t>
            </a:r>
            <a:r>
              <a:rPr lang="en-US" sz="2000" dirty="0" err="1"/>
              <a:t>Cep</a:t>
            </a:r>
            <a:r>
              <a:rPr lang="en-US" sz="2000" dirty="0"/>
              <a:t> </a:t>
            </a:r>
            <a:r>
              <a:rPr lang="en-US" sz="2000" dirty="0" err="1"/>
              <a:t>telefonu</a:t>
            </a:r>
            <a:r>
              <a:rPr lang="en-US" sz="2000" dirty="0"/>
              <a:t> (MS), </a:t>
            </a:r>
            <a:r>
              <a:rPr lang="en-US" sz="2000" dirty="0" err="1"/>
              <a:t>bir</a:t>
            </a:r>
            <a:r>
              <a:rPr lang="en-US" sz="2000" dirty="0"/>
              <a:t> </a:t>
            </a:r>
            <a:r>
              <a:rPr lang="en-US" sz="2000" dirty="0" err="1"/>
              <a:t>BTS’e</a:t>
            </a:r>
            <a:r>
              <a:rPr lang="en-US" sz="2000" dirty="0"/>
              <a:t> </a:t>
            </a:r>
            <a:r>
              <a:rPr lang="en-US" sz="2000" dirty="0" err="1"/>
              <a:t>giriş</a:t>
            </a:r>
            <a:r>
              <a:rPr lang="en-US" sz="2000" dirty="0"/>
              <a:t> </a:t>
            </a:r>
            <a:r>
              <a:rPr lang="en-US" sz="2000" dirty="0" err="1"/>
              <a:t>yapıp</a:t>
            </a:r>
            <a:r>
              <a:rPr lang="en-US" sz="2000" dirty="0"/>
              <a:t> </a:t>
            </a:r>
            <a:r>
              <a:rPr lang="en-US" sz="2000" dirty="0" err="1"/>
              <a:t>senkronize</a:t>
            </a:r>
            <a:r>
              <a:rPr lang="en-US" sz="2000" dirty="0"/>
              <a:t> </a:t>
            </a:r>
            <a:r>
              <a:rPr lang="en-US" sz="2000" dirty="0" err="1"/>
              <a:t>olduğunda</a:t>
            </a:r>
            <a:r>
              <a:rPr lang="en-US" sz="2000" dirty="0"/>
              <a:t> BSC, </a:t>
            </a:r>
            <a:r>
              <a:rPr lang="en-US" sz="2000" dirty="0" err="1"/>
              <a:t>cep</a:t>
            </a:r>
            <a:r>
              <a:rPr lang="en-US" sz="2000" dirty="0"/>
              <a:t> </a:t>
            </a:r>
            <a:r>
              <a:rPr lang="en-US" sz="2000" dirty="0" err="1"/>
              <a:t>telefonuna</a:t>
            </a:r>
            <a:r>
              <a:rPr lang="en-US" sz="2000" dirty="0"/>
              <a:t> </a:t>
            </a:r>
            <a:r>
              <a:rPr lang="en-US" sz="2000" dirty="0" err="1"/>
              <a:t>çift</a:t>
            </a:r>
            <a:r>
              <a:rPr lang="en-US" sz="2000" dirty="0"/>
              <a:t> </a:t>
            </a:r>
            <a:r>
              <a:rPr lang="en-US" sz="2000" dirty="0" err="1"/>
              <a:t>yönlü</a:t>
            </a:r>
            <a:r>
              <a:rPr lang="en-US" sz="2000" dirty="0"/>
              <a:t> </a:t>
            </a:r>
            <a:r>
              <a:rPr lang="en-US" sz="2000" dirty="0" err="1"/>
              <a:t>bir</a:t>
            </a:r>
            <a:r>
              <a:rPr lang="en-US" sz="2000" dirty="0"/>
              <a:t> </a:t>
            </a:r>
            <a:r>
              <a:rPr lang="en-US" sz="2000" dirty="0" err="1"/>
              <a:t>işaretleşme</a:t>
            </a:r>
            <a:r>
              <a:rPr lang="en-US" sz="2000" dirty="0"/>
              <a:t> </a:t>
            </a:r>
            <a:r>
              <a:rPr lang="en-US" sz="2000" dirty="0" err="1"/>
              <a:t>kanalı</a:t>
            </a:r>
            <a:r>
              <a:rPr lang="en-US" sz="2000" dirty="0"/>
              <a:t> </a:t>
            </a:r>
            <a:r>
              <a:rPr lang="en-US" sz="2000" dirty="0" err="1"/>
              <a:t>belirlemekte</a:t>
            </a:r>
            <a:r>
              <a:rPr lang="en-US" sz="2000" dirty="0"/>
              <a:t> </a:t>
            </a:r>
            <a:r>
              <a:rPr lang="en-US" sz="2000" dirty="0" err="1"/>
              <a:t>ve</a:t>
            </a:r>
            <a:r>
              <a:rPr lang="en-US" sz="2000" dirty="0"/>
              <a:t> </a:t>
            </a:r>
            <a:r>
              <a:rPr lang="en-US" sz="2000" dirty="0" err="1"/>
              <a:t>bu</a:t>
            </a:r>
            <a:r>
              <a:rPr lang="en-US" sz="2000" dirty="0"/>
              <a:t> </a:t>
            </a:r>
            <a:r>
              <a:rPr lang="en-US" sz="2000" dirty="0" err="1"/>
              <a:t>kanalı</a:t>
            </a:r>
            <a:r>
              <a:rPr lang="en-US" sz="2000" dirty="0"/>
              <a:t> </a:t>
            </a:r>
            <a:r>
              <a:rPr lang="en-US" sz="2000" dirty="0" err="1"/>
              <a:t>MSC’ye</a:t>
            </a:r>
            <a:r>
              <a:rPr lang="en-US" sz="2000" dirty="0"/>
              <a:t> </a:t>
            </a:r>
            <a:r>
              <a:rPr lang="en-US" sz="2000" dirty="0" err="1"/>
              <a:t>bağlamaktadır</a:t>
            </a:r>
            <a:r>
              <a:rPr lang="en-US" sz="2000" dirty="0"/>
              <a:t>. </a:t>
            </a:r>
            <a:r>
              <a:rPr lang="en-US" sz="2000" dirty="0" err="1"/>
              <a:t>Şebeke</a:t>
            </a:r>
            <a:r>
              <a:rPr lang="en-US" sz="2000" dirty="0"/>
              <a:t> </a:t>
            </a:r>
            <a:r>
              <a:rPr lang="en-US" sz="2000" dirty="0" err="1"/>
              <a:t>içerisinde</a:t>
            </a:r>
            <a:r>
              <a:rPr lang="en-US" sz="2000" dirty="0"/>
              <a:t> </a:t>
            </a:r>
            <a:r>
              <a:rPr lang="en-US" sz="2000" dirty="0" err="1"/>
              <a:t>trafiği</a:t>
            </a:r>
            <a:r>
              <a:rPr lang="en-US" sz="2000" dirty="0"/>
              <a:t> </a:t>
            </a:r>
            <a:r>
              <a:rPr lang="en-US" sz="2000" dirty="0" err="1"/>
              <a:t>ve</a:t>
            </a:r>
            <a:r>
              <a:rPr lang="en-US" sz="2000" dirty="0"/>
              <a:t> </a:t>
            </a:r>
            <a:r>
              <a:rPr lang="en-US" sz="2000" dirty="0" err="1"/>
              <a:t>işaretleşmeyi</a:t>
            </a:r>
            <a:r>
              <a:rPr lang="en-US" sz="2000" dirty="0"/>
              <a:t> </a:t>
            </a:r>
            <a:r>
              <a:rPr lang="en-US" sz="2000" dirty="0" err="1"/>
              <a:t>yönlendiren</a:t>
            </a:r>
            <a:r>
              <a:rPr lang="en-US" sz="2000" dirty="0"/>
              <a:t> MSC(Mobile Switching Center, </a:t>
            </a:r>
            <a:r>
              <a:rPr lang="en-US" sz="2000" b="1" dirty="0"/>
              <a:t>MSC</a:t>
            </a:r>
            <a:r>
              <a:rPr lang="en-US" sz="2000" dirty="0"/>
              <a:t>) , </a:t>
            </a:r>
            <a:r>
              <a:rPr lang="en-US" sz="2000" dirty="0" err="1"/>
              <a:t>diğer</a:t>
            </a:r>
            <a:r>
              <a:rPr lang="en-US" sz="2000" dirty="0"/>
              <a:t> </a:t>
            </a:r>
            <a:r>
              <a:rPr lang="en-US" sz="2000" dirty="0" err="1"/>
              <a:t>şebekelerle</a:t>
            </a:r>
            <a:r>
              <a:rPr lang="en-US" sz="2000" dirty="0"/>
              <a:t> </a:t>
            </a:r>
            <a:r>
              <a:rPr lang="en-US" sz="2000" dirty="0" err="1"/>
              <a:t>birlikte</a:t>
            </a:r>
            <a:r>
              <a:rPr lang="en-US" sz="2000" dirty="0"/>
              <a:t> </a:t>
            </a:r>
            <a:r>
              <a:rPr lang="en-US" sz="2000" dirty="0" err="1"/>
              <a:t>çalışmaktadır</a:t>
            </a:r>
            <a:r>
              <a:rPr lang="en-US" sz="2000" dirty="0"/>
              <a:t>. </a:t>
            </a:r>
            <a:endParaRPr lang="tr-TR" sz="2000" dirty="0"/>
          </a:p>
        </p:txBody>
      </p:sp>
      <p:sp>
        <p:nvSpPr>
          <p:cNvPr id="5" name="Slide Number Placeholder 4">
            <a:extLst>
              <a:ext uri="{FF2B5EF4-FFF2-40B4-BE49-F238E27FC236}">
                <a16:creationId xmlns:a16="http://schemas.microsoft.com/office/drawing/2014/main" id="{943EB340-C845-EB19-229A-6C9688D787A4}"/>
              </a:ext>
            </a:extLst>
          </p:cNvPr>
          <p:cNvSpPr>
            <a:spLocks noGrp="1"/>
          </p:cNvSpPr>
          <p:nvPr>
            <p:ph type="sldNum" sz="quarter" idx="12"/>
          </p:nvPr>
        </p:nvSpPr>
        <p:spPr/>
        <p:txBody>
          <a:bodyPr/>
          <a:lstStyle/>
          <a:p>
            <a:fld id="{FA388F4F-6C6B-4E7F-860B-201CED661D62}" type="slidenum">
              <a:rPr lang="tr-TR" smtClean="0"/>
              <a:t>71</a:t>
            </a:fld>
            <a:endParaRPr lang="tr-TR"/>
          </a:p>
        </p:txBody>
      </p:sp>
    </p:spTree>
    <p:extLst>
      <p:ext uri="{BB962C8B-B14F-4D97-AF65-F5344CB8AC3E}">
        <p14:creationId xmlns:p14="http://schemas.microsoft.com/office/powerpoint/2010/main" val="3506336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447645"/>
          </a:xfrm>
          <a:prstGeom prst="rect">
            <a:avLst/>
          </a:prstGeom>
          <a:noFill/>
        </p:spPr>
        <p:txBody>
          <a:bodyPr wrap="square" rtlCol="0">
            <a:spAutoFit/>
          </a:bodyPr>
          <a:lstStyle/>
          <a:p>
            <a:pPr algn="just">
              <a:lnSpc>
                <a:spcPct val="150000"/>
              </a:lnSpc>
            </a:pPr>
            <a:r>
              <a:rPr lang="en-US" sz="2000" dirty="0"/>
              <a:t>MSC, </a:t>
            </a:r>
            <a:r>
              <a:rPr lang="en-US" sz="2000" dirty="0" err="1"/>
              <a:t>ek</a:t>
            </a:r>
            <a:r>
              <a:rPr lang="en-US" sz="2000" dirty="0"/>
              <a:t> </a:t>
            </a:r>
            <a:r>
              <a:rPr lang="en-US" sz="2000" dirty="0" err="1"/>
              <a:t>fonksiyonlarıyla</a:t>
            </a:r>
            <a:r>
              <a:rPr lang="en-US" sz="2000" dirty="0"/>
              <a:t> </a:t>
            </a:r>
            <a:r>
              <a:rPr lang="en-US" sz="2000" dirty="0" err="1"/>
              <a:t>birlikte</a:t>
            </a:r>
            <a:r>
              <a:rPr lang="en-US" sz="2000" dirty="0"/>
              <a:t> </a:t>
            </a:r>
            <a:r>
              <a:rPr lang="en-US" sz="2000" dirty="0" err="1"/>
              <a:t>bir</a:t>
            </a:r>
            <a:r>
              <a:rPr lang="en-US" sz="2000" dirty="0"/>
              <a:t> </a:t>
            </a:r>
            <a:r>
              <a:rPr lang="en-US" sz="2000" dirty="0" err="1"/>
              <a:t>ana</a:t>
            </a:r>
            <a:r>
              <a:rPr lang="en-US" sz="2000" dirty="0"/>
              <a:t> ISDN </a:t>
            </a:r>
            <a:r>
              <a:rPr lang="en-US" sz="2000" dirty="0" err="1"/>
              <a:t>santralı</a:t>
            </a:r>
            <a:r>
              <a:rPr lang="en-US" sz="2000" dirty="0"/>
              <a:t> </a:t>
            </a:r>
            <a:r>
              <a:rPr lang="en-US" sz="2000" dirty="0" err="1"/>
              <a:t>ile</a:t>
            </a:r>
            <a:r>
              <a:rPr lang="en-US" sz="2000" dirty="0"/>
              <a:t> </a:t>
            </a:r>
            <a:r>
              <a:rPr lang="en-US" sz="2000" dirty="0" err="1"/>
              <a:t>mobil</a:t>
            </a:r>
            <a:r>
              <a:rPr lang="en-US" sz="2000" dirty="0"/>
              <a:t> </a:t>
            </a:r>
            <a:r>
              <a:rPr lang="en-US" sz="2000" dirty="0" err="1"/>
              <a:t>uygulamaları</a:t>
            </a:r>
            <a:r>
              <a:rPr lang="en-US" sz="2000" dirty="0"/>
              <a:t> </a:t>
            </a:r>
            <a:r>
              <a:rPr lang="en-US" sz="2000" dirty="0" err="1"/>
              <a:t>destekleyecek</a:t>
            </a:r>
            <a:r>
              <a:rPr lang="en-US" sz="2000" dirty="0"/>
              <a:t> </a:t>
            </a:r>
            <a:r>
              <a:rPr lang="en-US" sz="2000" dirty="0" err="1"/>
              <a:t>olan</a:t>
            </a:r>
            <a:r>
              <a:rPr lang="en-US" sz="2000" dirty="0"/>
              <a:t> </a:t>
            </a:r>
            <a:r>
              <a:rPr lang="en-US" sz="2000" dirty="0" err="1"/>
              <a:t>bağlantılardan</a:t>
            </a:r>
            <a:r>
              <a:rPr lang="en-US" sz="2000" dirty="0"/>
              <a:t> </a:t>
            </a:r>
            <a:r>
              <a:rPr lang="en-US" sz="2000" dirty="0" err="1"/>
              <a:t>meydana</a:t>
            </a:r>
            <a:r>
              <a:rPr lang="en-US" sz="2000" dirty="0"/>
              <a:t> </a:t>
            </a:r>
            <a:r>
              <a:rPr lang="en-US" sz="2000" dirty="0" err="1"/>
              <a:t>gelmiştir</a:t>
            </a:r>
            <a:r>
              <a:rPr lang="en-US" sz="2000" dirty="0"/>
              <a:t>. </a:t>
            </a:r>
            <a:endParaRPr lang="tr-TR" sz="2000" dirty="0"/>
          </a:p>
          <a:p>
            <a:pPr algn="just">
              <a:lnSpc>
                <a:spcPct val="150000"/>
              </a:lnSpc>
            </a:pPr>
            <a:r>
              <a:rPr lang="tr-TR" sz="2000" dirty="0"/>
              <a:t>(i)</a:t>
            </a:r>
            <a:r>
              <a:rPr lang="en-US" sz="2000" dirty="0" err="1"/>
              <a:t>Cep</a:t>
            </a:r>
            <a:r>
              <a:rPr lang="en-US" sz="2000" dirty="0"/>
              <a:t> </a:t>
            </a:r>
            <a:r>
              <a:rPr lang="en-US" sz="2000" dirty="0" err="1"/>
              <a:t>telefonu</a:t>
            </a:r>
            <a:r>
              <a:rPr lang="en-US" sz="2000" dirty="0"/>
              <a:t>, </a:t>
            </a:r>
            <a:r>
              <a:rPr lang="en-US" sz="2000" dirty="0" err="1"/>
              <a:t>sisteme</a:t>
            </a:r>
            <a:r>
              <a:rPr lang="en-US" sz="2000" dirty="0"/>
              <a:t> </a:t>
            </a:r>
            <a:r>
              <a:rPr lang="en-US" sz="2000" dirty="0" err="1"/>
              <a:t>giriş</a:t>
            </a:r>
            <a:r>
              <a:rPr lang="en-US" sz="2000" dirty="0"/>
              <a:t> </a:t>
            </a:r>
            <a:r>
              <a:rPr lang="en-US" sz="2000" dirty="0" err="1"/>
              <a:t>yapmak</a:t>
            </a:r>
            <a:r>
              <a:rPr lang="en-US" sz="2000" dirty="0"/>
              <a:t> </a:t>
            </a:r>
            <a:r>
              <a:rPr lang="en-US" sz="2000" dirty="0" err="1"/>
              <a:t>için</a:t>
            </a:r>
            <a:r>
              <a:rPr lang="en-US" sz="2000" dirty="0"/>
              <a:t> </a:t>
            </a:r>
            <a:r>
              <a:rPr lang="en-US" sz="2000" dirty="0" err="1"/>
              <a:t>istekte</a:t>
            </a:r>
            <a:r>
              <a:rPr lang="en-US" sz="2000" dirty="0"/>
              <a:t> </a:t>
            </a:r>
            <a:r>
              <a:rPr lang="en-US" sz="2000" dirty="0" err="1"/>
              <a:t>bulunurken</a:t>
            </a:r>
            <a:r>
              <a:rPr lang="en-US" sz="2000" dirty="0"/>
              <a:t> </a:t>
            </a:r>
            <a:r>
              <a:rPr lang="en-US" sz="2000" dirty="0" err="1"/>
              <a:t>girişine</a:t>
            </a:r>
            <a:r>
              <a:rPr lang="en-US" sz="2000" dirty="0"/>
              <a:t> </a:t>
            </a:r>
            <a:r>
              <a:rPr lang="en-US" sz="2000" dirty="0" err="1"/>
              <a:t>izni</a:t>
            </a:r>
            <a:r>
              <a:rPr lang="en-US" sz="2000" dirty="0"/>
              <a:t> </a:t>
            </a:r>
            <a:r>
              <a:rPr lang="en-US" sz="2000" dirty="0" err="1"/>
              <a:t>olduğunu</a:t>
            </a:r>
            <a:r>
              <a:rPr lang="en-US" sz="2000" dirty="0"/>
              <a:t> </a:t>
            </a:r>
            <a:r>
              <a:rPr lang="en-US" sz="2000" dirty="0" err="1"/>
              <a:t>doğrulamaya</a:t>
            </a:r>
            <a:r>
              <a:rPr lang="en-US" sz="2000" dirty="0"/>
              <a:t> </a:t>
            </a:r>
            <a:r>
              <a:rPr lang="en-US" sz="2000" dirty="0" err="1"/>
              <a:t>yarayacak</a:t>
            </a:r>
            <a:r>
              <a:rPr lang="en-US" sz="2000" dirty="0"/>
              <a:t> </a:t>
            </a:r>
            <a:r>
              <a:rPr lang="en-US" sz="2000" dirty="0" err="1"/>
              <a:t>özel</a:t>
            </a:r>
            <a:r>
              <a:rPr lang="en-US" sz="2000" dirty="0"/>
              <a:t> </a:t>
            </a:r>
            <a:r>
              <a:rPr lang="en-US" sz="2000" dirty="0" err="1"/>
              <a:t>bir</a:t>
            </a:r>
            <a:r>
              <a:rPr lang="en-US" sz="2000" dirty="0"/>
              <a:t> </a:t>
            </a:r>
            <a:r>
              <a:rPr lang="en-US" sz="2000" dirty="0" err="1"/>
              <a:t>numara</a:t>
            </a:r>
            <a:r>
              <a:rPr lang="en-US" sz="2000" dirty="0"/>
              <a:t> </a:t>
            </a:r>
            <a:r>
              <a:rPr lang="en-US" sz="2000" dirty="0" err="1"/>
              <a:t>olan</a:t>
            </a:r>
            <a:r>
              <a:rPr lang="en-US" sz="2000" dirty="0"/>
              <a:t> </a:t>
            </a:r>
            <a:r>
              <a:rPr lang="en-US" sz="2000" dirty="0" err="1"/>
              <a:t>IMSI’sini</a:t>
            </a:r>
            <a:r>
              <a:rPr lang="en-US" sz="2000" dirty="0"/>
              <a:t> (International Mobile Subscriber Identity, </a:t>
            </a:r>
            <a:r>
              <a:rPr lang="en-US" sz="2000" b="1" dirty="0"/>
              <a:t>IMSI</a:t>
            </a:r>
            <a:r>
              <a:rPr lang="en-US" sz="2000" dirty="0"/>
              <a:t>) </a:t>
            </a:r>
            <a:r>
              <a:rPr lang="en-US" sz="2000" dirty="0" err="1"/>
              <a:t>göndermektedir</a:t>
            </a:r>
            <a:r>
              <a:rPr lang="en-US" sz="2000" dirty="0"/>
              <a:t>. Bu </a:t>
            </a:r>
            <a:r>
              <a:rPr lang="en-US" sz="2000" dirty="0" err="1"/>
              <a:t>kimlikle</a:t>
            </a:r>
            <a:r>
              <a:rPr lang="en-US" sz="2000" dirty="0"/>
              <a:t> </a:t>
            </a:r>
            <a:r>
              <a:rPr lang="en-US" sz="2000" dirty="0" err="1"/>
              <a:t>belgeleme</a:t>
            </a:r>
            <a:r>
              <a:rPr lang="en-US" sz="2000" dirty="0"/>
              <a:t> (authentication) </a:t>
            </a:r>
            <a:r>
              <a:rPr lang="en-US" sz="2000" dirty="0" err="1"/>
              <a:t>denilen</a:t>
            </a:r>
            <a:r>
              <a:rPr lang="en-US" sz="2000" dirty="0"/>
              <a:t> </a:t>
            </a:r>
            <a:r>
              <a:rPr lang="en-US" sz="2000" dirty="0" err="1"/>
              <a:t>işlem</a:t>
            </a:r>
            <a:r>
              <a:rPr lang="en-US" sz="2000" dirty="0"/>
              <a:t> </a:t>
            </a:r>
            <a:r>
              <a:rPr lang="en-US" sz="2000" dirty="0" err="1"/>
              <a:t>gerçekleştirilmektedir</a:t>
            </a:r>
            <a:r>
              <a:rPr lang="en-US" sz="2000" dirty="0"/>
              <a:t>. </a:t>
            </a:r>
            <a:endParaRPr lang="tr-TR" sz="2000" dirty="0"/>
          </a:p>
          <a:p>
            <a:pPr algn="just">
              <a:lnSpc>
                <a:spcPct val="150000"/>
              </a:lnSpc>
            </a:pPr>
            <a:r>
              <a:rPr lang="tr-TR" sz="2000" dirty="0"/>
              <a:t>(ii) </a:t>
            </a:r>
            <a:r>
              <a:rPr lang="en-US" sz="2000" dirty="0"/>
              <a:t>Bu </a:t>
            </a:r>
            <a:r>
              <a:rPr lang="en-US" sz="2000" dirty="0" err="1"/>
              <a:t>arada</a:t>
            </a:r>
            <a:r>
              <a:rPr lang="en-US" sz="2000" dirty="0"/>
              <a:t> </a:t>
            </a:r>
            <a:r>
              <a:rPr lang="en-US" sz="2000" dirty="0" err="1"/>
              <a:t>sistem</a:t>
            </a:r>
            <a:r>
              <a:rPr lang="en-US" sz="2000" dirty="0"/>
              <a:t> de </a:t>
            </a:r>
            <a:r>
              <a:rPr lang="en-US" sz="2000" dirty="0" err="1"/>
              <a:t>giriş</a:t>
            </a:r>
            <a:r>
              <a:rPr lang="en-US" sz="2000" dirty="0"/>
              <a:t> </a:t>
            </a:r>
            <a:r>
              <a:rPr lang="en-US" sz="2000" dirty="0" err="1"/>
              <a:t>izni</a:t>
            </a:r>
            <a:r>
              <a:rPr lang="en-US" sz="2000" dirty="0"/>
              <a:t> </a:t>
            </a:r>
            <a:r>
              <a:rPr lang="en-US" sz="2000" dirty="0" err="1"/>
              <a:t>olan</a:t>
            </a:r>
            <a:r>
              <a:rPr lang="en-US" sz="2000" dirty="0"/>
              <a:t> </a:t>
            </a:r>
            <a:r>
              <a:rPr lang="en-US" sz="2000" dirty="0" err="1"/>
              <a:t>cep</a:t>
            </a:r>
            <a:r>
              <a:rPr lang="en-US" sz="2000" dirty="0"/>
              <a:t> </a:t>
            </a:r>
            <a:r>
              <a:rPr lang="en-US" sz="2000" dirty="0" err="1"/>
              <a:t>telefonunun</a:t>
            </a:r>
            <a:r>
              <a:rPr lang="en-US" sz="2000" dirty="0"/>
              <a:t> </a:t>
            </a:r>
            <a:r>
              <a:rPr lang="en-US" sz="2000" dirty="0" err="1"/>
              <a:t>şebekedeki</a:t>
            </a:r>
            <a:r>
              <a:rPr lang="en-US" sz="2000" dirty="0"/>
              <a:t> </a:t>
            </a:r>
            <a:r>
              <a:rPr lang="en-US" sz="2000" dirty="0" err="1"/>
              <a:t>yerini</a:t>
            </a:r>
            <a:r>
              <a:rPr lang="en-US" sz="2000" dirty="0"/>
              <a:t> </a:t>
            </a:r>
            <a:r>
              <a:rPr lang="en-US" sz="2000" dirty="0" err="1"/>
              <a:t>belirlemeye</a:t>
            </a:r>
            <a:r>
              <a:rPr lang="en-US" sz="2000" dirty="0"/>
              <a:t> </a:t>
            </a:r>
            <a:r>
              <a:rPr lang="en-US" sz="2000" dirty="0" err="1"/>
              <a:t>çalışmaktadır</a:t>
            </a:r>
            <a:r>
              <a:rPr lang="en-US" sz="2000" dirty="0"/>
              <a:t>. Her </a:t>
            </a:r>
            <a:r>
              <a:rPr lang="en-US" sz="2000" dirty="0" err="1"/>
              <a:t>abone</a:t>
            </a:r>
            <a:r>
              <a:rPr lang="en-US" sz="2000" dirty="0"/>
              <a:t>, </a:t>
            </a:r>
            <a:r>
              <a:rPr lang="en-US" sz="2000" dirty="0" err="1"/>
              <a:t>bir</a:t>
            </a:r>
            <a:r>
              <a:rPr lang="en-US" sz="2000" dirty="0"/>
              <a:t> </a:t>
            </a:r>
            <a:r>
              <a:rPr lang="en-US" sz="2000" dirty="0" err="1"/>
              <a:t>ana</a:t>
            </a:r>
            <a:r>
              <a:rPr lang="en-US" sz="2000" dirty="0"/>
              <a:t> </a:t>
            </a:r>
            <a:r>
              <a:rPr lang="en-US" sz="2000" dirty="0" err="1"/>
              <a:t>şebekeye</a:t>
            </a:r>
            <a:r>
              <a:rPr lang="en-US" sz="2000" dirty="0"/>
              <a:t> </a:t>
            </a:r>
            <a:r>
              <a:rPr lang="en-US" sz="2000" dirty="0" err="1"/>
              <a:t>ve</a:t>
            </a:r>
            <a:r>
              <a:rPr lang="en-US" sz="2000" dirty="0"/>
              <a:t> o </a:t>
            </a:r>
            <a:r>
              <a:rPr lang="en-US" sz="2000" dirty="0" err="1"/>
              <a:t>şebeke</a:t>
            </a:r>
            <a:r>
              <a:rPr lang="en-US" sz="2000" dirty="0"/>
              <a:t> </a:t>
            </a:r>
            <a:r>
              <a:rPr lang="en-US" sz="2000" dirty="0" err="1"/>
              <a:t>içinde</a:t>
            </a:r>
            <a:r>
              <a:rPr lang="en-US" sz="2000" dirty="0"/>
              <a:t> </a:t>
            </a:r>
            <a:r>
              <a:rPr lang="en-US" sz="2000" dirty="0" err="1"/>
              <a:t>bir</a:t>
            </a:r>
            <a:r>
              <a:rPr lang="en-US" sz="2000" dirty="0"/>
              <a:t> MSC ye </a:t>
            </a:r>
            <a:r>
              <a:rPr lang="en-US" sz="2000" dirty="0" err="1"/>
              <a:t>bağlı</a:t>
            </a:r>
            <a:r>
              <a:rPr lang="en-US" sz="2000" dirty="0"/>
              <a:t> </a:t>
            </a:r>
            <a:r>
              <a:rPr lang="en-US" sz="2000" dirty="0" err="1"/>
              <a:t>olmalıdır</a:t>
            </a:r>
            <a:r>
              <a:rPr lang="en-US" sz="2000" dirty="0"/>
              <a:t>. Bu </a:t>
            </a:r>
            <a:r>
              <a:rPr lang="en-US" sz="2000" dirty="0" err="1"/>
              <a:t>amaçla</a:t>
            </a:r>
            <a:r>
              <a:rPr lang="en-US" sz="2000" dirty="0"/>
              <a:t> </a:t>
            </a:r>
            <a:r>
              <a:rPr lang="en-US" sz="2000" dirty="0" err="1"/>
              <a:t>HLR’ye</a:t>
            </a:r>
            <a:r>
              <a:rPr lang="en-US" sz="2000" dirty="0"/>
              <a:t> her </a:t>
            </a:r>
            <a:r>
              <a:rPr lang="en-US" sz="2000" dirty="0" err="1"/>
              <a:t>cep</a:t>
            </a:r>
            <a:r>
              <a:rPr lang="en-US" sz="2000" dirty="0"/>
              <a:t> </a:t>
            </a:r>
            <a:r>
              <a:rPr lang="en-US" sz="2000" dirty="0" err="1"/>
              <a:t>telefonu</a:t>
            </a:r>
            <a:r>
              <a:rPr lang="en-US" sz="2000" dirty="0"/>
              <a:t> </a:t>
            </a:r>
            <a:r>
              <a:rPr lang="en-US" sz="2000" dirty="0" err="1"/>
              <a:t>için</a:t>
            </a:r>
            <a:r>
              <a:rPr lang="en-US" sz="2000" dirty="0"/>
              <a:t> </a:t>
            </a:r>
            <a:r>
              <a:rPr lang="en-US" sz="2000" dirty="0" err="1"/>
              <a:t>bir</a:t>
            </a:r>
            <a:r>
              <a:rPr lang="en-US" sz="2000" dirty="0"/>
              <a:t> </a:t>
            </a:r>
            <a:r>
              <a:rPr lang="en-US" sz="2000" dirty="0" err="1"/>
              <a:t>abone</a:t>
            </a:r>
            <a:r>
              <a:rPr lang="en-US" sz="2000" dirty="0"/>
              <a:t> </a:t>
            </a:r>
            <a:r>
              <a:rPr lang="en-US" sz="2000" dirty="0" err="1"/>
              <a:t>kaydı</a:t>
            </a:r>
            <a:r>
              <a:rPr lang="en-US" sz="2000" dirty="0"/>
              <a:t> </a:t>
            </a:r>
            <a:r>
              <a:rPr lang="en-US" sz="2000" dirty="0" err="1"/>
              <a:t>yapılmaktadır</a:t>
            </a:r>
            <a:r>
              <a:rPr lang="en-US" sz="2000" dirty="0"/>
              <a:t>. Bu </a:t>
            </a:r>
            <a:r>
              <a:rPr lang="en-US" sz="2000" dirty="0" err="1"/>
              <a:t>kayıtta</a:t>
            </a:r>
            <a:r>
              <a:rPr lang="en-US" sz="2000" dirty="0"/>
              <a:t>, </a:t>
            </a:r>
            <a:r>
              <a:rPr lang="en-US" sz="2000" dirty="0" err="1"/>
              <a:t>abonenin</a:t>
            </a:r>
            <a:r>
              <a:rPr lang="en-US" sz="2000" dirty="0"/>
              <a:t> </a:t>
            </a:r>
            <a:r>
              <a:rPr lang="en-US" sz="2000" dirty="0" err="1"/>
              <a:t>kullanımına</a:t>
            </a:r>
            <a:r>
              <a:rPr lang="en-US" sz="2000" dirty="0"/>
              <a:t> </a:t>
            </a:r>
            <a:r>
              <a:rPr lang="en-US" sz="2000" dirty="0" err="1"/>
              <a:t>izin</a:t>
            </a:r>
            <a:r>
              <a:rPr lang="en-US" sz="2000" dirty="0"/>
              <a:t> </a:t>
            </a:r>
            <a:r>
              <a:rPr lang="en-US" sz="2000" dirty="0" err="1"/>
              <a:t>verilen</a:t>
            </a:r>
            <a:r>
              <a:rPr lang="en-US" sz="2000" dirty="0"/>
              <a:t> </a:t>
            </a:r>
            <a:r>
              <a:rPr lang="en-US" sz="2000" dirty="0" err="1"/>
              <a:t>servisler</a:t>
            </a:r>
            <a:r>
              <a:rPr lang="en-US" sz="2000" dirty="0"/>
              <a:t> </a:t>
            </a:r>
            <a:r>
              <a:rPr lang="en-US" sz="2000" dirty="0" err="1"/>
              <a:t>hakkındaki</a:t>
            </a:r>
            <a:r>
              <a:rPr lang="en-US" sz="2000" dirty="0"/>
              <a:t> </a:t>
            </a:r>
            <a:r>
              <a:rPr lang="en-US" sz="2000" dirty="0" err="1"/>
              <a:t>bilgilerde</a:t>
            </a:r>
            <a:r>
              <a:rPr lang="en-US" sz="2000" dirty="0"/>
              <a:t> </a:t>
            </a:r>
            <a:r>
              <a:rPr lang="en-US" sz="2000" dirty="0" err="1"/>
              <a:t>verilmiştir</a:t>
            </a:r>
            <a:r>
              <a:rPr lang="en-US" sz="2000" dirty="0"/>
              <a:t>. </a:t>
            </a:r>
            <a:endParaRPr lang="tr-TR" sz="2000" dirty="0"/>
          </a:p>
          <a:p>
            <a:endParaRPr lang="tr-TR" dirty="0"/>
          </a:p>
        </p:txBody>
      </p:sp>
      <p:sp>
        <p:nvSpPr>
          <p:cNvPr id="3" name="Slide Number Placeholder 2">
            <a:extLst>
              <a:ext uri="{FF2B5EF4-FFF2-40B4-BE49-F238E27FC236}">
                <a16:creationId xmlns:a16="http://schemas.microsoft.com/office/drawing/2014/main" id="{8F87A91B-9429-8C19-A11C-0C71B5307D00}"/>
              </a:ext>
            </a:extLst>
          </p:cNvPr>
          <p:cNvSpPr>
            <a:spLocks noGrp="1"/>
          </p:cNvSpPr>
          <p:nvPr>
            <p:ph type="sldNum" sz="quarter" idx="12"/>
          </p:nvPr>
        </p:nvSpPr>
        <p:spPr/>
        <p:txBody>
          <a:bodyPr/>
          <a:lstStyle/>
          <a:p>
            <a:fld id="{FA388F4F-6C6B-4E7F-860B-201CED661D62}" type="slidenum">
              <a:rPr lang="tr-TR" smtClean="0"/>
              <a:t>72</a:t>
            </a:fld>
            <a:endParaRPr lang="tr-TR"/>
          </a:p>
        </p:txBody>
      </p:sp>
    </p:spTree>
    <p:extLst>
      <p:ext uri="{BB962C8B-B14F-4D97-AF65-F5344CB8AC3E}">
        <p14:creationId xmlns:p14="http://schemas.microsoft.com/office/powerpoint/2010/main" val="1157825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400110"/>
          </a:xfrm>
          <a:prstGeom prst="rect">
            <a:avLst/>
          </a:prstGeom>
          <a:noFill/>
        </p:spPr>
        <p:txBody>
          <a:bodyPr wrap="square" rtlCol="0">
            <a:spAutoFit/>
          </a:bodyPr>
          <a:lstStyle/>
          <a:p>
            <a:pPr lvl="0"/>
            <a:r>
              <a:rPr lang="tr-TR" sz="2000" b="1" dirty="0"/>
              <a:t>(c) </a:t>
            </a:r>
            <a:r>
              <a:rPr lang="en-US" sz="2000" b="1" dirty="0" err="1"/>
              <a:t>Şebeke</a:t>
            </a:r>
            <a:r>
              <a:rPr lang="en-US" sz="2000" b="1" dirty="0"/>
              <a:t> </a:t>
            </a:r>
            <a:r>
              <a:rPr lang="en-US" sz="2000" b="1" dirty="0" err="1"/>
              <a:t>Anahtarlama</a:t>
            </a:r>
            <a:r>
              <a:rPr lang="en-US" sz="2000" b="1" dirty="0"/>
              <a:t> Alt </a:t>
            </a:r>
            <a:r>
              <a:rPr lang="en-US" sz="2000" b="1" dirty="0" err="1"/>
              <a:t>Sistemi</a:t>
            </a:r>
            <a:r>
              <a:rPr lang="en-US" sz="2000" b="1" dirty="0"/>
              <a:t> (Network Switching Subsystem, NSS) </a:t>
            </a:r>
            <a:endParaRPr lang="tr-TR" sz="2000" dirty="0"/>
          </a:p>
        </p:txBody>
      </p:sp>
      <p:sp>
        <p:nvSpPr>
          <p:cNvPr id="3" name="TextBox 2"/>
          <p:cNvSpPr txBox="1"/>
          <p:nvPr/>
        </p:nvSpPr>
        <p:spPr>
          <a:xfrm>
            <a:off x="467544" y="908720"/>
            <a:ext cx="8064896" cy="3139321"/>
          </a:xfrm>
          <a:prstGeom prst="rect">
            <a:avLst/>
          </a:prstGeom>
          <a:noFill/>
        </p:spPr>
        <p:txBody>
          <a:bodyPr wrap="square" rtlCol="0">
            <a:spAutoFit/>
          </a:bodyPr>
          <a:lstStyle/>
          <a:p>
            <a:pPr algn="just"/>
            <a:r>
              <a:rPr lang="en-US" sz="2000" dirty="0" err="1"/>
              <a:t>Abonenin</a:t>
            </a:r>
            <a:r>
              <a:rPr lang="en-US" sz="2000" dirty="0"/>
              <a:t> </a:t>
            </a:r>
            <a:r>
              <a:rPr lang="en-US" sz="2000" dirty="0" err="1"/>
              <a:t>şebeke</a:t>
            </a:r>
            <a:r>
              <a:rPr lang="en-US" sz="2000" dirty="0"/>
              <a:t> </a:t>
            </a:r>
            <a:r>
              <a:rPr lang="en-US" sz="2000" dirty="0" err="1"/>
              <a:t>içinde</a:t>
            </a:r>
            <a:r>
              <a:rPr lang="en-US" sz="2000" dirty="0"/>
              <a:t> </a:t>
            </a:r>
            <a:r>
              <a:rPr lang="en-US" sz="2000" dirty="0" err="1"/>
              <a:t>veya</a:t>
            </a:r>
            <a:r>
              <a:rPr lang="en-US" sz="2000" dirty="0"/>
              <a:t> </a:t>
            </a:r>
            <a:r>
              <a:rPr lang="en-US" sz="2000" dirty="0" err="1"/>
              <a:t>diğer</a:t>
            </a:r>
            <a:r>
              <a:rPr lang="en-US" sz="2000" dirty="0"/>
              <a:t> </a:t>
            </a:r>
            <a:r>
              <a:rPr lang="en-US" sz="2000" dirty="0" err="1"/>
              <a:t>şebekelerde</a:t>
            </a:r>
            <a:r>
              <a:rPr lang="en-US" sz="2000" dirty="0"/>
              <a:t> </a:t>
            </a:r>
            <a:r>
              <a:rPr lang="en-US" sz="2000" dirty="0" err="1"/>
              <a:t>bulunan</a:t>
            </a:r>
            <a:r>
              <a:rPr lang="en-US" sz="2000" dirty="0"/>
              <a:t> </a:t>
            </a:r>
            <a:r>
              <a:rPr lang="en-US" sz="2000" dirty="0" err="1"/>
              <a:t>aboneler</a:t>
            </a:r>
            <a:r>
              <a:rPr lang="en-US" sz="2000" dirty="0"/>
              <a:t> </a:t>
            </a:r>
            <a:r>
              <a:rPr lang="en-US" sz="2000" dirty="0" err="1"/>
              <a:t>ile</a:t>
            </a:r>
            <a:r>
              <a:rPr lang="en-US" sz="2000" dirty="0"/>
              <a:t> </a:t>
            </a:r>
            <a:r>
              <a:rPr lang="en-US" sz="2000" dirty="0" err="1"/>
              <a:t>bağlantısını</a:t>
            </a:r>
            <a:r>
              <a:rPr lang="en-US" sz="2000" dirty="0"/>
              <a:t> </a:t>
            </a:r>
            <a:r>
              <a:rPr lang="en-US" sz="2000" dirty="0" err="1"/>
              <a:t>sağlayan</a:t>
            </a:r>
            <a:r>
              <a:rPr lang="en-US" sz="2000" dirty="0"/>
              <a:t> </a:t>
            </a:r>
            <a:r>
              <a:rPr lang="en-US" sz="2000" dirty="0" err="1"/>
              <a:t>ve</a:t>
            </a:r>
            <a:r>
              <a:rPr lang="en-US" sz="2000" dirty="0"/>
              <a:t> </a:t>
            </a:r>
            <a:r>
              <a:rPr lang="en-US" sz="2000" dirty="0" err="1"/>
              <a:t>abonelik</a:t>
            </a:r>
            <a:r>
              <a:rPr lang="en-US" sz="2000" dirty="0"/>
              <a:t> </a:t>
            </a:r>
            <a:r>
              <a:rPr lang="en-US" sz="2000" dirty="0" err="1"/>
              <a:t>işlemlerini</a:t>
            </a:r>
            <a:r>
              <a:rPr lang="en-US" sz="2000" dirty="0"/>
              <a:t> </a:t>
            </a:r>
            <a:r>
              <a:rPr lang="en-US" sz="2000" dirty="0" err="1"/>
              <a:t>yürüten</a:t>
            </a:r>
            <a:r>
              <a:rPr lang="en-US" sz="2000" dirty="0"/>
              <a:t> </a:t>
            </a:r>
            <a:r>
              <a:rPr lang="en-US" sz="2000" dirty="0" err="1"/>
              <a:t>şebeke</a:t>
            </a:r>
            <a:r>
              <a:rPr lang="en-US" sz="2000" dirty="0"/>
              <a:t> </a:t>
            </a:r>
            <a:r>
              <a:rPr lang="en-US" sz="2000" dirty="0" err="1"/>
              <a:t>parçası</a:t>
            </a:r>
            <a:r>
              <a:rPr lang="en-US" sz="2000" dirty="0"/>
              <a:t>, </a:t>
            </a:r>
            <a:r>
              <a:rPr lang="en-US" sz="2000" dirty="0" err="1"/>
              <a:t>çekirdek</a:t>
            </a:r>
            <a:r>
              <a:rPr lang="en-US" sz="2000" dirty="0"/>
              <a:t> </a:t>
            </a:r>
            <a:r>
              <a:rPr lang="en-US" sz="2000" dirty="0" err="1"/>
              <a:t>şebeke</a:t>
            </a:r>
            <a:r>
              <a:rPr lang="en-US" sz="2000" dirty="0"/>
              <a:t> </a:t>
            </a:r>
            <a:r>
              <a:rPr lang="en-US" sz="2000" dirty="0" err="1"/>
              <a:t>olarak</a:t>
            </a:r>
            <a:r>
              <a:rPr lang="en-US" sz="2000" dirty="0"/>
              <a:t> </a:t>
            </a:r>
            <a:r>
              <a:rPr lang="en-US" sz="2000" dirty="0" err="1"/>
              <a:t>adlandırılmaktadır</a:t>
            </a:r>
            <a:r>
              <a:rPr lang="en-US" sz="2000" dirty="0"/>
              <a:t>. GSM, PSTN </a:t>
            </a:r>
            <a:r>
              <a:rPr lang="en-US" sz="2000" dirty="0" err="1"/>
              <a:t>gibi</a:t>
            </a:r>
            <a:r>
              <a:rPr lang="en-US" sz="2000" dirty="0"/>
              <a:t> </a:t>
            </a:r>
            <a:r>
              <a:rPr lang="en-US" sz="2000" dirty="0" err="1"/>
              <a:t>devre</a:t>
            </a:r>
            <a:r>
              <a:rPr lang="en-US" sz="2000" dirty="0"/>
              <a:t> </a:t>
            </a:r>
            <a:r>
              <a:rPr lang="en-US" sz="2000" dirty="0" err="1"/>
              <a:t>anahtarlamalı</a:t>
            </a:r>
            <a:r>
              <a:rPr lang="en-US" sz="2000" dirty="0"/>
              <a:t> </a:t>
            </a:r>
            <a:r>
              <a:rPr lang="en-US" sz="2000" dirty="0" err="1"/>
              <a:t>bir</a:t>
            </a:r>
            <a:r>
              <a:rPr lang="en-US" sz="2000" dirty="0"/>
              <a:t> </a:t>
            </a:r>
            <a:r>
              <a:rPr lang="en-US" sz="2000" dirty="0" err="1"/>
              <a:t>çekirdek</a:t>
            </a:r>
            <a:r>
              <a:rPr lang="en-US" sz="2000" dirty="0"/>
              <a:t> </a:t>
            </a:r>
            <a:r>
              <a:rPr lang="en-US" sz="2000" dirty="0" err="1"/>
              <a:t>şebekeye</a:t>
            </a:r>
            <a:r>
              <a:rPr lang="en-US" sz="2000" dirty="0"/>
              <a:t> </a:t>
            </a:r>
            <a:r>
              <a:rPr lang="en-US" sz="2000" dirty="0" err="1"/>
              <a:t>sahiptir</a:t>
            </a:r>
            <a:r>
              <a:rPr lang="en-US" sz="2000" dirty="0"/>
              <a:t>, </a:t>
            </a:r>
            <a:r>
              <a:rPr lang="en-US" sz="2000" dirty="0" err="1"/>
              <a:t>yani</a:t>
            </a:r>
            <a:r>
              <a:rPr lang="en-US" sz="2000" dirty="0"/>
              <a:t> </a:t>
            </a:r>
            <a:r>
              <a:rPr lang="en-US" sz="2000" dirty="0" err="1"/>
              <a:t>şebeke</a:t>
            </a:r>
            <a:r>
              <a:rPr lang="en-US" sz="2000" dirty="0"/>
              <a:t> NSS </a:t>
            </a:r>
            <a:r>
              <a:rPr lang="en-US" sz="2000" dirty="0" err="1"/>
              <a:t>elemanları</a:t>
            </a:r>
            <a:r>
              <a:rPr lang="en-US" sz="2000" dirty="0"/>
              <a:t> </a:t>
            </a:r>
            <a:r>
              <a:rPr lang="en-US" sz="2000" dirty="0" err="1"/>
              <a:t>arasındaki</a:t>
            </a:r>
            <a:r>
              <a:rPr lang="en-US" sz="2000" dirty="0"/>
              <a:t> </a:t>
            </a:r>
            <a:r>
              <a:rPr lang="en-US" sz="2000" dirty="0" err="1"/>
              <a:t>bağlantılar</a:t>
            </a:r>
            <a:r>
              <a:rPr lang="en-US" sz="2000" dirty="0"/>
              <a:t> </a:t>
            </a:r>
            <a:r>
              <a:rPr lang="en-US" sz="2000" dirty="0" err="1"/>
              <a:t>zaman</a:t>
            </a:r>
            <a:r>
              <a:rPr lang="en-US" sz="2000" dirty="0"/>
              <a:t> </a:t>
            </a:r>
            <a:r>
              <a:rPr lang="en-US" sz="2000" dirty="0" err="1"/>
              <a:t>bölmeli</a:t>
            </a:r>
            <a:r>
              <a:rPr lang="en-US" sz="2000" dirty="0"/>
              <a:t> </a:t>
            </a:r>
            <a:r>
              <a:rPr lang="en-US" sz="2000" dirty="0" err="1"/>
              <a:t>çoğullama</a:t>
            </a:r>
            <a:r>
              <a:rPr lang="en-US" sz="2000" dirty="0"/>
              <a:t> (TDM) </a:t>
            </a:r>
            <a:r>
              <a:rPr lang="en-US" sz="2000" dirty="0" err="1"/>
              <a:t>ile</a:t>
            </a:r>
            <a:r>
              <a:rPr lang="en-US" sz="2000" dirty="0"/>
              <a:t> </a:t>
            </a:r>
            <a:r>
              <a:rPr lang="en-US" sz="2000" dirty="0" err="1"/>
              <a:t>sağlanmaktadır</a:t>
            </a:r>
            <a:r>
              <a:rPr lang="en-US" sz="2000" dirty="0"/>
              <a:t>. NSS, </a:t>
            </a:r>
            <a:r>
              <a:rPr lang="en-US" sz="2000" b="1" u="sng" dirty="0" err="1"/>
              <a:t>arabağlantının</a:t>
            </a:r>
            <a:r>
              <a:rPr lang="en-US" sz="2000" dirty="0"/>
              <a:t> </a:t>
            </a:r>
            <a:r>
              <a:rPr lang="en-US" sz="2000" dirty="0" err="1"/>
              <a:t>gerçekleştiği</a:t>
            </a:r>
            <a:r>
              <a:rPr lang="en-US" sz="2000" dirty="0"/>
              <a:t> </a:t>
            </a:r>
            <a:r>
              <a:rPr lang="en-US" sz="2000" dirty="0" err="1"/>
              <a:t>şebeke</a:t>
            </a:r>
            <a:r>
              <a:rPr lang="en-US" sz="2000" dirty="0"/>
              <a:t> </a:t>
            </a:r>
            <a:r>
              <a:rPr lang="en-US" sz="2000" dirty="0" err="1"/>
              <a:t>parçası</a:t>
            </a:r>
            <a:r>
              <a:rPr lang="en-US" sz="2000" dirty="0"/>
              <a:t> </a:t>
            </a:r>
            <a:r>
              <a:rPr lang="en-US" sz="2000" dirty="0" err="1"/>
              <a:t>olması</a:t>
            </a:r>
            <a:r>
              <a:rPr lang="en-US" sz="2000" dirty="0"/>
              <a:t> </a:t>
            </a:r>
            <a:r>
              <a:rPr lang="en-US" sz="2000" dirty="0" err="1"/>
              <a:t>nedeniyle</a:t>
            </a:r>
            <a:r>
              <a:rPr lang="en-US" sz="2000" dirty="0"/>
              <a:t> GSM </a:t>
            </a:r>
            <a:r>
              <a:rPr lang="en-US" sz="2000" dirty="0" err="1"/>
              <a:t>şebekesinin</a:t>
            </a:r>
            <a:r>
              <a:rPr lang="en-US" sz="2000" dirty="0"/>
              <a:t> PSTN, ISDN (Integrated Services Digital Networks) </a:t>
            </a:r>
            <a:r>
              <a:rPr lang="en-US" sz="2000" dirty="0" err="1"/>
              <a:t>ve</a:t>
            </a:r>
            <a:r>
              <a:rPr lang="en-US" sz="2000" dirty="0"/>
              <a:t> </a:t>
            </a:r>
            <a:r>
              <a:rPr lang="en-US" sz="2000" dirty="0" err="1"/>
              <a:t>paket</a:t>
            </a:r>
            <a:r>
              <a:rPr lang="en-US" sz="2000" dirty="0"/>
              <a:t> </a:t>
            </a:r>
            <a:r>
              <a:rPr lang="en-US" sz="2000" dirty="0" err="1"/>
              <a:t>anahtarlamalı</a:t>
            </a:r>
            <a:r>
              <a:rPr lang="en-US" sz="2000" dirty="0"/>
              <a:t> </a:t>
            </a:r>
            <a:r>
              <a:rPr lang="en-US" sz="2000" dirty="0" err="1"/>
              <a:t>şebekelere</a:t>
            </a:r>
            <a:r>
              <a:rPr lang="en-US" sz="2000" dirty="0"/>
              <a:t> </a:t>
            </a:r>
            <a:r>
              <a:rPr lang="en-US" sz="2000" dirty="0" err="1"/>
              <a:t>çıkış</a:t>
            </a:r>
            <a:r>
              <a:rPr lang="en-US" sz="2000" dirty="0"/>
              <a:t> </a:t>
            </a:r>
            <a:r>
              <a:rPr lang="en-US" sz="2000" dirty="0" err="1"/>
              <a:t>kapısıdır</a:t>
            </a:r>
            <a:r>
              <a:rPr lang="en-US" sz="2000" dirty="0"/>
              <a:t>. </a:t>
            </a:r>
            <a:endParaRPr lang="tr-TR" sz="2000" dirty="0"/>
          </a:p>
          <a:p>
            <a:pPr algn="just"/>
            <a:endParaRPr lang="tr-TR" sz="2000" dirty="0"/>
          </a:p>
          <a:p>
            <a:endParaRPr lang="tr-TR" dirty="0"/>
          </a:p>
        </p:txBody>
      </p:sp>
      <p:sp>
        <p:nvSpPr>
          <p:cNvPr id="4" name="TextBox 3"/>
          <p:cNvSpPr txBox="1"/>
          <p:nvPr/>
        </p:nvSpPr>
        <p:spPr>
          <a:xfrm>
            <a:off x="480864" y="3717032"/>
            <a:ext cx="7776864" cy="2308324"/>
          </a:xfrm>
          <a:prstGeom prst="rect">
            <a:avLst/>
          </a:prstGeom>
          <a:noFill/>
        </p:spPr>
        <p:txBody>
          <a:bodyPr wrap="square" rtlCol="0">
            <a:spAutoFit/>
          </a:bodyPr>
          <a:lstStyle/>
          <a:p>
            <a:pPr algn="just" fontAlgn="base"/>
            <a:r>
              <a:rPr lang="tr-TR" b="1" dirty="0"/>
              <a:t>Arabağlantı nedir?</a:t>
            </a:r>
          </a:p>
          <a:p>
            <a:pPr algn="just" fontAlgn="base"/>
            <a:endParaRPr lang="tr-TR" b="1" dirty="0"/>
          </a:p>
          <a:p>
            <a:pPr algn="just" fontAlgn="base"/>
            <a:r>
              <a:rPr lang="tr-TR" dirty="0"/>
              <a:t> Bir sistemin ya da alt kümesinin dışarıyla iletişimini sağlayan </a:t>
            </a:r>
            <a:r>
              <a:rPr lang="tr-TR" dirty="0">
                <a:hlinkClick r:id="rId2"/>
              </a:rPr>
              <a:t>donanım</a:t>
            </a:r>
            <a:r>
              <a:rPr lang="tr-TR" dirty="0"/>
              <a:t> ya da </a:t>
            </a:r>
            <a:r>
              <a:rPr lang="tr-TR" dirty="0">
                <a:hlinkClick r:id="rId3"/>
              </a:rPr>
              <a:t>yazılım</a:t>
            </a:r>
            <a:r>
              <a:rPr lang="tr-TR" dirty="0"/>
              <a:t> modülü olarak tanımlanır.  X , Y ve Z gibi haberleşme kuruluşları abonelerinin birbirlerini aramaları arabağlantı ile sağlanmaktadır.</a:t>
            </a:r>
            <a:br>
              <a:rPr lang="tr-TR" dirty="0"/>
            </a:br>
            <a:br>
              <a:rPr lang="tr-TR" dirty="0"/>
            </a:br>
            <a:br>
              <a:rPr lang="tr-TR" dirty="0"/>
            </a:br>
            <a:endParaRPr lang="tr-TR" dirty="0"/>
          </a:p>
        </p:txBody>
      </p:sp>
      <p:sp>
        <p:nvSpPr>
          <p:cNvPr id="5" name="Slide Number Placeholder 4">
            <a:extLst>
              <a:ext uri="{FF2B5EF4-FFF2-40B4-BE49-F238E27FC236}">
                <a16:creationId xmlns:a16="http://schemas.microsoft.com/office/drawing/2014/main" id="{2CDD236A-FBD8-68BD-5668-288E7F5132FD}"/>
              </a:ext>
            </a:extLst>
          </p:cNvPr>
          <p:cNvSpPr>
            <a:spLocks noGrp="1"/>
          </p:cNvSpPr>
          <p:nvPr>
            <p:ph type="sldNum" sz="quarter" idx="12"/>
          </p:nvPr>
        </p:nvSpPr>
        <p:spPr/>
        <p:txBody>
          <a:bodyPr/>
          <a:lstStyle/>
          <a:p>
            <a:fld id="{FA388F4F-6C6B-4E7F-860B-201CED661D62}" type="slidenum">
              <a:rPr lang="tr-TR" smtClean="0"/>
              <a:t>73</a:t>
            </a:fld>
            <a:endParaRPr lang="tr-TR"/>
          </a:p>
        </p:txBody>
      </p:sp>
    </p:spTree>
    <p:extLst>
      <p:ext uri="{BB962C8B-B14F-4D97-AF65-F5344CB8AC3E}">
        <p14:creationId xmlns:p14="http://schemas.microsoft.com/office/powerpoint/2010/main" val="1607066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332656"/>
            <a:ext cx="7632848" cy="2585323"/>
          </a:xfrm>
          <a:prstGeom prst="rect">
            <a:avLst/>
          </a:prstGeom>
          <a:noFill/>
        </p:spPr>
        <p:txBody>
          <a:bodyPr wrap="square" rtlCol="0">
            <a:spAutoFit/>
          </a:bodyPr>
          <a:lstStyle/>
          <a:p>
            <a:pPr algn="just"/>
            <a:r>
              <a:rPr lang="en-US" b="1" dirty="0" err="1"/>
              <a:t>Gezgin</a:t>
            </a:r>
            <a:r>
              <a:rPr lang="en-US" b="1" dirty="0"/>
              <a:t> </a:t>
            </a:r>
            <a:r>
              <a:rPr lang="en-US" b="1" dirty="0" err="1"/>
              <a:t>Anahtarlama</a:t>
            </a:r>
            <a:r>
              <a:rPr lang="en-US" b="1" dirty="0"/>
              <a:t> </a:t>
            </a:r>
            <a:r>
              <a:rPr lang="en-US" b="1" dirty="0" err="1"/>
              <a:t>Merkezinin</a:t>
            </a:r>
            <a:r>
              <a:rPr lang="en-US" b="1" dirty="0"/>
              <a:t> (Mobile Switching Center, MSC)</a:t>
            </a:r>
            <a:endParaRPr lang="tr-TR" b="1" dirty="0"/>
          </a:p>
          <a:p>
            <a:pPr algn="just"/>
            <a:endParaRPr lang="tr-TR" dirty="0"/>
          </a:p>
          <a:p>
            <a:pPr algn="just"/>
            <a:r>
              <a:rPr lang="en-US" dirty="0"/>
              <a:t>MS </a:t>
            </a:r>
            <a:r>
              <a:rPr lang="en-US" dirty="0" err="1"/>
              <a:t>işaretleşmesi</a:t>
            </a:r>
            <a:r>
              <a:rPr lang="en-US" dirty="0"/>
              <a:t>, MS </a:t>
            </a:r>
            <a:r>
              <a:rPr lang="en-US" dirty="0" err="1"/>
              <a:t>konumu</a:t>
            </a:r>
            <a:r>
              <a:rPr lang="en-US" dirty="0"/>
              <a:t> </a:t>
            </a:r>
            <a:r>
              <a:rPr lang="en-US" dirty="0" err="1"/>
              <a:t>güncelleme</a:t>
            </a:r>
            <a:r>
              <a:rPr lang="en-US" dirty="0"/>
              <a:t>, </a:t>
            </a:r>
            <a:r>
              <a:rPr lang="en-US" dirty="0" err="1"/>
              <a:t>BSC’ler</a:t>
            </a:r>
            <a:r>
              <a:rPr lang="en-US" dirty="0"/>
              <a:t> </a:t>
            </a:r>
            <a:r>
              <a:rPr lang="en-US" dirty="0" err="1"/>
              <a:t>arası</a:t>
            </a:r>
            <a:r>
              <a:rPr lang="en-US" dirty="0"/>
              <a:t> </a:t>
            </a:r>
            <a:r>
              <a:rPr lang="en-US" dirty="0" err="1"/>
              <a:t>geçiş</a:t>
            </a:r>
            <a:r>
              <a:rPr lang="en-US" dirty="0"/>
              <a:t> </a:t>
            </a:r>
            <a:r>
              <a:rPr lang="en-US" dirty="0" err="1"/>
              <a:t>denetimi</a:t>
            </a:r>
            <a:r>
              <a:rPr lang="en-US" dirty="0"/>
              <a:t>, NSS’ de </a:t>
            </a:r>
            <a:r>
              <a:rPr lang="en-US" dirty="0" err="1"/>
              <a:t>yer</a:t>
            </a:r>
            <a:r>
              <a:rPr lang="en-US" dirty="0"/>
              <a:t> </a:t>
            </a:r>
            <a:r>
              <a:rPr lang="en-US" dirty="0" err="1"/>
              <a:t>alan</a:t>
            </a:r>
            <a:r>
              <a:rPr lang="en-US" dirty="0"/>
              <a:t> </a:t>
            </a:r>
            <a:r>
              <a:rPr lang="en-US" dirty="0" err="1"/>
              <a:t>Gezgin</a:t>
            </a:r>
            <a:r>
              <a:rPr lang="en-US" dirty="0"/>
              <a:t> </a:t>
            </a:r>
            <a:r>
              <a:rPr lang="en-US" dirty="0" err="1"/>
              <a:t>Anahtarlama</a:t>
            </a:r>
            <a:r>
              <a:rPr lang="en-US" dirty="0"/>
              <a:t> </a:t>
            </a:r>
            <a:r>
              <a:rPr lang="en-US" dirty="0" err="1"/>
              <a:t>Merkezinin</a:t>
            </a:r>
            <a:r>
              <a:rPr lang="en-US" dirty="0"/>
              <a:t> (Mobile Switching Center, </a:t>
            </a:r>
            <a:r>
              <a:rPr lang="en-US" b="1" dirty="0"/>
              <a:t>MSC</a:t>
            </a:r>
            <a:r>
              <a:rPr lang="en-US" dirty="0"/>
              <a:t>) </a:t>
            </a:r>
            <a:r>
              <a:rPr lang="en-US" dirty="0" err="1"/>
              <a:t>işlevleri</a:t>
            </a:r>
            <a:r>
              <a:rPr lang="en-US" dirty="0"/>
              <a:t> </a:t>
            </a:r>
            <a:r>
              <a:rPr lang="en-US" dirty="0" err="1"/>
              <a:t>arasında</a:t>
            </a:r>
            <a:r>
              <a:rPr lang="en-US" dirty="0"/>
              <a:t> </a:t>
            </a:r>
            <a:r>
              <a:rPr lang="en-US" dirty="0" err="1"/>
              <a:t>yer</a:t>
            </a:r>
            <a:r>
              <a:rPr lang="en-US" dirty="0"/>
              <a:t> </a:t>
            </a:r>
            <a:r>
              <a:rPr lang="en-US" dirty="0" err="1"/>
              <a:t>alır</a:t>
            </a:r>
            <a:r>
              <a:rPr lang="en-US" dirty="0"/>
              <a:t>. Her </a:t>
            </a:r>
            <a:r>
              <a:rPr lang="en-US" dirty="0" err="1"/>
              <a:t>MSC’de</a:t>
            </a:r>
            <a:r>
              <a:rPr lang="en-US" dirty="0"/>
              <a:t> </a:t>
            </a:r>
            <a:r>
              <a:rPr lang="en-US" dirty="0" err="1"/>
              <a:t>diğer</a:t>
            </a:r>
            <a:r>
              <a:rPr lang="en-US" dirty="0"/>
              <a:t> </a:t>
            </a:r>
            <a:r>
              <a:rPr lang="en-US" dirty="0" err="1"/>
              <a:t>şebekelerle</a:t>
            </a:r>
            <a:r>
              <a:rPr lang="en-US" dirty="0"/>
              <a:t> </a:t>
            </a:r>
            <a:r>
              <a:rPr lang="en-US" dirty="0" err="1"/>
              <a:t>arabağlantı</a:t>
            </a:r>
            <a:r>
              <a:rPr lang="en-US" dirty="0"/>
              <a:t> </a:t>
            </a:r>
            <a:r>
              <a:rPr lang="en-US" dirty="0" err="1"/>
              <a:t>yapılması</a:t>
            </a:r>
            <a:r>
              <a:rPr lang="en-US" dirty="0"/>
              <a:t> </a:t>
            </a:r>
            <a:r>
              <a:rPr lang="en-US" dirty="0" err="1"/>
              <a:t>ekonomik</a:t>
            </a:r>
            <a:r>
              <a:rPr lang="en-US" dirty="0"/>
              <a:t> </a:t>
            </a:r>
            <a:r>
              <a:rPr lang="en-US" dirty="0" err="1"/>
              <a:t>olarak</a:t>
            </a:r>
            <a:r>
              <a:rPr lang="en-US" dirty="0"/>
              <a:t> </a:t>
            </a:r>
            <a:r>
              <a:rPr lang="en-US" dirty="0" err="1"/>
              <a:t>maliyetli</a:t>
            </a:r>
            <a:r>
              <a:rPr lang="en-US" dirty="0"/>
              <a:t> </a:t>
            </a:r>
            <a:r>
              <a:rPr lang="en-US" dirty="0" err="1"/>
              <a:t>olduğundan</a:t>
            </a:r>
            <a:r>
              <a:rPr lang="en-US" dirty="0"/>
              <a:t> </a:t>
            </a:r>
            <a:r>
              <a:rPr lang="en-US" dirty="0" err="1"/>
              <a:t>tüm</a:t>
            </a:r>
            <a:r>
              <a:rPr lang="en-US" dirty="0"/>
              <a:t> </a:t>
            </a:r>
            <a:r>
              <a:rPr lang="en-US" dirty="0" err="1"/>
              <a:t>MSC’ler</a:t>
            </a:r>
            <a:r>
              <a:rPr lang="en-US" dirty="0"/>
              <a:t> </a:t>
            </a:r>
            <a:r>
              <a:rPr lang="en-US" dirty="0" err="1"/>
              <a:t>birkaç</a:t>
            </a:r>
            <a:r>
              <a:rPr lang="en-US" dirty="0"/>
              <a:t> </a:t>
            </a:r>
            <a:r>
              <a:rPr lang="en-US" dirty="0" err="1"/>
              <a:t>Arageçit</a:t>
            </a:r>
            <a:r>
              <a:rPr lang="en-US" dirty="0"/>
              <a:t> </a:t>
            </a:r>
            <a:r>
              <a:rPr lang="en-US" dirty="0" err="1"/>
              <a:t>Santraline</a:t>
            </a:r>
            <a:r>
              <a:rPr lang="en-US" dirty="0"/>
              <a:t> (Gateway MSC, GMSC) </a:t>
            </a:r>
            <a:r>
              <a:rPr lang="en-US" dirty="0" err="1"/>
              <a:t>bağlanır</a:t>
            </a:r>
            <a:r>
              <a:rPr lang="en-US" dirty="0"/>
              <a:t> </a:t>
            </a:r>
            <a:r>
              <a:rPr lang="en-US" dirty="0" err="1"/>
              <a:t>ve</a:t>
            </a:r>
            <a:r>
              <a:rPr lang="en-US" dirty="0"/>
              <a:t> </a:t>
            </a:r>
            <a:r>
              <a:rPr lang="en-US" dirty="0" err="1"/>
              <a:t>diğer</a:t>
            </a:r>
            <a:r>
              <a:rPr lang="en-US" dirty="0"/>
              <a:t> </a:t>
            </a:r>
            <a:r>
              <a:rPr lang="en-US" dirty="0" err="1"/>
              <a:t>şebekelerle</a:t>
            </a:r>
            <a:r>
              <a:rPr lang="en-US" dirty="0"/>
              <a:t> </a:t>
            </a:r>
            <a:r>
              <a:rPr lang="en-US" dirty="0" err="1"/>
              <a:t>arabağlantı</a:t>
            </a:r>
            <a:r>
              <a:rPr lang="en-US" dirty="0"/>
              <a:t> </a:t>
            </a:r>
            <a:r>
              <a:rPr lang="en-US" dirty="0" err="1"/>
              <a:t>bunlarda</a:t>
            </a:r>
            <a:r>
              <a:rPr lang="en-US" dirty="0"/>
              <a:t> </a:t>
            </a:r>
            <a:r>
              <a:rPr lang="en-US" dirty="0" err="1"/>
              <a:t>gerçekleştirilir</a:t>
            </a:r>
            <a:r>
              <a:rPr lang="en-US" dirty="0"/>
              <a:t>. </a:t>
            </a:r>
            <a:endParaRPr lang="tr-TR" dirty="0"/>
          </a:p>
          <a:p>
            <a:endParaRPr lang="tr-TR" dirty="0"/>
          </a:p>
        </p:txBody>
      </p:sp>
      <p:sp>
        <p:nvSpPr>
          <p:cNvPr id="2" name="Slide Number Placeholder 1">
            <a:extLst>
              <a:ext uri="{FF2B5EF4-FFF2-40B4-BE49-F238E27FC236}">
                <a16:creationId xmlns:a16="http://schemas.microsoft.com/office/drawing/2014/main" id="{5845BBBA-73C6-3E60-AA08-A0CC88126A6C}"/>
              </a:ext>
            </a:extLst>
          </p:cNvPr>
          <p:cNvSpPr>
            <a:spLocks noGrp="1"/>
          </p:cNvSpPr>
          <p:nvPr>
            <p:ph type="sldNum" sz="quarter" idx="12"/>
          </p:nvPr>
        </p:nvSpPr>
        <p:spPr/>
        <p:txBody>
          <a:bodyPr/>
          <a:lstStyle/>
          <a:p>
            <a:fld id="{FA388F4F-6C6B-4E7F-860B-201CED661D62}" type="slidenum">
              <a:rPr lang="tr-TR" smtClean="0"/>
              <a:t>74</a:t>
            </a:fld>
            <a:endParaRPr lang="tr-TR"/>
          </a:p>
        </p:txBody>
      </p:sp>
    </p:spTree>
    <p:extLst>
      <p:ext uri="{BB962C8B-B14F-4D97-AF65-F5344CB8AC3E}">
        <p14:creationId xmlns:p14="http://schemas.microsoft.com/office/powerpoint/2010/main" val="32686942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2" cy="6524863"/>
          </a:xfrm>
          <a:prstGeom prst="rect">
            <a:avLst/>
          </a:prstGeom>
          <a:noFill/>
        </p:spPr>
        <p:txBody>
          <a:bodyPr wrap="square" rtlCol="0">
            <a:spAutoFit/>
          </a:bodyPr>
          <a:lstStyle/>
          <a:p>
            <a:pPr algn="just"/>
            <a:r>
              <a:rPr lang="tr-TR" sz="2000" b="1" dirty="0"/>
              <a:t>HLR`nin görevi nedir?</a:t>
            </a:r>
          </a:p>
          <a:p>
            <a:pPr algn="just"/>
            <a:r>
              <a:rPr lang="en-US" sz="2000" dirty="0" err="1"/>
              <a:t>MS’nin</a:t>
            </a:r>
            <a:r>
              <a:rPr lang="en-US" sz="2000" dirty="0"/>
              <a:t> </a:t>
            </a:r>
            <a:r>
              <a:rPr lang="en-US" sz="2000" dirty="0" err="1"/>
              <a:t>gezginlik</a:t>
            </a:r>
            <a:r>
              <a:rPr lang="en-US" sz="2000" dirty="0"/>
              <a:t> </a:t>
            </a:r>
            <a:r>
              <a:rPr lang="en-US" sz="2000" dirty="0" err="1"/>
              <a:t>yönetimi</a:t>
            </a:r>
            <a:r>
              <a:rPr lang="en-US" sz="2000" dirty="0"/>
              <a:t> </a:t>
            </a:r>
            <a:r>
              <a:rPr lang="en-US" sz="2000" dirty="0" err="1"/>
              <a:t>HLR’nin</a:t>
            </a:r>
            <a:r>
              <a:rPr lang="en-US" sz="2000" dirty="0"/>
              <a:t> </a:t>
            </a:r>
            <a:r>
              <a:rPr lang="en-US" sz="2000" dirty="0" err="1"/>
              <a:t>yardımıyla</a:t>
            </a:r>
            <a:r>
              <a:rPr lang="en-US" sz="2000" dirty="0"/>
              <a:t> </a:t>
            </a:r>
            <a:r>
              <a:rPr lang="en-US" sz="2000" dirty="0" err="1"/>
              <a:t>gerçekleştirilir</a:t>
            </a:r>
            <a:r>
              <a:rPr lang="en-US" sz="2000" dirty="0"/>
              <a:t>. HLR, </a:t>
            </a:r>
            <a:r>
              <a:rPr lang="en-US" sz="2000" dirty="0" err="1"/>
              <a:t>bağlı</a:t>
            </a:r>
            <a:r>
              <a:rPr lang="en-US" sz="2000" dirty="0"/>
              <a:t> </a:t>
            </a:r>
            <a:r>
              <a:rPr lang="en-US" sz="2000" dirty="0" err="1"/>
              <a:t>bulunduğu</a:t>
            </a:r>
            <a:r>
              <a:rPr lang="en-US" sz="2000" dirty="0"/>
              <a:t> </a:t>
            </a:r>
            <a:r>
              <a:rPr lang="en-US" sz="2000" dirty="0" err="1"/>
              <a:t>GMSC’nin</a:t>
            </a:r>
            <a:r>
              <a:rPr lang="en-US" sz="2000" dirty="0"/>
              <a:t> </a:t>
            </a:r>
            <a:r>
              <a:rPr lang="en-US" sz="2000" dirty="0" err="1"/>
              <a:t>hizmet</a:t>
            </a:r>
            <a:r>
              <a:rPr lang="en-US" sz="2000" dirty="0"/>
              <a:t> </a:t>
            </a:r>
            <a:r>
              <a:rPr lang="en-US" sz="2000" dirty="0" err="1"/>
              <a:t>verdiği</a:t>
            </a:r>
            <a:r>
              <a:rPr lang="en-US" sz="2000" dirty="0"/>
              <a:t> </a:t>
            </a:r>
            <a:r>
              <a:rPr lang="en-US" sz="2000" dirty="0" err="1"/>
              <a:t>bütün</a:t>
            </a:r>
            <a:r>
              <a:rPr lang="en-US" sz="2000" dirty="0"/>
              <a:t> </a:t>
            </a:r>
            <a:r>
              <a:rPr lang="en-US" sz="2000" dirty="0" err="1"/>
              <a:t>abonelerin</a:t>
            </a:r>
            <a:r>
              <a:rPr lang="en-US" sz="2000" dirty="0"/>
              <a:t> </a:t>
            </a:r>
            <a:r>
              <a:rPr lang="en-US" sz="2000" dirty="0" err="1"/>
              <a:t>Uluslararası</a:t>
            </a:r>
            <a:r>
              <a:rPr lang="en-US" sz="2000" dirty="0"/>
              <a:t> </a:t>
            </a:r>
            <a:r>
              <a:rPr lang="en-US" sz="2000" dirty="0" err="1"/>
              <a:t>Gezgin</a:t>
            </a:r>
            <a:r>
              <a:rPr lang="en-US" sz="2000" dirty="0"/>
              <a:t> </a:t>
            </a:r>
            <a:r>
              <a:rPr lang="en-US" sz="2000" dirty="0" err="1"/>
              <a:t>Abone</a:t>
            </a:r>
            <a:r>
              <a:rPr lang="en-US" sz="2000" dirty="0"/>
              <a:t> </a:t>
            </a:r>
            <a:r>
              <a:rPr lang="en-US" sz="2000" dirty="0" err="1"/>
              <a:t>Kimliği</a:t>
            </a:r>
            <a:r>
              <a:rPr lang="en-US" sz="2000" dirty="0"/>
              <a:t> </a:t>
            </a:r>
            <a:r>
              <a:rPr lang="en-US" sz="2000" dirty="0" err="1"/>
              <a:t>Numarası</a:t>
            </a:r>
            <a:r>
              <a:rPr lang="en-US" sz="2000" dirty="0"/>
              <a:t> (International Mobile Subscriber Identity, </a:t>
            </a:r>
            <a:r>
              <a:rPr lang="en-US" sz="2000" b="1" dirty="0"/>
              <a:t>IMSI</a:t>
            </a:r>
            <a:r>
              <a:rPr lang="en-US" sz="2000" dirty="0"/>
              <a:t>) </a:t>
            </a:r>
            <a:r>
              <a:rPr lang="en-US" sz="2000" dirty="0" err="1"/>
              <a:t>gibi</a:t>
            </a:r>
            <a:r>
              <a:rPr lang="en-US" sz="2000" dirty="0"/>
              <a:t> </a:t>
            </a:r>
            <a:r>
              <a:rPr lang="en-US" sz="2000" dirty="0" err="1"/>
              <a:t>kimlik</a:t>
            </a:r>
            <a:r>
              <a:rPr lang="en-US" sz="2000" dirty="0"/>
              <a:t> </a:t>
            </a:r>
            <a:r>
              <a:rPr lang="en-US" sz="2000" dirty="0" err="1"/>
              <a:t>ve</a:t>
            </a:r>
            <a:r>
              <a:rPr lang="en-US" sz="2000" dirty="0"/>
              <a:t> </a:t>
            </a:r>
            <a:r>
              <a:rPr lang="en-US" sz="2000" dirty="0" err="1"/>
              <a:t>kullanıcı</a:t>
            </a:r>
            <a:r>
              <a:rPr lang="en-US" sz="2000" dirty="0"/>
              <a:t> </a:t>
            </a:r>
            <a:r>
              <a:rPr lang="en-US" sz="2000" dirty="0" err="1"/>
              <a:t>bilgileri</a:t>
            </a:r>
            <a:r>
              <a:rPr lang="en-US" sz="2000" dirty="0"/>
              <a:t> </a:t>
            </a:r>
            <a:r>
              <a:rPr lang="en-US" sz="2000" dirty="0" err="1"/>
              <a:t>ile</a:t>
            </a:r>
            <a:r>
              <a:rPr lang="en-US" sz="2000" dirty="0"/>
              <a:t> </a:t>
            </a:r>
            <a:r>
              <a:rPr lang="en-US" sz="2000" dirty="0" err="1"/>
              <a:t>kaydoldukları</a:t>
            </a:r>
            <a:r>
              <a:rPr lang="en-US" sz="2000" dirty="0"/>
              <a:t> </a:t>
            </a:r>
            <a:r>
              <a:rPr lang="en-US" sz="2000" dirty="0" err="1"/>
              <a:t>hizmetlere</a:t>
            </a:r>
            <a:r>
              <a:rPr lang="en-US" sz="2000" dirty="0"/>
              <a:t> </a:t>
            </a:r>
            <a:r>
              <a:rPr lang="en-US" sz="2000" dirty="0" err="1"/>
              <a:t>ilişkin</a:t>
            </a:r>
            <a:r>
              <a:rPr lang="en-US" sz="2000" dirty="0"/>
              <a:t> </a:t>
            </a:r>
            <a:r>
              <a:rPr lang="en-US" sz="2000" dirty="0" err="1"/>
              <a:t>bilgileri</a:t>
            </a:r>
            <a:r>
              <a:rPr lang="en-US" sz="2000" dirty="0"/>
              <a:t> </a:t>
            </a:r>
            <a:r>
              <a:rPr lang="en-US" sz="2000" dirty="0" err="1"/>
              <a:t>tutar</a:t>
            </a:r>
            <a:r>
              <a:rPr lang="en-US" sz="2000" dirty="0"/>
              <a:t>. Bu </a:t>
            </a:r>
            <a:r>
              <a:rPr lang="en-US" sz="2000" dirty="0" err="1"/>
              <a:t>bilgiler</a:t>
            </a:r>
            <a:r>
              <a:rPr lang="en-US" sz="2000" dirty="0"/>
              <a:t> </a:t>
            </a:r>
            <a:r>
              <a:rPr lang="en-US" sz="2000" dirty="0" err="1"/>
              <a:t>ile</a:t>
            </a:r>
            <a:r>
              <a:rPr lang="en-US" sz="2000" dirty="0"/>
              <a:t> </a:t>
            </a:r>
            <a:r>
              <a:rPr lang="en-US" sz="2000" dirty="0" err="1"/>
              <a:t>beraber</a:t>
            </a:r>
            <a:r>
              <a:rPr lang="en-US" sz="2000" dirty="0"/>
              <a:t> </a:t>
            </a:r>
            <a:r>
              <a:rPr lang="en-US" sz="2000" dirty="0" err="1"/>
              <a:t>abonenin</a:t>
            </a:r>
            <a:r>
              <a:rPr lang="en-US" sz="2000" dirty="0"/>
              <a:t> </a:t>
            </a:r>
            <a:r>
              <a:rPr lang="en-US" sz="2000" dirty="0" err="1"/>
              <a:t>etkin</a:t>
            </a:r>
            <a:r>
              <a:rPr lang="en-US" sz="2000" dirty="0"/>
              <a:t> </a:t>
            </a:r>
            <a:r>
              <a:rPr lang="en-US" sz="2000" dirty="0" err="1"/>
              <a:t>olarak</a:t>
            </a:r>
            <a:r>
              <a:rPr lang="en-US" sz="2000" dirty="0"/>
              <a:t> </a:t>
            </a:r>
            <a:r>
              <a:rPr lang="en-US" sz="2000" dirty="0" err="1"/>
              <a:t>bulunduğu</a:t>
            </a:r>
            <a:r>
              <a:rPr lang="en-US" sz="2000" dirty="0"/>
              <a:t> </a:t>
            </a:r>
            <a:r>
              <a:rPr lang="en-US" sz="2000" dirty="0" err="1"/>
              <a:t>Misafir</a:t>
            </a:r>
            <a:r>
              <a:rPr lang="en-US" sz="2000" dirty="0"/>
              <a:t> </a:t>
            </a:r>
            <a:r>
              <a:rPr lang="en-US" sz="2000" dirty="0" err="1"/>
              <a:t>Konum</a:t>
            </a:r>
            <a:r>
              <a:rPr lang="en-US" sz="2000" dirty="0"/>
              <a:t> </a:t>
            </a:r>
            <a:r>
              <a:rPr lang="en-US" sz="2000" dirty="0" err="1"/>
              <a:t>Kütüğü</a:t>
            </a:r>
            <a:r>
              <a:rPr lang="en-US" sz="2000" dirty="0"/>
              <a:t> (Visitor Location Register, </a:t>
            </a:r>
            <a:r>
              <a:rPr lang="en-US" sz="2000" b="1" dirty="0"/>
              <a:t>VLR)</a:t>
            </a:r>
            <a:r>
              <a:rPr lang="en-US" sz="2000" dirty="0"/>
              <a:t> </a:t>
            </a:r>
            <a:r>
              <a:rPr lang="en-US" sz="2000" dirty="0" err="1"/>
              <a:t>adresi</a:t>
            </a:r>
            <a:r>
              <a:rPr lang="en-US" sz="2000" dirty="0"/>
              <a:t> de </a:t>
            </a:r>
            <a:r>
              <a:rPr lang="en-US" sz="2000" dirty="0" err="1"/>
              <a:t>HLR’de</a:t>
            </a:r>
            <a:r>
              <a:rPr lang="en-US" sz="2000" dirty="0"/>
              <a:t> </a:t>
            </a:r>
            <a:r>
              <a:rPr lang="en-US" sz="2000" dirty="0" err="1"/>
              <a:t>tutulur</a:t>
            </a:r>
            <a:r>
              <a:rPr lang="en-US" sz="2000" dirty="0"/>
              <a:t> </a:t>
            </a:r>
            <a:r>
              <a:rPr lang="en-US" sz="2000" dirty="0" err="1"/>
              <a:t>ve</a:t>
            </a:r>
            <a:r>
              <a:rPr lang="en-US" sz="2000" dirty="0"/>
              <a:t> </a:t>
            </a:r>
            <a:r>
              <a:rPr lang="en-US" sz="2000" dirty="0" err="1"/>
              <a:t>abone</a:t>
            </a:r>
            <a:r>
              <a:rPr lang="en-US" sz="2000" dirty="0"/>
              <a:t> </a:t>
            </a:r>
            <a:r>
              <a:rPr lang="en-US" sz="2000" dirty="0" err="1"/>
              <a:t>yer</a:t>
            </a:r>
            <a:r>
              <a:rPr lang="en-US" sz="2000" dirty="0"/>
              <a:t> </a:t>
            </a:r>
            <a:r>
              <a:rPr lang="en-US" sz="2000" dirty="0" err="1"/>
              <a:t>değiştirdikçe</a:t>
            </a:r>
            <a:r>
              <a:rPr lang="en-US" sz="2000" dirty="0"/>
              <a:t> </a:t>
            </a:r>
            <a:r>
              <a:rPr lang="en-US" sz="2000" dirty="0" err="1"/>
              <a:t>güncellenir</a:t>
            </a:r>
            <a:r>
              <a:rPr lang="en-US" sz="2000" dirty="0"/>
              <a:t>. </a:t>
            </a:r>
            <a:endParaRPr lang="tr-TR" sz="2000" dirty="0"/>
          </a:p>
          <a:p>
            <a:pPr algn="just"/>
            <a:endParaRPr lang="tr-TR" sz="2000" b="1" dirty="0"/>
          </a:p>
          <a:p>
            <a:pPr algn="just"/>
            <a:r>
              <a:rPr lang="tr-TR" sz="2000" b="1" dirty="0"/>
              <a:t>VLR`nin görevi nedir?</a:t>
            </a:r>
          </a:p>
          <a:p>
            <a:pPr algn="just"/>
            <a:r>
              <a:rPr lang="en-US" sz="2000" dirty="0"/>
              <a:t>VLR </a:t>
            </a:r>
            <a:r>
              <a:rPr lang="en-US" sz="2000" dirty="0" err="1"/>
              <a:t>aboneye</a:t>
            </a:r>
            <a:r>
              <a:rPr lang="en-US" sz="2000" dirty="0"/>
              <a:t> </a:t>
            </a:r>
            <a:r>
              <a:rPr lang="en-US" sz="2000" dirty="0" err="1"/>
              <a:t>ait</a:t>
            </a:r>
            <a:r>
              <a:rPr lang="en-US" sz="2000" dirty="0"/>
              <a:t> </a:t>
            </a:r>
            <a:r>
              <a:rPr lang="en-US" sz="2000" dirty="0" err="1"/>
              <a:t>aktif</a:t>
            </a:r>
            <a:r>
              <a:rPr lang="en-US" sz="2000" dirty="0"/>
              <a:t> </a:t>
            </a:r>
            <a:r>
              <a:rPr lang="en-US" sz="2000" dirty="0" err="1"/>
              <a:t>işlemleri</a:t>
            </a:r>
            <a:r>
              <a:rPr lang="en-US" sz="2000" dirty="0"/>
              <a:t> </a:t>
            </a:r>
            <a:r>
              <a:rPr lang="en-US" sz="2000" dirty="0" err="1"/>
              <a:t>gerçekleştirmede</a:t>
            </a:r>
            <a:r>
              <a:rPr lang="en-US" sz="2000" dirty="0"/>
              <a:t> </a:t>
            </a:r>
            <a:r>
              <a:rPr lang="en-US" sz="2000" dirty="0" err="1"/>
              <a:t>kullanılan</a:t>
            </a:r>
            <a:r>
              <a:rPr lang="en-US" sz="2000" dirty="0"/>
              <a:t> </a:t>
            </a:r>
            <a:r>
              <a:rPr lang="en-US" sz="2000" dirty="0" err="1"/>
              <a:t>geçici</a:t>
            </a:r>
            <a:r>
              <a:rPr lang="en-US" sz="2000" dirty="0"/>
              <a:t> </a:t>
            </a:r>
            <a:r>
              <a:rPr lang="en-US" sz="2000" dirty="0" err="1"/>
              <a:t>kütüktür</a:t>
            </a:r>
            <a:r>
              <a:rPr lang="en-US" sz="2000" dirty="0"/>
              <a:t>. </a:t>
            </a:r>
            <a:r>
              <a:rPr lang="en-US" sz="2000" dirty="0" err="1"/>
              <a:t>Yapı</a:t>
            </a:r>
            <a:r>
              <a:rPr lang="en-US" sz="2000" dirty="0"/>
              <a:t> </a:t>
            </a:r>
            <a:r>
              <a:rPr lang="en-US" sz="2000" dirty="0" err="1"/>
              <a:t>olarak</a:t>
            </a:r>
            <a:r>
              <a:rPr lang="en-US" sz="2000" dirty="0"/>
              <a:t> </a:t>
            </a:r>
            <a:r>
              <a:rPr lang="en-US" sz="2000" dirty="0" err="1"/>
              <a:t>HLR’nin</a:t>
            </a:r>
            <a:r>
              <a:rPr lang="en-US" sz="2000" dirty="0"/>
              <a:t> </a:t>
            </a:r>
            <a:r>
              <a:rPr lang="en-US" sz="2000" dirty="0" err="1"/>
              <a:t>kopyasıdır</a:t>
            </a:r>
            <a:r>
              <a:rPr lang="en-US" sz="2000" dirty="0"/>
              <a:t>. </a:t>
            </a:r>
            <a:r>
              <a:rPr lang="en-US" sz="2000" dirty="0" err="1"/>
              <a:t>Genellikle</a:t>
            </a:r>
            <a:r>
              <a:rPr lang="en-US" sz="2000" dirty="0"/>
              <a:t> MSC </a:t>
            </a:r>
            <a:r>
              <a:rPr lang="en-US" sz="2000" dirty="0" err="1"/>
              <a:t>ile</a:t>
            </a:r>
            <a:r>
              <a:rPr lang="en-US" sz="2000" dirty="0"/>
              <a:t> </a:t>
            </a:r>
            <a:r>
              <a:rPr lang="en-US" sz="2000" dirty="0" err="1"/>
              <a:t>tümleşik</a:t>
            </a:r>
            <a:r>
              <a:rPr lang="en-US" sz="2000" dirty="0"/>
              <a:t> </a:t>
            </a:r>
            <a:r>
              <a:rPr lang="en-US" sz="2000" dirty="0" err="1"/>
              <a:t>olarak</a:t>
            </a:r>
            <a:r>
              <a:rPr lang="en-US" sz="2000" dirty="0"/>
              <a:t> </a:t>
            </a:r>
            <a:r>
              <a:rPr lang="en-US" sz="2000" dirty="0" err="1"/>
              <a:t>imal</a:t>
            </a:r>
            <a:r>
              <a:rPr lang="en-US" sz="2000" dirty="0"/>
              <a:t> </a:t>
            </a:r>
            <a:r>
              <a:rPr lang="en-US" sz="2000" dirty="0" err="1"/>
              <a:t>edilmektedir</a:t>
            </a:r>
            <a:r>
              <a:rPr lang="en-US" sz="2000" dirty="0"/>
              <a:t>. VLR; </a:t>
            </a:r>
            <a:r>
              <a:rPr lang="en-US" sz="2000" dirty="0" err="1"/>
              <a:t>bağlı</a:t>
            </a:r>
            <a:r>
              <a:rPr lang="en-US" sz="2000" dirty="0"/>
              <a:t> </a:t>
            </a:r>
            <a:r>
              <a:rPr lang="en-US" sz="2000" dirty="0" err="1"/>
              <a:t>olduğu</a:t>
            </a:r>
            <a:r>
              <a:rPr lang="en-US" sz="2000" dirty="0"/>
              <a:t> </a:t>
            </a:r>
            <a:r>
              <a:rPr lang="en-US" sz="2000" dirty="0" err="1"/>
              <a:t>MSC’nin</a:t>
            </a:r>
            <a:r>
              <a:rPr lang="en-US" sz="2000" dirty="0"/>
              <a:t> </a:t>
            </a:r>
            <a:r>
              <a:rPr lang="en-US" sz="2000" dirty="0" err="1"/>
              <a:t>hizmet</a:t>
            </a:r>
            <a:r>
              <a:rPr lang="en-US" sz="2000" dirty="0"/>
              <a:t> </a:t>
            </a:r>
            <a:r>
              <a:rPr lang="en-US" sz="2000" dirty="0" err="1"/>
              <a:t>verdiği</a:t>
            </a:r>
            <a:r>
              <a:rPr lang="en-US" sz="2000" dirty="0"/>
              <a:t> </a:t>
            </a:r>
            <a:r>
              <a:rPr lang="en-US" sz="2000" dirty="0" err="1"/>
              <a:t>alanda</a:t>
            </a:r>
            <a:r>
              <a:rPr lang="en-US" sz="2000" dirty="0"/>
              <a:t> </a:t>
            </a:r>
            <a:r>
              <a:rPr lang="en-US" sz="2000" dirty="0" err="1"/>
              <a:t>bulunan</a:t>
            </a:r>
            <a:r>
              <a:rPr lang="en-US" sz="2000" dirty="0"/>
              <a:t> </a:t>
            </a:r>
            <a:r>
              <a:rPr lang="en-US" sz="2000" dirty="0" err="1"/>
              <a:t>abonelerin</a:t>
            </a:r>
            <a:endParaRPr lang="tr-TR" sz="2000" dirty="0"/>
          </a:p>
          <a:p>
            <a:pPr algn="just"/>
            <a:r>
              <a:rPr lang="en-US" sz="2000" dirty="0" err="1"/>
              <a:t>konum</a:t>
            </a:r>
            <a:r>
              <a:rPr lang="en-US" sz="2000" dirty="0"/>
              <a:t>, </a:t>
            </a:r>
            <a:r>
              <a:rPr lang="en-US" sz="2000" dirty="0" err="1"/>
              <a:t>Geçici</a:t>
            </a:r>
            <a:r>
              <a:rPr lang="en-US" sz="2000" dirty="0"/>
              <a:t> </a:t>
            </a:r>
            <a:r>
              <a:rPr lang="en-US" sz="2000" dirty="0" err="1"/>
              <a:t>Gezgin</a:t>
            </a:r>
            <a:r>
              <a:rPr lang="en-US" sz="2000" dirty="0"/>
              <a:t> </a:t>
            </a:r>
            <a:r>
              <a:rPr lang="en-US" sz="2000" dirty="0" err="1"/>
              <a:t>Abone</a:t>
            </a:r>
            <a:r>
              <a:rPr lang="en-US" sz="2000" dirty="0"/>
              <a:t> </a:t>
            </a:r>
            <a:r>
              <a:rPr lang="en-US" sz="2000" dirty="0" err="1"/>
              <a:t>Kimliği</a:t>
            </a:r>
            <a:r>
              <a:rPr lang="en-US" sz="2000" dirty="0"/>
              <a:t> (Temporary Mobile Subscriber Identity, </a:t>
            </a:r>
            <a:r>
              <a:rPr lang="en-US" sz="2000" b="1" dirty="0"/>
              <a:t>TMSI</a:t>
            </a:r>
            <a:r>
              <a:rPr lang="en-US" sz="2000" dirty="0"/>
              <a:t>) </a:t>
            </a:r>
            <a:r>
              <a:rPr lang="en-US" sz="2000" dirty="0" err="1"/>
              <a:t>numarası</a:t>
            </a:r>
            <a:r>
              <a:rPr lang="en-US" sz="2000" dirty="0"/>
              <a:t> </a:t>
            </a:r>
            <a:r>
              <a:rPr lang="en-US" sz="2000" dirty="0" err="1"/>
              <a:t>gibi</a:t>
            </a:r>
            <a:r>
              <a:rPr lang="en-US" sz="2000" dirty="0"/>
              <a:t> </a:t>
            </a:r>
            <a:r>
              <a:rPr lang="en-US" sz="2000" dirty="0" err="1"/>
              <a:t>bilgileri</a:t>
            </a:r>
            <a:r>
              <a:rPr lang="en-US" sz="2000" dirty="0"/>
              <a:t> </a:t>
            </a:r>
            <a:r>
              <a:rPr lang="en-US" sz="2000" dirty="0" err="1"/>
              <a:t>tutmaktadır</a:t>
            </a:r>
            <a:r>
              <a:rPr lang="en-US" sz="2000" dirty="0"/>
              <a:t>. </a:t>
            </a:r>
            <a:endParaRPr lang="tr-TR" sz="2000" dirty="0"/>
          </a:p>
          <a:p>
            <a:pPr algn="just"/>
            <a:endParaRPr lang="tr-TR" sz="2000" dirty="0"/>
          </a:p>
          <a:p>
            <a:pPr algn="just"/>
            <a:r>
              <a:rPr lang="en-US" sz="2000" dirty="0"/>
              <a:t>MSC, </a:t>
            </a:r>
            <a:r>
              <a:rPr lang="en-US" sz="2000" dirty="0" err="1"/>
              <a:t>hizmet</a:t>
            </a:r>
            <a:r>
              <a:rPr lang="en-US" sz="2000" dirty="0"/>
              <a:t> </a:t>
            </a:r>
            <a:r>
              <a:rPr lang="en-US" sz="2000" dirty="0" err="1"/>
              <a:t>verdiği</a:t>
            </a:r>
            <a:r>
              <a:rPr lang="en-US" sz="2000" dirty="0"/>
              <a:t> </a:t>
            </a:r>
            <a:r>
              <a:rPr lang="en-US" sz="2000" dirty="0" err="1"/>
              <a:t>alandaki</a:t>
            </a:r>
            <a:r>
              <a:rPr lang="en-US" sz="2000" dirty="0"/>
              <a:t> </a:t>
            </a:r>
            <a:r>
              <a:rPr lang="en-US" sz="2000" dirty="0" err="1"/>
              <a:t>MS’ler</a:t>
            </a:r>
            <a:r>
              <a:rPr lang="en-US" sz="2000" dirty="0"/>
              <a:t> </a:t>
            </a:r>
            <a:r>
              <a:rPr lang="en-US" sz="2000" dirty="0" err="1"/>
              <a:t>için</a:t>
            </a:r>
            <a:r>
              <a:rPr lang="en-US" sz="2000" dirty="0"/>
              <a:t> </a:t>
            </a:r>
            <a:r>
              <a:rPr lang="en-US" sz="2000" dirty="0" err="1"/>
              <a:t>bütün</a:t>
            </a:r>
            <a:r>
              <a:rPr lang="en-US" sz="2000" dirty="0"/>
              <a:t> </a:t>
            </a:r>
            <a:r>
              <a:rPr lang="en-US" sz="2000" dirty="0" err="1"/>
              <a:t>işaretleşme</a:t>
            </a:r>
            <a:r>
              <a:rPr lang="en-US" sz="2000" dirty="0"/>
              <a:t> </a:t>
            </a:r>
            <a:r>
              <a:rPr lang="en-US" sz="2000" dirty="0" err="1"/>
              <a:t>ve</a:t>
            </a:r>
            <a:r>
              <a:rPr lang="en-US" sz="2000" dirty="0"/>
              <a:t> </a:t>
            </a:r>
            <a:r>
              <a:rPr lang="en-US" sz="2000" dirty="0" err="1"/>
              <a:t>anahtarlama</a:t>
            </a:r>
            <a:r>
              <a:rPr lang="en-US" sz="2000" dirty="0"/>
              <a:t> </a:t>
            </a:r>
            <a:r>
              <a:rPr lang="en-US" sz="2000" dirty="0" err="1"/>
              <a:t>işlemlerini</a:t>
            </a:r>
            <a:r>
              <a:rPr lang="en-US" sz="2000" dirty="0"/>
              <a:t> </a:t>
            </a:r>
            <a:r>
              <a:rPr lang="en-US" sz="2000" dirty="0" err="1"/>
              <a:t>yürütür</a:t>
            </a:r>
            <a:r>
              <a:rPr lang="en-US" sz="2000" dirty="0"/>
              <a:t>. </a:t>
            </a:r>
            <a:r>
              <a:rPr lang="en-US" sz="2000" dirty="0" err="1"/>
              <a:t>Ayrıca</a:t>
            </a:r>
            <a:r>
              <a:rPr lang="en-US" sz="2000" dirty="0"/>
              <a:t>, HLR </a:t>
            </a:r>
            <a:r>
              <a:rPr lang="en-US" sz="2000" dirty="0" err="1"/>
              <a:t>ve</a:t>
            </a:r>
            <a:r>
              <a:rPr lang="en-US" sz="2000" dirty="0"/>
              <a:t> </a:t>
            </a:r>
            <a:r>
              <a:rPr lang="en-US" sz="2000" dirty="0" err="1"/>
              <a:t>VLR’de</a:t>
            </a:r>
            <a:r>
              <a:rPr lang="en-US" sz="2000" dirty="0"/>
              <a:t> </a:t>
            </a:r>
            <a:r>
              <a:rPr lang="en-US" sz="2000" dirty="0" err="1"/>
              <a:t>tutulan</a:t>
            </a:r>
            <a:r>
              <a:rPr lang="en-US" sz="2000" dirty="0"/>
              <a:t> </a:t>
            </a:r>
            <a:r>
              <a:rPr lang="en-US" sz="2000" dirty="0" err="1"/>
              <a:t>bilgileri</a:t>
            </a:r>
            <a:r>
              <a:rPr lang="en-US" sz="2000" dirty="0"/>
              <a:t> </a:t>
            </a:r>
            <a:r>
              <a:rPr lang="en-US" sz="2000" dirty="0" err="1"/>
              <a:t>kullanarak</a:t>
            </a:r>
            <a:r>
              <a:rPr lang="en-US" sz="2000" dirty="0"/>
              <a:t> </a:t>
            </a:r>
            <a:r>
              <a:rPr lang="en-US" sz="2000" dirty="0" err="1"/>
              <a:t>abonelerin</a:t>
            </a:r>
            <a:r>
              <a:rPr lang="en-US" sz="2000" dirty="0"/>
              <a:t> </a:t>
            </a:r>
            <a:r>
              <a:rPr lang="en-US" sz="2000" dirty="0" err="1"/>
              <a:t>çağrı</a:t>
            </a:r>
            <a:r>
              <a:rPr lang="en-US" sz="2000" dirty="0"/>
              <a:t> </a:t>
            </a:r>
            <a:r>
              <a:rPr lang="en-US" sz="2000" dirty="0" err="1"/>
              <a:t>istemlerine</a:t>
            </a:r>
            <a:r>
              <a:rPr lang="en-US" sz="2000" dirty="0"/>
              <a:t> </a:t>
            </a:r>
            <a:r>
              <a:rPr lang="en-US" sz="2000" dirty="0" err="1"/>
              <a:t>cevap</a:t>
            </a:r>
            <a:r>
              <a:rPr lang="en-US" sz="2000" dirty="0"/>
              <a:t> </a:t>
            </a:r>
            <a:r>
              <a:rPr lang="en-US" sz="2000" dirty="0" err="1"/>
              <a:t>verir</a:t>
            </a:r>
            <a:r>
              <a:rPr lang="en-US" sz="2000" dirty="0"/>
              <a:t>. </a:t>
            </a:r>
            <a:r>
              <a:rPr lang="en-US" sz="2000" dirty="0" err="1"/>
              <a:t>Örneğin</a:t>
            </a:r>
            <a:r>
              <a:rPr lang="en-US" sz="2000" dirty="0"/>
              <a:t> </a:t>
            </a:r>
            <a:r>
              <a:rPr lang="en-US" sz="2000" dirty="0" err="1"/>
              <a:t>bir</a:t>
            </a:r>
            <a:r>
              <a:rPr lang="en-US" sz="2000" dirty="0"/>
              <a:t> </a:t>
            </a:r>
            <a:r>
              <a:rPr lang="en-US" sz="2000" dirty="0" err="1"/>
              <a:t>abonenin</a:t>
            </a:r>
            <a:r>
              <a:rPr lang="en-US" sz="2000" dirty="0"/>
              <a:t> </a:t>
            </a:r>
            <a:r>
              <a:rPr lang="en-US" sz="2000" dirty="0" err="1"/>
              <a:t>bütün</a:t>
            </a:r>
            <a:r>
              <a:rPr lang="en-US" sz="2000" dirty="0"/>
              <a:t> </a:t>
            </a:r>
            <a:r>
              <a:rPr lang="en-US" sz="2000" dirty="0" err="1"/>
              <a:t>gelen</a:t>
            </a:r>
            <a:r>
              <a:rPr lang="en-US" sz="2000" dirty="0"/>
              <a:t> </a:t>
            </a:r>
            <a:r>
              <a:rPr lang="en-US" sz="2000" dirty="0" err="1"/>
              <a:t>çağrıları</a:t>
            </a:r>
            <a:r>
              <a:rPr lang="en-US" sz="2000" dirty="0"/>
              <a:t> </a:t>
            </a:r>
            <a:r>
              <a:rPr lang="en-US" sz="2000" dirty="0" err="1"/>
              <a:t>kısıtlama</a:t>
            </a:r>
            <a:r>
              <a:rPr lang="en-US" sz="2000" dirty="0"/>
              <a:t> </a:t>
            </a:r>
            <a:r>
              <a:rPr lang="en-US" sz="2000" dirty="0" err="1"/>
              <a:t>isteği</a:t>
            </a:r>
            <a:r>
              <a:rPr lang="en-US" sz="2000" dirty="0"/>
              <a:t>, </a:t>
            </a:r>
            <a:r>
              <a:rPr lang="en-US" sz="2000" dirty="0" err="1"/>
              <a:t>MSC’nin</a:t>
            </a:r>
            <a:r>
              <a:rPr lang="en-US" sz="2000" dirty="0"/>
              <a:t> </a:t>
            </a:r>
            <a:r>
              <a:rPr lang="en-US" sz="2000" dirty="0" err="1"/>
              <a:t>bu</a:t>
            </a:r>
            <a:r>
              <a:rPr lang="en-US" sz="2000" dirty="0"/>
              <a:t> </a:t>
            </a:r>
            <a:r>
              <a:rPr lang="en-US" sz="2000" dirty="0" err="1"/>
              <a:t>aboneye</a:t>
            </a:r>
            <a:r>
              <a:rPr lang="en-US" sz="2000" dirty="0"/>
              <a:t> </a:t>
            </a:r>
            <a:r>
              <a:rPr lang="en-US" sz="2000" dirty="0" err="1"/>
              <a:t>ilişkin</a:t>
            </a:r>
            <a:r>
              <a:rPr lang="en-US" sz="2000" dirty="0"/>
              <a:t> </a:t>
            </a:r>
            <a:r>
              <a:rPr lang="en-US" sz="2000" dirty="0" err="1"/>
              <a:t>bilgileri</a:t>
            </a:r>
            <a:r>
              <a:rPr lang="en-US" sz="2000" dirty="0"/>
              <a:t> </a:t>
            </a:r>
            <a:r>
              <a:rPr lang="en-US" sz="2000" dirty="0" err="1"/>
              <a:t>HLR’den</a:t>
            </a:r>
            <a:r>
              <a:rPr lang="en-US" sz="2000" dirty="0"/>
              <a:t> </a:t>
            </a:r>
            <a:r>
              <a:rPr lang="en-US" sz="2000" dirty="0" err="1"/>
              <a:t>temin</a:t>
            </a:r>
            <a:r>
              <a:rPr lang="en-US" sz="2000" dirty="0"/>
              <a:t> </a:t>
            </a:r>
            <a:r>
              <a:rPr lang="en-US" sz="2000" dirty="0" err="1"/>
              <a:t>etmesiyle</a:t>
            </a:r>
            <a:r>
              <a:rPr lang="en-US" sz="2000" dirty="0"/>
              <a:t> </a:t>
            </a:r>
            <a:r>
              <a:rPr lang="en-US" sz="2000" dirty="0" err="1"/>
              <a:t>mümkün</a:t>
            </a:r>
            <a:r>
              <a:rPr lang="en-US" sz="2000" dirty="0"/>
              <a:t> </a:t>
            </a:r>
            <a:r>
              <a:rPr lang="en-US" sz="2000" dirty="0" err="1"/>
              <a:t>olmaktadır</a:t>
            </a:r>
            <a:r>
              <a:rPr lang="en-US" sz="2000" dirty="0"/>
              <a:t>.</a:t>
            </a:r>
            <a:endParaRPr lang="tr-TR" sz="2000" dirty="0"/>
          </a:p>
          <a:p>
            <a:pPr algn="just"/>
            <a:endParaRPr lang="tr-TR" dirty="0"/>
          </a:p>
        </p:txBody>
      </p:sp>
      <p:sp>
        <p:nvSpPr>
          <p:cNvPr id="3" name="Slide Number Placeholder 2">
            <a:extLst>
              <a:ext uri="{FF2B5EF4-FFF2-40B4-BE49-F238E27FC236}">
                <a16:creationId xmlns:a16="http://schemas.microsoft.com/office/drawing/2014/main" id="{15DC53CE-349C-9723-E04F-C6E38033FBFD}"/>
              </a:ext>
            </a:extLst>
          </p:cNvPr>
          <p:cNvSpPr>
            <a:spLocks noGrp="1"/>
          </p:cNvSpPr>
          <p:nvPr>
            <p:ph type="sldNum" sz="quarter" idx="12"/>
          </p:nvPr>
        </p:nvSpPr>
        <p:spPr/>
        <p:txBody>
          <a:bodyPr/>
          <a:lstStyle/>
          <a:p>
            <a:fld id="{FA388F4F-6C6B-4E7F-860B-201CED661D62}" type="slidenum">
              <a:rPr lang="tr-TR" smtClean="0"/>
              <a:t>75</a:t>
            </a:fld>
            <a:endParaRPr lang="tr-TR"/>
          </a:p>
        </p:txBody>
      </p:sp>
    </p:spTree>
    <p:extLst>
      <p:ext uri="{BB962C8B-B14F-4D97-AF65-F5344CB8AC3E}">
        <p14:creationId xmlns:p14="http://schemas.microsoft.com/office/powerpoint/2010/main" val="3664711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71453"/>
            <a:ext cx="8496944" cy="5293757"/>
          </a:xfrm>
          <a:prstGeom prst="rect">
            <a:avLst/>
          </a:prstGeom>
          <a:noFill/>
        </p:spPr>
        <p:txBody>
          <a:bodyPr wrap="square" rtlCol="0">
            <a:spAutoFit/>
          </a:bodyPr>
          <a:lstStyle/>
          <a:p>
            <a:pPr algn="just"/>
            <a:r>
              <a:rPr lang="en-US" sz="2000" dirty="0" err="1"/>
              <a:t>Yukarıda</a:t>
            </a:r>
            <a:r>
              <a:rPr lang="en-US" sz="2000" dirty="0"/>
              <a:t> </a:t>
            </a:r>
            <a:r>
              <a:rPr lang="en-US" sz="2000" dirty="0" err="1"/>
              <a:t>anlatılanların</a:t>
            </a:r>
            <a:r>
              <a:rPr lang="en-US" sz="2000" dirty="0"/>
              <a:t> </a:t>
            </a:r>
            <a:r>
              <a:rPr lang="en-US" sz="2000" dirty="0" err="1"/>
              <a:t>yanı</a:t>
            </a:r>
            <a:r>
              <a:rPr lang="en-US" sz="2000" dirty="0"/>
              <a:t> </a:t>
            </a:r>
            <a:r>
              <a:rPr lang="en-US" sz="2000" dirty="0" err="1"/>
              <a:t>sıra</a:t>
            </a:r>
            <a:r>
              <a:rPr lang="en-US" sz="2000" dirty="0"/>
              <a:t> </a:t>
            </a:r>
            <a:r>
              <a:rPr lang="en-US" sz="2000" dirty="0" err="1"/>
              <a:t>şebekenin</a:t>
            </a:r>
            <a:r>
              <a:rPr lang="en-US" sz="2000" dirty="0"/>
              <a:t> </a:t>
            </a:r>
            <a:r>
              <a:rPr lang="en-US" sz="2000" dirty="0" err="1"/>
              <a:t>güvenliği</a:t>
            </a:r>
            <a:r>
              <a:rPr lang="en-US" sz="2000" dirty="0"/>
              <a:t>, </a:t>
            </a:r>
            <a:r>
              <a:rPr lang="en-US" sz="2000" dirty="0" err="1"/>
              <a:t>bakımı</a:t>
            </a:r>
            <a:r>
              <a:rPr lang="en-US" sz="2000" dirty="0"/>
              <a:t> </a:t>
            </a:r>
            <a:r>
              <a:rPr lang="en-US" sz="2000" dirty="0" err="1"/>
              <a:t>ve</a:t>
            </a:r>
            <a:r>
              <a:rPr lang="en-US" sz="2000" dirty="0"/>
              <a:t> </a:t>
            </a:r>
            <a:r>
              <a:rPr lang="en-US" sz="2000" dirty="0" err="1"/>
              <a:t>yönetilmesi</a:t>
            </a:r>
            <a:r>
              <a:rPr lang="en-US" sz="2000" dirty="0"/>
              <a:t> </a:t>
            </a:r>
            <a:r>
              <a:rPr lang="en-US" sz="2000" dirty="0" err="1"/>
              <a:t>ile</a:t>
            </a:r>
            <a:r>
              <a:rPr lang="en-US" sz="2000" dirty="0"/>
              <a:t> </a:t>
            </a:r>
            <a:r>
              <a:rPr lang="en-US" sz="2000" dirty="0" err="1"/>
              <a:t>ilgili</a:t>
            </a:r>
            <a:r>
              <a:rPr lang="en-US" sz="2000" dirty="0"/>
              <a:t> </a:t>
            </a:r>
            <a:r>
              <a:rPr lang="en-US" sz="2000" dirty="0" err="1"/>
              <a:t>bazı</a:t>
            </a:r>
            <a:r>
              <a:rPr lang="en-US" sz="2000" dirty="0"/>
              <a:t> </a:t>
            </a:r>
            <a:r>
              <a:rPr lang="en-US" sz="2000" dirty="0" err="1"/>
              <a:t>birimler</a:t>
            </a:r>
            <a:r>
              <a:rPr lang="en-US" sz="2000" dirty="0"/>
              <a:t> de </a:t>
            </a:r>
            <a:r>
              <a:rPr lang="en-US" sz="2000" dirty="0" err="1"/>
              <a:t>yer</a:t>
            </a:r>
            <a:r>
              <a:rPr lang="en-US" sz="2000" dirty="0"/>
              <a:t> </a:t>
            </a:r>
            <a:r>
              <a:rPr lang="en-US" sz="2000" dirty="0" err="1"/>
              <a:t>almaktadır</a:t>
            </a:r>
            <a:r>
              <a:rPr lang="en-US" sz="2000" dirty="0"/>
              <a:t>. </a:t>
            </a:r>
            <a:endParaRPr lang="tr-TR" sz="2000" dirty="0"/>
          </a:p>
          <a:p>
            <a:pPr algn="just"/>
            <a:endParaRPr lang="tr-TR" sz="2000" dirty="0"/>
          </a:p>
          <a:p>
            <a:pPr algn="just"/>
            <a:r>
              <a:rPr lang="tr-TR" sz="2000" b="1" dirty="0"/>
              <a:t>Yetki Merkezi </a:t>
            </a:r>
            <a:r>
              <a:rPr lang="en-US" sz="2000" b="1" dirty="0"/>
              <a:t>(Authentication Center, A</a:t>
            </a:r>
            <a:r>
              <a:rPr lang="tr-TR" sz="2000" b="1" dirty="0"/>
              <a:t>U</a:t>
            </a:r>
            <a:r>
              <a:rPr lang="en-US" sz="2000" b="1" dirty="0"/>
              <a:t>C</a:t>
            </a:r>
            <a:r>
              <a:rPr lang="tr-TR" sz="2000" b="1" dirty="0"/>
              <a:t>)</a:t>
            </a:r>
          </a:p>
          <a:p>
            <a:pPr algn="just"/>
            <a:r>
              <a:rPr lang="en-US" sz="2000" dirty="0" err="1"/>
              <a:t>Örneğin</a:t>
            </a:r>
            <a:r>
              <a:rPr lang="en-US" sz="2000" dirty="0"/>
              <a:t>, </a:t>
            </a:r>
            <a:r>
              <a:rPr lang="en-US" sz="2000" dirty="0" err="1"/>
              <a:t>bir</a:t>
            </a:r>
            <a:r>
              <a:rPr lang="en-US" sz="2000" dirty="0"/>
              <a:t> </a:t>
            </a:r>
            <a:r>
              <a:rPr lang="en-US" sz="2000" dirty="0" err="1"/>
              <a:t>aboneye</a:t>
            </a:r>
            <a:r>
              <a:rPr lang="en-US" sz="2000" dirty="0"/>
              <a:t> </a:t>
            </a:r>
            <a:r>
              <a:rPr lang="en-US" sz="2000" dirty="0" err="1"/>
              <a:t>hizmet</a:t>
            </a:r>
            <a:r>
              <a:rPr lang="en-US" sz="2000" dirty="0"/>
              <a:t> </a:t>
            </a:r>
            <a:r>
              <a:rPr lang="en-US" sz="2000" dirty="0" err="1"/>
              <a:t>verilip</a:t>
            </a:r>
            <a:r>
              <a:rPr lang="en-US" sz="2000" dirty="0"/>
              <a:t> </a:t>
            </a:r>
            <a:r>
              <a:rPr lang="en-US" sz="2000" dirty="0" err="1"/>
              <a:t>verilmeyeceğinin</a:t>
            </a:r>
            <a:r>
              <a:rPr lang="en-US" sz="2000" dirty="0"/>
              <a:t> </a:t>
            </a:r>
            <a:r>
              <a:rPr lang="en-US" sz="2000" dirty="0" err="1"/>
              <a:t>belirlenmesi</a:t>
            </a:r>
            <a:r>
              <a:rPr lang="en-US" sz="2000" dirty="0"/>
              <a:t> </a:t>
            </a:r>
            <a:r>
              <a:rPr lang="en-US" sz="2000" dirty="0" err="1"/>
              <a:t>için</a:t>
            </a:r>
            <a:r>
              <a:rPr lang="en-US" sz="2000" dirty="0"/>
              <a:t> HLR, </a:t>
            </a:r>
            <a:r>
              <a:rPr lang="en-US" sz="2000" dirty="0" err="1"/>
              <a:t>Yetki</a:t>
            </a:r>
            <a:r>
              <a:rPr lang="en-US" sz="2000" dirty="0"/>
              <a:t> </a:t>
            </a:r>
            <a:r>
              <a:rPr lang="en-US" sz="2000" dirty="0" err="1"/>
              <a:t>Merkezinden</a:t>
            </a:r>
            <a:r>
              <a:rPr lang="en-US" sz="2000" dirty="0"/>
              <a:t> (Authentication Center, </a:t>
            </a:r>
            <a:r>
              <a:rPr lang="en-US" sz="2000" dirty="0" err="1"/>
              <a:t>AuC</a:t>
            </a:r>
            <a:r>
              <a:rPr lang="en-US" sz="2000" dirty="0"/>
              <a:t>) </a:t>
            </a:r>
            <a:r>
              <a:rPr lang="en-US" sz="2000" dirty="0" err="1"/>
              <a:t>teyit</a:t>
            </a:r>
            <a:r>
              <a:rPr lang="en-US" sz="2000" dirty="0"/>
              <a:t> </a:t>
            </a:r>
            <a:r>
              <a:rPr lang="en-US" sz="2000" dirty="0" err="1"/>
              <a:t>almak</a:t>
            </a:r>
            <a:r>
              <a:rPr lang="en-US" sz="2000" dirty="0"/>
              <a:t> </a:t>
            </a:r>
            <a:r>
              <a:rPr lang="en-US" sz="2000" dirty="0" err="1"/>
              <a:t>durumundadır</a:t>
            </a:r>
            <a:r>
              <a:rPr lang="en-US" sz="2000" dirty="0"/>
              <a:t>. </a:t>
            </a:r>
            <a:endParaRPr lang="tr-TR" sz="2000" dirty="0"/>
          </a:p>
          <a:p>
            <a:pPr algn="just"/>
            <a:endParaRPr lang="tr-TR" sz="2000" dirty="0"/>
          </a:p>
          <a:p>
            <a:pPr algn="just"/>
            <a:r>
              <a:rPr lang="en-US" sz="2000" b="1" dirty="0" err="1"/>
              <a:t>Cihaz</a:t>
            </a:r>
            <a:r>
              <a:rPr lang="en-US" sz="2000" b="1" dirty="0"/>
              <a:t> </a:t>
            </a:r>
            <a:r>
              <a:rPr lang="en-US" sz="2000" b="1" dirty="0" err="1"/>
              <a:t>Kimlik</a:t>
            </a:r>
            <a:r>
              <a:rPr lang="en-US" sz="2000" b="1" dirty="0"/>
              <a:t> </a:t>
            </a:r>
            <a:r>
              <a:rPr lang="en-US" sz="2000" b="1" dirty="0" err="1"/>
              <a:t>Kütüğü</a:t>
            </a:r>
            <a:r>
              <a:rPr lang="en-US" sz="2000" b="1" dirty="0"/>
              <a:t> (Equipment Identity Registe</a:t>
            </a:r>
            <a:r>
              <a:rPr lang="en-US" sz="2000" dirty="0"/>
              <a:t>r, </a:t>
            </a:r>
            <a:r>
              <a:rPr lang="en-US" sz="2000" b="1" dirty="0"/>
              <a:t>EIR</a:t>
            </a:r>
            <a:r>
              <a:rPr lang="en-US" sz="2000" dirty="0"/>
              <a:t>)</a:t>
            </a:r>
            <a:endParaRPr lang="tr-TR" sz="2000" dirty="0"/>
          </a:p>
          <a:p>
            <a:pPr algn="just"/>
            <a:r>
              <a:rPr lang="en-US" sz="2000" dirty="0" err="1"/>
              <a:t>Cihaz</a:t>
            </a:r>
            <a:r>
              <a:rPr lang="en-US" sz="2000" dirty="0"/>
              <a:t> </a:t>
            </a:r>
            <a:r>
              <a:rPr lang="en-US" sz="2000" dirty="0" err="1"/>
              <a:t>Kimlik</a:t>
            </a:r>
            <a:r>
              <a:rPr lang="en-US" sz="2000" dirty="0"/>
              <a:t> </a:t>
            </a:r>
            <a:r>
              <a:rPr lang="en-US" sz="2000" dirty="0" err="1"/>
              <a:t>Kütüğü</a:t>
            </a:r>
            <a:r>
              <a:rPr lang="en-US" sz="2000" dirty="0"/>
              <a:t> (Equipment Identity Register, </a:t>
            </a:r>
            <a:r>
              <a:rPr lang="en-US" sz="2000" b="1" dirty="0"/>
              <a:t>EIR</a:t>
            </a:r>
            <a:r>
              <a:rPr lang="en-US" sz="2000" dirty="0"/>
              <a:t>) </a:t>
            </a:r>
            <a:r>
              <a:rPr lang="en-US" sz="2000" dirty="0" err="1"/>
              <a:t>ise</a:t>
            </a:r>
            <a:r>
              <a:rPr lang="en-US" sz="2000" dirty="0"/>
              <a:t> </a:t>
            </a:r>
            <a:r>
              <a:rPr lang="en-US" sz="2000" dirty="0" err="1"/>
              <a:t>kayıp</a:t>
            </a:r>
            <a:r>
              <a:rPr lang="en-US" sz="2000" dirty="0"/>
              <a:t>, </a:t>
            </a:r>
            <a:r>
              <a:rPr lang="en-US" sz="2000" dirty="0" err="1"/>
              <a:t>çalıntı</a:t>
            </a:r>
            <a:r>
              <a:rPr lang="en-US" sz="2000" dirty="0"/>
              <a:t> </a:t>
            </a:r>
            <a:r>
              <a:rPr lang="en-US" sz="2000" dirty="0" err="1"/>
              <a:t>veya</a:t>
            </a:r>
            <a:r>
              <a:rPr lang="en-US" sz="2000" dirty="0"/>
              <a:t> </a:t>
            </a:r>
            <a:r>
              <a:rPr lang="en-US" sz="2000" dirty="0" err="1"/>
              <a:t>kaçak</a:t>
            </a:r>
            <a:r>
              <a:rPr lang="en-US" sz="2000" dirty="0"/>
              <a:t> </a:t>
            </a:r>
            <a:r>
              <a:rPr lang="en-US" sz="2000" dirty="0" err="1"/>
              <a:t>MS’lerin</a:t>
            </a:r>
            <a:r>
              <a:rPr lang="en-US" sz="2000" dirty="0"/>
              <a:t> </a:t>
            </a:r>
            <a:r>
              <a:rPr lang="en-US" sz="2000" dirty="0" err="1"/>
              <a:t>listesini</a:t>
            </a:r>
            <a:r>
              <a:rPr lang="en-US" sz="2000" dirty="0"/>
              <a:t> </a:t>
            </a:r>
            <a:r>
              <a:rPr lang="en-US" sz="2000" dirty="0" err="1"/>
              <a:t>tutar</a:t>
            </a:r>
            <a:r>
              <a:rPr lang="en-US" sz="2000" dirty="0"/>
              <a:t>. </a:t>
            </a:r>
            <a:r>
              <a:rPr lang="en-US" sz="2000" dirty="0" err="1"/>
              <a:t>Telefon</a:t>
            </a:r>
            <a:r>
              <a:rPr lang="en-US" sz="2000" dirty="0"/>
              <a:t> </a:t>
            </a:r>
            <a:r>
              <a:rPr lang="en-US" sz="2000" dirty="0" err="1"/>
              <a:t>üreticisi</a:t>
            </a:r>
            <a:r>
              <a:rPr lang="en-US" sz="2000" dirty="0"/>
              <a:t> </a:t>
            </a:r>
            <a:r>
              <a:rPr lang="en-US" sz="2000" dirty="0" err="1"/>
              <a:t>tarafından</a:t>
            </a:r>
            <a:r>
              <a:rPr lang="en-US" sz="2000" dirty="0"/>
              <a:t> </a:t>
            </a:r>
            <a:r>
              <a:rPr lang="en-US" sz="2000" dirty="0" err="1"/>
              <a:t>atanan</a:t>
            </a:r>
            <a:r>
              <a:rPr lang="en-US" sz="2000" dirty="0"/>
              <a:t> </a:t>
            </a:r>
            <a:r>
              <a:rPr lang="en-US" sz="2000" dirty="0" err="1"/>
              <a:t>ve</a:t>
            </a:r>
            <a:r>
              <a:rPr lang="en-US" sz="2000" dirty="0"/>
              <a:t> </a:t>
            </a:r>
            <a:r>
              <a:rPr lang="en-US" sz="2000" dirty="0" err="1"/>
              <a:t>bir</a:t>
            </a:r>
            <a:r>
              <a:rPr lang="en-US" sz="2000" dirty="0"/>
              <a:t> </a:t>
            </a:r>
            <a:r>
              <a:rPr lang="en-US" sz="2000" dirty="0" err="1"/>
              <a:t>çeşit</a:t>
            </a:r>
            <a:r>
              <a:rPr lang="en-US" sz="2000" dirty="0"/>
              <a:t> </a:t>
            </a:r>
            <a:r>
              <a:rPr lang="en-US" sz="2000" dirty="0" err="1"/>
              <a:t>cihaz</a:t>
            </a:r>
            <a:r>
              <a:rPr lang="en-US" sz="2000" dirty="0"/>
              <a:t> </a:t>
            </a:r>
            <a:r>
              <a:rPr lang="en-US" sz="2000" dirty="0" err="1"/>
              <a:t>seri</a:t>
            </a:r>
            <a:r>
              <a:rPr lang="en-US" sz="2000" dirty="0"/>
              <a:t> </a:t>
            </a:r>
            <a:r>
              <a:rPr lang="en-US" sz="2000" dirty="0" err="1"/>
              <a:t>numarası</a:t>
            </a:r>
            <a:r>
              <a:rPr lang="en-US" sz="2000" dirty="0"/>
              <a:t> </a:t>
            </a:r>
            <a:r>
              <a:rPr lang="en-US" sz="2000" dirty="0" err="1"/>
              <a:t>olan</a:t>
            </a:r>
            <a:r>
              <a:rPr lang="en-US" sz="2000" dirty="0"/>
              <a:t> </a:t>
            </a:r>
            <a:r>
              <a:rPr lang="en-US" sz="2000" b="1" dirty="0"/>
              <a:t>IMEI </a:t>
            </a:r>
            <a:r>
              <a:rPr lang="en-US" sz="2000" dirty="0"/>
              <a:t>(</a:t>
            </a:r>
            <a:r>
              <a:rPr lang="en-US" sz="2000" dirty="0" err="1"/>
              <a:t>Uluslararası</a:t>
            </a:r>
            <a:r>
              <a:rPr lang="en-US" sz="2000" dirty="0"/>
              <a:t> </a:t>
            </a:r>
            <a:r>
              <a:rPr lang="en-US" sz="2000" dirty="0" err="1"/>
              <a:t>Gezgin</a:t>
            </a:r>
            <a:r>
              <a:rPr lang="en-US" sz="2000" dirty="0"/>
              <a:t> </a:t>
            </a:r>
            <a:r>
              <a:rPr lang="en-US" sz="2000" dirty="0" err="1"/>
              <a:t>İstasyon</a:t>
            </a:r>
            <a:r>
              <a:rPr lang="en-US" sz="2000" dirty="0"/>
              <a:t> </a:t>
            </a:r>
            <a:r>
              <a:rPr lang="en-US" sz="2000" dirty="0" err="1"/>
              <a:t>Kimlik</a:t>
            </a:r>
            <a:r>
              <a:rPr lang="en-US" sz="2000" dirty="0"/>
              <a:t> </a:t>
            </a:r>
            <a:r>
              <a:rPr lang="en-US" sz="2000" dirty="0" err="1"/>
              <a:t>Numarası</a:t>
            </a:r>
            <a:r>
              <a:rPr lang="en-US" sz="2000" dirty="0"/>
              <a:t>) </a:t>
            </a:r>
            <a:r>
              <a:rPr lang="en-US" sz="2000" dirty="0" err="1"/>
              <a:t>şebeke</a:t>
            </a:r>
            <a:r>
              <a:rPr lang="en-US" sz="2000" dirty="0"/>
              <a:t> </a:t>
            </a:r>
            <a:r>
              <a:rPr lang="en-US" sz="2000" dirty="0" err="1"/>
              <a:t>işletici</a:t>
            </a:r>
            <a:r>
              <a:rPr lang="en-US" sz="2000" dirty="0"/>
              <a:t> </a:t>
            </a:r>
            <a:r>
              <a:rPr lang="en-US" sz="2000" dirty="0" err="1"/>
              <a:t>tarafından</a:t>
            </a:r>
            <a:r>
              <a:rPr lang="en-US" sz="2000" dirty="0"/>
              <a:t> </a:t>
            </a:r>
            <a:r>
              <a:rPr lang="en-US" sz="2000" b="1" dirty="0" err="1"/>
              <a:t>EIR</a:t>
            </a:r>
            <a:r>
              <a:rPr lang="en-US" sz="2000" dirty="0" err="1"/>
              <a:t>’da</a:t>
            </a:r>
            <a:r>
              <a:rPr lang="en-US" sz="2000" dirty="0"/>
              <a:t> </a:t>
            </a:r>
            <a:r>
              <a:rPr lang="en-US" sz="2000" dirty="0" err="1"/>
              <a:t>saklanır</a:t>
            </a:r>
            <a:r>
              <a:rPr lang="en-US" sz="2000" dirty="0"/>
              <a:t>. </a:t>
            </a:r>
            <a:endParaRPr lang="tr-TR" sz="2000" dirty="0"/>
          </a:p>
          <a:p>
            <a:pPr algn="just"/>
            <a:endParaRPr lang="tr-TR" sz="2000" dirty="0"/>
          </a:p>
          <a:p>
            <a:pPr algn="just"/>
            <a:r>
              <a:rPr lang="en-US" sz="2000" dirty="0" err="1"/>
              <a:t>Şebekenin</a:t>
            </a:r>
            <a:r>
              <a:rPr lang="en-US" sz="2000" dirty="0"/>
              <a:t> </a:t>
            </a:r>
            <a:r>
              <a:rPr lang="en-US" sz="2000" dirty="0" err="1"/>
              <a:t>yönetimi</a:t>
            </a:r>
            <a:r>
              <a:rPr lang="en-US" sz="2000" dirty="0"/>
              <a:t> </a:t>
            </a:r>
            <a:r>
              <a:rPr lang="en-US" sz="2000" dirty="0" err="1"/>
              <a:t>ile</a:t>
            </a:r>
            <a:r>
              <a:rPr lang="en-US" sz="2000" dirty="0"/>
              <a:t> </a:t>
            </a:r>
            <a:r>
              <a:rPr lang="en-US" sz="2000" dirty="0" err="1"/>
              <a:t>görevli</a:t>
            </a:r>
            <a:r>
              <a:rPr lang="en-US" sz="2000" dirty="0"/>
              <a:t> </a:t>
            </a:r>
            <a:r>
              <a:rPr lang="en-US" sz="2000" dirty="0" err="1"/>
              <a:t>Şebeke</a:t>
            </a:r>
            <a:r>
              <a:rPr lang="en-US" sz="2000" dirty="0"/>
              <a:t> </a:t>
            </a:r>
            <a:r>
              <a:rPr lang="en-US" sz="2000" dirty="0" err="1"/>
              <a:t>Yönetim</a:t>
            </a:r>
            <a:r>
              <a:rPr lang="en-US" sz="2000" dirty="0"/>
              <a:t> </a:t>
            </a:r>
            <a:r>
              <a:rPr lang="en-US" sz="2000" dirty="0" err="1"/>
              <a:t>Merkezi</a:t>
            </a:r>
            <a:r>
              <a:rPr lang="en-US" sz="2000" dirty="0"/>
              <a:t> (Network Management Center, </a:t>
            </a:r>
            <a:r>
              <a:rPr lang="en-US" sz="2000" b="1" dirty="0"/>
              <a:t>NMC</a:t>
            </a:r>
            <a:r>
              <a:rPr lang="en-US" sz="2000" dirty="0"/>
              <a:t>) </a:t>
            </a:r>
            <a:r>
              <a:rPr lang="en-US" sz="2000" dirty="0" err="1"/>
              <a:t>ve</a:t>
            </a:r>
            <a:r>
              <a:rPr lang="en-US" sz="2000" dirty="0"/>
              <a:t> </a:t>
            </a:r>
            <a:r>
              <a:rPr lang="en-US" sz="2000" dirty="0" err="1"/>
              <a:t>şebeke</a:t>
            </a:r>
            <a:r>
              <a:rPr lang="en-US" sz="2000" dirty="0"/>
              <a:t> </a:t>
            </a:r>
            <a:r>
              <a:rPr lang="en-US" sz="2000" dirty="0" err="1"/>
              <a:t>bakımı</a:t>
            </a:r>
            <a:r>
              <a:rPr lang="en-US" sz="2000" dirty="0"/>
              <a:t> </a:t>
            </a:r>
            <a:r>
              <a:rPr lang="en-US" sz="2000" dirty="0" err="1"/>
              <a:t>ile</a:t>
            </a:r>
            <a:r>
              <a:rPr lang="en-US" sz="2000" dirty="0"/>
              <a:t> </a:t>
            </a:r>
            <a:r>
              <a:rPr lang="en-US" sz="2000" dirty="0" err="1"/>
              <a:t>görevli</a:t>
            </a:r>
            <a:r>
              <a:rPr lang="en-US" sz="2000" dirty="0"/>
              <a:t> </a:t>
            </a:r>
            <a:r>
              <a:rPr lang="en-US" sz="2000" dirty="0" err="1"/>
              <a:t>İşletme</a:t>
            </a:r>
            <a:r>
              <a:rPr lang="en-US" sz="2000" dirty="0"/>
              <a:t> </a:t>
            </a:r>
            <a:r>
              <a:rPr lang="en-US" sz="2000" dirty="0" err="1"/>
              <a:t>ve</a:t>
            </a:r>
            <a:r>
              <a:rPr lang="en-US" sz="2000" dirty="0"/>
              <a:t> </a:t>
            </a:r>
            <a:r>
              <a:rPr lang="en-US" sz="2000" dirty="0" err="1"/>
              <a:t>Bakım</a:t>
            </a:r>
            <a:r>
              <a:rPr lang="en-US" sz="2000" dirty="0"/>
              <a:t> </a:t>
            </a:r>
            <a:r>
              <a:rPr lang="en-US" sz="2000" dirty="0" err="1"/>
              <a:t>Merkezi</a:t>
            </a:r>
            <a:r>
              <a:rPr lang="en-US" sz="2000" dirty="0"/>
              <a:t> (Operational and Maintenance Center, </a:t>
            </a:r>
            <a:r>
              <a:rPr lang="en-US" sz="2000" b="1" dirty="0"/>
              <a:t>OMC</a:t>
            </a:r>
            <a:r>
              <a:rPr lang="en-US" sz="2000" dirty="0"/>
              <a:t>) </a:t>
            </a:r>
            <a:r>
              <a:rPr lang="en-US" sz="2000" dirty="0" err="1"/>
              <a:t>şebekenin</a:t>
            </a:r>
            <a:r>
              <a:rPr lang="en-US" sz="2000" dirty="0"/>
              <a:t> </a:t>
            </a:r>
            <a:r>
              <a:rPr lang="en-US" sz="2000" dirty="0" err="1"/>
              <a:t>diğer</a:t>
            </a:r>
            <a:r>
              <a:rPr lang="en-US" sz="2000" dirty="0"/>
              <a:t> </a:t>
            </a:r>
            <a:r>
              <a:rPr lang="en-US" sz="2000" dirty="0" err="1"/>
              <a:t>parçalarıdır</a:t>
            </a:r>
            <a:r>
              <a:rPr lang="en-US" sz="2000" dirty="0"/>
              <a:t>. </a:t>
            </a:r>
            <a:endParaRPr lang="tr-TR" sz="2000" dirty="0"/>
          </a:p>
          <a:p>
            <a:endParaRPr lang="tr-TR" dirty="0"/>
          </a:p>
        </p:txBody>
      </p:sp>
      <p:sp>
        <p:nvSpPr>
          <p:cNvPr id="3" name="Slide Number Placeholder 2">
            <a:extLst>
              <a:ext uri="{FF2B5EF4-FFF2-40B4-BE49-F238E27FC236}">
                <a16:creationId xmlns:a16="http://schemas.microsoft.com/office/drawing/2014/main" id="{0F84FFCE-AD85-83CE-4D0F-C9D1AA6D7203}"/>
              </a:ext>
            </a:extLst>
          </p:cNvPr>
          <p:cNvSpPr>
            <a:spLocks noGrp="1"/>
          </p:cNvSpPr>
          <p:nvPr>
            <p:ph type="sldNum" sz="quarter" idx="12"/>
          </p:nvPr>
        </p:nvSpPr>
        <p:spPr/>
        <p:txBody>
          <a:bodyPr/>
          <a:lstStyle/>
          <a:p>
            <a:fld id="{FA388F4F-6C6B-4E7F-860B-201CED661D62}" type="slidenum">
              <a:rPr lang="tr-TR" smtClean="0"/>
              <a:t>76</a:t>
            </a:fld>
            <a:endParaRPr lang="tr-TR"/>
          </a:p>
        </p:txBody>
      </p:sp>
    </p:spTree>
    <p:extLst>
      <p:ext uri="{BB962C8B-B14F-4D97-AF65-F5344CB8AC3E}">
        <p14:creationId xmlns:p14="http://schemas.microsoft.com/office/powerpoint/2010/main" val="1425525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7632848" cy="461665"/>
          </a:xfrm>
          <a:prstGeom prst="rect">
            <a:avLst/>
          </a:prstGeom>
          <a:noFill/>
        </p:spPr>
        <p:txBody>
          <a:bodyPr wrap="square" rtlCol="0">
            <a:spAutoFit/>
          </a:bodyPr>
          <a:lstStyle/>
          <a:p>
            <a:r>
              <a:rPr lang="tr-TR" sz="2400"/>
              <a:t>GSM ile Adım Adım İki Mobil Telefonun Haberleşmesi</a:t>
            </a:r>
            <a:endParaRPr lang="tr-TR" sz="2400" dirty="0"/>
          </a:p>
        </p:txBody>
      </p:sp>
      <p:sp>
        <p:nvSpPr>
          <p:cNvPr id="4" name="TextBox 3"/>
          <p:cNvSpPr txBox="1"/>
          <p:nvPr/>
        </p:nvSpPr>
        <p:spPr>
          <a:xfrm>
            <a:off x="539552" y="1052736"/>
            <a:ext cx="8064896" cy="2092881"/>
          </a:xfrm>
          <a:prstGeom prst="rect">
            <a:avLst/>
          </a:prstGeom>
          <a:noFill/>
        </p:spPr>
        <p:txBody>
          <a:bodyPr wrap="square" rtlCol="0">
            <a:spAutoFit/>
          </a:bodyPr>
          <a:lstStyle/>
          <a:p>
            <a:pPr algn="just"/>
            <a:r>
              <a:rPr lang="tr-TR" sz="2000" dirty="0"/>
              <a:t>GSM sisteminde iki mobil istasyon arasında konuşma her zaman 2 safhadan oluşur.</a:t>
            </a:r>
          </a:p>
          <a:p>
            <a:pPr algn="just"/>
            <a:r>
              <a:rPr lang="tr-TR" dirty="0"/>
              <a:t>Ø </a:t>
            </a:r>
            <a:r>
              <a:rPr lang="tr-TR" b="1" dirty="0">
                <a:solidFill>
                  <a:srgbClr val="FF0000"/>
                </a:solidFill>
              </a:rPr>
              <a:t>Sinyalizasyon safhası</a:t>
            </a:r>
            <a:r>
              <a:rPr lang="tr-TR" dirty="0"/>
              <a:t>: Bu aşamada a numarası tanımlanır, güvenlik denetimi</a:t>
            </a:r>
          </a:p>
          <a:p>
            <a:pPr algn="just"/>
            <a:r>
              <a:rPr lang="tr-TR" dirty="0"/>
              <a:t>yapılır, b numarasının yeri tespit edilip onun serbest veya meşgul olup olmadığı</a:t>
            </a:r>
          </a:p>
          <a:p>
            <a:pPr algn="just"/>
            <a:r>
              <a:rPr lang="tr-TR" dirty="0"/>
              <a:t>denetlenir.</a:t>
            </a:r>
          </a:p>
          <a:p>
            <a:pPr algn="just"/>
            <a:r>
              <a:rPr lang="tr-TR" dirty="0"/>
              <a:t>Ø </a:t>
            </a:r>
            <a:r>
              <a:rPr lang="tr-TR" b="1" dirty="0">
                <a:solidFill>
                  <a:srgbClr val="FF0000"/>
                </a:solidFill>
              </a:rPr>
              <a:t>Konuşma safhası</a:t>
            </a:r>
            <a:r>
              <a:rPr lang="tr-TR" dirty="0"/>
              <a:t>: Denetlemelerden sonra izin verilen ve iletişim sağlanan</a:t>
            </a:r>
          </a:p>
          <a:p>
            <a:pPr algn="just"/>
            <a:r>
              <a:rPr lang="tr-TR" dirty="0"/>
              <a:t>zaman dilimidir.</a:t>
            </a:r>
          </a:p>
        </p:txBody>
      </p:sp>
      <p:sp>
        <p:nvSpPr>
          <p:cNvPr id="3" name="Rectangle 2"/>
          <p:cNvSpPr/>
          <p:nvPr/>
        </p:nvSpPr>
        <p:spPr>
          <a:xfrm>
            <a:off x="529878" y="3159334"/>
            <a:ext cx="8041481" cy="646331"/>
          </a:xfrm>
          <a:prstGeom prst="rect">
            <a:avLst/>
          </a:prstGeom>
        </p:spPr>
        <p:txBody>
          <a:bodyPr wrap="square">
            <a:spAutoFit/>
          </a:bodyPr>
          <a:lstStyle/>
          <a:p>
            <a:r>
              <a:rPr lang="tr-TR" b="1" dirty="0"/>
              <a:t>Bu iki aşamanın gerçekleşmesi ve konuşmanın sağlanması için geçen çok kısa zaman diliminde aşağıdaki işlemler gerçekleştirilir.</a:t>
            </a:r>
          </a:p>
        </p:txBody>
      </p:sp>
      <p:sp>
        <p:nvSpPr>
          <p:cNvPr id="5" name="Rectangle 4"/>
          <p:cNvSpPr/>
          <p:nvPr/>
        </p:nvSpPr>
        <p:spPr>
          <a:xfrm>
            <a:off x="529879" y="4149080"/>
            <a:ext cx="8041480" cy="1711366"/>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a:solidFill>
                  <a:srgbClr val="FF0000"/>
                </a:solidFill>
              </a:rPr>
              <a:t>(A)</a:t>
            </a:r>
            <a:r>
              <a:rPr lang="tr-TR" dirty="0"/>
              <a:t> numarası öncelikli olarak bir baz istasyonu servis alanı (hücre) içerisinde olmalıdır. Hücreden alınan arama bilgisi radyo arabirimi üzerinden BS (Baz İstasyonu) vasıtası ile yere indirilir.</a:t>
            </a:r>
          </a:p>
          <a:p>
            <a:pPr marL="285750" indent="-285750">
              <a:lnSpc>
                <a:spcPct val="150000"/>
              </a:lnSpc>
              <a:buFont typeface="Arial" panose="020B0604020202020204" pitchFamily="34" charset="0"/>
              <a:buChar char="•"/>
            </a:pPr>
            <a:r>
              <a:rPr lang="tr-TR" dirty="0"/>
              <a:t>Baz istasyonu bu yolla sinyali MSC’ye iletir.</a:t>
            </a:r>
          </a:p>
        </p:txBody>
      </p:sp>
      <p:sp>
        <p:nvSpPr>
          <p:cNvPr id="6" name="Slide Number Placeholder 5">
            <a:extLst>
              <a:ext uri="{FF2B5EF4-FFF2-40B4-BE49-F238E27FC236}">
                <a16:creationId xmlns:a16="http://schemas.microsoft.com/office/drawing/2014/main" id="{D6AD8157-2786-2C80-6708-EBB6084748A5}"/>
              </a:ext>
            </a:extLst>
          </p:cNvPr>
          <p:cNvSpPr>
            <a:spLocks noGrp="1"/>
          </p:cNvSpPr>
          <p:nvPr>
            <p:ph type="sldNum" sz="quarter" idx="12"/>
          </p:nvPr>
        </p:nvSpPr>
        <p:spPr/>
        <p:txBody>
          <a:bodyPr/>
          <a:lstStyle/>
          <a:p>
            <a:fld id="{FA388F4F-6C6B-4E7F-860B-201CED661D62}" type="slidenum">
              <a:rPr lang="tr-TR" smtClean="0"/>
              <a:t>77</a:t>
            </a:fld>
            <a:endParaRPr lang="tr-TR"/>
          </a:p>
        </p:txBody>
      </p:sp>
    </p:spTree>
    <p:extLst>
      <p:ext uri="{BB962C8B-B14F-4D97-AF65-F5344CB8AC3E}">
        <p14:creationId xmlns:p14="http://schemas.microsoft.com/office/powerpoint/2010/main" val="2910606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8136904" cy="545085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a:t>Cep telefonu sinyalizasyon kanalı üzerinden tanıtım anahtarı ile beraber IMSI /</a:t>
            </a:r>
          </a:p>
          <a:p>
            <a:pPr algn="just">
              <a:lnSpc>
                <a:spcPct val="150000"/>
              </a:lnSpc>
            </a:pPr>
            <a:r>
              <a:rPr lang="tr-TR" dirty="0"/>
              <a:t>MSISDN ve görüşme yapmak istediği b-numarasını yollar.</a:t>
            </a:r>
          </a:p>
          <a:p>
            <a:pPr marL="285750" indent="-285750" algn="just">
              <a:lnSpc>
                <a:spcPct val="150000"/>
              </a:lnSpc>
              <a:buFont typeface="Arial" panose="020B0604020202020204" pitchFamily="34" charset="0"/>
              <a:buChar char="•"/>
            </a:pPr>
            <a:r>
              <a:rPr lang="tr-TR" dirty="0"/>
              <a:t>MSC, gelen talebi kontrol ettikten sonra onaylamasını yapar (IMSI, Ki) ve</a:t>
            </a:r>
          </a:p>
          <a:p>
            <a:pPr algn="just">
              <a:lnSpc>
                <a:spcPct val="150000"/>
              </a:lnSpc>
            </a:pPr>
            <a:r>
              <a:rPr lang="tr-TR" dirty="0">
                <a:solidFill>
                  <a:srgbClr val="FF0000"/>
                </a:solidFill>
              </a:rPr>
              <a:t>aranan (B) </a:t>
            </a:r>
            <a:r>
              <a:rPr lang="tr-TR" dirty="0"/>
              <a:t>numarasını inceleyerek onun hangi konumda olduğunu bulmak</a:t>
            </a:r>
          </a:p>
          <a:p>
            <a:pPr algn="just">
              <a:lnSpc>
                <a:spcPct val="150000"/>
              </a:lnSpc>
            </a:pPr>
            <a:r>
              <a:rPr lang="tr-TR" dirty="0"/>
              <a:t>amacı ile VLR’dan bilgi alır.</a:t>
            </a:r>
          </a:p>
          <a:p>
            <a:pPr marL="285750" indent="-285750" algn="just">
              <a:lnSpc>
                <a:spcPct val="150000"/>
              </a:lnSpc>
              <a:buFont typeface="Arial" panose="020B0604020202020204" pitchFamily="34" charset="0"/>
              <a:buChar char="•"/>
            </a:pPr>
            <a:r>
              <a:rPr lang="tr-TR" dirty="0">
                <a:solidFill>
                  <a:srgbClr val="FF0000"/>
                </a:solidFill>
              </a:rPr>
              <a:t>Eğer (B)</a:t>
            </a:r>
            <a:r>
              <a:rPr lang="tr-TR" dirty="0"/>
              <a:t> numarası VLR’ın kendi servis alanında değil ise, HLR’a sorulur.</a:t>
            </a:r>
          </a:p>
          <a:p>
            <a:pPr algn="just">
              <a:lnSpc>
                <a:spcPct val="150000"/>
              </a:lnSpc>
            </a:pPr>
            <a:r>
              <a:rPr lang="tr-TR" dirty="0"/>
              <a:t>HLR, sayesinde bu cep telefonunun ülkenin neresinde ve hangi konumda</a:t>
            </a:r>
          </a:p>
          <a:p>
            <a:pPr algn="just">
              <a:lnSpc>
                <a:spcPct val="150000"/>
              </a:lnSpc>
            </a:pPr>
            <a:r>
              <a:rPr lang="tr-TR" dirty="0"/>
              <a:t>olduğu tespit edilir.</a:t>
            </a:r>
          </a:p>
          <a:p>
            <a:pPr marL="285750" indent="-285750" algn="just">
              <a:lnSpc>
                <a:spcPct val="150000"/>
              </a:lnSpc>
              <a:buFont typeface="Arial" panose="020B0604020202020204" pitchFamily="34" charset="0"/>
              <a:buChar char="•"/>
            </a:pPr>
            <a:r>
              <a:rPr lang="tr-TR" dirty="0"/>
              <a:t>Kontrol safhasında MSC, EIR (equipment identity register) veri tabanından</a:t>
            </a:r>
          </a:p>
          <a:p>
            <a:pPr algn="just">
              <a:lnSpc>
                <a:spcPct val="150000"/>
              </a:lnSpc>
            </a:pPr>
            <a:r>
              <a:rPr lang="tr-TR" dirty="0"/>
              <a:t>aboneyi sorar. EIR, GSM ağı üzerinde servis alan abonelerin ve aynı zamanda</a:t>
            </a:r>
          </a:p>
          <a:p>
            <a:pPr algn="just">
              <a:lnSpc>
                <a:spcPct val="150000"/>
              </a:lnSpc>
            </a:pPr>
            <a:r>
              <a:rPr lang="tr-TR" dirty="0"/>
              <a:t>çalıntı telefonların ve giriş izni olmayan abonelerin numaralarının olduğu bir</a:t>
            </a:r>
          </a:p>
          <a:p>
            <a:pPr algn="just">
              <a:lnSpc>
                <a:spcPct val="150000"/>
              </a:lnSpc>
            </a:pPr>
            <a:r>
              <a:rPr lang="tr-TR" dirty="0"/>
              <a:t>veri tabanı olduğu için telefon tanımlı kullanılan bir numara ise onay verilir,</a:t>
            </a:r>
          </a:p>
          <a:p>
            <a:pPr algn="just">
              <a:lnSpc>
                <a:spcPct val="150000"/>
              </a:lnSpc>
            </a:pPr>
            <a:r>
              <a:rPr lang="tr-TR" dirty="0"/>
              <a:t>çalıntı ya da borç yüzünden kapalı ise onay verilmez.</a:t>
            </a:r>
          </a:p>
        </p:txBody>
      </p:sp>
      <p:sp>
        <p:nvSpPr>
          <p:cNvPr id="3" name="Slide Number Placeholder 2">
            <a:extLst>
              <a:ext uri="{FF2B5EF4-FFF2-40B4-BE49-F238E27FC236}">
                <a16:creationId xmlns:a16="http://schemas.microsoft.com/office/drawing/2014/main" id="{CE4D3892-0833-BC52-F63B-B3FED570098E}"/>
              </a:ext>
            </a:extLst>
          </p:cNvPr>
          <p:cNvSpPr>
            <a:spLocks noGrp="1"/>
          </p:cNvSpPr>
          <p:nvPr>
            <p:ph type="sldNum" sz="quarter" idx="12"/>
          </p:nvPr>
        </p:nvSpPr>
        <p:spPr/>
        <p:txBody>
          <a:bodyPr/>
          <a:lstStyle/>
          <a:p>
            <a:fld id="{FA388F4F-6C6B-4E7F-860B-201CED661D62}" type="slidenum">
              <a:rPr lang="tr-TR" smtClean="0"/>
              <a:t>78</a:t>
            </a:fld>
            <a:endParaRPr lang="tr-TR"/>
          </a:p>
        </p:txBody>
      </p:sp>
    </p:spTree>
    <p:extLst>
      <p:ext uri="{BB962C8B-B14F-4D97-AF65-F5344CB8AC3E}">
        <p14:creationId xmlns:p14="http://schemas.microsoft.com/office/powerpoint/2010/main" val="83302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28343"/>
            <a:ext cx="8136904" cy="5078313"/>
          </a:xfrm>
          <a:prstGeom prst="rect">
            <a:avLst/>
          </a:prstGeom>
        </p:spPr>
        <p:txBody>
          <a:bodyPr wrap="square">
            <a:spAutoFit/>
          </a:bodyPr>
          <a:lstStyle/>
          <a:p>
            <a:pPr marL="285750" indent="-285750">
              <a:buFont typeface="Arial" panose="020B0604020202020204" pitchFamily="34" charset="0"/>
              <a:buChar char="•"/>
            </a:pPr>
            <a:r>
              <a:rPr lang="tr-TR" dirty="0"/>
              <a:t>Son olarak, AUC (authentication center) veri tabanından abone araştırılır. AUC,</a:t>
            </a:r>
          </a:p>
          <a:p>
            <a:r>
              <a:rPr lang="tr-TR" dirty="0"/>
              <a:t>abonenin SIM kartında bulunan güvenlik numarasını denetler ve abonenin</a:t>
            </a:r>
          </a:p>
          <a:p>
            <a:r>
              <a:rPr lang="tr-TR" dirty="0"/>
              <a:t>radyo kanalının kullanımı aşamasında, onay ve kod çözme işlemlerini</a:t>
            </a:r>
          </a:p>
          <a:p>
            <a:r>
              <a:rPr lang="tr-TR" dirty="0"/>
              <a:t>gerçekleştirir.</a:t>
            </a:r>
          </a:p>
          <a:p>
            <a:pPr marL="285750" indent="-285750">
              <a:buFont typeface="Arial" panose="020B0604020202020204" pitchFamily="34" charset="0"/>
              <a:buChar char="•"/>
            </a:pPr>
            <a:r>
              <a:rPr lang="tr-TR" dirty="0"/>
              <a:t>Bu denetlemelerden geçen abone için </a:t>
            </a:r>
            <a:r>
              <a:rPr lang="tr-TR" dirty="0">
                <a:solidFill>
                  <a:srgbClr val="FF0000"/>
                </a:solidFill>
              </a:rPr>
              <a:t>(A) abonesine ait MSC-A</a:t>
            </a:r>
            <a:r>
              <a:rPr lang="tr-TR" dirty="0"/>
              <a:t>, aldığı bilgi ile</a:t>
            </a:r>
          </a:p>
          <a:p>
            <a:r>
              <a:rPr lang="tr-TR" dirty="0"/>
              <a:t>diğer servis alanına </a:t>
            </a:r>
            <a:r>
              <a:rPr lang="tr-TR" dirty="0">
                <a:solidFill>
                  <a:srgbClr val="FF0000"/>
                </a:solidFill>
              </a:rPr>
              <a:t>yani (B) abonesinin bulunduğu alana bakan MSC-B’ye</a:t>
            </a:r>
          </a:p>
          <a:p>
            <a:r>
              <a:rPr lang="tr-TR" dirty="0"/>
              <a:t>başvurur.</a:t>
            </a:r>
          </a:p>
          <a:p>
            <a:endParaRPr lang="tr-TR" dirty="0"/>
          </a:p>
          <a:p>
            <a:pPr marL="285750" indent="-285750">
              <a:buFont typeface="Arial" panose="020B0604020202020204" pitchFamily="34" charset="0"/>
              <a:buChar char="•"/>
            </a:pPr>
            <a:r>
              <a:rPr lang="tr-TR" dirty="0"/>
              <a:t>MSC-B gelen aramayı devam ettirmek için önce </a:t>
            </a:r>
            <a:r>
              <a:rPr lang="tr-TR" dirty="0">
                <a:solidFill>
                  <a:srgbClr val="FF0000"/>
                </a:solidFill>
              </a:rPr>
              <a:t>(B)</a:t>
            </a:r>
            <a:r>
              <a:rPr lang="tr-TR" dirty="0"/>
              <a:t> numarasının meşgul olup</a:t>
            </a:r>
          </a:p>
          <a:p>
            <a:r>
              <a:rPr lang="tr-TR" dirty="0"/>
              <a:t>olmadığını ve o hücre içinde tahsis edilecek boş kanal olup olmadığının</a:t>
            </a:r>
          </a:p>
          <a:p>
            <a:r>
              <a:rPr lang="tr-TR" dirty="0"/>
              <a:t>denetimini yapar.</a:t>
            </a:r>
          </a:p>
          <a:p>
            <a:pPr marL="285750" indent="-285750">
              <a:buFont typeface="Arial" panose="020B0604020202020204" pitchFamily="34" charset="0"/>
              <a:buChar char="•"/>
            </a:pPr>
            <a:r>
              <a:rPr lang="tr-TR" dirty="0"/>
              <a:t>Tüm denetlemelerin yapılması sonucu, gerekli şartların sağlanması durumunda</a:t>
            </a:r>
          </a:p>
          <a:p>
            <a:r>
              <a:rPr lang="tr-TR" dirty="0">
                <a:solidFill>
                  <a:srgbClr val="FF0000"/>
                </a:solidFill>
              </a:rPr>
              <a:t>(A) </a:t>
            </a:r>
            <a:r>
              <a:rPr lang="tr-TR" dirty="0"/>
              <a:t>numarasının, </a:t>
            </a:r>
            <a:r>
              <a:rPr lang="tr-TR" dirty="0">
                <a:solidFill>
                  <a:srgbClr val="FF0000"/>
                </a:solidFill>
              </a:rPr>
              <a:t>(B) </a:t>
            </a:r>
            <a:r>
              <a:rPr lang="tr-TR" dirty="0"/>
              <a:t>numarası ile konuşması için gereken trafik kanalı verilir</a:t>
            </a:r>
          </a:p>
          <a:p>
            <a:r>
              <a:rPr lang="tr-TR" dirty="0"/>
              <a:t>ve konuşma başlar.</a:t>
            </a:r>
          </a:p>
          <a:p>
            <a:r>
              <a:rPr lang="tr-TR" dirty="0"/>
              <a:t>Konuşma boyunca A+ arabiriminde (hava telsiz yüzü) yapılan tüm konuşma Kc</a:t>
            </a:r>
          </a:p>
          <a:p>
            <a:r>
              <a:rPr lang="tr-TR" dirty="0"/>
              <a:t>şifresi ile gönderilir. Bu şifre ancak cep ile MSC arasında bilinir ve MSC gelen</a:t>
            </a:r>
          </a:p>
          <a:p>
            <a:r>
              <a:rPr lang="tr-TR" dirty="0"/>
              <a:t>şifreli mesajları bu anahtar ile açar. Konuşma bitince tahsis edilen tüm trafik ve</a:t>
            </a:r>
          </a:p>
          <a:p>
            <a:r>
              <a:rPr lang="tr-TR" dirty="0"/>
              <a:t>sinyalizasyon kanalları geri alınır.</a:t>
            </a:r>
          </a:p>
        </p:txBody>
      </p:sp>
      <p:sp>
        <p:nvSpPr>
          <p:cNvPr id="3" name="Slide Number Placeholder 2">
            <a:extLst>
              <a:ext uri="{FF2B5EF4-FFF2-40B4-BE49-F238E27FC236}">
                <a16:creationId xmlns:a16="http://schemas.microsoft.com/office/drawing/2014/main" id="{892ABA42-F619-0B38-5181-DF2DB26D54AA}"/>
              </a:ext>
            </a:extLst>
          </p:cNvPr>
          <p:cNvSpPr>
            <a:spLocks noGrp="1"/>
          </p:cNvSpPr>
          <p:nvPr>
            <p:ph type="sldNum" sz="quarter" idx="12"/>
          </p:nvPr>
        </p:nvSpPr>
        <p:spPr/>
        <p:txBody>
          <a:bodyPr/>
          <a:lstStyle/>
          <a:p>
            <a:fld id="{FA388F4F-6C6B-4E7F-860B-201CED661D62}" type="slidenum">
              <a:rPr lang="tr-TR" smtClean="0"/>
              <a:t>79</a:t>
            </a:fld>
            <a:endParaRPr lang="tr-TR"/>
          </a:p>
        </p:txBody>
      </p:sp>
    </p:spTree>
    <p:extLst>
      <p:ext uri="{BB962C8B-B14F-4D97-AF65-F5344CB8AC3E}">
        <p14:creationId xmlns:p14="http://schemas.microsoft.com/office/powerpoint/2010/main" val="280630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10026"/>
            <a:ext cx="8064896" cy="6463308"/>
          </a:xfrm>
          <a:prstGeom prst="rect">
            <a:avLst/>
          </a:prstGeom>
          <a:noFill/>
        </p:spPr>
        <p:txBody>
          <a:bodyPr wrap="square" rtlCol="0">
            <a:spAutoFit/>
          </a:bodyPr>
          <a:lstStyle/>
          <a:p>
            <a:pPr algn="just"/>
            <a:r>
              <a:rPr lang="en-US" sz="2200" dirty="0" err="1"/>
              <a:t>ISDN'nin</a:t>
            </a:r>
            <a:r>
              <a:rPr lang="en-US" sz="2200" dirty="0"/>
              <a:t> </a:t>
            </a:r>
            <a:r>
              <a:rPr lang="en-US" sz="2200" dirty="0" err="1"/>
              <a:t>sağladığı</a:t>
            </a:r>
            <a:r>
              <a:rPr lang="en-US" sz="2200" dirty="0"/>
              <a:t> </a:t>
            </a:r>
            <a:r>
              <a:rPr lang="en-US" sz="2200" dirty="0" err="1"/>
              <a:t>ve</a:t>
            </a:r>
            <a:r>
              <a:rPr lang="en-US" sz="2200" dirty="0"/>
              <a:t> </a:t>
            </a:r>
            <a:r>
              <a:rPr lang="en-US" sz="2200" dirty="0" err="1"/>
              <a:t>kullanılmakta</a:t>
            </a:r>
            <a:r>
              <a:rPr lang="en-US" sz="2200" dirty="0"/>
              <a:t> </a:t>
            </a:r>
            <a:r>
              <a:rPr lang="en-US" sz="2200" dirty="0" err="1"/>
              <a:t>olan</a:t>
            </a:r>
            <a:r>
              <a:rPr lang="en-US" sz="2200" dirty="0"/>
              <a:t> </a:t>
            </a:r>
            <a:r>
              <a:rPr lang="en-US" sz="2200" dirty="0" err="1"/>
              <a:t>telefon</a:t>
            </a:r>
            <a:r>
              <a:rPr lang="en-US" sz="2200" dirty="0"/>
              <a:t> </a:t>
            </a:r>
            <a:r>
              <a:rPr lang="en-US" sz="2200" dirty="0" err="1"/>
              <a:t>şebekelerine</a:t>
            </a:r>
            <a:r>
              <a:rPr lang="en-US" sz="2200" dirty="0"/>
              <a:t> </a:t>
            </a:r>
            <a:r>
              <a:rPr lang="en-US" sz="2200" dirty="0" err="1"/>
              <a:t>göre</a:t>
            </a:r>
            <a:r>
              <a:rPr lang="en-US" sz="2200" dirty="0"/>
              <a:t> </a:t>
            </a:r>
            <a:r>
              <a:rPr lang="en-US" sz="2200" dirty="0" err="1"/>
              <a:t>avantajları</a:t>
            </a:r>
            <a:r>
              <a:rPr lang="en-US" sz="2200" dirty="0"/>
              <a:t>; </a:t>
            </a:r>
            <a:endParaRPr lang="tr-TR" sz="2200" dirty="0"/>
          </a:p>
          <a:p>
            <a:pPr algn="just"/>
            <a:endParaRPr lang="tr-TR" sz="2200" dirty="0"/>
          </a:p>
          <a:p>
            <a:pPr lvl="0" algn="just"/>
            <a:r>
              <a:rPr lang="en-US" sz="2200" dirty="0"/>
              <a:t>• </a:t>
            </a:r>
            <a:r>
              <a:rPr lang="en-US" sz="2200" dirty="0" err="1"/>
              <a:t>Yüksek</a:t>
            </a:r>
            <a:r>
              <a:rPr lang="en-US" sz="2200" dirty="0"/>
              <a:t> </a:t>
            </a:r>
            <a:r>
              <a:rPr lang="en-US" sz="2200" dirty="0" err="1"/>
              <a:t>kalitede</a:t>
            </a:r>
            <a:r>
              <a:rPr lang="en-US" sz="2200" dirty="0"/>
              <a:t> </a:t>
            </a:r>
            <a:r>
              <a:rPr lang="en-US" sz="2200" dirty="0" err="1"/>
              <a:t>ve</a:t>
            </a:r>
            <a:r>
              <a:rPr lang="en-US" sz="2200" dirty="0"/>
              <a:t> </a:t>
            </a:r>
            <a:r>
              <a:rPr lang="en-US" sz="2200" dirty="0" err="1"/>
              <a:t>güvenilir</a:t>
            </a:r>
            <a:r>
              <a:rPr lang="en-US" sz="2200" dirty="0"/>
              <a:t> </a:t>
            </a:r>
            <a:r>
              <a:rPr lang="en-US" sz="2200" dirty="0" err="1"/>
              <a:t>iletim</a:t>
            </a:r>
            <a:r>
              <a:rPr lang="en-US" sz="2200" dirty="0"/>
              <a:t>, </a:t>
            </a:r>
            <a:endParaRPr lang="tr-TR" sz="2200" dirty="0"/>
          </a:p>
          <a:p>
            <a:pPr lvl="0" algn="just"/>
            <a:r>
              <a:rPr lang="en-US" sz="2200" dirty="0"/>
              <a:t>• </a:t>
            </a:r>
            <a:r>
              <a:rPr lang="en-US" sz="2200" dirty="0" err="1"/>
              <a:t>Yüksek</a:t>
            </a:r>
            <a:r>
              <a:rPr lang="en-US" sz="2200" dirty="0"/>
              <a:t> </a:t>
            </a:r>
            <a:r>
              <a:rPr lang="en-US" sz="2200" dirty="0" err="1"/>
              <a:t>esneklik</a:t>
            </a:r>
            <a:r>
              <a:rPr lang="en-US" sz="2200" dirty="0"/>
              <a:t>, </a:t>
            </a:r>
            <a:endParaRPr lang="tr-TR" sz="2200" dirty="0"/>
          </a:p>
          <a:p>
            <a:pPr lvl="0" algn="just"/>
            <a:r>
              <a:rPr lang="en-US" sz="2200" dirty="0"/>
              <a:t>• </a:t>
            </a:r>
            <a:r>
              <a:rPr lang="en-US" sz="2200" dirty="0" err="1"/>
              <a:t>Yüksek</a:t>
            </a:r>
            <a:r>
              <a:rPr lang="en-US" sz="2200" dirty="0"/>
              <a:t> </a:t>
            </a:r>
            <a:r>
              <a:rPr lang="en-US" sz="2200" dirty="0" err="1"/>
              <a:t>iletim</a:t>
            </a:r>
            <a:r>
              <a:rPr lang="en-US" sz="2200" dirty="0"/>
              <a:t> </a:t>
            </a:r>
            <a:r>
              <a:rPr lang="en-US" sz="2200" dirty="0" err="1"/>
              <a:t>hızı</a:t>
            </a:r>
            <a:r>
              <a:rPr lang="en-US" sz="2200" dirty="0"/>
              <a:t>, </a:t>
            </a:r>
            <a:endParaRPr lang="tr-TR" sz="2200" dirty="0"/>
          </a:p>
          <a:p>
            <a:pPr lvl="0" algn="just"/>
            <a:r>
              <a:rPr lang="en-US" sz="2200" dirty="0"/>
              <a:t>• </a:t>
            </a:r>
            <a:r>
              <a:rPr lang="en-US" sz="2200" dirty="0" err="1"/>
              <a:t>Kullanıcı</a:t>
            </a:r>
            <a:r>
              <a:rPr lang="en-US" sz="2200" dirty="0"/>
              <a:t> </a:t>
            </a:r>
            <a:r>
              <a:rPr lang="en-US" sz="2200" dirty="0" err="1"/>
              <a:t>hizmetlerinin</a:t>
            </a:r>
            <a:r>
              <a:rPr lang="en-US" sz="2200" dirty="0"/>
              <a:t> </a:t>
            </a:r>
            <a:r>
              <a:rPr lang="en-US" sz="2200" dirty="0" err="1"/>
              <a:t>gelişmesi</a:t>
            </a:r>
            <a:r>
              <a:rPr lang="en-US" sz="2200" dirty="0"/>
              <a:t>. </a:t>
            </a:r>
            <a:endParaRPr lang="tr-TR" sz="2200" dirty="0"/>
          </a:p>
          <a:p>
            <a:pPr lvl="0" algn="just"/>
            <a:r>
              <a:rPr lang="en-US" sz="2200" dirty="0"/>
              <a:t>• </a:t>
            </a:r>
            <a:r>
              <a:rPr lang="en-US" sz="2200" dirty="0" err="1"/>
              <a:t>Terminaller</a:t>
            </a:r>
            <a:r>
              <a:rPr lang="en-US" sz="2200" dirty="0"/>
              <a:t> </a:t>
            </a:r>
            <a:r>
              <a:rPr lang="en-US" sz="2200" dirty="0" err="1"/>
              <a:t>ve</a:t>
            </a:r>
            <a:r>
              <a:rPr lang="en-US" sz="2200" dirty="0"/>
              <a:t> </a:t>
            </a:r>
            <a:r>
              <a:rPr lang="en-US" sz="2200" dirty="0" err="1"/>
              <a:t>ağa</a:t>
            </a:r>
            <a:r>
              <a:rPr lang="en-US" sz="2200" dirty="0"/>
              <a:t> </a:t>
            </a:r>
            <a:r>
              <a:rPr lang="en-US" sz="2200" dirty="0" err="1"/>
              <a:t>esnek</a:t>
            </a:r>
            <a:r>
              <a:rPr lang="en-US" sz="2200" dirty="0"/>
              <a:t> </a:t>
            </a:r>
            <a:r>
              <a:rPr lang="en-US" sz="2200" dirty="0" err="1"/>
              <a:t>fonksiyon</a:t>
            </a:r>
            <a:r>
              <a:rPr lang="en-US" sz="2200" dirty="0"/>
              <a:t> </a:t>
            </a:r>
            <a:r>
              <a:rPr lang="en-US" sz="2200" dirty="0" err="1"/>
              <a:t>dağıtımı</a:t>
            </a:r>
            <a:r>
              <a:rPr lang="en-US" sz="2200" dirty="0"/>
              <a:t>. </a:t>
            </a:r>
            <a:endParaRPr lang="tr-TR" sz="2200" dirty="0"/>
          </a:p>
          <a:p>
            <a:pPr lvl="0" algn="just"/>
            <a:r>
              <a:rPr lang="en-US" sz="2200" dirty="0"/>
              <a:t>• </a:t>
            </a:r>
            <a:r>
              <a:rPr lang="en-US" sz="2200" dirty="0" err="1"/>
              <a:t>Uluslararası</a:t>
            </a:r>
            <a:r>
              <a:rPr lang="en-US" sz="2200" dirty="0"/>
              <a:t> </a:t>
            </a:r>
            <a:r>
              <a:rPr lang="en-US" sz="2200" dirty="0" err="1"/>
              <a:t>standartlarda</a:t>
            </a:r>
            <a:r>
              <a:rPr lang="en-US" sz="2200" dirty="0"/>
              <a:t> </a:t>
            </a:r>
            <a:r>
              <a:rPr lang="en-US" sz="2200" dirty="0" err="1"/>
              <a:t>sayısal</a:t>
            </a:r>
            <a:r>
              <a:rPr lang="en-US" sz="2200" dirty="0"/>
              <a:t> </a:t>
            </a:r>
            <a:r>
              <a:rPr lang="en-US" sz="2200" dirty="0" err="1"/>
              <a:t>haberleşme</a:t>
            </a:r>
            <a:r>
              <a:rPr lang="en-US" sz="2200" dirty="0"/>
              <a:t> </a:t>
            </a:r>
            <a:r>
              <a:rPr lang="en-US" sz="2200" dirty="0" err="1"/>
              <a:t>soketleri</a:t>
            </a:r>
            <a:r>
              <a:rPr lang="en-US" sz="2200" dirty="0"/>
              <a:t> </a:t>
            </a:r>
            <a:r>
              <a:rPr lang="en-US" sz="2200" dirty="0" err="1"/>
              <a:t>ile</a:t>
            </a:r>
            <a:r>
              <a:rPr lang="en-US" sz="2200" dirty="0"/>
              <a:t> </a:t>
            </a:r>
            <a:r>
              <a:rPr lang="en-US" sz="2200" dirty="0" err="1"/>
              <a:t>kullanıcılar</a:t>
            </a:r>
            <a:r>
              <a:rPr lang="en-US" sz="2200" dirty="0"/>
              <a:t> ISDN' e </a:t>
            </a:r>
            <a:r>
              <a:rPr lang="en-US" sz="2200" dirty="0" err="1"/>
              <a:t>erişebilirler</a:t>
            </a:r>
            <a:r>
              <a:rPr lang="en-US" sz="2200" dirty="0"/>
              <a:t>. Bu </a:t>
            </a:r>
            <a:r>
              <a:rPr lang="en-US" sz="2200" dirty="0" err="1"/>
              <a:t>sayısal</a:t>
            </a:r>
            <a:r>
              <a:rPr lang="en-US" sz="2200" dirty="0"/>
              <a:t> </a:t>
            </a:r>
            <a:r>
              <a:rPr lang="en-US" sz="2200" dirty="0" err="1"/>
              <a:t>haberleşme</a:t>
            </a:r>
            <a:r>
              <a:rPr lang="en-US" sz="2200" dirty="0"/>
              <a:t> </a:t>
            </a:r>
            <a:r>
              <a:rPr lang="en-US" sz="2200" dirty="0" err="1"/>
              <a:t>soketleri</a:t>
            </a:r>
            <a:r>
              <a:rPr lang="en-US" sz="2200" dirty="0"/>
              <a:t> </a:t>
            </a:r>
            <a:r>
              <a:rPr lang="en-US" sz="2200" dirty="0" err="1"/>
              <a:t>ile</a:t>
            </a:r>
            <a:r>
              <a:rPr lang="en-US" sz="2200" dirty="0"/>
              <a:t>, </a:t>
            </a:r>
            <a:r>
              <a:rPr lang="en-US" sz="2200" dirty="0" err="1"/>
              <a:t>terminaller</a:t>
            </a:r>
            <a:r>
              <a:rPr lang="en-US" sz="2200" dirty="0"/>
              <a:t> </a:t>
            </a:r>
            <a:r>
              <a:rPr lang="en-US" sz="2200" dirty="0" err="1"/>
              <a:t>aynı</a:t>
            </a:r>
            <a:r>
              <a:rPr lang="en-US" sz="2200" dirty="0"/>
              <a:t> </a:t>
            </a:r>
            <a:r>
              <a:rPr lang="en-US" sz="2200" dirty="0" err="1"/>
              <a:t>binada</a:t>
            </a:r>
            <a:r>
              <a:rPr lang="en-US" sz="2200" dirty="0"/>
              <a:t> </a:t>
            </a:r>
            <a:r>
              <a:rPr lang="en-US" sz="2200" dirty="0" err="1"/>
              <a:t>fakat</a:t>
            </a:r>
            <a:r>
              <a:rPr lang="en-US" sz="2200" dirty="0"/>
              <a:t> </a:t>
            </a:r>
            <a:r>
              <a:rPr lang="en-US" sz="2200" dirty="0" err="1"/>
              <a:t>farklı</a:t>
            </a:r>
            <a:r>
              <a:rPr lang="en-US" sz="2200" dirty="0"/>
              <a:t> </a:t>
            </a:r>
            <a:r>
              <a:rPr lang="en-US" sz="2200" dirty="0" err="1"/>
              <a:t>yerlere</a:t>
            </a:r>
            <a:r>
              <a:rPr lang="en-US" sz="2200" dirty="0"/>
              <a:t> </a:t>
            </a:r>
            <a:r>
              <a:rPr lang="en-US" sz="2200" dirty="0" err="1"/>
              <a:t>kolayca</a:t>
            </a:r>
            <a:r>
              <a:rPr lang="en-US" sz="2200" dirty="0"/>
              <a:t> </a:t>
            </a:r>
            <a:r>
              <a:rPr lang="en-US" sz="2200" dirty="0" err="1"/>
              <a:t>taşınabilir</a:t>
            </a:r>
            <a:r>
              <a:rPr lang="en-US" sz="2200" dirty="0"/>
              <a:t> </a:t>
            </a:r>
            <a:r>
              <a:rPr lang="en-US" sz="2200" dirty="0" err="1"/>
              <a:t>ve</a:t>
            </a:r>
            <a:r>
              <a:rPr lang="en-US" sz="2200" dirty="0"/>
              <a:t> </a:t>
            </a:r>
            <a:r>
              <a:rPr lang="en-US" sz="2200" dirty="0" err="1"/>
              <a:t>kurulabilirler</a:t>
            </a:r>
            <a:r>
              <a:rPr lang="en-US" sz="2200" dirty="0"/>
              <a:t>. </a:t>
            </a:r>
            <a:endParaRPr lang="tr-TR" sz="2200" dirty="0"/>
          </a:p>
          <a:p>
            <a:pPr lvl="0" algn="just"/>
            <a:endParaRPr lang="tr-TR" sz="2200" dirty="0"/>
          </a:p>
          <a:p>
            <a:pPr lvl="0" algn="just"/>
            <a:r>
              <a:rPr lang="en-US" sz="2200" dirty="0"/>
              <a:t>• </a:t>
            </a:r>
            <a:r>
              <a:rPr lang="en-US" sz="2200" dirty="0" err="1"/>
              <a:t>Yüksek</a:t>
            </a:r>
            <a:r>
              <a:rPr lang="en-US" sz="2200" dirty="0"/>
              <a:t> </a:t>
            </a:r>
            <a:r>
              <a:rPr lang="en-US" sz="2200" dirty="0" err="1"/>
              <a:t>kaliteli</a:t>
            </a:r>
            <a:r>
              <a:rPr lang="en-US" sz="2200" dirty="0"/>
              <a:t> </a:t>
            </a:r>
            <a:r>
              <a:rPr lang="en-US" sz="2200" dirty="0" err="1"/>
              <a:t>ve</a:t>
            </a:r>
            <a:r>
              <a:rPr lang="en-US" sz="2200" dirty="0"/>
              <a:t> </a:t>
            </a:r>
            <a:r>
              <a:rPr lang="en-US" sz="2200" dirty="0" err="1"/>
              <a:t>güvenilir</a:t>
            </a:r>
            <a:r>
              <a:rPr lang="en-US" sz="2200" dirty="0"/>
              <a:t> </a:t>
            </a:r>
            <a:r>
              <a:rPr lang="en-US" sz="2200" dirty="0" err="1"/>
              <a:t>haberleşme</a:t>
            </a:r>
            <a:r>
              <a:rPr lang="en-US" sz="2200" dirty="0"/>
              <a:t> </a:t>
            </a:r>
            <a:r>
              <a:rPr lang="en-US" sz="2200" dirty="0" err="1"/>
              <a:t>sağlanır</a:t>
            </a:r>
            <a:r>
              <a:rPr lang="en-US" sz="2200" dirty="0"/>
              <a:t>. ISDN </a:t>
            </a:r>
            <a:r>
              <a:rPr lang="en-US" sz="2200" dirty="0" err="1"/>
              <a:t>ile</a:t>
            </a:r>
            <a:r>
              <a:rPr lang="en-US" sz="2200" dirty="0"/>
              <a:t> </a:t>
            </a:r>
            <a:r>
              <a:rPr lang="en-US" sz="2200" dirty="0" err="1"/>
              <a:t>sayısal</a:t>
            </a:r>
            <a:r>
              <a:rPr lang="en-US" sz="2200" dirty="0"/>
              <a:t> </a:t>
            </a:r>
            <a:r>
              <a:rPr lang="en-US" sz="2200" dirty="0" err="1"/>
              <a:t>haberleşme</a:t>
            </a:r>
            <a:r>
              <a:rPr lang="en-US" sz="2200" dirty="0"/>
              <a:t> </a:t>
            </a:r>
            <a:r>
              <a:rPr lang="en-US" sz="2200" dirty="0" err="1"/>
              <a:t>teknolojisi</a:t>
            </a:r>
            <a:r>
              <a:rPr lang="en-US" sz="2200" dirty="0"/>
              <a:t> tam </a:t>
            </a:r>
            <a:r>
              <a:rPr lang="en-US" sz="2200" dirty="0" err="1"/>
              <a:t>ve</a:t>
            </a:r>
            <a:r>
              <a:rPr lang="en-US" sz="2200" dirty="0"/>
              <a:t> </a:t>
            </a:r>
            <a:r>
              <a:rPr lang="en-US" sz="2200" dirty="0" err="1"/>
              <a:t>etkili</a:t>
            </a:r>
            <a:r>
              <a:rPr lang="en-US" sz="2200" dirty="0"/>
              <a:t> </a:t>
            </a:r>
            <a:r>
              <a:rPr lang="en-US" sz="2200" dirty="0" err="1"/>
              <a:t>bir</a:t>
            </a:r>
            <a:r>
              <a:rPr lang="en-US" sz="2200" dirty="0"/>
              <a:t> </a:t>
            </a:r>
            <a:r>
              <a:rPr lang="en-US" sz="2200" dirty="0" err="1"/>
              <a:t>şekilde</a:t>
            </a:r>
            <a:r>
              <a:rPr lang="en-US" sz="2200" dirty="0"/>
              <a:t> </a:t>
            </a:r>
            <a:r>
              <a:rPr lang="en-US" sz="2200" dirty="0" err="1"/>
              <a:t>kullanılmaktadır</a:t>
            </a:r>
            <a:r>
              <a:rPr lang="en-US" sz="2200" dirty="0"/>
              <a:t>. </a:t>
            </a:r>
            <a:r>
              <a:rPr lang="en-US" sz="2200" dirty="0" err="1"/>
              <a:t>Haberleşme</a:t>
            </a:r>
            <a:r>
              <a:rPr lang="en-US" sz="2200" dirty="0"/>
              <a:t> </a:t>
            </a:r>
            <a:r>
              <a:rPr lang="en-US" sz="2200" dirty="0" err="1"/>
              <a:t>ağında</a:t>
            </a:r>
            <a:r>
              <a:rPr lang="en-US" sz="2200" dirty="0"/>
              <a:t> </a:t>
            </a:r>
            <a:r>
              <a:rPr lang="en-US" sz="2200" dirty="0" err="1"/>
              <a:t>kirlilik</a:t>
            </a:r>
            <a:r>
              <a:rPr lang="en-US" sz="2200" dirty="0"/>
              <a:t> </a:t>
            </a:r>
            <a:r>
              <a:rPr lang="en-US" sz="2200" dirty="0" err="1"/>
              <a:t>ve</a:t>
            </a:r>
            <a:r>
              <a:rPr lang="en-US" sz="2200" dirty="0"/>
              <a:t> </a:t>
            </a:r>
            <a:r>
              <a:rPr lang="en-US" sz="2200" dirty="0" err="1"/>
              <a:t>veri</a:t>
            </a:r>
            <a:r>
              <a:rPr lang="en-US" sz="2200" dirty="0"/>
              <a:t> </a:t>
            </a:r>
            <a:r>
              <a:rPr lang="en-US" sz="2200" dirty="0" err="1"/>
              <a:t>hataları</a:t>
            </a:r>
            <a:r>
              <a:rPr lang="en-US" sz="2200" dirty="0"/>
              <a:t> </a:t>
            </a:r>
            <a:r>
              <a:rPr lang="en-US" sz="2200" dirty="0" err="1"/>
              <a:t>nadiren</a:t>
            </a:r>
            <a:r>
              <a:rPr lang="en-US" sz="2200" dirty="0"/>
              <a:t> </a:t>
            </a:r>
            <a:r>
              <a:rPr lang="en-US" sz="2200" dirty="0" err="1"/>
              <a:t>görülür</a:t>
            </a:r>
            <a:r>
              <a:rPr lang="en-US" sz="2200" dirty="0"/>
              <a:t>, </a:t>
            </a:r>
            <a:r>
              <a:rPr lang="en-US" sz="2200" dirty="0" err="1"/>
              <a:t>malzeme</a:t>
            </a:r>
            <a:r>
              <a:rPr lang="en-US" sz="2200" dirty="0"/>
              <a:t> </a:t>
            </a:r>
            <a:r>
              <a:rPr lang="en-US" sz="2200" dirty="0" err="1"/>
              <a:t>arızaları</a:t>
            </a:r>
            <a:r>
              <a:rPr lang="en-US" sz="2200" dirty="0"/>
              <a:t> </a:t>
            </a:r>
            <a:r>
              <a:rPr lang="en-US" sz="2200" dirty="0" err="1"/>
              <a:t>kolaylıkla</a:t>
            </a:r>
            <a:r>
              <a:rPr lang="en-US" sz="2200" dirty="0"/>
              <a:t> </a:t>
            </a:r>
            <a:r>
              <a:rPr lang="en-US" sz="2200" dirty="0" err="1"/>
              <a:t>tespit</a:t>
            </a:r>
            <a:r>
              <a:rPr lang="en-US" sz="2200" dirty="0"/>
              <a:t> </a:t>
            </a:r>
            <a:r>
              <a:rPr lang="en-US" sz="2200" dirty="0" err="1"/>
              <a:t>edilebilir</a:t>
            </a:r>
            <a:r>
              <a:rPr lang="en-US" sz="2200" dirty="0"/>
              <a:t> </a:t>
            </a:r>
            <a:r>
              <a:rPr lang="en-US" sz="2200" dirty="0" err="1"/>
              <a:t>ve</a:t>
            </a:r>
            <a:r>
              <a:rPr lang="en-US" sz="2200" dirty="0"/>
              <a:t> </a:t>
            </a:r>
            <a:r>
              <a:rPr lang="en-US" sz="2200" dirty="0" err="1"/>
              <a:t>yedekleme</a:t>
            </a:r>
            <a:r>
              <a:rPr lang="en-US" sz="2200" dirty="0"/>
              <a:t> </a:t>
            </a:r>
            <a:r>
              <a:rPr lang="en-US" sz="2200" dirty="0" err="1"/>
              <a:t>sistemine</a:t>
            </a:r>
            <a:r>
              <a:rPr lang="en-US" sz="2200" dirty="0"/>
              <a:t> </a:t>
            </a:r>
            <a:r>
              <a:rPr lang="en-US" sz="2200" dirty="0" err="1"/>
              <a:t>geçerek</a:t>
            </a:r>
            <a:r>
              <a:rPr lang="en-US" sz="2200" dirty="0"/>
              <a:t> </a:t>
            </a:r>
            <a:r>
              <a:rPr lang="en-US" sz="2200" dirty="0" err="1"/>
              <a:t>sistemin</a:t>
            </a:r>
            <a:r>
              <a:rPr lang="en-US" sz="2200" dirty="0"/>
              <a:t> </a:t>
            </a:r>
            <a:r>
              <a:rPr lang="en-US" sz="2200" dirty="0" err="1"/>
              <a:t>tekrar</a:t>
            </a:r>
            <a:r>
              <a:rPr lang="en-US" sz="2200" dirty="0"/>
              <a:t> </a:t>
            </a:r>
            <a:r>
              <a:rPr lang="en-US" sz="2200" dirty="0" err="1"/>
              <a:t>devreye</a:t>
            </a:r>
            <a:r>
              <a:rPr lang="en-US" sz="2200" dirty="0"/>
              <a:t> </a:t>
            </a:r>
            <a:r>
              <a:rPr lang="en-US" sz="2200" dirty="0" err="1"/>
              <a:t>alınması</a:t>
            </a:r>
            <a:r>
              <a:rPr lang="en-US" sz="2200" dirty="0"/>
              <a:t> </a:t>
            </a:r>
            <a:r>
              <a:rPr lang="en-US" sz="2200" dirty="0" err="1"/>
              <a:t>kolay</a:t>
            </a:r>
            <a:r>
              <a:rPr lang="en-US" sz="2200" dirty="0"/>
              <a:t> </a:t>
            </a:r>
            <a:r>
              <a:rPr lang="en-US" sz="2200" dirty="0" err="1"/>
              <a:t>olmaktadır</a:t>
            </a:r>
            <a:r>
              <a:rPr lang="en-US" sz="2200" dirty="0"/>
              <a:t>. </a:t>
            </a:r>
            <a:endParaRPr lang="tr-TR" sz="2200" dirty="0"/>
          </a:p>
          <a:p>
            <a:endParaRPr lang="tr-TR" dirty="0"/>
          </a:p>
        </p:txBody>
      </p:sp>
      <p:sp>
        <p:nvSpPr>
          <p:cNvPr id="3" name="Slide Number Placeholder 2">
            <a:extLst>
              <a:ext uri="{FF2B5EF4-FFF2-40B4-BE49-F238E27FC236}">
                <a16:creationId xmlns:a16="http://schemas.microsoft.com/office/drawing/2014/main" id="{DE60B872-A6FC-1D0D-78BD-456076FC6182}"/>
              </a:ext>
            </a:extLst>
          </p:cNvPr>
          <p:cNvSpPr>
            <a:spLocks noGrp="1"/>
          </p:cNvSpPr>
          <p:nvPr>
            <p:ph type="sldNum" sz="quarter" idx="12"/>
          </p:nvPr>
        </p:nvSpPr>
        <p:spPr/>
        <p:txBody>
          <a:bodyPr/>
          <a:lstStyle/>
          <a:p>
            <a:fld id="{FA388F4F-6C6B-4E7F-860B-201CED661D62}" type="slidenum">
              <a:rPr lang="tr-TR" smtClean="0"/>
              <a:t>8</a:t>
            </a:fld>
            <a:endParaRPr lang="tr-TR"/>
          </a:p>
        </p:txBody>
      </p:sp>
    </p:spTree>
    <p:extLst>
      <p:ext uri="{BB962C8B-B14F-4D97-AF65-F5344CB8AC3E}">
        <p14:creationId xmlns:p14="http://schemas.microsoft.com/office/powerpoint/2010/main" val="14357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332656"/>
            <a:ext cx="8136904" cy="4662815"/>
          </a:xfrm>
          <a:prstGeom prst="rect">
            <a:avLst/>
          </a:prstGeom>
          <a:noFill/>
        </p:spPr>
        <p:txBody>
          <a:bodyPr wrap="square" rtlCol="0">
            <a:spAutoFit/>
          </a:bodyPr>
          <a:lstStyle/>
          <a:p>
            <a:pPr algn="just">
              <a:lnSpc>
                <a:spcPct val="150000"/>
              </a:lnSpc>
            </a:pPr>
            <a:r>
              <a:rPr lang="tr-TR" dirty="0">
                <a:solidFill>
                  <a:srgbClr val="FF0000"/>
                </a:solidFill>
              </a:rPr>
              <a:t>HANDOVER</a:t>
            </a:r>
            <a:r>
              <a:rPr lang="tr-TR" dirty="0"/>
              <a:t>; süregelen bir konuşmanın farklı kanallarda ya da hücrelerde</a:t>
            </a:r>
          </a:p>
          <a:p>
            <a:pPr algn="just">
              <a:lnSpc>
                <a:spcPct val="150000"/>
              </a:lnSpc>
            </a:pPr>
            <a:r>
              <a:rPr lang="tr-TR" dirty="0"/>
              <a:t>bağlantısının kopmadan sürdürebilmesi için bir geçiş olayıdır. Ya da kısaca; aynı Konum Alanı (LA- Location Area) içinde bir hücreden diğerine devir olma durumudur. 2 farklı Handover olayı bulunmaktadır; </a:t>
            </a:r>
          </a:p>
          <a:p>
            <a:pPr algn="just">
              <a:lnSpc>
                <a:spcPct val="150000"/>
              </a:lnSpc>
            </a:pPr>
            <a:r>
              <a:rPr lang="tr-TR" dirty="0">
                <a:solidFill>
                  <a:srgbClr val="FF0000"/>
                </a:solidFill>
              </a:rPr>
              <a:t>Aynı hücre içerisinde Handover </a:t>
            </a:r>
            <a:r>
              <a:rPr lang="tr-TR" dirty="0"/>
              <a:t>ve </a:t>
            </a:r>
            <a:r>
              <a:rPr lang="tr-TR" dirty="0">
                <a:solidFill>
                  <a:srgbClr val="FF0000"/>
                </a:solidFill>
              </a:rPr>
              <a:t>farklı hücreler arasında gerçekleştirilen Handover</a:t>
            </a:r>
            <a:r>
              <a:rPr lang="tr-TR" dirty="0"/>
              <a:t>. Aynı hücre içerisinde Handover BSC tarafından, farklı hücreler arasında handover MSSC tarafından yapılır. </a:t>
            </a:r>
          </a:p>
          <a:p>
            <a:pPr algn="just">
              <a:lnSpc>
                <a:spcPct val="150000"/>
              </a:lnSpc>
            </a:pPr>
            <a:endParaRPr lang="tr-TR" dirty="0"/>
          </a:p>
          <a:p>
            <a:pPr algn="just">
              <a:lnSpc>
                <a:spcPct val="150000"/>
              </a:lnSpc>
            </a:pPr>
            <a:r>
              <a:rPr lang="tr-TR" dirty="0"/>
              <a:t>Handover yapılabilmesi için, gidilen hücrede boş frekans tahsissinin yapılması gerekir. MSSC önce gidilecek hücrede boş frekans olduğuna bakıp ondan sonra Handover işlemini gerçekleştirir.</a:t>
            </a:r>
          </a:p>
        </p:txBody>
      </p:sp>
      <p:sp>
        <p:nvSpPr>
          <p:cNvPr id="2" name="Slide Number Placeholder 1">
            <a:extLst>
              <a:ext uri="{FF2B5EF4-FFF2-40B4-BE49-F238E27FC236}">
                <a16:creationId xmlns:a16="http://schemas.microsoft.com/office/drawing/2014/main" id="{7B3929B1-F107-96F6-3E50-870CF5EBC91E}"/>
              </a:ext>
            </a:extLst>
          </p:cNvPr>
          <p:cNvSpPr>
            <a:spLocks noGrp="1"/>
          </p:cNvSpPr>
          <p:nvPr>
            <p:ph type="sldNum" sz="quarter" idx="12"/>
          </p:nvPr>
        </p:nvSpPr>
        <p:spPr/>
        <p:txBody>
          <a:bodyPr/>
          <a:lstStyle/>
          <a:p>
            <a:fld id="{FA388F4F-6C6B-4E7F-860B-201CED661D62}" type="slidenum">
              <a:rPr lang="tr-TR" smtClean="0"/>
              <a:t>80</a:t>
            </a:fld>
            <a:endParaRPr lang="tr-TR"/>
          </a:p>
        </p:txBody>
      </p:sp>
    </p:spTree>
    <p:extLst>
      <p:ext uri="{BB962C8B-B14F-4D97-AF65-F5344CB8AC3E}">
        <p14:creationId xmlns:p14="http://schemas.microsoft.com/office/powerpoint/2010/main" val="1737909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96944" cy="400110"/>
          </a:xfrm>
          <a:prstGeom prst="rect">
            <a:avLst/>
          </a:prstGeom>
          <a:noFill/>
        </p:spPr>
        <p:txBody>
          <a:bodyPr wrap="square" rtlCol="0">
            <a:spAutoFit/>
          </a:bodyPr>
          <a:lstStyle/>
          <a:p>
            <a:r>
              <a:rPr lang="en-US" sz="2000" b="1" dirty="0"/>
              <a:t>GPRS (General Packet Radio Service/</a:t>
            </a:r>
            <a:r>
              <a:rPr lang="en-US" sz="2000" b="1" dirty="0" err="1"/>
              <a:t>Paket</a:t>
            </a:r>
            <a:r>
              <a:rPr lang="en-US" sz="2000" b="1" dirty="0"/>
              <a:t> </a:t>
            </a:r>
            <a:r>
              <a:rPr lang="en-US" sz="2000" b="1" dirty="0" err="1"/>
              <a:t>Anahtarlamalı</a:t>
            </a:r>
            <a:r>
              <a:rPr lang="en-US" sz="2000" b="1" dirty="0"/>
              <a:t> </a:t>
            </a:r>
            <a:r>
              <a:rPr lang="en-US" sz="2000" b="1" dirty="0" err="1"/>
              <a:t>Radyo</a:t>
            </a:r>
            <a:r>
              <a:rPr lang="en-US" sz="2000" b="1" dirty="0"/>
              <a:t> </a:t>
            </a:r>
            <a:r>
              <a:rPr lang="en-US" sz="2000" b="1" dirty="0" err="1"/>
              <a:t>Hizmetleri</a:t>
            </a:r>
            <a:r>
              <a:rPr lang="en-US" sz="2000" b="1" dirty="0"/>
              <a:t>) </a:t>
            </a:r>
            <a:endParaRPr lang="tr-TR" sz="2000" dirty="0"/>
          </a:p>
        </p:txBody>
      </p:sp>
      <p:sp>
        <p:nvSpPr>
          <p:cNvPr id="3" name="TextBox 2"/>
          <p:cNvSpPr txBox="1"/>
          <p:nvPr/>
        </p:nvSpPr>
        <p:spPr>
          <a:xfrm>
            <a:off x="395536" y="980728"/>
            <a:ext cx="8496944" cy="2862322"/>
          </a:xfrm>
          <a:prstGeom prst="rect">
            <a:avLst/>
          </a:prstGeom>
          <a:noFill/>
        </p:spPr>
        <p:txBody>
          <a:bodyPr wrap="square" rtlCol="0">
            <a:spAutoFit/>
          </a:bodyPr>
          <a:lstStyle/>
          <a:p>
            <a:pPr algn="just">
              <a:lnSpc>
                <a:spcPct val="150000"/>
              </a:lnSpc>
            </a:pPr>
            <a:r>
              <a:rPr lang="en-US" dirty="0"/>
              <a:t>İnternet </a:t>
            </a:r>
            <a:r>
              <a:rPr lang="en-US" dirty="0" err="1"/>
              <a:t>ve</a:t>
            </a:r>
            <a:r>
              <a:rPr lang="en-US" dirty="0"/>
              <a:t> </a:t>
            </a:r>
            <a:r>
              <a:rPr lang="en-US" dirty="0" err="1"/>
              <a:t>diğer</a:t>
            </a:r>
            <a:r>
              <a:rPr lang="en-US" dirty="0"/>
              <a:t> </a:t>
            </a:r>
            <a:r>
              <a:rPr lang="en-US" dirty="0" err="1"/>
              <a:t>veri</a:t>
            </a:r>
            <a:r>
              <a:rPr lang="en-US" dirty="0"/>
              <a:t> </a:t>
            </a:r>
            <a:r>
              <a:rPr lang="en-US" dirty="0" err="1"/>
              <a:t>haberleşmesi</a:t>
            </a:r>
            <a:r>
              <a:rPr lang="en-US" dirty="0"/>
              <a:t> </a:t>
            </a:r>
            <a:r>
              <a:rPr lang="en-US" dirty="0" err="1"/>
              <a:t>hizmetlerinin</a:t>
            </a:r>
            <a:r>
              <a:rPr lang="en-US" dirty="0"/>
              <a:t> </a:t>
            </a:r>
            <a:r>
              <a:rPr lang="en-US" dirty="0" err="1"/>
              <a:t>giderek</a:t>
            </a:r>
            <a:r>
              <a:rPr lang="en-US" dirty="0"/>
              <a:t> </a:t>
            </a:r>
            <a:r>
              <a:rPr lang="en-US" dirty="0" err="1"/>
              <a:t>yaygınlaşması</a:t>
            </a:r>
            <a:r>
              <a:rPr lang="en-US" dirty="0"/>
              <a:t> </a:t>
            </a:r>
            <a:r>
              <a:rPr lang="en-US" dirty="0" err="1"/>
              <a:t>ve</a:t>
            </a:r>
            <a:r>
              <a:rPr lang="en-US" dirty="0"/>
              <a:t> </a:t>
            </a:r>
            <a:r>
              <a:rPr lang="en-US" dirty="0" err="1"/>
              <a:t>gün</a:t>
            </a:r>
            <a:r>
              <a:rPr lang="en-US" dirty="0"/>
              <a:t> </a:t>
            </a:r>
            <a:r>
              <a:rPr lang="en-US" dirty="0" err="1"/>
              <a:t>geçtikçe</a:t>
            </a:r>
            <a:r>
              <a:rPr lang="en-US" dirty="0"/>
              <a:t> </a:t>
            </a:r>
            <a:r>
              <a:rPr lang="en-US" dirty="0" err="1"/>
              <a:t>daha</a:t>
            </a:r>
            <a:r>
              <a:rPr lang="en-US" dirty="0"/>
              <a:t> </a:t>
            </a:r>
            <a:r>
              <a:rPr lang="en-US" dirty="0" err="1"/>
              <a:t>fazla</a:t>
            </a:r>
            <a:r>
              <a:rPr lang="en-US" dirty="0"/>
              <a:t> </a:t>
            </a:r>
            <a:r>
              <a:rPr lang="en-US" dirty="0" err="1"/>
              <a:t>kullanım</a:t>
            </a:r>
            <a:r>
              <a:rPr lang="en-US" dirty="0"/>
              <a:t> </a:t>
            </a:r>
            <a:r>
              <a:rPr lang="en-US" dirty="0" err="1"/>
              <a:t>alanına</a:t>
            </a:r>
            <a:r>
              <a:rPr lang="en-US" dirty="0"/>
              <a:t> </a:t>
            </a:r>
            <a:r>
              <a:rPr lang="en-US" dirty="0" err="1"/>
              <a:t>sahip</a:t>
            </a:r>
            <a:r>
              <a:rPr lang="en-US" dirty="0"/>
              <a:t> </a:t>
            </a:r>
            <a:r>
              <a:rPr lang="en-US" dirty="0" err="1"/>
              <a:t>olması</a:t>
            </a:r>
            <a:r>
              <a:rPr lang="en-US" dirty="0"/>
              <a:t> </a:t>
            </a:r>
            <a:r>
              <a:rPr lang="en-US" dirty="0" err="1"/>
              <a:t>ile</a:t>
            </a:r>
            <a:r>
              <a:rPr lang="en-US" dirty="0"/>
              <a:t> GSM in </a:t>
            </a:r>
            <a:r>
              <a:rPr lang="en-US" dirty="0" err="1"/>
              <a:t>bu</a:t>
            </a:r>
            <a:r>
              <a:rPr lang="en-US" dirty="0"/>
              <a:t> </a:t>
            </a:r>
            <a:r>
              <a:rPr lang="en-US" dirty="0" err="1"/>
              <a:t>veri</a:t>
            </a:r>
            <a:r>
              <a:rPr lang="en-US" dirty="0"/>
              <a:t> </a:t>
            </a:r>
            <a:r>
              <a:rPr lang="en-US" dirty="0" err="1"/>
              <a:t>hizmetlerini</a:t>
            </a:r>
            <a:r>
              <a:rPr lang="en-US" dirty="0"/>
              <a:t> </a:t>
            </a:r>
            <a:r>
              <a:rPr lang="en-US" dirty="0" err="1"/>
              <a:t>desteklemekte</a:t>
            </a:r>
            <a:r>
              <a:rPr lang="en-US" dirty="0"/>
              <a:t> </a:t>
            </a:r>
            <a:r>
              <a:rPr lang="en-US" dirty="0" err="1"/>
              <a:t>yetersiz</a:t>
            </a:r>
            <a:r>
              <a:rPr lang="en-US" dirty="0"/>
              <a:t> </a:t>
            </a:r>
            <a:r>
              <a:rPr lang="en-US" dirty="0" err="1"/>
              <a:t>kaldığı</a:t>
            </a:r>
            <a:r>
              <a:rPr lang="en-US" dirty="0"/>
              <a:t> </a:t>
            </a:r>
            <a:r>
              <a:rPr lang="en-US" dirty="0" err="1"/>
              <a:t>görülmüştür</a:t>
            </a:r>
            <a:r>
              <a:rPr lang="en-US" dirty="0"/>
              <a:t>. Bu </a:t>
            </a:r>
            <a:r>
              <a:rPr lang="en-US" dirty="0" err="1"/>
              <a:t>nedenle</a:t>
            </a:r>
            <a:r>
              <a:rPr lang="en-US" dirty="0"/>
              <a:t> ETSİ 1997 </a:t>
            </a:r>
            <a:r>
              <a:rPr lang="en-US" dirty="0" err="1"/>
              <a:t>yılında</a:t>
            </a:r>
            <a:r>
              <a:rPr lang="en-US" dirty="0"/>
              <a:t> GSM </a:t>
            </a:r>
            <a:r>
              <a:rPr lang="en-US" dirty="0" err="1"/>
              <a:t>Faz</a:t>
            </a:r>
            <a:r>
              <a:rPr lang="en-US" dirty="0"/>
              <a:t> 2+ </a:t>
            </a:r>
            <a:r>
              <a:rPr lang="en-US" dirty="0" err="1"/>
              <a:t>standardını</a:t>
            </a:r>
            <a:r>
              <a:rPr lang="en-US" dirty="0"/>
              <a:t> </a:t>
            </a:r>
            <a:r>
              <a:rPr lang="en-US" dirty="0" err="1"/>
              <a:t>yayınlamıştır</a:t>
            </a:r>
            <a:r>
              <a:rPr lang="en-US" dirty="0"/>
              <a:t>. 2.5’inci </a:t>
            </a:r>
            <a:r>
              <a:rPr lang="en-US" dirty="0" err="1"/>
              <a:t>nesil</a:t>
            </a:r>
            <a:r>
              <a:rPr lang="en-US" dirty="0"/>
              <a:t> </a:t>
            </a:r>
            <a:r>
              <a:rPr lang="en-US" dirty="0" err="1"/>
              <a:t>olarak</a:t>
            </a:r>
            <a:r>
              <a:rPr lang="en-US" dirty="0"/>
              <a:t> ta </a:t>
            </a:r>
            <a:r>
              <a:rPr lang="en-US" dirty="0" err="1"/>
              <a:t>adlandırılan</a:t>
            </a:r>
            <a:r>
              <a:rPr lang="en-US" dirty="0"/>
              <a:t> </a:t>
            </a:r>
            <a:r>
              <a:rPr lang="en-US" dirty="0" err="1"/>
              <a:t>ve</a:t>
            </a:r>
            <a:r>
              <a:rPr lang="en-US" dirty="0"/>
              <a:t> 2. </a:t>
            </a:r>
            <a:r>
              <a:rPr lang="en-US" dirty="0" err="1"/>
              <a:t>Nesil</a:t>
            </a:r>
            <a:r>
              <a:rPr lang="en-US" dirty="0"/>
              <a:t> </a:t>
            </a:r>
            <a:r>
              <a:rPr lang="en-US" dirty="0" err="1"/>
              <a:t>sistemler</a:t>
            </a:r>
            <a:r>
              <a:rPr lang="en-US" dirty="0"/>
              <a:t> </a:t>
            </a:r>
            <a:r>
              <a:rPr lang="en-US" dirty="0" err="1"/>
              <a:t>ile</a:t>
            </a:r>
            <a:r>
              <a:rPr lang="en-US" dirty="0"/>
              <a:t> 3. </a:t>
            </a:r>
            <a:r>
              <a:rPr lang="en-US" dirty="0" err="1"/>
              <a:t>Nesil</a:t>
            </a:r>
            <a:r>
              <a:rPr lang="en-US" dirty="0"/>
              <a:t> </a:t>
            </a:r>
            <a:r>
              <a:rPr lang="en-US" dirty="0" err="1"/>
              <a:t>sistemler</a:t>
            </a:r>
            <a:r>
              <a:rPr lang="en-US" dirty="0"/>
              <a:t> </a:t>
            </a:r>
            <a:r>
              <a:rPr lang="en-US" dirty="0" err="1"/>
              <a:t>arasında</a:t>
            </a:r>
            <a:r>
              <a:rPr lang="en-US" dirty="0"/>
              <a:t> </a:t>
            </a:r>
            <a:r>
              <a:rPr lang="en-US" dirty="0" err="1"/>
              <a:t>geçiş</a:t>
            </a:r>
            <a:r>
              <a:rPr lang="en-US" dirty="0"/>
              <a:t> </a:t>
            </a:r>
            <a:r>
              <a:rPr lang="en-US" dirty="0" err="1"/>
              <a:t>görevi</a:t>
            </a:r>
            <a:r>
              <a:rPr lang="en-US" dirty="0"/>
              <a:t> </a:t>
            </a:r>
            <a:r>
              <a:rPr lang="en-US" dirty="0" err="1"/>
              <a:t>gören</a:t>
            </a:r>
            <a:r>
              <a:rPr lang="en-US" dirty="0"/>
              <a:t> </a:t>
            </a:r>
            <a:r>
              <a:rPr lang="en-US" dirty="0" err="1"/>
              <a:t>bu</a:t>
            </a:r>
            <a:r>
              <a:rPr lang="en-US" dirty="0"/>
              <a:t> </a:t>
            </a:r>
            <a:r>
              <a:rPr lang="en-US" dirty="0" err="1"/>
              <a:t>sistem</a:t>
            </a:r>
            <a:r>
              <a:rPr lang="en-US" dirty="0"/>
              <a:t> </a:t>
            </a:r>
            <a:r>
              <a:rPr lang="en-US" dirty="0" err="1"/>
              <a:t>Genel</a:t>
            </a:r>
            <a:r>
              <a:rPr lang="en-US" dirty="0"/>
              <a:t> </a:t>
            </a:r>
            <a:r>
              <a:rPr lang="en-US" dirty="0" err="1"/>
              <a:t>Paket</a:t>
            </a:r>
            <a:r>
              <a:rPr lang="en-US" dirty="0"/>
              <a:t> </a:t>
            </a:r>
            <a:r>
              <a:rPr lang="en-US" dirty="0" err="1"/>
              <a:t>Radyo</a:t>
            </a:r>
            <a:r>
              <a:rPr lang="en-US" dirty="0"/>
              <a:t> </a:t>
            </a:r>
            <a:r>
              <a:rPr lang="en-US" dirty="0" err="1"/>
              <a:t>Hizmeti</a:t>
            </a:r>
            <a:r>
              <a:rPr lang="en-US" dirty="0"/>
              <a:t> (General Packet Radio Service ) GPRS </a:t>
            </a:r>
            <a:r>
              <a:rPr lang="en-US" dirty="0" err="1"/>
              <a:t>olarak</a:t>
            </a:r>
            <a:r>
              <a:rPr lang="en-US" dirty="0"/>
              <a:t> </a:t>
            </a:r>
            <a:r>
              <a:rPr lang="en-US" dirty="0" err="1"/>
              <a:t>bilinmektedir</a:t>
            </a:r>
            <a:r>
              <a:rPr lang="en-US" dirty="0"/>
              <a:t>. </a:t>
            </a:r>
            <a:endParaRPr lang="tr-TR" dirty="0"/>
          </a:p>
          <a:p>
            <a:pPr algn="just"/>
            <a:endParaRPr lang="tr-TR" dirty="0"/>
          </a:p>
        </p:txBody>
      </p:sp>
      <p:sp>
        <p:nvSpPr>
          <p:cNvPr id="4" name="TextBox 3"/>
          <p:cNvSpPr txBox="1"/>
          <p:nvPr/>
        </p:nvSpPr>
        <p:spPr>
          <a:xfrm>
            <a:off x="389531" y="3573016"/>
            <a:ext cx="8280920" cy="2446824"/>
          </a:xfrm>
          <a:prstGeom prst="rect">
            <a:avLst/>
          </a:prstGeom>
          <a:noFill/>
        </p:spPr>
        <p:txBody>
          <a:bodyPr wrap="square" rtlCol="0">
            <a:spAutoFit/>
          </a:bodyPr>
          <a:lstStyle/>
          <a:p>
            <a:pPr algn="just">
              <a:lnSpc>
                <a:spcPct val="150000"/>
              </a:lnSpc>
            </a:pPr>
            <a:r>
              <a:rPr lang="en-US" dirty="0"/>
              <a:t>GPRS (General Packet Radio Service/</a:t>
            </a:r>
            <a:r>
              <a:rPr lang="en-US" dirty="0" err="1"/>
              <a:t>Paket</a:t>
            </a:r>
            <a:r>
              <a:rPr lang="en-US" dirty="0"/>
              <a:t> </a:t>
            </a:r>
            <a:r>
              <a:rPr lang="en-US" dirty="0" err="1"/>
              <a:t>Anahtarlamalı</a:t>
            </a:r>
            <a:r>
              <a:rPr lang="en-US" dirty="0"/>
              <a:t> </a:t>
            </a:r>
            <a:r>
              <a:rPr lang="en-US" dirty="0" err="1"/>
              <a:t>Radyo</a:t>
            </a:r>
            <a:r>
              <a:rPr lang="en-US" dirty="0"/>
              <a:t> </a:t>
            </a:r>
            <a:r>
              <a:rPr lang="en-US" dirty="0" err="1"/>
              <a:t>Hizmetleri</a:t>
            </a:r>
            <a:r>
              <a:rPr lang="en-US" dirty="0"/>
              <a:t>), GSM </a:t>
            </a:r>
            <a:r>
              <a:rPr lang="en-US" dirty="0" err="1"/>
              <a:t>ve</a:t>
            </a:r>
            <a:r>
              <a:rPr lang="en-US" dirty="0"/>
              <a:t> TDMA </a:t>
            </a:r>
            <a:r>
              <a:rPr lang="en-US" dirty="0" err="1"/>
              <a:t>ağları</a:t>
            </a:r>
            <a:r>
              <a:rPr lang="en-US" dirty="0"/>
              <a:t> </a:t>
            </a:r>
            <a:r>
              <a:rPr lang="en-US" dirty="0" err="1"/>
              <a:t>için</a:t>
            </a:r>
            <a:r>
              <a:rPr lang="en-US" dirty="0"/>
              <a:t> </a:t>
            </a:r>
            <a:r>
              <a:rPr lang="en-US" dirty="0" err="1"/>
              <a:t>geliştirilmiştir</a:t>
            </a:r>
            <a:r>
              <a:rPr lang="en-US" dirty="0"/>
              <a:t>. </a:t>
            </a:r>
            <a:r>
              <a:rPr lang="en-US" dirty="0" err="1"/>
              <a:t>Verilerin</a:t>
            </a:r>
            <a:r>
              <a:rPr lang="en-US" dirty="0"/>
              <a:t> </a:t>
            </a:r>
            <a:r>
              <a:rPr lang="en-US" dirty="0" err="1"/>
              <a:t>mevcut</a:t>
            </a:r>
            <a:r>
              <a:rPr lang="en-US" dirty="0"/>
              <a:t> GSM </a:t>
            </a:r>
            <a:r>
              <a:rPr lang="en-US" dirty="0" err="1"/>
              <a:t>şebekeleri</a:t>
            </a:r>
            <a:r>
              <a:rPr lang="en-US" dirty="0"/>
              <a:t> </a:t>
            </a:r>
            <a:r>
              <a:rPr lang="en-US" dirty="0" err="1"/>
              <a:t>üzerinden</a:t>
            </a:r>
            <a:r>
              <a:rPr lang="en-US" dirty="0"/>
              <a:t> </a:t>
            </a:r>
            <a:r>
              <a:rPr lang="en-US" dirty="0" err="1"/>
              <a:t>saniyede</a:t>
            </a:r>
            <a:r>
              <a:rPr lang="en-US" dirty="0"/>
              <a:t> 28,8 </a:t>
            </a:r>
            <a:r>
              <a:rPr lang="en-US" dirty="0" err="1"/>
              <a:t>KB’ken</a:t>
            </a:r>
            <a:r>
              <a:rPr lang="en-US" dirty="0"/>
              <a:t> 115 </a:t>
            </a:r>
            <a:r>
              <a:rPr lang="en-US" dirty="0" err="1"/>
              <a:t>KB’ye</a:t>
            </a:r>
            <a:r>
              <a:rPr lang="en-US" dirty="0"/>
              <a:t> </a:t>
            </a:r>
            <a:r>
              <a:rPr lang="en-US" dirty="0" err="1"/>
              <a:t>kadar</a:t>
            </a:r>
            <a:r>
              <a:rPr lang="en-US" dirty="0"/>
              <a:t> </a:t>
            </a:r>
            <a:r>
              <a:rPr lang="en-US" dirty="0" err="1"/>
              <a:t>varabilen</a:t>
            </a:r>
            <a:r>
              <a:rPr lang="en-US" dirty="0"/>
              <a:t> </a:t>
            </a:r>
            <a:r>
              <a:rPr lang="en-US" dirty="0" err="1"/>
              <a:t>hızlarda</a:t>
            </a:r>
            <a:r>
              <a:rPr lang="en-US" dirty="0"/>
              <a:t> </a:t>
            </a:r>
            <a:r>
              <a:rPr lang="en-US" dirty="0" err="1"/>
              <a:t>iletilebilmesine</a:t>
            </a:r>
            <a:r>
              <a:rPr lang="en-US" dirty="0"/>
              <a:t> </a:t>
            </a:r>
            <a:r>
              <a:rPr lang="en-US" dirty="0" err="1"/>
              <a:t>imkân</a:t>
            </a:r>
            <a:r>
              <a:rPr lang="en-US" dirty="0"/>
              <a:t> </a:t>
            </a:r>
            <a:r>
              <a:rPr lang="en-US" dirty="0" err="1"/>
              <a:t>veren</a:t>
            </a:r>
            <a:r>
              <a:rPr lang="en-US" dirty="0"/>
              <a:t>, </a:t>
            </a:r>
            <a:r>
              <a:rPr lang="en-US" dirty="0" err="1"/>
              <a:t>cep</a:t>
            </a:r>
            <a:r>
              <a:rPr lang="en-US" dirty="0"/>
              <a:t> </a:t>
            </a:r>
            <a:r>
              <a:rPr lang="en-US" dirty="0" err="1"/>
              <a:t>telefonu</a:t>
            </a:r>
            <a:r>
              <a:rPr lang="en-US" dirty="0"/>
              <a:t>, </a:t>
            </a:r>
            <a:r>
              <a:rPr lang="en-US" dirty="0" err="1"/>
              <a:t>dizüstü</a:t>
            </a:r>
            <a:r>
              <a:rPr lang="en-US" dirty="0"/>
              <a:t> </a:t>
            </a:r>
            <a:r>
              <a:rPr lang="en-US" dirty="0" err="1"/>
              <a:t>bilgisayar</a:t>
            </a:r>
            <a:r>
              <a:rPr lang="en-US" dirty="0"/>
              <a:t>, PDA </a:t>
            </a:r>
            <a:r>
              <a:rPr lang="en-US" dirty="0" err="1"/>
              <a:t>ve</a:t>
            </a:r>
            <a:r>
              <a:rPr lang="en-US" dirty="0"/>
              <a:t> </a:t>
            </a:r>
            <a:r>
              <a:rPr lang="en-US" dirty="0" err="1"/>
              <a:t>diğer</a:t>
            </a:r>
            <a:r>
              <a:rPr lang="en-US" dirty="0"/>
              <a:t> </a:t>
            </a:r>
            <a:r>
              <a:rPr lang="en-US" dirty="0" err="1"/>
              <a:t>mobil</a:t>
            </a:r>
            <a:r>
              <a:rPr lang="en-US" dirty="0"/>
              <a:t> </a:t>
            </a:r>
            <a:r>
              <a:rPr lang="en-US" dirty="0" err="1"/>
              <a:t>cihaz</a:t>
            </a:r>
            <a:r>
              <a:rPr lang="en-US" dirty="0"/>
              <a:t> </a:t>
            </a:r>
            <a:r>
              <a:rPr lang="en-US" dirty="0" err="1"/>
              <a:t>kullanıcılarına</a:t>
            </a:r>
            <a:r>
              <a:rPr lang="en-US" dirty="0"/>
              <a:t> </a:t>
            </a:r>
            <a:r>
              <a:rPr lang="en-US" dirty="0" err="1"/>
              <a:t>kesintisiz</a:t>
            </a:r>
            <a:r>
              <a:rPr lang="en-US" dirty="0"/>
              <a:t> Internet </a:t>
            </a:r>
            <a:r>
              <a:rPr lang="en-US" dirty="0" err="1"/>
              <a:t>bağlantısı</a:t>
            </a:r>
            <a:r>
              <a:rPr lang="en-US" dirty="0"/>
              <a:t> </a:t>
            </a:r>
            <a:r>
              <a:rPr lang="en-US" dirty="0" err="1"/>
              <a:t>sunan</a:t>
            </a:r>
            <a:r>
              <a:rPr lang="en-US" dirty="0"/>
              <a:t> </a:t>
            </a:r>
            <a:r>
              <a:rPr lang="en-US" dirty="0" err="1"/>
              <a:t>paket</a:t>
            </a:r>
            <a:r>
              <a:rPr lang="en-US" dirty="0"/>
              <a:t> </a:t>
            </a:r>
            <a:r>
              <a:rPr lang="en-US" dirty="0" err="1"/>
              <a:t>temelli</a:t>
            </a:r>
            <a:r>
              <a:rPr lang="en-US" dirty="0"/>
              <a:t> </a:t>
            </a:r>
            <a:r>
              <a:rPr lang="en-US" dirty="0" err="1"/>
              <a:t>veri</a:t>
            </a:r>
            <a:r>
              <a:rPr lang="en-US" dirty="0"/>
              <a:t> </a:t>
            </a:r>
            <a:r>
              <a:rPr lang="en-US" dirty="0" err="1"/>
              <a:t>taşıyıcı</a:t>
            </a:r>
            <a:r>
              <a:rPr lang="en-US" dirty="0"/>
              <a:t> </a:t>
            </a:r>
            <a:r>
              <a:rPr lang="en-US" dirty="0" err="1"/>
              <a:t>bir</a:t>
            </a:r>
            <a:r>
              <a:rPr lang="en-US" dirty="0"/>
              <a:t> </a:t>
            </a:r>
            <a:r>
              <a:rPr lang="en-US" dirty="0" err="1"/>
              <a:t>mobil</a:t>
            </a:r>
            <a:r>
              <a:rPr lang="en-US" dirty="0"/>
              <a:t> </a:t>
            </a:r>
            <a:r>
              <a:rPr lang="en-US" dirty="0" err="1"/>
              <a:t>iletişim</a:t>
            </a:r>
            <a:r>
              <a:rPr lang="en-US" dirty="0"/>
              <a:t> </a:t>
            </a:r>
            <a:r>
              <a:rPr lang="en-US" dirty="0" err="1"/>
              <a:t>servisidir</a:t>
            </a:r>
            <a:r>
              <a:rPr lang="en-US" dirty="0"/>
              <a:t>.</a:t>
            </a:r>
            <a:endParaRPr lang="tr-TR" dirty="0"/>
          </a:p>
          <a:p>
            <a:pPr algn="just"/>
            <a:endParaRPr lang="tr-TR" dirty="0"/>
          </a:p>
        </p:txBody>
      </p:sp>
      <p:sp>
        <p:nvSpPr>
          <p:cNvPr id="5" name="Slide Number Placeholder 4">
            <a:extLst>
              <a:ext uri="{FF2B5EF4-FFF2-40B4-BE49-F238E27FC236}">
                <a16:creationId xmlns:a16="http://schemas.microsoft.com/office/drawing/2014/main" id="{23CACDED-7B5C-5E49-F9C3-5F5A78AAAAE0}"/>
              </a:ext>
            </a:extLst>
          </p:cNvPr>
          <p:cNvSpPr>
            <a:spLocks noGrp="1"/>
          </p:cNvSpPr>
          <p:nvPr>
            <p:ph type="sldNum" sz="quarter" idx="12"/>
          </p:nvPr>
        </p:nvSpPr>
        <p:spPr/>
        <p:txBody>
          <a:bodyPr/>
          <a:lstStyle/>
          <a:p>
            <a:fld id="{FA388F4F-6C6B-4E7F-860B-201CED661D62}" type="slidenum">
              <a:rPr lang="tr-TR" smtClean="0"/>
              <a:t>81</a:t>
            </a:fld>
            <a:endParaRPr lang="tr-TR"/>
          </a:p>
        </p:txBody>
      </p:sp>
    </p:spTree>
    <p:extLst>
      <p:ext uri="{BB962C8B-B14F-4D97-AF65-F5344CB8AC3E}">
        <p14:creationId xmlns:p14="http://schemas.microsoft.com/office/powerpoint/2010/main" val="1054118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2862322"/>
          </a:xfrm>
          <a:prstGeom prst="rect">
            <a:avLst/>
          </a:prstGeom>
          <a:noFill/>
        </p:spPr>
        <p:txBody>
          <a:bodyPr wrap="square" rtlCol="0">
            <a:spAutoFit/>
          </a:bodyPr>
          <a:lstStyle/>
          <a:p>
            <a:pPr algn="just">
              <a:lnSpc>
                <a:spcPct val="150000"/>
              </a:lnSpc>
            </a:pPr>
            <a:r>
              <a:rPr lang="en-US" dirty="0"/>
              <a:t>GPRS </a:t>
            </a:r>
            <a:r>
              <a:rPr lang="en-US" dirty="0" err="1"/>
              <a:t>teknolojisi</a:t>
            </a:r>
            <a:r>
              <a:rPr lang="en-US" dirty="0"/>
              <a:t>, </a:t>
            </a:r>
            <a:r>
              <a:rPr lang="en-US" dirty="0" err="1"/>
              <a:t>kullanıcıya</a:t>
            </a:r>
            <a:r>
              <a:rPr lang="en-US" dirty="0"/>
              <a:t> </a:t>
            </a:r>
            <a:r>
              <a:rPr lang="en-US" dirty="0" err="1"/>
              <a:t>yüksek</a:t>
            </a:r>
            <a:r>
              <a:rPr lang="en-US" dirty="0"/>
              <a:t> </a:t>
            </a:r>
            <a:r>
              <a:rPr lang="en-US" dirty="0" err="1"/>
              <a:t>hızlı</a:t>
            </a:r>
            <a:r>
              <a:rPr lang="en-US" dirty="0"/>
              <a:t> </a:t>
            </a:r>
            <a:r>
              <a:rPr lang="en-US" dirty="0" err="1"/>
              <a:t>bir</a:t>
            </a:r>
            <a:r>
              <a:rPr lang="en-US" dirty="0"/>
              <a:t> </a:t>
            </a:r>
            <a:r>
              <a:rPr lang="en-US" dirty="0" err="1"/>
              <a:t>erişimin</a:t>
            </a:r>
            <a:r>
              <a:rPr lang="en-US" dirty="0"/>
              <a:t> </a:t>
            </a:r>
            <a:r>
              <a:rPr lang="en-US" dirty="0" err="1"/>
              <a:t>yanı</a:t>
            </a:r>
            <a:r>
              <a:rPr lang="en-US" dirty="0"/>
              <a:t> </a:t>
            </a:r>
            <a:r>
              <a:rPr lang="en-US" dirty="0" err="1"/>
              <a:t>sıra</a:t>
            </a:r>
            <a:r>
              <a:rPr lang="en-US" dirty="0"/>
              <a:t>, </a:t>
            </a:r>
            <a:r>
              <a:rPr lang="en-US" dirty="0" err="1"/>
              <a:t>bağlantı</a:t>
            </a:r>
            <a:r>
              <a:rPr lang="en-US" dirty="0"/>
              <a:t> </a:t>
            </a:r>
            <a:r>
              <a:rPr lang="en-US" dirty="0" err="1"/>
              <a:t>süresine</a:t>
            </a:r>
            <a:r>
              <a:rPr lang="en-US" dirty="0"/>
              <a:t> </a:t>
            </a:r>
            <a:r>
              <a:rPr lang="en-US" dirty="0" err="1"/>
              <a:t>göre</a:t>
            </a:r>
            <a:r>
              <a:rPr lang="en-US" dirty="0"/>
              <a:t> </a:t>
            </a:r>
            <a:r>
              <a:rPr lang="en-US" dirty="0" err="1"/>
              <a:t>değil</a:t>
            </a:r>
            <a:r>
              <a:rPr lang="en-US" dirty="0"/>
              <a:t> </a:t>
            </a:r>
            <a:r>
              <a:rPr lang="en-US" dirty="0" err="1"/>
              <a:t>gerçekleştirilen</a:t>
            </a:r>
            <a:r>
              <a:rPr lang="en-US" dirty="0"/>
              <a:t> </a:t>
            </a:r>
            <a:r>
              <a:rPr lang="en-US" dirty="0" err="1"/>
              <a:t>veri</a:t>
            </a:r>
            <a:r>
              <a:rPr lang="en-US" dirty="0"/>
              <a:t> </a:t>
            </a:r>
            <a:r>
              <a:rPr lang="en-US" dirty="0" err="1"/>
              <a:t>alışveriş</a:t>
            </a:r>
            <a:r>
              <a:rPr lang="en-US" dirty="0"/>
              <a:t> </a:t>
            </a:r>
            <a:r>
              <a:rPr lang="en-US" dirty="0" err="1"/>
              <a:t>miktarına</a:t>
            </a:r>
            <a:r>
              <a:rPr lang="en-US" dirty="0"/>
              <a:t> </a:t>
            </a:r>
            <a:r>
              <a:rPr lang="en-US" dirty="0" err="1"/>
              <a:t>göre</a:t>
            </a:r>
            <a:r>
              <a:rPr lang="en-US" dirty="0"/>
              <a:t> </a:t>
            </a:r>
            <a:r>
              <a:rPr lang="en-US" dirty="0" err="1"/>
              <a:t>ücretlendirilen</a:t>
            </a:r>
            <a:r>
              <a:rPr lang="en-US" dirty="0"/>
              <a:t> </a:t>
            </a:r>
            <a:r>
              <a:rPr lang="en-US" dirty="0" err="1"/>
              <a:t>ucuz</a:t>
            </a:r>
            <a:r>
              <a:rPr lang="en-US" dirty="0"/>
              <a:t> </a:t>
            </a:r>
            <a:r>
              <a:rPr lang="en-US" dirty="0" err="1"/>
              <a:t>iletişim</a:t>
            </a:r>
            <a:r>
              <a:rPr lang="en-US" dirty="0"/>
              <a:t> </a:t>
            </a:r>
            <a:r>
              <a:rPr lang="en-US" dirty="0" err="1"/>
              <a:t>olanağı</a:t>
            </a:r>
            <a:r>
              <a:rPr lang="en-US" dirty="0"/>
              <a:t> da </a:t>
            </a:r>
            <a:r>
              <a:rPr lang="en-US" dirty="0" err="1"/>
              <a:t>sağlar</a:t>
            </a:r>
            <a:r>
              <a:rPr lang="en-US" dirty="0"/>
              <a:t>. Bu </a:t>
            </a:r>
            <a:r>
              <a:rPr lang="en-US" dirty="0" err="1"/>
              <a:t>sistemde</a:t>
            </a:r>
            <a:r>
              <a:rPr lang="en-US" dirty="0"/>
              <a:t> </a:t>
            </a:r>
            <a:r>
              <a:rPr lang="en-US" dirty="0" err="1"/>
              <a:t>aboneler</a:t>
            </a:r>
            <a:r>
              <a:rPr lang="en-US" dirty="0"/>
              <a:t>, </a:t>
            </a:r>
            <a:r>
              <a:rPr lang="en-US" dirty="0" err="1"/>
              <a:t>Internet'e</a:t>
            </a:r>
            <a:r>
              <a:rPr lang="en-US" dirty="0"/>
              <a:t> </a:t>
            </a:r>
            <a:r>
              <a:rPr lang="en-US" dirty="0" err="1"/>
              <a:t>bağlı</a:t>
            </a:r>
            <a:r>
              <a:rPr lang="en-US" dirty="0"/>
              <a:t> </a:t>
            </a:r>
            <a:r>
              <a:rPr lang="en-US" dirty="0" err="1"/>
              <a:t>kalındığı</a:t>
            </a:r>
            <a:r>
              <a:rPr lang="en-US" dirty="0"/>
              <a:t> </a:t>
            </a:r>
            <a:r>
              <a:rPr lang="en-US" dirty="0" err="1"/>
              <a:t>süreye</a:t>
            </a:r>
            <a:r>
              <a:rPr lang="en-US" dirty="0"/>
              <a:t> </a:t>
            </a:r>
            <a:r>
              <a:rPr lang="en-US" dirty="0" err="1"/>
              <a:t>göre</a:t>
            </a:r>
            <a:r>
              <a:rPr lang="en-US" dirty="0"/>
              <a:t> </a:t>
            </a:r>
            <a:r>
              <a:rPr lang="en-US" dirty="0" err="1"/>
              <a:t>değil</a:t>
            </a:r>
            <a:r>
              <a:rPr lang="en-US" dirty="0"/>
              <a:t>, </a:t>
            </a:r>
            <a:r>
              <a:rPr lang="en-US" dirty="0" err="1"/>
              <a:t>yalnızca</a:t>
            </a:r>
            <a:r>
              <a:rPr lang="en-US" dirty="0"/>
              <a:t> </a:t>
            </a:r>
            <a:r>
              <a:rPr lang="en-US" dirty="0" err="1"/>
              <a:t>alıp</a:t>
            </a:r>
            <a:r>
              <a:rPr lang="en-US" dirty="0"/>
              <a:t> </a:t>
            </a:r>
            <a:r>
              <a:rPr lang="en-US" dirty="0" err="1"/>
              <a:t>gönderdikleri</a:t>
            </a:r>
            <a:r>
              <a:rPr lang="en-US" dirty="0"/>
              <a:t> </a:t>
            </a:r>
            <a:r>
              <a:rPr lang="en-US" dirty="0" err="1"/>
              <a:t>veri</a:t>
            </a:r>
            <a:r>
              <a:rPr lang="en-US" dirty="0"/>
              <a:t> </a:t>
            </a:r>
            <a:r>
              <a:rPr lang="en-US" dirty="0" err="1"/>
              <a:t>miktarı</a:t>
            </a:r>
            <a:r>
              <a:rPr lang="en-US" dirty="0"/>
              <a:t> </a:t>
            </a:r>
            <a:r>
              <a:rPr lang="en-US" dirty="0" err="1"/>
              <a:t>kadar</a:t>
            </a:r>
            <a:r>
              <a:rPr lang="en-US" dirty="0"/>
              <a:t> </a:t>
            </a:r>
            <a:r>
              <a:rPr lang="en-US" dirty="0" err="1"/>
              <a:t>ödeme</a:t>
            </a:r>
            <a:r>
              <a:rPr lang="en-US" dirty="0"/>
              <a:t> </a:t>
            </a:r>
            <a:r>
              <a:rPr lang="en-US" dirty="0" err="1"/>
              <a:t>yaparlar</a:t>
            </a:r>
            <a:r>
              <a:rPr lang="en-US" dirty="0"/>
              <a:t> Bu </a:t>
            </a:r>
            <a:r>
              <a:rPr lang="en-US" dirty="0" err="1"/>
              <a:t>yönüyle</a:t>
            </a:r>
            <a:r>
              <a:rPr lang="en-US" dirty="0"/>
              <a:t> GPRS, “</a:t>
            </a:r>
            <a:r>
              <a:rPr lang="en-US" b="1" dirty="0"/>
              <a:t>always connected/always online </a:t>
            </a:r>
            <a:r>
              <a:rPr lang="en-US" b="1" dirty="0" err="1"/>
              <a:t>halinde</a:t>
            </a:r>
            <a:r>
              <a:rPr lang="en-US" dirty="0"/>
              <a:t>”(</a:t>
            </a:r>
            <a:r>
              <a:rPr lang="en-US" dirty="0" err="1"/>
              <a:t>sürekli</a:t>
            </a:r>
            <a:r>
              <a:rPr lang="en-US" dirty="0"/>
              <a:t> </a:t>
            </a:r>
            <a:r>
              <a:rPr lang="en-US" dirty="0" err="1"/>
              <a:t>bağlantıda</a:t>
            </a:r>
            <a:r>
              <a:rPr lang="en-US" dirty="0"/>
              <a:t>, </a:t>
            </a:r>
            <a:r>
              <a:rPr lang="en-US" dirty="0" err="1"/>
              <a:t>sürekli</a:t>
            </a:r>
            <a:r>
              <a:rPr lang="en-US" dirty="0"/>
              <a:t> </a:t>
            </a:r>
            <a:r>
              <a:rPr lang="en-US" dirty="0" err="1"/>
              <a:t>gerçek</a:t>
            </a:r>
            <a:r>
              <a:rPr lang="en-US" dirty="0"/>
              <a:t> </a:t>
            </a:r>
            <a:r>
              <a:rPr lang="en-US" dirty="0" err="1"/>
              <a:t>zamanda</a:t>
            </a:r>
            <a:r>
              <a:rPr lang="en-US" dirty="0"/>
              <a:t>) </a:t>
            </a:r>
            <a:r>
              <a:rPr lang="en-US" dirty="0" err="1"/>
              <a:t>olma</a:t>
            </a:r>
            <a:r>
              <a:rPr lang="en-US" dirty="0"/>
              <a:t> </a:t>
            </a:r>
            <a:r>
              <a:rPr lang="en-US" dirty="0" err="1"/>
              <a:t>imkânının</a:t>
            </a:r>
            <a:r>
              <a:rPr lang="en-US" dirty="0"/>
              <a:t> </a:t>
            </a:r>
            <a:r>
              <a:rPr lang="en-US" dirty="0" err="1"/>
              <a:t>gerçekleşmesi</a:t>
            </a:r>
            <a:r>
              <a:rPr lang="en-US" dirty="0"/>
              <a:t> </a:t>
            </a:r>
            <a:r>
              <a:rPr lang="en-US" dirty="0" err="1"/>
              <a:t>yolunda</a:t>
            </a:r>
            <a:r>
              <a:rPr lang="en-US" dirty="0"/>
              <a:t> </a:t>
            </a:r>
            <a:r>
              <a:rPr lang="en-US" dirty="0" err="1"/>
              <a:t>atılmış</a:t>
            </a:r>
            <a:r>
              <a:rPr lang="en-US" dirty="0"/>
              <a:t> </a:t>
            </a:r>
            <a:r>
              <a:rPr lang="en-US" dirty="0" err="1"/>
              <a:t>çok</a:t>
            </a:r>
            <a:r>
              <a:rPr lang="en-US" dirty="0"/>
              <a:t> </a:t>
            </a:r>
            <a:r>
              <a:rPr lang="en-US" dirty="0" err="1"/>
              <a:t>önemli</a:t>
            </a:r>
            <a:r>
              <a:rPr lang="en-US" dirty="0"/>
              <a:t> </a:t>
            </a:r>
            <a:r>
              <a:rPr lang="en-US" dirty="0" err="1"/>
              <a:t>bir</a:t>
            </a:r>
            <a:r>
              <a:rPr lang="en-US" dirty="0"/>
              <a:t> </a:t>
            </a:r>
            <a:r>
              <a:rPr lang="en-US" dirty="0" err="1"/>
              <a:t>adımdır</a:t>
            </a:r>
            <a:r>
              <a:rPr lang="en-US" dirty="0"/>
              <a:t>. </a:t>
            </a:r>
            <a:endParaRPr lang="tr-TR" dirty="0"/>
          </a:p>
          <a:p>
            <a:pPr algn="just"/>
            <a:endParaRPr lang="tr-TR" dirty="0"/>
          </a:p>
        </p:txBody>
      </p:sp>
      <p:sp>
        <p:nvSpPr>
          <p:cNvPr id="3" name="TextBox 2"/>
          <p:cNvSpPr txBox="1"/>
          <p:nvPr/>
        </p:nvSpPr>
        <p:spPr>
          <a:xfrm>
            <a:off x="419619" y="3194978"/>
            <a:ext cx="8352928" cy="2862322"/>
          </a:xfrm>
          <a:prstGeom prst="rect">
            <a:avLst/>
          </a:prstGeom>
          <a:noFill/>
        </p:spPr>
        <p:txBody>
          <a:bodyPr wrap="square" rtlCol="0">
            <a:spAutoFit/>
          </a:bodyPr>
          <a:lstStyle/>
          <a:p>
            <a:pPr algn="just">
              <a:lnSpc>
                <a:spcPct val="150000"/>
              </a:lnSpc>
            </a:pPr>
            <a:r>
              <a:rPr lang="en-US" dirty="0"/>
              <a:t>GPRS </a:t>
            </a:r>
            <a:r>
              <a:rPr lang="en-US" dirty="0" err="1"/>
              <a:t>platformu</a:t>
            </a:r>
            <a:r>
              <a:rPr lang="en-US" dirty="0"/>
              <a:t> </a:t>
            </a:r>
            <a:r>
              <a:rPr lang="en-US" dirty="0" err="1"/>
              <a:t>sayesinde</a:t>
            </a:r>
            <a:r>
              <a:rPr lang="en-US" dirty="0"/>
              <a:t> </a:t>
            </a:r>
            <a:r>
              <a:rPr lang="en-US" dirty="0" err="1"/>
              <a:t>telefonunuzun</a:t>
            </a:r>
            <a:r>
              <a:rPr lang="en-US" dirty="0"/>
              <a:t> </a:t>
            </a:r>
            <a:r>
              <a:rPr lang="en-US" dirty="0" err="1"/>
              <a:t>özelliklerine</a:t>
            </a:r>
            <a:r>
              <a:rPr lang="en-US" dirty="0"/>
              <a:t> </a:t>
            </a:r>
            <a:r>
              <a:rPr lang="en-US" dirty="0" err="1"/>
              <a:t>göre</a:t>
            </a:r>
            <a:r>
              <a:rPr lang="en-US" dirty="0"/>
              <a:t> </a:t>
            </a:r>
            <a:r>
              <a:rPr lang="en-US" dirty="0" err="1"/>
              <a:t>telefonunuzdan</a:t>
            </a:r>
            <a:r>
              <a:rPr lang="en-US" dirty="0"/>
              <a:t> </a:t>
            </a:r>
            <a:r>
              <a:rPr lang="en-US" b="1" dirty="0" err="1"/>
              <a:t>direkt</a:t>
            </a:r>
            <a:r>
              <a:rPr lang="en-US" b="1" dirty="0"/>
              <a:t> </a:t>
            </a:r>
            <a:r>
              <a:rPr lang="en-US" b="1" dirty="0" err="1"/>
              <a:t>ya</a:t>
            </a:r>
            <a:r>
              <a:rPr lang="en-US" b="1" dirty="0"/>
              <a:t> da </a:t>
            </a:r>
            <a:r>
              <a:rPr lang="en-US" b="1" dirty="0" err="1"/>
              <a:t>dizüstü</a:t>
            </a:r>
            <a:r>
              <a:rPr lang="en-US" b="1" dirty="0"/>
              <a:t> </a:t>
            </a:r>
            <a:r>
              <a:rPr lang="en-US" b="1" dirty="0" err="1"/>
              <a:t>bilgisayarınıza</a:t>
            </a:r>
            <a:r>
              <a:rPr lang="en-US" b="1" dirty="0"/>
              <a:t> </a:t>
            </a:r>
            <a:r>
              <a:rPr lang="en-US" b="1" dirty="0" err="1"/>
              <a:t>bağlayarak</a:t>
            </a:r>
            <a:r>
              <a:rPr lang="en-US" b="1" dirty="0"/>
              <a:t> </a:t>
            </a:r>
            <a:r>
              <a:rPr lang="en-US" dirty="0" err="1"/>
              <a:t>kullanıcıların</a:t>
            </a:r>
            <a:r>
              <a:rPr lang="en-US" dirty="0"/>
              <a:t> </a:t>
            </a:r>
            <a:r>
              <a:rPr lang="en-US" dirty="0" err="1"/>
              <a:t>Internet'e</a:t>
            </a:r>
            <a:r>
              <a:rPr lang="en-US" dirty="0"/>
              <a:t> </a:t>
            </a:r>
            <a:r>
              <a:rPr lang="en-US" dirty="0" err="1"/>
              <a:t>ve</a:t>
            </a:r>
            <a:r>
              <a:rPr lang="en-US" dirty="0"/>
              <a:t> </a:t>
            </a:r>
            <a:r>
              <a:rPr lang="en-US" dirty="0" err="1"/>
              <a:t>işyerlerindeki</a:t>
            </a:r>
            <a:r>
              <a:rPr lang="en-US" dirty="0"/>
              <a:t> </a:t>
            </a:r>
            <a:r>
              <a:rPr lang="en-US" dirty="0" err="1"/>
              <a:t>kurumsal</a:t>
            </a:r>
            <a:r>
              <a:rPr lang="en-US" dirty="0"/>
              <a:t> </a:t>
            </a:r>
            <a:r>
              <a:rPr lang="en-US" dirty="0" err="1"/>
              <a:t>bilgisayar</a:t>
            </a:r>
            <a:r>
              <a:rPr lang="en-US" dirty="0"/>
              <a:t> </a:t>
            </a:r>
            <a:r>
              <a:rPr lang="en-US" dirty="0" err="1"/>
              <a:t>ağlarına</a:t>
            </a:r>
            <a:r>
              <a:rPr lang="en-US" dirty="0"/>
              <a:t> (intranet) </a:t>
            </a:r>
            <a:r>
              <a:rPr lang="en-US" dirty="0" err="1"/>
              <a:t>bağlanmaları</a:t>
            </a:r>
            <a:r>
              <a:rPr lang="en-US" dirty="0"/>
              <a:t> da </a:t>
            </a:r>
            <a:r>
              <a:rPr lang="en-US" dirty="0" err="1"/>
              <a:t>mümkün</a:t>
            </a:r>
            <a:r>
              <a:rPr lang="en-US" dirty="0"/>
              <a:t> </a:t>
            </a:r>
            <a:r>
              <a:rPr lang="en-US" dirty="0" err="1"/>
              <a:t>olmaktadır</a:t>
            </a:r>
            <a:r>
              <a:rPr lang="en-US" dirty="0"/>
              <a:t>. </a:t>
            </a:r>
            <a:r>
              <a:rPr lang="en-US" dirty="0" err="1"/>
              <a:t>Dizüstü</a:t>
            </a:r>
            <a:r>
              <a:rPr lang="en-US" dirty="0"/>
              <a:t> </a:t>
            </a:r>
            <a:r>
              <a:rPr lang="en-US" dirty="0" err="1"/>
              <a:t>bilgisayarları</a:t>
            </a:r>
            <a:r>
              <a:rPr lang="en-US" dirty="0"/>
              <a:t> </a:t>
            </a:r>
            <a:r>
              <a:rPr lang="en-US" dirty="0" err="1"/>
              <a:t>ile</a:t>
            </a:r>
            <a:r>
              <a:rPr lang="en-US" dirty="0"/>
              <a:t> </a:t>
            </a:r>
            <a:r>
              <a:rPr lang="en-US" dirty="0" err="1"/>
              <a:t>Internet'e</a:t>
            </a:r>
            <a:r>
              <a:rPr lang="en-US" dirty="0"/>
              <a:t> </a:t>
            </a:r>
            <a:r>
              <a:rPr lang="en-US" dirty="0" err="1"/>
              <a:t>kablosuz</a:t>
            </a:r>
            <a:r>
              <a:rPr lang="en-US" dirty="0"/>
              <a:t> </a:t>
            </a:r>
            <a:r>
              <a:rPr lang="en-US" dirty="0" err="1"/>
              <a:t>erişim</a:t>
            </a:r>
            <a:r>
              <a:rPr lang="en-US" dirty="0"/>
              <a:t> </a:t>
            </a:r>
            <a:r>
              <a:rPr lang="en-US" dirty="0" err="1"/>
              <a:t>sağlamak</a:t>
            </a:r>
            <a:r>
              <a:rPr lang="en-US" dirty="0"/>
              <a:t> </a:t>
            </a:r>
            <a:r>
              <a:rPr lang="en-US" dirty="0" err="1"/>
              <a:t>isteyen</a:t>
            </a:r>
            <a:r>
              <a:rPr lang="en-US" dirty="0"/>
              <a:t> </a:t>
            </a:r>
            <a:r>
              <a:rPr lang="en-US" dirty="0" err="1"/>
              <a:t>kullanıcılar</a:t>
            </a:r>
            <a:r>
              <a:rPr lang="en-US" dirty="0"/>
              <a:t>, </a:t>
            </a:r>
            <a:r>
              <a:rPr lang="en-US" dirty="0" err="1"/>
              <a:t>cep</a:t>
            </a:r>
            <a:r>
              <a:rPr lang="en-US" dirty="0"/>
              <a:t> </a:t>
            </a:r>
            <a:r>
              <a:rPr lang="en-US" dirty="0" err="1"/>
              <a:t>telefonlarını</a:t>
            </a:r>
            <a:r>
              <a:rPr lang="en-US" dirty="0"/>
              <a:t> </a:t>
            </a:r>
            <a:r>
              <a:rPr lang="en-US" dirty="0" err="1"/>
              <a:t>Internet'e</a:t>
            </a:r>
            <a:r>
              <a:rPr lang="en-US" dirty="0"/>
              <a:t> </a:t>
            </a:r>
            <a:r>
              <a:rPr lang="en-US" dirty="0" err="1"/>
              <a:t>bağlanmak</a:t>
            </a:r>
            <a:r>
              <a:rPr lang="en-US" dirty="0"/>
              <a:t> </a:t>
            </a:r>
            <a:r>
              <a:rPr lang="en-US" dirty="0" err="1"/>
              <a:t>için</a:t>
            </a:r>
            <a:r>
              <a:rPr lang="en-US" dirty="0"/>
              <a:t> </a:t>
            </a:r>
            <a:r>
              <a:rPr lang="en-US" dirty="0" err="1"/>
              <a:t>gerekli</a:t>
            </a:r>
            <a:r>
              <a:rPr lang="en-US" dirty="0"/>
              <a:t> modem </a:t>
            </a:r>
            <a:r>
              <a:rPr lang="en-US" dirty="0" err="1"/>
              <a:t>olarak</a:t>
            </a:r>
            <a:r>
              <a:rPr lang="en-US" dirty="0"/>
              <a:t> </a:t>
            </a:r>
            <a:r>
              <a:rPr lang="en-US" dirty="0" err="1"/>
              <a:t>kullanarak</a:t>
            </a:r>
            <a:r>
              <a:rPr lang="en-US" dirty="0"/>
              <a:t> </a:t>
            </a:r>
            <a:r>
              <a:rPr lang="en-US" dirty="0" err="1"/>
              <a:t>servis</a:t>
            </a:r>
            <a:r>
              <a:rPr lang="en-US" dirty="0"/>
              <a:t> </a:t>
            </a:r>
            <a:r>
              <a:rPr lang="en-US" dirty="0" err="1"/>
              <a:t>sağlayıcı</a:t>
            </a:r>
            <a:r>
              <a:rPr lang="en-US" dirty="0"/>
              <a:t> </a:t>
            </a:r>
            <a:r>
              <a:rPr lang="en-US" dirty="0" err="1"/>
              <a:t>ile</a:t>
            </a:r>
            <a:r>
              <a:rPr lang="en-US" dirty="0"/>
              <a:t> GPRS </a:t>
            </a:r>
            <a:r>
              <a:rPr lang="en-US" dirty="0" err="1"/>
              <a:t>ile</a:t>
            </a:r>
            <a:r>
              <a:rPr lang="en-US" dirty="0"/>
              <a:t> </a:t>
            </a:r>
            <a:r>
              <a:rPr lang="en-US" dirty="0" err="1"/>
              <a:t>kesintisiz</a:t>
            </a:r>
            <a:r>
              <a:rPr lang="en-US" dirty="0"/>
              <a:t> Internet </a:t>
            </a:r>
            <a:r>
              <a:rPr lang="en-US" dirty="0" err="1"/>
              <a:t>erişimi</a:t>
            </a:r>
            <a:r>
              <a:rPr lang="en-US" dirty="0"/>
              <a:t> </a:t>
            </a:r>
            <a:r>
              <a:rPr lang="en-US" dirty="0" err="1"/>
              <a:t>sağlarlar</a:t>
            </a:r>
            <a:r>
              <a:rPr lang="en-US" dirty="0"/>
              <a:t>. </a:t>
            </a:r>
            <a:endParaRPr lang="tr-TR" dirty="0"/>
          </a:p>
          <a:p>
            <a:endParaRPr lang="tr-TR" dirty="0"/>
          </a:p>
        </p:txBody>
      </p:sp>
      <p:sp>
        <p:nvSpPr>
          <p:cNvPr id="4" name="Slide Number Placeholder 3">
            <a:extLst>
              <a:ext uri="{FF2B5EF4-FFF2-40B4-BE49-F238E27FC236}">
                <a16:creationId xmlns:a16="http://schemas.microsoft.com/office/drawing/2014/main" id="{DA91F748-424A-0D14-C1F0-D7BDB48F6BCF}"/>
              </a:ext>
            </a:extLst>
          </p:cNvPr>
          <p:cNvSpPr>
            <a:spLocks noGrp="1"/>
          </p:cNvSpPr>
          <p:nvPr>
            <p:ph type="sldNum" sz="quarter" idx="12"/>
          </p:nvPr>
        </p:nvSpPr>
        <p:spPr/>
        <p:txBody>
          <a:bodyPr/>
          <a:lstStyle/>
          <a:p>
            <a:fld id="{FA388F4F-6C6B-4E7F-860B-201CED661D62}" type="slidenum">
              <a:rPr lang="tr-TR" smtClean="0"/>
              <a:t>82</a:t>
            </a:fld>
            <a:endParaRPr lang="tr-TR"/>
          </a:p>
        </p:txBody>
      </p:sp>
    </p:spTree>
    <p:extLst>
      <p:ext uri="{BB962C8B-B14F-4D97-AF65-F5344CB8AC3E}">
        <p14:creationId xmlns:p14="http://schemas.microsoft.com/office/powerpoint/2010/main" val="1038867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14" y="1874703"/>
            <a:ext cx="8208912" cy="4524315"/>
          </a:xfrm>
          <a:prstGeom prst="rect">
            <a:avLst/>
          </a:prstGeom>
          <a:noFill/>
        </p:spPr>
        <p:txBody>
          <a:bodyPr wrap="square" rtlCol="0">
            <a:spAutoFit/>
          </a:bodyPr>
          <a:lstStyle/>
          <a:p>
            <a:pPr algn="just">
              <a:lnSpc>
                <a:spcPct val="150000"/>
              </a:lnSpc>
            </a:pPr>
            <a:r>
              <a:rPr lang="en-US" dirty="0"/>
              <a:t>GSM </a:t>
            </a:r>
            <a:r>
              <a:rPr lang="en-US" dirty="0" err="1"/>
              <a:t>ağlarının</a:t>
            </a:r>
            <a:r>
              <a:rPr lang="en-US" dirty="0"/>
              <a:t> normal </a:t>
            </a:r>
            <a:r>
              <a:rPr lang="en-US" dirty="0" err="1"/>
              <a:t>şartlar</a:t>
            </a:r>
            <a:r>
              <a:rPr lang="en-US" dirty="0"/>
              <a:t> </a:t>
            </a:r>
            <a:r>
              <a:rPr lang="en-US" dirty="0" err="1"/>
              <a:t>altında</a:t>
            </a:r>
            <a:r>
              <a:rPr lang="en-US" dirty="0"/>
              <a:t> </a:t>
            </a:r>
            <a:r>
              <a:rPr lang="en-US" dirty="0" err="1"/>
              <a:t>sunduğu</a:t>
            </a:r>
            <a:r>
              <a:rPr lang="en-US" dirty="0"/>
              <a:t> </a:t>
            </a:r>
            <a:r>
              <a:rPr lang="en-US" b="1" dirty="0"/>
              <a:t>9.6Kb</a:t>
            </a:r>
            <a:r>
              <a:rPr lang="en-US" dirty="0"/>
              <a:t> </a:t>
            </a:r>
            <a:r>
              <a:rPr lang="en-US" dirty="0" err="1"/>
              <a:t>iletim</a:t>
            </a:r>
            <a:r>
              <a:rPr lang="en-US" dirty="0"/>
              <a:t> </a:t>
            </a:r>
            <a:r>
              <a:rPr lang="en-US" dirty="0" err="1"/>
              <a:t>hızıyla</a:t>
            </a:r>
            <a:r>
              <a:rPr lang="en-US" dirty="0"/>
              <a:t> </a:t>
            </a:r>
            <a:r>
              <a:rPr lang="en-US" dirty="0" err="1"/>
              <a:t>karşılaştırıldığında</a:t>
            </a:r>
            <a:r>
              <a:rPr lang="en-US" dirty="0"/>
              <a:t> </a:t>
            </a:r>
            <a:r>
              <a:rPr lang="en-US" dirty="0" err="1"/>
              <a:t>bu</a:t>
            </a:r>
            <a:r>
              <a:rPr lang="en-US" dirty="0"/>
              <a:t> </a:t>
            </a:r>
            <a:r>
              <a:rPr lang="en-US" dirty="0" err="1"/>
              <a:t>değerler</a:t>
            </a:r>
            <a:r>
              <a:rPr lang="en-US" dirty="0"/>
              <a:t> </a:t>
            </a:r>
            <a:r>
              <a:rPr lang="en-US" b="1" dirty="0"/>
              <a:t>3 </a:t>
            </a:r>
            <a:r>
              <a:rPr lang="en-US" b="1" dirty="0" err="1"/>
              <a:t>ile</a:t>
            </a:r>
            <a:r>
              <a:rPr lang="en-US" b="1" dirty="0"/>
              <a:t> 12 </a:t>
            </a:r>
            <a:r>
              <a:rPr lang="en-US" b="1" dirty="0" err="1"/>
              <a:t>kat</a:t>
            </a:r>
            <a:r>
              <a:rPr lang="en-US" b="1" dirty="0"/>
              <a:t> </a:t>
            </a:r>
            <a:r>
              <a:rPr lang="en-US" b="1" dirty="0" err="1"/>
              <a:t>arası</a:t>
            </a:r>
            <a:r>
              <a:rPr lang="en-US" dirty="0" err="1"/>
              <a:t>nda</a:t>
            </a:r>
            <a:r>
              <a:rPr lang="en-US" dirty="0"/>
              <a:t> </a:t>
            </a:r>
            <a:r>
              <a:rPr lang="en-US" dirty="0" err="1"/>
              <a:t>değişen</a:t>
            </a:r>
            <a:r>
              <a:rPr lang="en-US" dirty="0"/>
              <a:t> </a:t>
            </a:r>
            <a:r>
              <a:rPr lang="en-US" dirty="0" err="1"/>
              <a:t>bir</a:t>
            </a:r>
            <a:r>
              <a:rPr lang="en-US" dirty="0"/>
              <a:t> </a:t>
            </a:r>
            <a:r>
              <a:rPr lang="en-US" dirty="0" err="1"/>
              <a:t>performans</a:t>
            </a:r>
            <a:r>
              <a:rPr lang="en-US" dirty="0"/>
              <a:t> </a:t>
            </a:r>
            <a:r>
              <a:rPr lang="en-US" dirty="0" err="1"/>
              <a:t>artışını</a:t>
            </a:r>
            <a:r>
              <a:rPr lang="en-US" dirty="0"/>
              <a:t> </a:t>
            </a:r>
            <a:r>
              <a:rPr lang="en-US" dirty="0" err="1"/>
              <a:t>ifade</a:t>
            </a:r>
            <a:r>
              <a:rPr lang="en-US" dirty="0"/>
              <a:t> </a:t>
            </a:r>
            <a:r>
              <a:rPr lang="en-US" dirty="0" err="1"/>
              <a:t>etmektedir</a:t>
            </a:r>
            <a:r>
              <a:rPr lang="en-US" dirty="0"/>
              <a:t>. </a:t>
            </a:r>
            <a:endParaRPr lang="tr-TR" dirty="0"/>
          </a:p>
          <a:p>
            <a:pPr algn="just">
              <a:lnSpc>
                <a:spcPct val="150000"/>
              </a:lnSpc>
            </a:pPr>
            <a:r>
              <a:rPr lang="en-US" dirty="0"/>
              <a:t>GPRS, 2G </a:t>
            </a:r>
            <a:r>
              <a:rPr lang="en-US" dirty="0" err="1"/>
              <a:t>ve</a:t>
            </a:r>
            <a:r>
              <a:rPr lang="en-US" dirty="0"/>
              <a:t> 3G </a:t>
            </a:r>
            <a:r>
              <a:rPr lang="en-US" dirty="0" err="1"/>
              <a:t>olarak</a:t>
            </a:r>
            <a:r>
              <a:rPr lang="en-US" dirty="0"/>
              <a:t> </a:t>
            </a:r>
            <a:r>
              <a:rPr lang="en-US" dirty="0" err="1"/>
              <a:t>adlandırılan</a:t>
            </a:r>
            <a:r>
              <a:rPr lang="en-US" dirty="0"/>
              <a:t> GSM 'Generation', </a:t>
            </a:r>
            <a:r>
              <a:rPr lang="en-US" dirty="0" err="1"/>
              <a:t>nesillerinin</a:t>
            </a:r>
            <a:r>
              <a:rPr lang="en-US" dirty="0"/>
              <a:t> </a:t>
            </a:r>
            <a:r>
              <a:rPr lang="en-US" dirty="0" err="1"/>
              <a:t>özelliklerine</a:t>
            </a:r>
            <a:r>
              <a:rPr lang="en-US" dirty="0"/>
              <a:t> </a:t>
            </a:r>
            <a:r>
              <a:rPr lang="en-US" dirty="0" err="1"/>
              <a:t>sahip</a:t>
            </a:r>
            <a:r>
              <a:rPr lang="en-US" dirty="0"/>
              <a:t> </a:t>
            </a:r>
            <a:r>
              <a:rPr lang="en-US" dirty="0" err="1"/>
              <a:t>olduğu</a:t>
            </a:r>
            <a:r>
              <a:rPr lang="en-US" dirty="0"/>
              <a:t> </a:t>
            </a:r>
            <a:r>
              <a:rPr lang="en-US" dirty="0" err="1"/>
              <a:t>için</a:t>
            </a:r>
            <a:r>
              <a:rPr lang="en-US" dirty="0"/>
              <a:t> </a:t>
            </a:r>
            <a:r>
              <a:rPr lang="en-US" b="1" dirty="0"/>
              <a:t>2,5G </a:t>
            </a:r>
            <a:r>
              <a:rPr lang="en-US" b="1" dirty="0" err="1"/>
              <a:t>olarak</a:t>
            </a:r>
            <a:r>
              <a:rPr lang="en-US" b="1" dirty="0"/>
              <a:t> da </a:t>
            </a:r>
            <a:r>
              <a:rPr lang="en-US" b="1" dirty="0" err="1"/>
              <a:t>adlandırılmaktadır</a:t>
            </a:r>
            <a:r>
              <a:rPr lang="en-US" dirty="0"/>
              <a:t>. GPRS 2. </a:t>
            </a:r>
            <a:r>
              <a:rPr lang="en-US" dirty="0" err="1"/>
              <a:t>nesil</a:t>
            </a:r>
            <a:r>
              <a:rPr lang="en-US" dirty="0"/>
              <a:t> GSM </a:t>
            </a:r>
            <a:r>
              <a:rPr lang="en-US" dirty="0" err="1"/>
              <a:t>teknolojilerinden</a:t>
            </a:r>
            <a:r>
              <a:rPr lang="en-US" dirty="0"/>
              <a:t> </a:t>
            </a:r>
            <a:r>
              <a:rPr lang="en-US" dirty="0" err="1"/>
              <a:t>hızlı</a:t>
            </a:r>
            <a:r>
              <a:rPr lang="en-US" dirty="0"/>
              <a:t> </a:t>
            </a:r>
            <a:r>
              <a:rPr lang="en-US" dirty="0" err="1"/>
              <a:t>fakat</a:t>
            </a:r>
            <a:r>
              <a:rPr lang="en-US" dirty="0"/>
              <a:t> 3.nesil </a:t>
            </a:r>
            <a:r>
              <a:rPr lang="en-US" dirty="0" err="1"/>
              <a:t>teknolojilerinden</a:t>
            </a:r>
            <a:r>
              <a:rPr lang="en-US" dirty="0"/>
              <a:t> </a:t>
            </a:r>
            <a:r>
              <a:rPr lang="en-US" dirty="0" err="1"/>
              <a:t>yavaş</a:t>
            </a:r>
            <a:r>
              <a:rPr lang="en-US" dirty="0"/>
              <a:t> </a:t>
            </a:r>
            <a:r>
              <a:rPr lang="en-US" dirty="0" err="1"/>
              <a:t>kalmaktadır</a:t>
            </a:r>
            <a:r>
              <a:rPr lang="en-US" dirty="0"/>
              <a:t>. 2. </a:t>
            </a:r>
            <a:r>
              <a:rPr lang="en-US" dirty="0" err="1"/>
              <a:t>nesil</a:t>
            </a:r>
            <a:r>
              <a:rPr lang="en-US" dirty="0"/>
              <a:t> GSM, </a:t>
            </a:r>
            <a:r>
              <a:rPr lang="en-US" dirty="0" err="1"/>
              <a:t>ses</a:t>
            </a:r>
            <a:r>
              <a:rPr lang="en-US" dirty="0"/>
              <a:t> </a:t>
            </a:r>
            <a:r>
              <a:rPr lang="en-US" dirty="0" err="1"/>
              <a:t>ve</a:t>
            </a:r>
            <a:r>
              <a:rPr lang="en-US" dirty="0"/>
              <a:t> </a:t>
            </a:r>
            <a:r>
              <a:rPr lang="en-US" dirty="0" err="1"/>
              <a:t>datayı</a:t>
            </a:r>
            <a:r>
              <a:rPr lang="en-US" dirty="0"/>
              <a:t> </a:t>
            </a:r>
            <a:r>
              <a:rPr lang="en-US" dirty="0" err="1"/>
              <a:t>kullanıcıya</a:t>
            </a:r>
            <a:r>
              <a:rPr lang="en-US" dirty="0"/>
              <a:t> </a:t>
            </a:r>
            <a:r>
              <a:rPr lang="en-US" dirty="0" err="1"/>
              <a:t>tahsis</a:t>
            </a:r>
            <a:r>
              <a:rPr lang="en-US" dirty="0"/>
              <a:t> </a:t>
            </a:r>
            <a:r>
              <a:rPr lang="en-US" dirty="0" err="1"/>
              <a:t>edilen</a:t>
            </a:r>
            <a:r>
              <a:rPr lang="en-US" dirty="0"/>
              <a:t> </a:t>
            </a:r>
            <a:r>
              <a:rPr lang="en-US" dirty="0" err="1"/>
              <a:t>bir</a:t>
            </a:r>
            <a:r>
              <a:rPr lang="en-US" dirty="0"/>
              <a:t> </a:t>
            </a:r>
            <a:r>
              <a:rPr lang="en-US" dirty="0" err="1"/>
              <a:t>tek</a:t>
            </a:r>
            <a:r>
              <a:rPr lang="en-US" dirty="0"/>
              <a:t> hat </a:t>
            </a:r>
            <a:r>
              <a:rPr lang="en-US" dirty="0" err="1"/>
              <a:t>üzerinden</a:t>
            </a:r>
            <a:r>
              <a:rPr lang="en-US" dirty="0"/>
              <a:t> </a:t>
            </a:r>
            <a:r>
              <a:rPr lang="en-US" dirty="0" err="1"/>
              <a:t>sürekli</a:t>
            </a:r>
            <a:r>
              <a:rPr lang="en-US" dirty="0"/>
              <a:t> </a:t>
            </a:r>
            <a:r>
              <a:rPr lang="en-US" dirty="0" err="1"/>
              <a:t>bağlantı</a:t>
            </a:r>
            <a:r>
              <a:rPr lang="en-US" dirty="0"/>
              <a:t> </a:t>
            </a:r>
            <a:r>
              <a:rPr lang="en-US" dirty="0" err="1"/>
              <a:t>halindeyken</a:t>
            </a:r>
            <a:r>
              <a:rPr lang="en-US" dirty="0"/>
              <a:t> </a:t>
            </a:r>
            <a:r>
              <a:rPr lang="en-US" dirty="0" err="1"/>
              <a:t>iletebilir</a:t>
            </a:r>
            <a:r>
              <a:rPr lang="en-US" dirty="0"/>
              <a:t>. </a:t>
            </a:r>
            <a:r>
              <a:rPr lang="en-US" dirty="0" err="1"/>
              <a:t>Yani</a:t>
            </a:r>
            <a:r>
              <a:rPr lang="en-US" dirty="0"/>
              <a:t> </a:t>
            </a:r>
            <a:r>
              <a:rPr lang="en-US" b="1" dirty="0"/>
              <a:t>“Circuit Switching</a:t>
            </a:r>
            <a:r>
              <a:rPr lang="en-US" dirty="0"/>
              <a:t>” </a:t>
            </a:r>
            <a:r>
              <a:rPr lang="en-US" dirty="0" err="1"/>
              <a:t>bir</a:t>
            </a:r>
            <a:r>
              <a:rPr lang="en-US" dirty="0"/>
              <a:t> </a:t>
            </a:r>
            <a:r>
              <a:rPr lang="en-US" dirty="0" err="1"/>
              <a:t>altyapıya</a:t>
            </a:r>
            <a:r>
              <a:rPr lang="en-US" dirty="0"/>
              <a:t> </a:t>
            </a:r>
            <a:r>
              <a:rPr lang="en-US" dirty="0" err="1"/>
              <a:t>sahiptir</a:t>
            </a:r>
            <a:r>
              <a:rPr lang="en-US" dirty="0"/>
              <a:t>. 3. </a:t>
            </a:r>
            <a:r>
              <a:rPr lang="en-US" dirty="0" err="1"/>
              <a:t>nesil</a:t>
            </a:r>
            <a:r>
              <a:rPr lang="en-US" dirty="0"/>
              <a:t> GSM </a:t>
            </a:r>
            <a:r>
              <a:rPr lang="en-US" dirty="0" err="1"/>
              <a:t>ise</a:t>
            </a:r>
            <a:r>
              <a:rPr lang="en-US" dirty="0"/>
              <a:t> “</a:t>
            </a:r>
            <a:r>
              <a:rPr lang="en-US" b="1" dirty="0"/>
              <a:t>Packet Switching”</a:t>
            </a:r>
            <a:r>
              <a:rPr lang="en-US" dirty="0"/>
              <a:t> </a:t>
            </a:r>
            <a:r>
              <a:rPr lang="en-US" dirty="0" err="1"/>
              <a:t>ile</a:t>
            </a:r>
            <a:r>
              <a:rPr lang="en-US" dirty="0"/>
              <a:t> </a:t>
            </a:r>
            <a:r>
              <a:rPr lang="en-US" dirty="0" err="1"/>
              <a:t>ses</a:t>
            </a:r>
            <a:r>
              <a:rPr lang="en-US" dirty="0"/>
              <a:t> </a:t>
            </a:r>
            <a:r>
              <a:rPr lang="en-US" dirty="0" err="1"/>
              <a:t>ve</a:t>
            </a:r>
            <a:r>
              <a:rPr lang="en-US" dirty="0"/>
              <a:t> </a:t>
            </a:r>
            <a:r>
              <a:rPr lang="en-US" dirty="0" err="1"/>
              <a:t>veriyi</a:t>
            </a:r>
            <a:r>
              <a:rPr lang="en-US" dirty="0"/>
              <a:t> </a:t>
            </a:r>
            <a:r>
              <a:rPr lang="en-US" dirty="0" err="1"/>
              <a:t>paketler</a:t>
            </a:r>
            <a:r>
              <a:rPr lang="en-US" dirty="0"/>
              <a:t> </a:t>
            </a:r>
            <a:r>
              <a:rPr lang="en-US" dirty="0" err="1"/>
              <a:t>halinde</a:t>
            </a:r>
            <a:r>
              <a:rPr lang="en-US" dirty="0"/>
              <a:t> </a:t>
            </a:r>
            <a:r>
              <a:rPr lang="en-US" dirty="0" err="1"/>
              <a:t>gönderebilmekte</a:t>
            </a:r>
            <a:r>
              <a:rPr lang="en-US" dirty="0"/>
              <a:t> </a:t>
            </a:r>
            <a:r>
              <a:rPr lang="en-US" dirty="0" err="1"/>
              <a:t>ve</a:t>
            </a:r>
            <a:r>
              <a:rPr lang="en-US" dirty="0"/>
              <a:t> </a:t>
            </a:r>
            <a:r>
              <a:rPr lang="en-US" dirty="0" err="1"/>
              <a:t>aynı</a:t>
            </a:r>
            <a:r>
              <a:rPr lang="en-US" dirty="0"/>
              <a:t> </a:t>
            </a:r>
            <a:r>
              <a:rPr lang="en-US" dirty="0" err="1"/>
              <a:t>hattı</a:t>
            </a:r>
            <a:r>
              <a:rPr lang="en-US" dirty="0"/>
              <a:t> </a:t>
            </a:r>
            <a:r>
              <a:rPr lang="en-US" dirty="0" err="1"/>
              <a:t>birden</a:t>
            </a:r>
            <a:r>
              <a:rPr lang="en-US" dirty="0"/>
              <a:t> </a:t>
            </a:r>
            <a:r>
              <a:rPr lang="en-US" dirty="0" err="1"/>
              <a:t>çok</a:t>
            </a:r>
            <a:r>
              <a:rPr lang="en-US" dirty="0"/>
              <a:t> </a:t>
            </a:r>
            <a:r>
              <a:rPr lang="en-US" dirty="0" err="1"/>
              <a:t>kullanıcının</a:t>
            </a:r>
            <a:r>
              <a:rPr lang="en-US" dirty="0"/>
              <a:t> </a:t>
            </a:r>
            <a:r>
              <a:rPr lang="en-US" dirty="0" err="1"/>
              <a:t>paylaştığı</a:t>
            </a:r>
            <a:r>
              <a:rPr lang="en-US" dirty="0"/>
              <a:t> </a:t>
            </a:r>
            <a:r>
              <a:rPr lang="en-US" dirty="0" err="1"/>
              <a:t>bir</a:t>
            </a:r>
            <a:r>
              <a:rPr lang="en-US" dirty="0"/>
              <a:t> </a:t>
            </a:r>
            <a:r>
              <a:rPr lang="en-US" dirty="0" err="1"/>
              <a:t>teknolojidir</a:t>
            </a:r>
            <a:r>
              <a:rPr lang="en-US" dirty="0"/>
              <a:t>. </a:t>
            </a:r>
            <a:r>
              <a:rPr lang="en-US" b="1" dirty="0"/>
              <a:t>GPRS </a:t>
            </a:r>
            <a:r>
              <a:rPr lang="en-US" b="1" dirty="0" err="1"/>
              <a:t>ile</a:t>
            </a:r>
            <a:r>
              <a:rPr lang="en-US" b="1" dirty="0"/>
              <a:t> 2. </a:t>
            </a:r>
            <a:r>
              <a:rPr lang="en-US" b="1" dirty="0" err="1"/>
              <a:t>nesil</a:t>
            </a:r>
            <a:r>
              <a:rPr lang="en-US" b="1" dirty="0"/>
              <a:t> </a:t>
            </a:r>
            <a:r>
              <a:rPr lang="en-US" b="1" dirty="0" err="1"/>
              <a:t>altyapı</a:t>
            </a:r>
            <a:r>
              <a:rPr lang="en-US" b="1" dirty="0"/>
              <a:t> </a:t>
            </a:r>
            <a:r>
              <a:rPr lang="en-US" b="1" dirty="0" err="1"/>
              <a:t>üzerinde</a:t>
            </a:r>
            <a:r>
              <a:rPr lang="en-US" b="1" dirty="0"/>
              <a:t> </a:t>
            </a:r>
            <a:r>
              <a:rPr lang="en-US" b="1" dirty="0" err="1"/>
              <a:t>paketler</a:t>
            </a:r>
            <a:r>
              <a:rPr lang="en-US" b="1" dirty="0"/>
              <a:t> </a:t>
            </a:r>
            <a:r>
              <a:rPr lang="en-US" b="1" dirty="0" err="1"/>
              <a:t>halinde</a:t>
            </a:r>
            <a:r>
              <a:rPr lang="en-US" b="1" dirty="0"/>
              <a:t> </a:t>
            </a:r>
            <a:r>
              <a:rPr lang="en-US" b="1" dirty="0" err="1"/>
              <a:t>veri</a:t>
            </a:r>
            <a:r>
              <a:rPr lang="en-US" b="1" dirty="0"/>
              <a:t> </a:t>
            </a:r>
            <a:r>
              <a:rPr lang="en-US" b="1" dirty="0" err="1"/>
              <a:t>iletişim</a:t>
            </a:r>
            <a:r>
              <a:rPr lang="en-US" b="1" dirty="0"/>
              <a:t> </a:t>
            </a:r>
            <a:r>
              <a:rPr lang="en-US" b="1" dirty="0" err="1"/>
              <a:t>mümkün</a:t>
            </a:r>
            <a:r>
              <a:rPr lang="en-US" b="1" dirty="0"/>
              <a:t> </a:t>
            </a:r>
            <a:r>
              <a:rPr lang="en-US" b="1" dirty="0" err="1"/>
              <a:t>olmuştur</a:t>
            </a:r>
            <a:r>
              <a:rPr lang="en-US" b="1" dirty="0"/>
              <a:t>.</a:t>
            </a:r>
            <a:endParaRPr lang="tr-TR" b="1" dirty="0"/>
          </a:p>
          <a:p>
            <a:endParaRPr lang="tr-TR" dirty="0"/>
          </a:p>
        </p:txBody>
      </p:sp>
      <p:sp>
        <p:nvSpPr>
          <p:cNvPr id="3" name="TextBox 2"/>
          <p:cNvSpPr txBox="1"/>
          <p:nvPr/>
        </p:nvSpPr>
        <p:spPr>
          <a:xfrm>
            <a:off x="611560" y="116632"/>
            <a:ext cx="8064896" cy="1711366"/>
          </a:xfrm>
          <a:prstGeom prst="rect">
            <a:avLst/>
          </a:prstGeom>
          <a:noFill/>
        </p:spPr>
        <p:txBody>
          <a:bodyPr wrap="square" rtlCol="0">
            <a:spAutoFit/>
          </a:bodyPr>
          <a:lstStyle/>
          <a:p>
            <a:pPr algn="just">
              <a:lnSpc>
                <a:spcPct val="150000"/>
              </a:lnSpc>
            </a:pPr>
            <a:r>
              <a:rPr lang="en-US" dirty="0"/>
              <a:t>GPRS, </a:t>
            </a:r>
            <a:r>
              <a:rPr lang="en-US" dirty="0" err="1"/>
              <a:t>mobil</a:t>
            </a:r>
            <a:r>
              <a:rPr lang="en-US" dirty="0"/>
              <a:t> </a:t>
            </a:r>
            <a:r>
              <a:rPr lang="en-US" dirty="0" err="1"/>
              <a:t>iletişim</a:t>
            </a:r>
            <a:r>
              <a:rPr lang="en-US" dirty="0"/>
              <a:t> </a:t>
            </a:r>
            <a:r>
              <a:rPr lang="en-US" dirty="0" err="1"/>
              <a:t>teknolojisinde</a:t>
            </a:r>
            <a:r>
              <a:rPr lang="en-US" dirty="0"/>
              <a:t> </a:t>
            </a:r>
            <a:r>
              <a:rPr lang="en-US" dirty="0" err="1"/>
              <a:t>halen</a:t>
            </a:r>
            <a:r>
              <a:rPr lang="en-US" dirty="0"/>
              <a:t> </a:t>
            </a:r>
            <a:r>
              <a:rPr lang="en-US" dirty="0" err="1"/>
              <a:t>kullanılmakta</a:t>
            </a:r>
            <a:r>
              <a:rPr lang="en-US" dirty="0"/>
              <a:t> </a:t>
            </a:r>
            <a:r>
              <a:rPr lang="en-US" dirty="0" err="1"/>
              <a:t>olan</a:t>
            </a:r>
            <a:r>
              <a:rPr lang="en-US" dirty="0"/>
              <a:t> </a:t>
            </a:r>
            <a:r>
              <a:rPr lang="en-US" dirty="0" err="1"/>
              <a:t>devre</a:t>
            </a:r>
            <a:r>
              <a:rPr lang="en-US" dirty="0"/>
              <a:t> </a:t>
            </a:r>
            <a:r>
              <a:rPr lang="en-US" dirty="0" err="1"/>
              <a:t>anahtarlama</a:t>
            </a:r>
            <a:r>
              <a:rPr lang="en-US" dirty="0"/>
              <a:t> (</a:t>
            </a:r>
            <a:r>
              <a:rPr lang="en-US" dirty="0" err="1"/>
              <a:t>sadece</a:t>
            </a:r>
            <a:r>
              <a:rPr lang="en-US" dirty="0"/>
              <a:t> </a:t>
            </a:r>
            <a:r>
              <a:rPr lang="en-US" dirty="0" err="1"/>
              <a:t>tek</a:t>
            </a:r>
            <a:r>
              <a:rPr lang="en-US" dirty="0"/>
              <a:t> </a:t>
            </a:r>
            <a:r>
              <a:rPr lang="en-US" dirty="0" err="1"/>
              <a:t>bir</a:t>
            </a:r>
            <a:r>
              <a:rPr lang="en-US" dirty="0"/>
              <a:t> </a:t>
            </a:r>
            <a:r>
              <a:rPr lang="en-US" dirty="0" err="1"/>
              <a:t>kullanıcıya</a:t>
            </a:r>
            <a:r>
              <a:rPr lang="en-US" dirty="0"/>
              <a:t> </a:t>
            </a:r>
            <a:r>
              <a:rPr lang="en-US" dirty="0" err="1"/>
              <a:t>tahsis</a:t>
            </a:r>
            <a:r>
              <a:rPr lang="en-US" dirty="0"/>
              <a:t> </a:t>
            </a:r>
            <a:r>
              <a:rPr lang="en-US" dirty="0" err="1"/>
              <a:t>edilen</a:t>
            </a:r>
            <a:r>
              <a:rPr lang="en-US" dirty="0"/>
              <a:t> </a:t>
            </a:r>
            <a:r>
              <a:rPr lang="en-US" dirty="0" err="1"/>
              <a:t>bir</a:t>
            </a:r>
            <a:r>
              <a:rPr lang="en-US" dirty="0"/>
              <a:t> hat </a:t>
            </a:r>
            <a:r>
              <a:rPr lang="en-US" dirty="0" err="1"/>
              <a:t>üzerinden</a:t>
            </a:r>
            <a:r>
              <a:rPr lang="en-US" dirty="0"/>
              <a:t> </a:t>
            </a:r>
            <a:r>
              <a:rPr lang="en-US" dirty="0" err="1"/>
              <a:t>sürekli</a:t>
            </a:r>
            <a:r>
              <a:rPr lang="en-US" dirty="0"/>
              <a:t> </a:t>
            </a:r>
            <a:r>
              <a:rPr lang="en-US" dirty="0" err="1"/>
              <a:t>bağlantı</a:t>
            </a:r>
            <a:r>
              <a:rPr lang="en-US" dirty="0"/>
              <a:t>) </a:t>
            </a:r>
            <a:r>
              <a:rPr lang="en-US" dirty="0" err="1"/>
              <a:t>metodu</a:t>
            </a:r>
            <a:r>
              <a:rPr lang="en-US" dirty="0"/>
              <a:t> </a:t>
            </a:r>
            <a:r>
              <a:rPr lang="en-US" dirty="0" err="1"/>
              <a:t>yerine</a:t>
            </a:r>
            <a:r>
              <a:rPr lang="en-US" dirty="0"/>
              <a:t> </a:t>
            </a:r>
            <a:r>
              <a:rPr lang="en-US" dirty="0" err="1"/>
              <a:t>paket</a:t>
            </a:r>
            <a:r>
              <a:rPr lang="en-US" dirty="0"/>
              <a:t> </a:t>
            </a:r>
            <a:r>
              <a:rPr lang="en-US" dirty="0" err="1"/>
              <a:t>anahtarlama</a:t>
            </a:r>
            <a:r>
              <a:rPr lang="en-US" dirty="0"/>
              <a:t> (</a:t>
            </a:r>
            <a:r>
              <a:rPr lang="en-US" dirty="0" err="1"/>
              <a:t>aynı</a:t>
            </a:r>
            <a:r>
              <a:rPr lang="en-US" dirty="0"/>
              <a:t> </a:t>
            </a:r>
            <a:r>
              <a:rPr lang="en-US" dirty="0" err="1"/>
              <a:t>hattın</a:t>
            </a:r>
            <a:r>
              <a:rPr lang="en-US" dirty="0"/>
              <a:t> </a:t>
            </a:r>
            <a:r>
              <a:rPr lang="en-US" dirty="0" err="1"/>
              <a:t>birden</a:t>
            </a:r>
            <a:r>
              <a:rPr lang="en-US" dirty="0"/>
              <a:t> </a:t>
            </a:r>
            <a:r>
              <a:rPr lang="en-US" dirty="0" err="1"/>
              <a:t>çok</a:t>
            </a:r>
            <a:r>
              <a:rPr lang="en-US" dirty="0"/>
              <a:t> </a:t>
            </a:r>
            <a:r>
              <a:rPr lang="en-US" dirty="0" err="1"/>
              <a:t>kullanıcı</a:t>
            </a:r>
            <a:r>
              <a:rPr lang="en-US" dirty="0"/>
              <a:t> </a:t>
            </a:r>
            <a:r>
              <a:rPr lang="en-US" dirty="0" err="1"/>
              <a:t>tarafından</a:t>
            </a:r>
            <a:r>
              <a:rPr lang="en-US" dirty="0"/>
              <a:t> </a:t>
            </a:r>
            <a:r>
              <a:rPr lang="en-US" dirty="0" err="1"/>
              <a:t>paylaşıldığı</a:t>
            </a:r>
            <a:r>
              <a:rPr lang="en-US" dirty="0"/>
              <a:t> </a:t>
            </a:r>
            <a:r>
              <a:rPr lang="en-US" dirty="0" err="1"/>
              <a:t>ve</a:t>
            </a:r>
            <a:r>
              <a:rPr lang="en-US" dirty="0"/>
              <a:t> </a:t>
            </a:r>
            <a:r>
              <a:rPr lang="en-US" dirty="0" err="1"/>
              <a:t>iletişim</a:t>
            </a:r>
            <a:r>
              <a:rPr lang="en-US" dirty="0"/>
              <a:t> </a:t>
            </a:r>
            <a:r>
              <a:rPr lang="en-US" dirty="0" err="1"/>
              <a:t>hızının</a:t>
            </a:r>
            <a:r>
              <a:rPr lang="en-US" dirty="0"/>
              <a:t> 115 </a:t>
            </a:r>
            <a:r>
              <a:rPr lang="en-US" dirty="0" err="1"/>
              <a:t>Kb’ye</a:t>
            </a:r>
            <a:r>
              <a:rPr lang="en-US" dirty="0"/>
              <a:t> </a:t>
            </a:r>
            <a:r>
              <a:rPr lang="en-US" dirty="0" err="1"/>
              <a:t>kadar</a:t>
            </a:r>
            <a:r>
              <a:rPr lang="en-US" dirty="0"/>
              <a:t> </a:t>
            </a:r>
            <a:r>
              <a:rPr lang="en-US" dirty="0" err="1"/>
              <a:t>çıktığı</a:t>
            </a:r>
            <a:r>
              <a:rPr lang="en-US" dirty="0"/>
              <a:t> </a:t>
            </a:r>
            <a:r>
              <a:rPr lang="en-US" dirty="0" err="1"/>
              <a:t>bir</a:t>
            </a:r>
            <a:r>
              <a:rPr lang="en-US" dirty="0"/>
              <a:t> </a:t>
            </a:r>
            <a:r>
              <a:rPr lang="en-US" dirty="0" err="1"/>
              <a:t>yapı</a:t>
            </a:r>
            <a:r>
              <a:rPr lang="en-US" dirty="0"/>
              <a:t>) </a:t>
            </a:r>
            <a:r>
              <a:rPr lang="en-US" dirty="0" err="1"/>
              <a:t>yöntemini</a:t>
            </a:r>
            <a:r>
              <a:rPr lang="en-US" dirty="0"/>
              <a:t> </a:t>
            </a:r>
            <a:r>
              <a:rPr lang="en-US" dirty="0" err="1"/>
              <a:t>kullanmaktadır</a:t>
            </a:r>
            <a:r>
              <a:rPr lang="en-US" dirty="0"/>
              <a:t>.</a:t>
            </a:r>
            <a:endParaRPr lang="tr-TR" dirty="0"/>
          </a:p>
        </p:txBody>
      </p:sp>
      <p:sp>
        <p:nvSpPr>
          <p:cNvPr id="4" name="Slide Number Placeholder 3">
            <a:extLst>
              <a:ext uri="{FF2B5EF4-FFF2-40B4-BE49-F238E27FC236}">
                <a16:creationId xmlns:a16="http://schemas.microsoft.com/office/drawing/2014/main" id="{4FB9B4AF-612C-2D09-BD5B-D822EF2D8A5F}"/>
              </a:ext>
            </a:extLst>
          </p:cNvPr>
          <p:cNvSpPr>
            <a:spLocks noGrp="1"/>
          </p:cNvSpPr>
          <p:nvPr>
            <p:ph type="sldNum" sz="quarter" idx="12"/>
          </p:nvPr>
        </p:nvSpPr>
        <p:spPr/>
        <p:txBody>
          <a:bodyPr/>
          <a:lstStyle/>
          <a:p>
            <a:fld id="{FA388F4F-6C6B-4E7F-860B-201CED661D62}" type="slidenum">
              <a:rPr lang="tr-TR" smtClean="0"/>
              <a:t>83</a:t>
            </a:fld>
            <a:endParaRPr lang="tr-TR"/>
          </a:p>
        </p:txBody>
      </p:sp>
    </p:spTree>
    <p:extLst>
      <p:ext uri="{BB962C8B-B14F-4D97-AF65-F5344CB8AC3E}">
        <p14:creationId xmlns:p14="http://schemas.microsoft.com/office/powerpoint/2010/main" val="3506024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136904" cy="4108817"/>
          </a:xfrm>
          <a:prstGeom prst="rect">
            <a:avLst/>
          </a:prstGeom>
          <a:noFill/>
        </p:spPr>
        <p:txBody>
          <a:bodyPr wrap="square" rtlCol="0">
            <a:spAutoFit/>
          </a:bodyPr>
          <a:lstStyle/>
          <a:p>
            <a:pPr algn="just">
              <a:lnSpc>
                <a:spcPct val="150000"/>
              </a:lnSpc>
            </a:pPr>
            <a:r>
              <a:rPr lang="en-US" dirty="0"/>
              <a:t>GPRS </a:t>
            </a:r>
            <a:r>
              <a:rPr lang="en-US" dirty="0" err="1"/>
              <a:t>servisi</a:t>
            </a:r>
            <a:r>
              <a:rPr lang="en-US" dirty="0"/>
              <a:t> </a:t>
            </a:r>
            <a:r>
              <a:rPr lang="en-US" dirty="0" err="1"/>
              <a:t>dilediğiniz</a:t>
            </a:r>
            <a:r>
              <a:rPr lang="en-US" dirty="0"/>
              <a:t> </a:t>
            </a:r>
            <a:r>
              <a:rPr lang="en-US" dirty="0" err="1"/>
              <a:t>yerden</a:t>
            </a:r>
            <a:r>
              <a:rPr lang="en-US" dirty="0"/>
              <a:t> </a:t>
            </a:r>
            <a:r>
              <a:rPr lang="en-US" dirty="0" err="1"/>
              <a:t>cep</a:t>
            </a:r>
            <a:r>
              <a:rPr lang="en-US" dirty="0"/>
              <a:t> </a:t>
            </a:r>
            <a:r>
              <a:rPr lang="en-US" dirty="0" err="1"/>
              <a:t>telefonu</a:t>
            </a:r>
            <a:r>
              <a:rPr lang="en-US" dirty="0"/>
              <a:t> </a:t>
            </a:r>
            <a:r>
              <a:rPr lang="en-US" dirty="0" err="1"/>
              <a:t>ya</a:t>
            </a:r>
            <a:r>
              <a:rPr lang="en-US" dirty="0"/>
              <a:t> da GPRS PC Card </a:t>
            </a:r>
            <a:r>
              <a:rPr lang="en-US" dirty="0" err="1"/>
              <a:t>ile</a:t>
            </a:r>
            <a:r>
              <a:rPr lang="en-US" dirty="0"/>
              <a:t> </a:t>
            </a:r>
            <a:r>
              <a:rPr lang="en-US" dirty="0" err="1"/>
              <a:t>Internet'e</a:t>
            </a:r>
            <a:r>
              <a:rPr lang="en-US" dirty="0"/>
              <a:t> </a:t>
            </a:r>
            <a:r>
              <a:rPr lang="en-US" dirty="0" err="1"/>
              <a:t>çok</a:t>
            </a:r>
            <a:r>
              <a:rPr lang="en-US" dirty="0"/>
              <a:t> </a:t>
            </a:r>
            <a:r>
              <a:rPr lang="en-US" dirty="0" err="1"/>
              <a:t>hızlı</a:t>
            </a:r>
            <a:r>
              <a:rPr lang="en-US" dirty="0"/>
              <a:t> </a:t>
            </a:r>
            <a:r>
              <a:rPr lang="en-US" dirty="0" err="1"/>
              <a:t>ve</a:t>
            </a:r>
            <a:r>
              <a:rPr lang="en-US" dirty="0"/>
              <a:t> </a:t>
            </a:r>
            <a:r>
              <a:rPr lang="en-US" dirty="0" err="1"/>
              <a:t>ekonomik</a:t>
            </a:r>
            <a:r>
              <a:rPr lang="en-US" dirty="0"/>
              <a:t> </a:t>
            </a:r>
            <a:r>
              <a:rPr lang="en-US" dirty="0" err="1"/>
              <a:t>bağlanmanızı</a:t>
            </a:r>
            <a:r>
              <a:rPr lang="en-US" dirty="0"/>
              <a:t> </a:t>
            </a:r>
            <a:r>
              <a:rPr lang="en-US" dirty="0" err="1"/>
              <a:t>sağlayan</a:t>
            </a:r>
            <a:r>
              <a:rPr lang="en-US" dirty="0"/>
              <a:t> </a:t>
            </a:r>
            <a:r>
              <a:rPr lang="en-US" dirty="0" err="1"/>
              <a:t>bir</a:t>
            </a:r>
            <a:r>
              <a:rPr lang="en-US" dirty="0"/>
              <a:t> </a:t>
            </a:r>
            <a:r>
              <a:rPr lang="en-US" dirty="0" err="1"/>
              <a:t>teknolojidir</a:t>
            </a:r>
            <a:r>
              <a:rPr lang="en-US" dirty="0"/>
              <a:t>. GPRS, </a:t>
            </a:r>
            <a:r>
              <a:rPr lang="en-US" dirty="0" err="1"/>
              <a:t>yüksek</a:t>
            </a:r>
            <a:r>
              <a:rPr lang="en-US" dirty="0"/>
              <a:t> </a:t>
            </a:r>
            <a:r>
              <a:rPr lang="en-US" dirty="0" err="1"/>
              <a:t>erişim</a:t>
            </a:r>
            <a:r>
              <a:rPr lang="en-US" dirty="0"/>
              <a:t> </a:t>
            </a:r>
            <a:r>
              <a:rPr lang="en-US" dirty="0" err="1"/>
              <a:t>hızının</a:t>
            </a:r>
            <a:r>
              <a:rPr lang="en-US" dirty="0"/>
              <a:t> </a:t>
            </a:r>
            <a:r>
              <a:rPr lang="en-US" dirty="0" err="1"/>
              <a:t>yanı</a:t>
            </a:r>
            <a:r>
              <a:rPr lang="en-US" dirty="0"/>
              <a:t> </a:t>
            </a:r>
            <a:r>
              <a:rPr lang="en-US" dirty="0" err="1"/>
              <a:t>sıra</a:t>
            </a:r>
            <a:r>
              <a:rPr lang="en-US" dirty="0"/>
              <a:t>, </a:t>
            </a:r>
            <a:r>
              <a:rPr lang="en-US" dirty="0" err="1"/>
              <a:t>bağlantı</a:t>
            </a:r>
            <a:r>
              <a:rPr lang="en-US" dirty="0"/>
              <a:t> </a:t>
            </a:r>
            <a:r>
              <a:rPr lang="en-US" dirty="0" err="1"/>
              <a:t>süresi</a:t>
            </a:r>
            <a:r>
              <a:rPr lang="en-US" dirty="0"/>
              <a:t> </a:t>
            </a:r>
            <a:r>
              <a:rPr lang="en-US" dirty="0" err="1"/>
              <a:t>üzerinden</a:t>
            </a:r>
            <a:r>
              <a:rPr lang="en-US" dirty="0"/>
              <a:t> </a:t>
            </a:r>
            <a:r>
              <a:rPr lang="en-US" dirty="0" err="1"/>
              <a:t>değil</a:t>
            </a:r>
            <a:r>
              <a:rPr lang="en-US" dirty="0"/>
              <a:t> </a:t>
            </a:r>
            <a:r>
              <a:rPr lang="en-US" dirty="0" err="1"/>
              <a:t>gerçekleştirilen</a:t>
            </a:r>
            <a:r>
              <a:rPr lang="en-US" dirty="0"/>
              <a:t> </a:t>
            </a:r>
            <a:r>
              <a:rPr lang="en-US" dirty="0" err="1"/>
              <a:t>veri</a:t>
            </a:r>
            <a:r>
              <a:rPr lang="en-US" dirty="0"/>
              <a:t> </a:t>
            </a:r>
            <a:r>
              <a:rPr lang="en-US" dirty="0" err="1"/>
              <a:t>transferi</a:t>
            </a:r>
            <a:r>
              <a:rPr lang="en-US" dirty="0"/>
              <a:t> </a:t>
            </a:r>
            <a:r>
              <a:rPr lang="en-US" dirty="0" err="1"/>
              <a:t>üzerinden</a:t>
            </a:r>
            <a:r>
              <a:rPr lang="en-US" dirty="0"/>
              <a:t> </a:t>
            </a:r>
            <a:r>
              <a:rPr lang="en-US" dirty="0" err="1"/>
              <a:t>ücretlendirilen</a:t>
            </a:r>
            <a:r>
              <a:rPr lang="en-US" dirty="0"/>
              <a:t> </a:t>
            </a:r>
            <a:r>
              <a:rPr lang="en-US" dirty="0" err="1"/>
              <a:t>ekonomik</a:t>
            </a:r>
            <a:r>
              <a:rPr lang="en-US" dirty="0"/>
              <a:t> </a:t>
            </a:r>
            <a:r>
              <a:rPr lang="en-US" dirty="0" err="1"/>
              <a:t>iletişim</a:t>
            </a:r>
            <a:r>
              <a:rPr lang="en-US" dirty="0"/>
              <a:t> </a:t>
            </a:r>
            <a:r>
              <a:rPr lang="en-US" dirty="0" err="1"/>
              <a:t>olanağı</a:t>
            </a:r>
            <a:r>
              <a:rPr lang="en-US" dirty="0"/>
              <a:t> </a:t>
            </a:r>
            <a:r>
              <a:rPr lang="en-US" dirty="0" err="1"/>
              <a:t>sağlamaktadır</a:t>
            </a:r>
            <a:r>
              <a:rPr lang="en-US" dirty="0"/>
              <a:t>. Bu </a:t>
            </a:r>
            <a:r>
              <a:rPr lang="en-US" dirty="0" err="1"/>
              <a:t>sayede</a:t>
            </a:r>
            <a:r>
              <a:rPr lang="en-US" dirty="0"/>
              <a:t> </a:t>
            </a:r>
            <a:r>
              <a:rPr lang="en-US" dirty="0" err="1"/>
              <a:t>sürekli</a:t>
            </a:r>
            <a:r>
              <a:rPr lang="en-US" dirty="0"/>
              <a:t> </a:t>
            </a:r>
            <a:r>
              <a:rPr lang="en-US" dirty="0" err="1"/>
              <a:t>Internete</a:t>
            </a:r>
            <a:r>
              <a:rPr lang="en-US" dirty="0"/>
              <a:t> </a:t>
            </a:r>
            <a:r>
              <a:rPr lang="en-US" dirty="0" err="1"/>
              <a:t>bağlı</a:t>
            </a:r>
            <a:r>
              <a:rPr lang="en-US" dirty="0"/>
              <a:t> </a:t>
            </a:r>
            <a:r>
              <a:rPr lang="en-US" dirty="0" err="1"/>
              <a:t>kalabilir</a:t>
            </a:r>
            <a:r>
              <a:rPr lang="en-US" dirty="0"/>
              <a:t> </a:t>
            </a:r>
            <a:r>
              <a:rPr lang="en-US" dirty="0" err="1"/>
              <a:t>ve</a:t>
            </a:r>
            <a:r>
              <a:rPr lang="en-US" dirty="0"/>
              <a:t> </a:t>
            </a:r>
            <a:r>
              <a:rPr lang="en-US" dirty="0" err="1"/>
              <a:t>veri</a:t>
            </a:r>
            <a:r>
              <a:rPr lang="en-US" dirty="0"/>
              <a:t> </a:t>
            </a:r>
            <a:r>
              <a:rPr lang="en-US" dirty="0" err="1"/>
              <a:t>transferi</a:t>
            </a:r>
            <a:r>
              <a:rPr lang="en-US" dirty="0"/>
              <a:t> </a:t>
            </a:r>
            <a:r>
              <a:rPr lang="en-US" dirty="0" err="1"/>
              <a:t>yapmadığınız</a:t>
            </a:r>
            <a:r>
              <a:rPr lang="en-US" dirty="0"/>
              <a:t> </a:t>
            </a:r>
            <a:r>
              <a:rPr lang="en-US" dirty="0" err="1"/>
              <a:t>sürece</a:t>
            </a:r>
            <a:r>
              <a:rPr lang="en-US" dirty="0"/>
              <a:t> </a:t>
            </a:r>
            <a:r>
              <a:rPr lang="en-US" dirty="0" err="1"/>
              <a:t>herhangi</a:t>
            </a:r>
            <a:r>
              <a:rPr lang="en-US" dirty="0"/>
              <a:t> </a:t>
            </a:r>
            <a:r>
              <a:rPr lang="en-US" dirty="0" err="1"/>
              <a:t>bir</a:t>
            </a:r>
            <a:r>
              <a:rPr lang="en-US" dirty="0"/>
              <a:t> </a:t>
            </a:r>
            <a:r>
              <a:rPr lang="en-US" dirty="0" err="1"/>
              <a:t>ücret</a:t>
            </a:r>
            <a:r>
              <a:rPr lang="en-US" dirty="0"/>
              <a:t> </a:t>
            </a:r>
            <a:r>
              <a:rPr lang="en-US" dirty="0" err="1"/>
              <a:t>ödemezsiniz</a:t>
            </a:r>
            <a:r>
              <a:rPr lang="en-US" dirty="0"/>
              <a:t>. GPRS </a:t>
            </a:r>
            <a:r>
              <a:rPr lang="en-US" dirty="0" err="1"/>
              <a:t>uyumlu</a:t>
            </a:r>
            <a:r>
              <a:rPr lang="en-US" dirty="0"/>
              <a:t> </a:t>
            </a:r>
            <a:r>
              <a:rPr lang="en-US" dirty="0" err="1"/>
              <a:t>cep</a:t>
            </a:r>
            <a:r>
              <a:rPr lang="en-US" dirty="0"/>
              <a:t> </a:t>
            </a:r>
            <a:r>
              <a:rPr lang="en-US" dirty="0" err="1"/>
              <a:t>telefonunuz</a:t>
            </a:r>
            <a:r>
              <a:rPr lang="en-US" dirty="0"/>
              <a:t> </a:t>
            </a:r>
            <a:r>
              <a:rPr lang="en-US" dirty="0" err="1"/>
              <a:t>aracılığıyla</a:t>
            </a:r>
            <a:r>
              <a:rPr lang="en-US" dirty="0"/>
              <a:t> </a:t>
            </a:r>
            <a:r>
              <a:rPr lang="en-US" dirty="0" err="1"/>
              <a:t>ya</a:t>
            </a:r>
            <a:r>
              <a:rPr lang="en-US" dirty="0"/>
              <a:t> da GPRS PC Card </a:t>
            </a:r>
            <a:r>
              <a:rPr lang="en-US" dirty="0" err="1"/>
              <a:t>ile</a:t>
            </a:r>
            <a:r>
              <a:rPr lang="en-US" dirty="0"/>
              <a:t> </a:t>
            </a:r>
            <a:r>
              <a:rPr lang="en-US" dirty="0" err="1"/>
              <a:t>taşınabilir</a:t>
            </a:r>
            <a:r>
              <a:rPr lang="en-US" dirty="0"/>
              <a:t> </a:t>
            </a:r>
            <a:r>
              <a:rPr lang="en-US" dirty="0" err="1"/>
              <a:t>bilgisayarınızdan</a:t>
            </a:r>
            <a:r>
              <a:rPr lang="en-US" dirty="0"/>
              <a:t> </a:t>
            </a:r>
            <a:r>
              <a:rPr lang="en-US" dirty="0" err="1"/>
              <a:t>ya</a:t>
            </a:r>
            <a:r>
              <a:rPr lang="en-US" dirty="0"/>
              <a:t> da </a:t>
            </a:r>
            <a:r>
              <a:rPr lang="en-US" dirty="0" err="1"/>
              <a:t>PC'nizden</a:t>
            </a:r>
            <a:r>
              <a:rPr lang="en-US" dirty="0"/>
              <a:t> </a:t>
            </a:r>
            <a:r>
              <a:rPr lang="en-US" dirty="0" err="1"/>
              <a:t>Internet'e</a:t>
            </a:r>
            <a:r>
              <a:rPr lang="en-US" dirty="0"/>
              <a:t> </a:t>
            </a:r>
            <a:r>
              <a:rPr lang="en-US" dirty="0" err="1"/>
              <a:t>bağlanabilirsiniz</a:t>
            </a:r>
            <a:r>
              <a:rPr lang="en-US" dirty="0"/>
              <a:t>. </a:t>
            </a:r>
            <a:r>
              <a:rPr lang="en-US" dirty="0" err="1"/>
              <a:t>Bunun</a:t>
            </a:r>
            <a:r>
              <a:rPr lang="en-US" dirty="0"/>
              <a:t> </a:t>
            </a:r>
            <a:r>
              <a:rPr lang="en-US" dirty="0" err="1"/>
              <a:t>için</a:t>
            </a:r>
            <a:r>
              <a:rPr lang="en-US" dirty="0"/>
              <a:t> </a:t>
            </a:r>
            <a:r>
              <a:rPr lang="en-US" dirty="0" err="1"/>
              <a:t>telefonunuzu</a:t>
            </a:r>
            <a:r>
              <a:rPr lang="en-US" dirty="0"/>
              <a:t> </a:t>
            </a:r>
            <a:r>
              <a:rPr lang="en-US" dirty="0" err="1"/>
              <a:t>ya</a:t>
            </a:r>
            <a:r>
              <a:rPr lang="en-US" dirty="0"/>
              <a:t> da GPRS PC </a:t>
            </a:r>
            <a:r>
              <a:rPr lang="en-US" dirty="0" err="1"/>
              <a:t>Card’ınızı</a:t>
            </a:r>
            <a:r>
              <a:rPr lang="en-US" dirty="0"/>
              <a:t> </a:t>
            </a:r>
            <a:r>
              <a:rPr lang="en-US" dirty="0" err="1"/>
              <a:t>bilgisayara</a:t>
            </a:r>
            <a:r>
              <a:rPr lang="en-US" dirty="0"/>
              <a:t> </a:t>
            </a:r>
            <a:r>
              <a:rPr lang="en-US" dirty="0" err="1"/>
              <a:t>tanıtmanız</a:t>
            </a:r>
            <a:r>
              <a:rPr lang="en-US" dirty="0"/>
              <a:t> </a:t>
            </a:r>
            <a:r>
              <a:rPr lang="en-US" dirty="0" err="1"/>
              <a:t>ve</a:t>
            </a:r>
            <a:r>
              <a:rPr lang="en-US" dirty="0"/>
              <a:t> </a:t>
            </a:r>
            <a:r>
              <a:rPr lang="en-US" dirty="0" err="1"/>
              <a:t>gerekli</a:t>
            </a:r>
            <a:r>
              <a:rPr lang="en-US" dirty="0"/>
              <a:t> </a:t>
            </a:r>
            <a:r>
              <a:rPr lang="en-US" dirty="0" err="1"/>
              <a:t>yazılımı</a:t>
            </a:r>
            <a:r>
              <a:rPr lang="en-US" dirty="0"/>
              <a:t> </a:t>
            </a:r>
            <a:r>
              <a:rPr lang="en-US" dirty="0" err="1"/>
              <a:t>yüklemeniz</a:t>
            </a:r>
            <a:r>
              <a:rPr lang="en-US" dirty="0"/>
              <a:t> </a:t>
            </a:r>
            <a:r>
              <a:rPr lang="en-US" dirty="0" err="1"/>
              <a:t>yeterlidir</a:t>
            </a:r>
            <a:r>
              <a:rPr lang="en-US" dirty="0"/>
              <a:t>.</a:t>
            </a:r>
            <a:endParaRPr lang="tr-TR" dirty="0"/>
          </a:p>
          <a:p>
            <a:endParaRPr lang="tr-TR" dirty="0"/>
          </a:p>
        </p:txBody>
      </p:sp>
      <p:sp>
        <p:nvSpPr>
          <p:cNvPr id="3" name="Slide Number Placeholder 2">
            <a:extLst>
              <a:ext uri="{FF2B5EF4-FFF2-40B4-BE49-F238E27FC236}">
                <a16:creationId xmlns:a16="http://schemas.microsoft.com/office/drawing/2014/main" id="{965C7522-3E8C-11BB-E133-D4CA03CCCF48}"/>
              </a:ext>
            </a:extLst>
          </p:cNvPr>
          <p:cNvSpPr>
            <a:spLocks noGrp="1"/>
          </p:cNvSpPr>
          <p:nvPr>
            <p:ph type="sldNum" sz="quarter" idx="12"/>
          </p:nvPr>
        </p:nvSpPr>
        <p:spPr/>
        <p:txBody>
          <a:bodyPr/>
          <a:lstStyle/>
          <a:p>
            <a:fld id="{FA388F4F-6C6B-4E7F-860B-201CED661D62}" type="slidenum">
              <a:rPr lang="tr-TR" smtClean="0"/>
              <a:t>84</a:t>
            </a:fld>
            <a:endParaRPr lang="tr-TR"/>
          </a:p>
        </p:txBody>
      </p:sp>
    </p:spTree>
    <p:extLst>
      <p:ext uri="{BB962C8B-B14F-4D97-AF65-F5344CB8AC3E}">
        <p14:creationId xmlns:p14="http://schemas.microsoft.com/office/powerpoint/2010/main" val="16314569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352928" cy="5078313"/>
          </a:xfrm>
          <a:prstGeom prst="rect">
            <a:avLst/>
          </a:prstGeom>
          <a:noFill/>
        </p:spPr>
        <p:txBody>
          <a:bodyPr wrap="square" rtlCol="0">
            <a:spAutoFit/>
          </a:bodyPr>
          <a:lstStyle/>
          <a:p>
            <a:pPr algn="just">
              <a:lnSpc>
                <a:spcPct val="150000"/>
              </a:lnSpc>
            </a:pPr>
            <a:r>
              <a:rPr lang="en-US" b="1" dirty="0"/>
              <a:t>GPRS’ İN BAŞLICA KULLANICI ÖZELLİKLERİ </a:t>
            </a:r>
            <a:endParaRPr lang="tr-TR" dirty="0"/>
          </a:p>
          <a:p>
            <a:pPr algn="just">
              <a:lnSpc>
                <a:spcPct val="150000"/>
              </a:lnSpc>
            </a:pPr>
            <a:endParaRPr lang="tr-TR" b="1" i="1" u="sng" dirty="0"/>
          </a:p>
          <a:p>
            <a:pPr algn="just">
              <a:lnSpc>
                <a:spcPct val="150000"/>
              </a:lnSpc>
            </a:pPr>
            <a:r>
              <a:rPr lang="en-US" b="1" i="1" u="sng" dirty="0" err="1"/>
              <a:t>Hız</a:t>
            </a:r>
            <a:r>
              <a:rPr lang="en-US" i="1" dirty="0"/>
              <a:t>: </a:t>
            </a:r>
            <a:r>
              <a:rPr lang="en-US" dirty="0"/>
              <a:t>GSM </a:t>
            </a:r>
            <a:r>
              <a:rPr lang="en-US" dirty="0" err="1"/>
              <a:t>sisteminde</a:t>
            </a:r>
            <a:r>
              <a:rPr lang="en-US" dirty="0"/>
              <a:t> </a:t>
            </a:r>
            <a:r>
              <a:rPr lang="en-US" dirty="0" err="1"/>
              <a:t>zamanda</a:t>
            </a:r>
            <a:r>
              <a:rPr lang="en-US" dirty="0"/>
              <a:t> </a:t>
            </a:r>
            <a:r>
              <a:rPr lang="en-US" dirty="0" err="1"/>
              <a:t>çoğullama</a:t>
            </a:r>
            <a:r>
              <a:rPr lang="en-US" dirty="0"/>
              <a:t> </a:t>
            </a:r>
            <a:r>
              <a:rPr lang="en-US" dirty="0" err="1"/>
              <a:t>amacıyla</a:t>
            </a:r>
            <a:r>
              <a:rPr lang="en-US" dirty="0"/>
              <a:t> </a:t>
            </a:r>
            <a:r>
              <a:rPr lang="en-US" dirty="0" err="1"/>
              <a:t>kullanılan</a:t>
            </a:r>
            <a:r>
              <a:rPr lang="en-US" dirty="0"/>
              <a:t> </a:t>
            </a:r>
            <a:r>
              <a:rPr lang="en-US" dirty="0" err="1"/>
              <a:t>sekiz</a:t>
            </a:r>
            <a:r>
              <a:rPr lang="en-US" dirty="0"/>
              <a:t> </a:t>
            </a:r>
            <a:r>
              <a:rPr lang="en-US" dirty="0" err="1"/>
              <a:t>zaman</a:t>
            </a:r>
            <a:r>
              <a:rPr lang="en-US" dirty="0"/>
              <a:t> </a:t>
            </a:r>
            <a:r>
              <a:rPr lang="en-US" dirty="0" err="1"/>
              <a:t>diliminin</a:t>
            </a:r>
            <a:r>
              <a:rPr lang="en-US" dirty="0"/>
              <a:t> </a:t>
            </a:r>
            <a:r>
              <a:rPr lang="en-US" dirty="0" err="1"/>
              <a:t>tamamının</a:t>
            </a:r>
            <a:r>
              <a:rPr lang="en-US" dirty="0"/>
              <a:t> </a:t>
            </a:r>
            <a:r>
              <a:rPr lang="en-US" dirty="0" err="1"/>
              <a:t>aynı</a:t>
            </a:r>
            <a:r>
              <a:rPr lang="en-US" dirty="0"/>
              <a:t> </a:t>
            </a:r>
            <a:r>
              <a:rPr lang="en-US" dirty="0" err="1"/>
              <a:t>anda</a:t>
            </a:r>
            <a:r>
              <a:rPr lang="en-US" dirty="0"/>
              <a:t> </a:t>
            </a:r>
            <a:r>
              <a:rPr lang="en-US" dirty="0" err="1"/>
              <a:t>kullanılması</a:t>
            </a:r>
            <a:r>
              <a:rPr lang="en-US" dirty="0"/>
              <a:t> </a:t>
            </a:r>
            <a:r>
              <a:rPr lang="en-US" dirty="0" err="1"/>
              <a:t>ile</a:t>
            </a:r>
            <a:r>
              <a:rPr lang="en-US" dirty="0"/>
              <a:t> </a:t>
            </a:r>
            <a:r>
              <a:rPr lang="en-US" dirty="0" err="1"/>
              <a:t>teorik</a:t>
            </a:r>
            <a:r>
              <a:rPr lang="en-US" dirty="0"/>
              <a:t> </a:t>
            </a:r>
            <a:r>
              <a:rPr lang="en-US" dirty="0" err="1"/>
              <a:t>olarak</a:t>
            </a:r>
            <a:r>
              <a:rPr lang="en-US" dirty="0"/>
              <a:t> </a:t>
            </a:r>
            <a:r>
              <a:rPr lang="en-US" dirty="0" err="1"/>
              <a:t>ulaşılabilecek</a:t>
            </a:r>
            <a:r>
              <a:rPr lang="en-US" dirty="0"/>
              <a:t> </a:t>
            </a:r>
            <a:r>
              <a:rPr lang="en-US" dirty="0" err="1"/>
              <a:t>maksimum</a:t>
            </a:r>
            <a:r>
              <a:rPr lang="en-US" dirty="0"/>
              <a:t> </a:t>
            </a:r>
            <a:r>
              <a:rPr lang="en-US" dirty="0" err="1"/>
              <a:t>veri</a:t>
            </a:r>
            <a:r>
              <a:rPr lang="en-US" dirty="0"/>
              <a:t> </a:t>
            </a:r>
            <a:r>
              <a:rPr lang="en-US" dirty="0" err="1"/>
              <a:t>iletim</a:t>
            </a:r>
            <a:r>
              <a:rPr lang="en-US" dirty="0"/>
              <a:t> </a:t>
            </a:r>
            <a:r>
              <a:rPr lang="en-US" dirty="0" err="1"/>
              <a:t>hızı</a:t>
            </a:r>
            <a:r>
              <a:rPr lang="en-US" dirty="0"/>
              <a:t> 171.2 </a:t>
            </a:r>
            <a:r>
              <a:rPr lang="en-US" dirty="0" err="1"/>
              <a:t>Kbps’tir</a:t>
            </a:r>
            <a:r>
              <a:rPr lang="en-US" dirty="0"/>
              <a:t>. Bu </a:t>
            </a:r>
            <a:r>
              <a:rPr lang="en-US" dirty="0" err="1"/>
              <a:t>teorik</a:t>
            </a:r>
            <a:r>
              <a:rPr lang="en-US" dirty="0"/>
              <a:t> </a:t>
            </a:r>
            <a:r>
              <a:rPr lang="en-US" dirty="0" err="1"/>
              <a:t>veri</a:t>
            </a:r>
            <a:r>
              <a:rPr lang="en-US" dirty="0"/>
              <a:t> </a:t>
            </a:r>
            <a:r>
              <a:rPr lang="en-US" dirty="0" err="1"/>
              <a:t>iletim</a:t>
            </a:r>
            <a:r>
              <a:rPr lang="en-US" dirty="0"/>
              <a:t> </a:t>
            </a:r>
            <a:r>
              <a:rPr lang="en-US" dirty="0" err="1"/>
              <a:t>hızı</a:t>
            </a:r>
            <a:r>
              <a:rPr lang="en-US" dirty="0"/>
              <a:t>, </a:t>
            </a:r>
            <a:r>
              <a:rPr lang="en-US" dirty="0" err="1"/>
              <a:t>bugün</a:t>
            </a:r>
            <a:r>
              <a:rPr lang="en-US" dirty="0"/>
              <a:t> </a:t>
            </a:r>
            <a:r>
              <a:rPr lang="en-US" dirty="0" err="1"/>
              <a:t>kullandığımız</a:t>
            </a:r>
            <a:r>
              <a:rPr lang="en-US" dirty="0"/>
              <a:t> </a:t>
            </a:r>
            <a:r>
              <a:rPr lang="en-US" dirty="0" err="1"/>
              <a:t>telefon</a:t>
            </a:r>
            <a:r>
              <a:rPr lang="en-US" dirty="0"/>
              <a:t> </a:t>
            </a:r>
            <a:r>
              <a:rPr lang="en-US" dirty="0" err="1"/>
              <a:t>şebekesinden</a:t>
            </a:r>
            <a:r>
              <a:rPr lang="en-US" dirty="0"/>
              <a:t> </a:t>
            </a:r>
            <a:r>
              <a:rPr lang="en-US" dirty="0" err="1"/>
              <a:t>üç</a:t>
            </a:r>
            <a:r>
              <a:rPr lang="en-US" dirty="0"/>
              <a:t> </a:t>
            </a:r>
            <a:r>
              <a:rPr lang="en-US" dirty="0" err="1"/>
              <a:t>kat</a:t>
            </a:r>
            <a:r>
              <a:rPr lang="en-US" dirty="0"/>
              <a:t> </a:t>
            </a:r>
            <a:r>
              <a:rPr lang="en-US" dirty="0" err="1"/>
              <a:t>ve</a:t>
            </a:r>
            <a:r>
              <a:rPr lang="en-US" dirty="0"/>
              <a:t> </a:t>
            </a:r>
            <a:r>
              <a:rPr lang="en-US" dirty="0" err="1"/>
              <a:t>mevcut</a:t>
            </a:r>
            <a:r>
              <a:rPr lang="en-US" dirty="0"/>
              <a:t> GSM </a:t>
            </a:r>
            <a:r>
              <a:rPr lang="en-US" dirty="0" err="1"/>
              <a:t>şebekesindeki</a:t>
            </a:r>
            <a:r>
              <a:rPr lang="en-US" dirty="0"/>
              <a:t> </a:t>
            </a:r>
            <a:r>
              <a:rPr lang="en-US" dirty="0" err="1"/>
              <a:t>devre</a:t>
            </a:r>
            <a:r>
              <a:rPr lang="en-US" dirty="0"/>
              <a:t> </a:t>
            </a:r>
            <a:r>
              <a:rPr lang="en-US" dirty="0" err="1"/>
              <a:t>anahtarlamalı</a:t>
            </a:r>
            <a:r>
              <a:rPr lang="en-US" dirty="0"/>
              <a:t> </a:t>
            </a:r>
            <a:r>
              <a:rPr lang="en-US" dirty="0" err="1"/>
              <a:t>veri</a:t>
            </a:r>
            <a:r>
              <a:rPr lang="en-US" dirty="0"/>
              <a:t> </a:t>
            </a:r>
            <a:r>
              <a:rPr lang="en-US" dirty="0" err="1"/>
              <a:t>iletim</a:t>
            </a:r>
            <a:r>
              <a:rPr lang="en-US" dirty="0"/>
              <a:t> </a:t>
            </a:r>
            <a:r>
              <a:rPr lang="en-US" dirty="0" err="1"/>
              <a:t>hızından</a:t>
            </a:r>
            <a:r>
              <a:rPr lang="en-US" dirty="0"/>
              <a:t> da on </a:t>
            </a:r>
            <a:r>
              <a:rPr lang="en-US" dirty="0" err="1"/>
              <a:t>kat</a:t>
            </a:r>
            <a:r>
              <a:rPr lang="en-US" dirty="0"/>
              <a:t> </a:t>
            </a:r>
            <a:r>
              <a:rPr lang="en-US" dirty="0" err="1"/>
              <a:t>daha</a:t>
            </a:r>
            <a:r>
              <a:rPr lang="en-US" dirty="0"/>
              <a:t> </a:t>
            </a:r>
            <a:r>
              <a:rPr lang="en-US" dirty="0" err="1"/>
              <a:t>fazladır</a:t>
            </a:r>
            <a:r>
              <a:rPr lang="en-US" dirty="0"/>
              <a:t>. GPRS </a:t>
            </a:r>
            <a:r>
              <a:rPr lang="en-US" dirty="0" err="1"/>
              <a:t>devre</a:t>
            </a:r>
            <a:r>
              <a:rPr lang="en-US" dirty="0"/>
              <a:t> </a:t>
            </a:r>
            <a:r>
              <a:rPr lang="en-US" dirty="0" err="1"/>
              <a:t>anahtarlamalı</a:t>
            </a:r>
            <a:r>
              <a:rPr lang="en-US" dirty="0"/>
              <a:t> </a:t>
            </a:r>
            <a:r>
              <a:rPr lang="en-US" dirty="0" err="1"/>
              <a:t>veri</a:t>
            </a:r>
            <a:r>
              <a:rPr lang="en-US" dirty="0"/>
              <a:t> </a:t>
            </a:r>
            <a:r>
              <a:rPr lang="en-US" dirty="0" err="1"/>
              <a:t>iletimi</a:t>
            </a:r>
            <a:r>
              <a:rPr lang="en-US" dirty="0"/>
              <a:t> </a:t>
            </a:r>
            <a:r>
              <a:rPr lang="en-US" dirty="0" err="1"/>
              <a:t>ve</a:t>
            </a:r>
            <a:r>
              <a:rPr lang="en-US" dirty="0"/>
              <a:t> </a:t>
            </a:r>
            <a:r>
              <a:rPr lang="en-US" dirty="0" err="1"/>
              <a:t>kısa</a:t>
            </a:r>
            <a:r>
              <a:rPr lang="en-US" dirty="0"/>
              <a:t> </a:t>
            </a:r>
            <a:r>
              <a:rPr lang="en-US" dirty="0" err="1"/>
              <a:t>mesaj</a:t>
            </a:r>
            <a:r>
              <a:rPr lang="en-US" dirty="0"/>
              <a:t> </a:t>
            </a:r>
            <a:r>
              <a:rPr lang="en-US" dirty="0" err="1"/>
              <a:t>servisi</a:t>
            </a:r>
            <a:r>
              <a:rPr lang="en-US" dirty="0"/>
              <a:t> </a:t>
            </a:r>
            <a:r>
              <a:rPr lang="en-US" dirty="0" err="1"/>
              <a:t>ile</a:t>
            </a:r>
            <a:r>
              <a:rPr lang="en-US" dirty="0"/>
              <a:t> </a:t>
            </a:r>
            <a:r>
              <a:rPr lang="en-US" dirty="0" err="1"/>
              <a:t>kıyaslandığında</a:t>
            </a:r>
            <a:r>
              <a:rPr lang="en-US" dirty="0"/>
              <a:t> en </a:t>
            </a:r>
            <a:r>
              <a:rPr lang="en-US" dirty="0" err="1"/>
              <a:t>az</a:t>
            </a:r>
            <a:r>
              <a:rPr lang="en-US" dirty="0"/>
              <a:t> </a:t>
            </a:r>
            <a:r>
              <a:rPr lang="en-US" dirty="0" err="1"/>
              <a:t>maliyetli</a:t>
            </a:r>
            <a:r>
              <a:rPr lang="en-US" dirty="0"/>
              <a:t> </a:t>
            </a:r>
            <a:r>
              <a:rPr lang="en-US" dirty="0" err="1"/>
              <a:t>veri</a:t>
            </a:r>
            <a:r>
              <a:rPr lang="en-US" dirty="0"/>
              <a:t> </a:t>
            </a:r>
            <a:r>
              <a:rPr lang="en-US" dirty="0" err="1"/>
              <a:t>iletim</a:t>
            </a:r>
            <a:r>
              <a:rPr lang="en-US" dirty="0"/>
              <a:t> </a:t>
            </a:r>
            <a:r>
              <a:rPr lang="en-US" dirty="0" err="1"/>
              <a:t>hizmetidir</a:t>
            </a:r>
            <a:r>
              <a:rPr lang="en-US" dirty="0"/>
              <a:t>. </a:t>
            </a:r>
            <a:endParaRPr lang="tr-TR" dirty="0"/>
          </a:p>
          <a:p>
            <a:pPr algn="just">
              <a:lnSpc>
                <a:spcPct val="150000"/>
              </a:lnSpc>
            </a:pPr>
            <a:endParaRPr lang="tr-TR" b="1" i="1" u="sng" dirty="0"/>
          </a:p>
          <a:p>
            <a:pPr algn="just">
              <a:lnSpc>
                <a:spcPct val="150000"/>
              </a:lnSpc>
            </a:pPr>
            <a:r>
              <a:rPr lang="en-US" b="1" i="1" u="sng" dirty="0" err="1"/>
              <a:t>Süreklilik</a:t>
            </a:r>
            <a:r>
              <a:rPr lang="en-US" i="1" dirty="0"/>
              <a:t>: </a:t>
            </a:r>
            <a:r>
              <a:rPr lang="en-US" dirty="0" err="1"/>
              <a:t>GPRS’in</a:t>
            </a:r>
            <a:r>
              <a:rPr lang="en-US" dirty="0"/>
              <a:t> </a:t>
            </a:r>
            <a:r>
              <a:rPr lang="en-US" dirty="0" err="1"/>
              <a:t>sağladığı</a:t>
            </a:r>
            <a:r>
              <a:rPr lang="en-US" dirty="0"/>
              <a:t> en </a:t>
            </a:r>
            <a:r>
              <a:rPr lang="en-US" dirty="0" err="1"/>
              <a:t>önemli</a:t>
            </a:r>
            <a:r>
              <a:rPr lang="en-US" dirty="0"/>
              <a:t> </a:t>
            </a:r>
            <a:r>
              <a:rPr lang="en-US" dirty="0" err="1"/>
              <a:t>özellik</a:t>
            </a:r>
            <a:r>
              <a:rPr lang="en-US" dirty="0"/>
              <a:t> </a:t>
            </a:r>
            <a:r>
              <a:rPr lang="en-US" dirty="0" err="1"/>
              <a:t>sürekli</a:t>
            </a:r>
            <a:r>
              <a:rPr lang="en-US" dirty="0"/>
              <a:t> </a:t>
            </a:r>
            <a:r>
              <a:rPr lang="en-US" dirty="0" err="1"/>
              <a:t>şebekeye</a:t>
            </a:r>
            <a:r>
              <a:rPr lang="en-US" dirty="0"/>
              <a:t> </a:t>
            </a:r>
            <a:r>
              <a:rPr lang="en-US" dirty="0" err="1"/>
              <a:t>bağlı</a:t>
            </a:r>
            <a:r>
              <a:rPr lang="en-US" dirty="0"/>
              <a:t> </a:t>
            </a:r>
            <a:r>
              <a:rPr lang="en-US" dirty="0" err="1"/>
              <a:t>olmak</a:t>
            </a:r>
            <a:r>
              <a:rPr lang="en-US" dirty="0"/>
              <a:t>, </a:t>
            </a:r>
            <a:r>
              <a:rPr lang="en-US" dirty="0" err="1"/>
              <a:t>yani</a:t>
            </a:r>
            <a:r>
              <a:rPr lang="en-US" dirty="0"/>
              <a:t> </a:t>
            </a:r>
            <a:r>
              <a:rPr lang="en-US" dirty="0" err="1"/>
              <a:t>sürekli</a:t>
            </a:r>
            <a:r>
              <a:rPr lang="en-US" dirty="0"/>
              <a:t> </a:t>
            </a:r>
            <a:r>
              <a:rPr lang="en-US" dirty="0" err="1"/>
              <a:t>hatta</a:t>
            </a:r>
            <a:r>
              <a:rPr lang="en-US" dirty="0"/>
              <a:t> (online) </a:t>
            </a:r>
            <a:r>
              <a:rPr lang="en-US" dirty="0" err="1"/>
              <a:t>olmaktır</a:t>
            </a:r>
            <a:r>
              <a:rPr lang="en-US" dirty="0"/>
              <a:t>. </a:t>
            </a:r>
            <a:r>
              <a:rPr lang="en-US" dirty="0" err="1"/>
              <a:t>Süreklilik</a:t>
            </a:r>
            <a:r>
              <a:rPr lang="en-US" dirty="0"/>
              <a:t>, </a:t>
            </a:r>
            <a:r>
              <a:rPr lang="en-US" dirty="0" err="1"/>
              <a:t>devre</a:t>
            </a:r>
            <a:r>
              <a:rPr lang="en-US" dirty="0"/>
              <a:t> </a:t>
            </a:r>
            <a:r>
              <a:rPr lang="en-US" dirty="0" err="1"/>
              <a:t>anahtarlamalı</a:t>
            </a:r>
            <a:r>
              <a:rPr lang="en-US" dirty="0"/>
              <a:t> </a:t>
            </a:r>
            <a:r>
              <a:rPr lang="en-US" dirty="0" err="1"/>
              <a:t>veri</a:t>
            </a:r>
            <a:r>
              <a:rPr lang="en-US" dirty="0"/>
              <a:t> </a:t>
            </a:r>
            <a:r>
              <a:rPr lang="en-US" dirty="0" err="1"/>
              <a:t>iletimi</a:t>
            </a:r>
            <a:r>
              <a:rPr lang="en-US" dirty="0"/>
              <a:t> </a:t>
            </a:r>
            <a:r>
              <a:rPr lang="en-US" dirty="0" err="1"/>
              <a:t>ile</a:t>
            </a:r>
            <a:r>
              <a:rPr lang="en-US" dirty="0"/>
              <a:t> </a:t>
            </a:r>
            <a:r>
              <a:rPr lang="en-US" dirty="0" err="1"/>
              <a:t>kıyaslandığında</a:t>
            </a:r>
            <a:r>
              <a:rPr lang="en-US" dirty="0"/>
              <a:t> </a:t>
            </a:r>
            <a:r>
              <a:rPr lang="en-US" dirty="0" err="1"/>
              <a:t>GPRS’in</a:t>
            </a:r>
            <a:r>
              <a:rPr lang="en-US" dirty="0"/>
              <a:t> en </a:t>
            </a:r>
            <a:r>
              <a:rPr lang="en-US" dirty="0" err="1"/>
              <a:t>büyük</a:t>
            </a:r>
            <a:r>
              <a:rPr lang="en-US" dirty="0"/>
              <a:t> </a:t>
            </a:r>
            <a:r>
              <a:rPr lang="en-US" dirty="0" err="1"/>
              <a:t>avantajlarından</a:t>
            </a:r>
            <a:r>
              <a:rPr lang="en-US" dirty="0"/>
              <a:t> </a:t>
            </a:r>
            <a:r>
              <a:rPr lang="en-US" dirty="0" err="1"/>
              <a:t>biridir</a:t>
            </a:r>
            <a:r>
              <a:rPr lang="en-US" dirty="0"/>
              <a:t>. </a:t>
            </a:r>
            <a:endParaRPr lang="tr-TR" dirty="0"/>
          </a:p>
        </p:txBody>
      </p:sp>
      <p:sp>
        <p:nvSpPr>
          <p:cNvPr id="3" name="Slide Number Placeholder 2">
            <a:extLst>
              <a:ext uri="{FF2B5EF4-FFF2-40B4-BE49-F238E27FC236}">
                <a16:creationId xmlns:a16="http://schemas.microsoft.com/office/drawing/2014/main" id="{C4A91248-C2C6-2B7C-0FB9-A19A07265F38}"/>
              </a:ext>
            </a:extLst>
          </p:cNvPr>
          <p:cNvSpPr>
            <a:spLocks noGrp="1"/>
          </p:cNvSpPr>
          <p:nvPr>
            <p:ph type="sldNum" sz="quarter" idx="12"/>
          </p:nvPr>
        </p:nvSpPr>
        <p:spPr/>
        <p:txBody>
          <a:bodyPr/>
          <a:lstStyle/>
          <a:p>
            <a:fld id="{FA388F4F-6C6B-4E7F-860B-201CED661D62}" type="slidenum">
              <a:rPr lang="tr-TR" smtClean="0"/>
              <a:t>85</a:t>
            </a:fld>
            <a:endParaRPr lang="tr-TR"/>
          </a:p>
        </p:txBody>
      </p:sp>
    </p:spTree>
    <p:extLst>
      <p:ext uri="{BB962C8B-B14F-4D97-AF65-F5344CB8AC3E}">
        <p14:creationId xmlns:p14="http://schemas.microsoft.com/office/powerpoint/2010/main" val="1352014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280920" cy="2446824"/>
          </a:xfrm>
          <a:prstGeom prst="rect">
            <a:avLst/>
          </a:prstGeom>
          <a:noFill/>
        </p:spPr>
        <p:txBody>
          <a:bodyPr wrap="square" rtlCol="0">
            <a:spAutoFit/>
          </a:bodyPr>
          <a:lstStyle/>
          <a:p>
            <a:pPr algn="just">
              <a:lnSpc>
                <a:spcPct val="150000"/>
              </a:lnSpc>
            </a:pPr>
            <a:r>
              <a:rPr lang="en-US" b="1" i="1" u="sng" dirty="0" err="1"/>
              <a:t>Yeni</a:t>
            </a:r>
            <a:r>
              <a:rPr lang="en-US" b="1" i="1" u="sng" dirty="0"/>
              <a:t> </a:t>
            </a:r>
            <a:r>
              <a:rPr lang="en-US" b="1" i="1" u="sng" dirty="0" err="1"/>
              <a:t>Uygulamalar</a:t>
            </a:r>
            <a:r>
              <a:rPr lang="en-US" i="1" dirty="0"/>
              <a:t>: </a:t>
            </a:r>
            <a:r>
              <a:rPr lang="en-US" dirty="0"/>
              <a:t>GPRS, </a:t>
            </a:r>
            <a:r>
              <a:rPr lang="en-US" dirty="0" err="1"/>
              <a:t>mevcut</a:t>
            </a:r>
            <a:r>
              <a:rPr lang="en-US" dirty="0"/>
              <a:t> GSM </a:t>
            </a:r>
            <a:r>
              <a:rPr lang="en-US" dirty="0" err="1"/>
              <a:t>şebekesi</a:t>
            </a:r>
            <a:r>
              <a:rPr lang="en-US" dirty="0"/>
              <a:t> </a:t>
            </a:r>
            <a:r>
              <a:rPr lang="en-US" dirty="0" err="1"/>
              <a:t>üzerinden</a:t>
            </a:r>
            <a:r>
              <a:rPr lang="en-US" dirty="0"/>
              <a:t>, </a:t>
            </a:r>
            <a:r>
              <a:rPr lang="en-US" dirty="0" err="1"/>
              <a:t>devre</a:t>
            </a:r>
            <a:r>
              <a:rPr lang="en-US" dirty="0"/>
              <a:t> </a:t>
            </a:r>
            <a:r>
              <a:rPr lang="en-US" dirty="0" err="1"/>
              <a:t>anahtarlamalı</a:t>
            </a:r>
            <a:r>
              <a:rPr lang="en-US" dirty="0"/>
              <a:t> </a:t>
            </a:r>
            <a:r>
              <a:rPr lang="en-US" dirty="0" err="1"/>
              <a:t>veri</a:t>
            </a:r>
            <a:r>
              <a:rPr lang="en-US" dirty="0"/>
              <a:t> </a:t>
            </a:r>
            <a:r>
              <a:rPr lang="en-US" dirty="0" err="1"/>
              <a:t>hızındaki</a:t>
            </a:r>
            <a:r>
              <a:rPr lang="en-US" dirty="0"/>
              <a:t> (9.6Kbps) </a:t>
            </a:r>
            <a:r>
              <a:rPr lang="en-US" dirty="0" err="1"/>
              <a:t>ve</a:t>
            </a:r>
            <a:r>
              <a:rPr lang="en-US" dirty="0"/>
              <a:t> </a:t>
            </a:r>
            <a:r>
              <a:rPr lang="en-US" dirty="0" err="1"/>
              <a:t>kısa</a:t>
            </a:r>
            <a:r>
              <a:rPr lang="en-US" dirty="0"/>
              <a:t> </a:t>
            </a:r>
            <a:r>
              <a:rPr lang="en-US" dirty="0" err="1"/>
              <a:t>mesaj</a:t>
            </a:r>
            <a:r>
              <a:rPr lang="en-US" dirty="0"/>
              <a:t> </a:t>
            </a:r>
            <a:r>
              <a:rPr lang="en-US" dirty="0" err="1"/>
              <a:t>servisindeki</a:t>
            </a:r>
            <a:r>
              <a:rPr lang="en-US" dirty="0"/>
              <a:t> </a:t>
            </a:r>
            <a:r>
              <a:rPr lang="en-US" dirty="0" err="1"/>
              <a:t>mesaj</a:t>
            </a:r>
            <a:r>
              <a:rPr lang="en-US" dirty="0"/>
              <a:t> </a:t>
            </a:r>
            <a:r>
              <a:rPr lang="en-US" dirty="0" err="1"/>
              <a:t>uzunluğu</a:t>
            </a:r>
            <a:r>
              <a:rPr lang="en-US" dirty="0"/>
              <a:t> (160 </a:t>
            </a:r>
            <a:r>
              <a:rPr lang="en-US" dirty="0" err="1"/>
              <a:t>Karakter</a:t>
            </a:r>
            <a:r>
              <a:rPr lang="en-US" dirty="0"/>
              <a:t>) </a:t>
            </a:r>
            <a:r>
              <a:rPr lang="en-US" dirty="0" err="1"/>
              <a:t>gibi</a:t>
            </a:r>
            <a:r>
              <a:rPr lang="en-US" dirty="0"/>
              <a:t> </a:t>
            </a:r>
            <a:r>
              <a:rPr lang="en-US" dirty="0" err="1"/>
              <a:t>kısıtlamalardan</a:t>
            </a:r>
            <a:r>
              <a:rPr lang="en-US" dirty="0"/>
              <a:t> </a:t>
            </a:r>
            <a:r>
              <a:rPr lang="en-US" dirty="0" err="1"/>
              <a:t>ötürü</a:t>
            </a:r>
            <a:r>
              <a:rPr lang="en-US" dirty="0"/>
              <a:t> </a:t>
            </a:r>
            <a:r>
              <a:rPr lang="en-US" dirty="0" err="1"/>
              <a:t>daha</a:t>
            </a:r>
            <a:r>
              <a:rPr lang="en-US" dirty="0"/>
              <a:t> </a:t>
            </a:r>
            <a:r>
              <a:rPr lang="en-US" dirty="0" err="1"/>
              <a:t>önce</a:t>
            </a:r>
            <a:r>
              <a:rPr lang="en-US" dirty="0"/>
              <a:t> </a:t>
            </a:r>
            <a:r>
              <a:rPr lang="en-US" dirty="0" err="1"/>
              <a:t>mümkün</a:t>
            </a:r>
            <a:r>
              <a:rPr lang="en-US" dirty="0"/>
              <a:t> </a:t>
            </a:r>
            <a:r>
              <a:rPr lang="en-US" dirty="0" err="1"/>
              <a:t>olmayan</a:t>
            </a:r>
            <a:r>
              <a:rPr lang="en-US" dirty="0"/>
              <a:t> </a:t>
            </a:r>
            <a:r>
              <a:rPr lang="en-US" dirty="0" err="1"/>
              <a:t>pek</a:t>
            </a:r>
            <a:r>
              <a:rPr lang="en-US" dirty="0"/>
              <a:t> </a:t>
            </a:r>
            <a:r>
              <a:rPr lang="en-US" dirty="0" err="1"/>
              <a:t>çok</a:t>
            </a:r>
            <a:r>
              <a:rPr lang="en-US" dirty="0"/>
              <a:t> </a:t>
            </a:r>
            <a:r>
              <a:rPr lang="en-US" dirty="0" err="1"/>
              <a:t>yeni</a:t>
            </a:r>
            <a:r>
              <a:rPr lang="en-US" dirty="0"/>
              <a:t> </a:t>
            </a:r>
            <a:r>
              <a:rPr lang="en-US" dirty="0" err="1"/>
              <a:t>uygulamaya</a:t>
            </a:r>
            <a:r>
              <a:rPr lang="en-US" dirty="0"/>
              <a:t> </a:t>
            </a:r>
            <a:r>
              <a:rPr lang="en-US" dirty="0" err="1"/>
              <a:t>olanak</a:t>
            </a:r>
            <a:r>
              <a:rPr lang="en-US" dirty="0"/>
              <a:t> </a:t>
            </a:r>
            <a:r>
              <a:rPr lang="en-US" dirty="0" err="1"/>
              <a:t>sağlamıştır</a:t>
            </a:r>
            <a:r>
              <a:rPr lang="en-US" dirty="0"/>
              <a:t>. GPRS, </a:t>
            </a:r>
            <a:r>
              <a:rPr lang="en-US" dirty="0" err="1"/>
              <a:t>bilgisayarla</a:t>
            </a:r>
            <a:r>
              <a:rPr lang="en-US" dirty="0"/>
              <a:t> internet </a:t>
            </a:r>
            <a:r>
              <a:rPr lang="en-US" dirty="0" err="1"/>
              <a:t>üzerinde</a:t>
            </a:r>
            <a:r>
              <a:rPr lang="en-US" dirty="0"/>
              <a:t> </a:t>
            </a:r>
            <a:r>
              <a:rPr lang="en-US" dirty="0" err="1"/>
              <a:t>yapılabilen</a:t>
            </a:r>
            <a:r>
              <a:rPr lang="en-US" dirty="0"/>
              <a:t> </a:t>
            </a:r>
            <a:r>
              <a:rPr lang="en-US" dirty="0" err="1"/>
              <a:t>tüm</a:t>
            </a:r>
            <a:r>
              <a:rPr lang="en-US" dirty="0"/>
              <a:t> </a:t>
            </a:r>
            <a:r>
              <a:rPr lang="en-US" dirty="0" err="1"/>
              <a:t>işlemlerin</a:t>
            </a:r>
            <a:r>
              <a:rPr lang="en-US" dirty="0"/>
              <a:t> </a:t>
            </a:r>
            <a:r>
              <a:rPr lang="en-US" dirty="0" err="1"/>
              <a:t>ve</a:t>
            </a:r>
            <a:r>
              <a:rPr lang="en-US" dirty="0"/>
              <a:t> </a:t>
            </a:r>
            <a:r>
              <a:rPr lang="en-US" dirty="0" err="1"/>
              <a:t>uygulamaların</a:t>
            </a:r>
            <a:r>
              <a:rPr lang="en-US" dirty="0"/>
              <a:t>, </a:t>
            </a:r>
            <a:r>
              <a:rPr lang="en-US" dirty="0" err="1"/>
              <a:t>gezgin</a:t>
            </a:r>
            <a:r>
              <a:rPr lang="en-US" dirty="0"/>
              <a:t> </a:t>
            </a:r>
            <a:r>
              <a:rPr lang="en-US" dirty="0" err="1"/>
              <a:t>olarak</a:t>
            </a:r>
            <a:r>
              <a:rPr lang="en-US" dirty="0"/>
              <a:t> </a:t>
            </a:r>
            <a:r>
              <a:rPr lang="en-US" dirty="0" err="1"/>
              <a:t>yapabilmesini</a:t>
            </a:r>
            <a:r>
              <a:rPr lang="en-US" dirty="0"/>
              <a:t> </a:t>
            </a:r>
            <a:r>
              <a:rPr lang="en-US" dirty="0" err="1"/>
              <a:t>sağlar</a:t>
            </a:r>
            <a:r>
              <a:rPr lang="en-US" dirty="0"/>
              <a:t>.</a:t>
            </a:r>
            <a:endParaRPr lang="tr-TR" dirty="0"/>
          </a:p>
          <a:p>
            <a:pPr algn="just"/>
            <a:endParaRPr lang="tr-TR" dirty="0"/>
          </a:p>
        </p:txBody>
      </p:sp>
      <p:sp>
        <p:nvSpPr>
          <p:cNvPr id="4" name="TextBox 3"/>
          <p:cNvSpPr txBox="1"/>
          <p:nvPr/>
        </p:nvSpPr>
        <p:spPr>
          <a:xfrm>
            <a:off x="728580" y="2745794"/>
            <a:ext cx="6840760" cy="646331"/>
          </a:xfrm>
          <a:prstGeom prst="rect">
            <a:avLst/>
          </a:prstGeom>
          <a:noFill/>
        </p:spPr>
        <p:txBody>
          <a:bodyPr wrap="square" rtlCol="0">
            <a:spAutoFit/>
          </a:bodyPr>
          <a:lstStyle/>
          <a:p>
            <a:r>
              <a:rPr lang="en-US" b="1" dirty="0"/>
              <a:t>GPRS’İN ŞEBEKE ÖZELLİKLERİ</a:t>
            </a:r>
            <a:endParaRPr lang="tr-TR" dirty="0"/>
          </a:p>
          <a:p>
            <a:endParaRPr lang="tr-TR" dirty="0"/>
          </a:p>
        </p:txBody>
      </p:sp>
      <p:sp>
        <p:nvSpPr>
          <p:cNvPr id="5" name="TextBox 4"/>
          <p:cNvSpPr txBox="1"/>
          <p:nvPr/>
        </p:nvSpPr>
        <p:spPr>
          <a:xfrm>
            <a:off x="728580" y="3573016"/>
            <a:ext cx="7947876" cy="2542363"/>
          </a:xfrm>
          <a:prstGeom prst="rect">
            <a:avLst/>
          </a:prstGeom>
          <a:noFill/>
        </p:spPr>
        <p:txBody>
          <a:bodyPr wrap="square" rtlCol="0">
            <a:spAutoFit/>
          </a:bodyPr>
          <a:lstStyle/>
          <a:p>
            <a:pPr algn="just">
              <a:lnSpc>
                <a:spcPct val="150000"/>
              </a:lnSpc>
            </a:pPr>
            <a:r>
              <a:rPr lang="en-US" b="1" i="1" u="sng" dirty="0" err="1"/>
              <a:t>Paket</a:t>
            </a:r>
            <a:r>
              <a:rPr lang="en-US" b="1" i="1" u="sng" dirty="0"/>
              <a:t> </a:t>
            </a:r>
            <a:r>
              <a:rPr lang="en-US" b="1" i="1" u="sng" dirty="0" err="1"/>
              <a:t>Anahtarlama</a:t>
            </a:r>
            <a:r>
              <a:rPr lang="en-US" i="1" dirty="0"/>
              <a:t>: </a:t>
            </a:r>
            <a:r>
              <a:rPr lang="en-US" dirty="0"/>
              <a:t>GPRS </a:t>
            </a:r>
            <a:r>
              <a:rPr lang="en-US" dirty="0" err="1"/>
              <a:t>sisteminde</a:t>
            </a:r>
            <a:r>
              <a:rPr lang="en-US" dirty="0"/>
              <a:t> </a:t>
            </a:r>
            <a:r>
              <a:rPr lang="en-US" dirty="0" err="1"/>
              <a:t>bilgi</a:t>
            </a:r>
            <a:r>
              <a:rPr lang="en-US" dirty="0"/>
              <a:t>, </a:t>
            </a:r>
            <a:r>
              <a:rPr lang="en-US" dirty="0" err="1"/>
              <a:t>iletilmeden</a:t>
            </a:r>
            <a:r>
              <a:rPr lang="en-US" dirty="0"/>
              <a:t> </a:t>
            </a:r>
            <a:r>
              <a:rPr lang="en-US" dirty="0" err="1"/>
              <a:t>önce</a:t>
            </a:r>
            <a:r>
              <a:rPr lang="en-US" dirty="0"/>
              <a:t> </a:t>
            </a:r>
            <a:r>
              <a:rPr lang="en-US" dirty="0" err="1"/>
              <a:t>paket</a:t>
            </a:r>
            <a:r>
              <a:rPr lang="en-US" dirty="0"/>
              <a:t> </a:t>
            </a:r>
            <a:r>
              <a:rPr lang="en-US" dirty="0" err="1"/>
              <a:t>olarak</a:t>
            </a:r>
            <a:r>
              <a:rPr lang="en-US" dirty="0"/>
              <a:t> </a:t>
            </a:r>
            <a:r>
              <a:rPr lang="en-US" dirty="0" err="1"/>
              <a:t>tabir</a:t>
            </a:r>
            <a:r>
              <a:rPr lang="en-US" dirty="0"/>
              <a:t> </a:t>
            </a:r>
            <a:r>
              <a:rPr lang="en-US" dirty="0" err="1"/>
              <a:t>edilen</a:t>
            </a:r>
            <a:r>
              <a:rPr lang="en-US" dirty="0"/>
              <a:t> </a:t>
            </a:r>
            <a:r>
              <a:rPr lang="en-US" dirty="0" err="1"/>
              <a:t>birbirinden</a:t>
            </a:r>
            <a:r>
              <a:rPr lang="en-US" dirty="0"/>
              <a:t> </a:t>
            </a:r>
            <a:r>
              <a:rPr lang="en-US" dirty="0" err="1"/>
              <a:t>ayrı</a:t>
            </a:r>
            <a:r>
              <a:rPr lang="en-US" dirty="0"/>
              <a:t>, </a:t>
            </a:r>
            <a:r>
              <a:rPr lang="en-US" dirty="0" err="1"/>
              <a:t>fakat</a:t>
            </a:r>
            <a:r>
              <a:rPr lang="en-US" dirty="0"/>
              <a:t> </a:t>
            </a:r>
            <a:r>
              <a:rPr lang="en-US" dirty="0" err="1"/>
              <a:t>birbiri</a:t>
            </a:r>
            <a:r>
              <a:rPr lang="en-US" dirty="0"/>
              <a:t> </a:t>
            </a:r>
            <a:r>
              <a:rPr lang="en-US" dirty="0" err="1"/>
              <a:t>ile</a:t>
            </a:r>
            <a:r>
              <a:rPr lang="en-US" dirty="0"/>
              <a:t> </a:t>
            </a:r>
            <a:r>
              <a:rPr lang="en-US" dirty="0" err="1"/>
              <a:t>ilgili</a:t>
            </a:r>
            <a:r>
              <a:rPr lang="en-US" dirty="0"/>
              <a:t> </a:t>
            </a:r>
            <a:r>
              <a:rPr lang="en-US" dirty="0" err="1"/>
              <a:t>parçalara</a:t>
            </a:r>
            <a:r>
              <a:rPr lang="en-US" dirty="0"/>
              <a:t> </a:t>
            </a:r>
            <a:r>
              <a:rPr lang="en-US" dirty="0" err="1"/>
              <a:t>bölünür</a:t>
            </a:r>
            <a:r>
              <a:rPr lang="en-US" dirty="0"/>
              <a:t>. </a:t>
            </a:r>
            <a:r>
              <a:rPr lang="en-US" dirty="0" err="1"/>
              <a:t>Alıcı</a:t>
            </a:r>
            <a:r>
              <a:rPr lang="en-US" dirty="0"/>
              <a:t> </a:t>
            </a:r>
            <a:r>
              <a:rPr lang="en-US" dirty="0" err="1"/>
              <a:t>tarafında</a:t>
            </a:r>
            <a:r>
              <a:rPr lang="en-US" dirty="0"/>
              <a:t> </a:t>
            </a:r>
            <a:r>
              <a:rPr lang="en-US" dirty="0" err="1"/>
              <a:t>ise</a:t>
            </a:r>
            <a:r>
              <a:rPr lang="en-US" dirty="0"/>
              <a:t> </a:t>
            </a:r>
            <a:r>
              <a:rPr lang="en-US" dirty="0" err="1"/>
              <a:t>bu</a:t>
            </a:r>
            <a:r>
              <a:rPr lang="en-US" dirty="0"/>
              <a:t> </a:t>
            </a:r>
            <a:r>
              <a:rPr lang="en-US" dirty="0" err="1"/>
              <a:t>parçalar</a:t>
            </a:r>
            <a:r>
              <a:rPr lang="en-US" dirty="0"/>
              <a:t> </a:t>
            </a:r>
            <a:r>
              <a:rPr lang="en-US" dirty="0" err="1"/>
              <a:t>tekrar</a:t>
            </a:r>
            <a:r>
              <a:rPr lang="en-US" dirty="0"/>
              <a:t> </a:t>
            </a:r>
            <a:r>
              <a:rPr lang="en-US" dirty="0" err="1"/>
              <a:t>birleştirilir</a:t>
            </a:r>
            <a:r>
              <a:rPr lang="en-US" dirty="0"/>
              <a:t>. İnternet, </a:t>
            </a:r>
            <a:r>
              <a:rPr lang="en-US" dirty="0" err="1"/>
              <a:t>paket</a:t>
            </a:r>
            <a:r>
              <a:rPr lang="en-US" dirty="0"/>
              <a:t> </a:t>
            </a:r>
            <a:r>
              <a:rPr lang="en-US" dirty="0" err="1"/>
              <a:t>veri</a:t>
            </a:r>
            <a:r>
              <a:rPr lang="en-US" dirty="0"/>
              <a:t> </a:t>
            </a:r>
            <a:r>
              <a:rPr lang="en-US" dirty="0" err="1"/>
              <a:t>iletiminin</a:t>
            </a:r>
            <a:r>
              <a:rPr lang="en-US" dirty="0"/>
              <a:t> </a:t>
            </a:r>
            <a:r>
              <a:rPr lang="en-US" dirty="0" err="1"/>
              <a:t>kullanıldığı</a:t>
            </a:r>
            <a:r>
              <a:rPr lang="en-US" dirty="0"/>
              <a:t> </a:t>
            </a:r>
            <a:r>
              <a:rPr lang="en-US" dirty="0" err="1"/>
              <a:t>bir</a:t>
            </a:r>
            <a:r>
              <a:rPr lang="en-US" dirty="0"/>
              <a:t> </a:t>
            </a:r>
            <a:r>
              <a:rPr lang="en-US" dirty="0" err="1"/>
              <a:t>şebeke</a:t>
            </a:r>
            <a:r>
              <a:rPr lang="en-US" dirty="0"/>
              <a:t> </a:t>
            </a:r>
            <a:r>
              <a:rPr lang="en-US" dirty="0" err="1"/>
              <a:t>örneğidir</a:t>
            </a:r>
            <a:r>
              <a:rPr lang="en-US" dirty="0"/>
              <a:t>. GPRS, </a:t>
            </a:r>
            <a:r>
              <a:rPr lang="en-US" dirty="0" err="1"/>
              <a:t>mevcut</a:t>
            </a:r>
            <a:r>
              <a:rPr lang="en-US" dirty="0"/>
              <a:t> </a:t>
            </a:r>
            <a:r>
              <a:rPr lang="en-US" dirty="0" err="1"/>
              <a:t>devre</a:t>
            </a:r>
            <a:r>
              <a:rPr lang="en-US" dirty="0"/>
              <a:t> </a:t>
            </a:r>
            <a:r>
              <a:rPr lang="en-US" dirty="0" err="1"/>
              <a:t>anahtarlamalı</a:t>
            </a:r>
            <a:r>
              <a:rPr lang="en-US" dirty="0"/>
              <a:t> GSM </a:t>
            </a:r>
            <a:r>
              <a:rPr lang="en-US" dirty="0" err="1"/>
              <a:t>şebekesi</a:t>
            </a:r>
            <a:r>
              <a:rPr lang="en-US" dirty="0"/>
              <a:t> </a:t>
            </a:r>
            <a:r>
              <a:rPr lang="en-US" dirty="0" err="1"/>
              <a:t>üzerinden</a:t>
            </a:r>
            <a:r>
              <a:rPr lang="en-US" dirty="0"/>
              <a:t> </a:t>
            </a:r>
            <a:r>
              <a:rPr lang="en-US" dirty="0" err="1"/>
              <a:t>paket</a:t>
            </a:r>
            <a:r>
              <a:rPr lang="en-US" dirty="0"/>
              <a:t> </a:t>
            </a:r>
            <a:r>
              <a:rPr lang="en-US" dirty="0" err="1"/>
              <a:t>tabanlı</a:t>
            </a:r>
            <a:r>
              <a:rPr lang="en-US" dirty="0"/>
              <a:t> </a:t>
            </a:r>
            <a:r>
              <a:rPr lang="en-US" dirty="0" err="1"/>
              <a:t>radyo</a:t>
            </a:r>
            <a:r>
              <a:rPr lang="en-US" dirty="0"/>
              <a:t> </a:t>
            </a:r>
            <a:r>
              <a:rPr lang="en-US" dirty="0" err="1"/>
              <a:t>kanalı</a:t>
            </a:r>
            <a:r>
              <a:rPr lang="en-US" dirty="0"/>
              <a:t> </a:t>
            </a:r>
            <a:r>
              <a:rPr lang="en-US" dirty="0" err="1"/>
              <a:t>gerektiren</a:t>
            </a:r>
            <a:r>
              <a:rPr lang="en-US" dirty="0"/>
              <a:t> </a:t>
            </a:r>
            <a:r>
              <a:rPr lang="en-US" dirty="0" err="1"/>
              <a:t>bir</a:t>
            </a:r>
            <a:r>
              <a:rPr lang="en-US" dirty="0"/>
              <a:t> </a:t>
            </a:r>
            <a:r>
              <a:rPr lang="en-US" dirty="0" err="1"/>
              <a:t>sistem</a:t>
            </a:r>
            <a:r>
              <a:rPr lang="en-US" dirty="0"/>
              <a:t> </a:t>
            </a:r>
            <a:r>
              <a:rPr lang="en-US" dirty="0" err="1"/>
              <a:t>esasına</a:t>
            </a:r>
            <a:r>
              <a:rPr lang="en-US" dirty="0"/>
              <a:t> </a:t>
            </a:r>
            <a:r>
              <a:rPr lang="en-US" dirty="0" err="1"/>
              <a:t>dayanır</a:t>
            </a:r>
            <a:r>
              <a:rPr lang="en-US" dirty="0"/>
              <a:t>. Bu </a:t>
            </a:r>
            <a:r>
              <a:rPr lang="en-US" dirty="0" err="1"/>
              <a:t>kullanıcıya</a:t>
            </a:r>
            <a:r>
              <a:rPr lang="en-US" dirty="0"/>
              <a:t> </a:t>
            </a:r>
            <a:r>
              <a:rPr lang="en-US" dirty="0" err="1"/>
              <a:t>paket</a:t>
            </a:r>
            <a:r>
              <a:rPr lang="en-US" dirty="0"/>
              <a:t> </a:t>
            </a:r>
            <a:r>
              <a:rPr lang="en-US" dirty="0" err="1"/>
              <a:t>tabanlı</a:t>
            </a:r>
            <a:r>
              <a:rPr lang="en-US" dirty="0"/>
              <a:t> </a:t>
            </a:r>
            <a:r>
              <a:rPr lang="en-US" dirty="0" err="1"/>
              <a:t>veri</a:t>
            </a:r>
            <a:r>
              <a:rPr lang="en-US" dirty="0"/>
              <a:t> </a:t>
            </a:r>
            <a:r>
              <a:rPr lang="en-US" dirty="0" err="1"/>
              <a:t>hizmeti</a:t>
            </a:r>
            <a:r>
              <a:rPr lang="en-US" dirty="0"/>
              <a:t> </a:t>
            </a:r>
            <a:r>
              <a:rPr lang="en-US" dirty="0" err="1"/>
              <a:t>tercihi</a:t>
            </a:r>
            <a:r>
              <a:rPr lang="en-US" dirty="0"/>
              <a:t> </a:t>
            </a:r>
            <a:r>
              <a:rPr lang="en-US" dirty="0" err="1"/>
              <a:t>sunar</a:t>
            </a:r>
            <a:r>
              <a:rPr lang="en-US" dirty="0"/>
              <a:t>. </a:t>
            </a:r>
            <a:endParaRPr lang="tr-TR" dirty="0"/>
          </a:p>
        </p:txBody>
      </p:sp>
      <p:sp>
        <p:nvSpPr>
          <p:cNvPr id="3" name="Slide Number Placeholder 2">
            <a:extLst>
              <a:ext uri="{FF2B5EF4-FFF2-40B4-BE49-F238E27FC236}">
                <a16:creationId xmlns:a16="http://schemas.microsoft.com/office/drawing/2014/main" id="{4D55A4D4-556F-1B16-F1C0-3F8F5A8490E5}"/>
              </a:ext>
            </a:extLst>
          </p:cNvPr>
          <p:cNvSpPr>
            <a:spLocks noGrp="1"/>
          </p:cNvSpPr>
          <p:nvPr>
            <p:ph type="sldNum" sz="quarter" idx="12"/>
          </p:nvPr>
        </p:nvSpPr>
        <p:spPr/>
        <p:txBody>
          <a:bodyPr/>
          <a:lstStyle/>
          <a:p>
            <a:fld id="{FA388F4F-6C6B-4E7F-860B-201CED661D62}" type="slidenum">
              <a:rPr lang="tr-TR" smtClean="0"/>
              <a:t>86</a:t>
            </a:fld>
            <a:endParaRPr lang="tr-TR"/>
          </a:p>
        </p:txBody>
      </p:sp>
    </p:spTree>
    <p:extLst>
      <p:ext uri="{BB962C8B-B14F-4D97-AF65-F5344CB8AC3E}">
        <p14:creationId xmlns:p14="http://schemas.microsoft.com/office/powerpoint/2010/main" val="2629927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24936" cy="4524315"/>
          </a:xfrm>
          <a:prstGeom prst="rect">
            <a:avLst/>
          </a:prstGeom>
          <a:noFill/>
        </p:spPr>
        <p:txBody>
          <a:bodyPr wrap="square" rtlCol="0">
            <a:spAutoFit/>
          </a:bodyPr>
          <a:lstStyle/>
          <a:p>
            <a:pPr algn="just">
              <a:lnSpc>
                <a:spcPct val="150000"/>
              </a:lnSpc>
            </a:pPr>
            <a:r>
              <a:rPr lang="en-US" b="1" i="1" u="sng" dirty="0" err="1"/>
              <a:t>Spektrum</a:t>
            </a:r>
            <a:r>
              <a:rPr lang="en-US" b="1" i="1" u="sng" dirty="0"/>
              <a:t> </a:t>
            </a:r>
            <a:r>
              <a:rPr lang="en-US" b="1" i="1" u="sng" dirty="0" err="1"/>
              <a:t>Verimliliği</a:t>
            </a:r>
            <a:r>
              <a:rPr lang="en-US" i="1" dirty="0"/>
              <a:t>: </a:t>
            </a:r>
            <a:r>
              <a:rPr lang="en-US" dirty="0"/>
              <a:t>GPRS </a:t>
            </a:r>
            <a:r>
              <a:rPr lang="en-US" dirty="0" err="1"/>
              <a:t>sistemi</a:t>
            </a:r>
            <a:r>
              <a:rPr lang="en-US" dirty="0"/>
              <a:t>, </a:t>
            </a:r>
            <a:r>
              <a:rPr lang="en-US" dirty="0" err="1"/>
              <a:t>kullanılabilecek</a:t>
            </a:r>
            <a:r>
              <a:rPr lang="en-US" dirty="0"/>
              <a:t> </a:t>
            </a:r>
            <a:r>
              <a:rPr lang="en-US" dirty="0" err="1"/>
              <a:t>radyo</a:t>
            </a:r>
            <a:r>
              <a:rPr lang="en-US" dirty="0"/>
              <a:t> </a:t>
            </a:r>
            <a:r>
              <a:rPr lang="en-US" dirty="0" err="1"/>
              <a:t>kanallarını</a:t>
            </a:r>
            <a:r>
              <a:rPr lang="en-US" dirty="0"/>
              <a:t> belli </a:t>
            </a:r>
            <a:r>
              <a:rPr lang="en-US" dirty="0" err="1"/>
              <a:t>bir</a:t>
            </a:r>
            <a:r>
              <a:rPr lang="en-US" dirty="0"/>
              <a:t> </a:t>
            </a:r>
            <a:r>
              <a:rPr lang="en-US" dirty="0" err="1"/>
              <a:t>süre</a:t>
            </a:r>
            <a:r>
              <a:rPr lang="en-US" dirty="0"/>
              <a:t> </a:t>
            </a:r>
            <a:r>
              <a:rPr lang="en-US" dirty="0" err="1"/>
              <a:t>kullanıcıya</a:t>
            </a:r>
            <a:r>
              <a:rPr lang="en-US" dirty="0"/>
              <a:t> </a:t>
            </a:r>
            <a:r>
              <a:rPr lang="en-US" dirty="0" err="1"/>
              <a:t>tahsis</a:t>
            </a:r>
            <a:r>
              <a:rPr lang="en-US" dirty="0"/>
              <a:t> </a:t>
            </a:r>
            <a:r>
              <a:rPr lang="en-US" dirty="0" err="1"/>
              <a:t>etmek</a:t>
            </a:r>
            <a:r>
              <a:rPr lang="en-US" dirty="0"/>
              <a:t> </a:t>
            </a:r>
            <a:r>
              <a:rPr lang="en-US" dirty="0" err="1"/>
              <a:t>yerine</a:t>
            </a:r>
            <a:r>
              <a:rPr lang="en-US" dirty="0"/>
              <a:t>, </a:t>
            </a:r>
            <a:r>
              <a:rPr lang="en-US" dirty="0" err="1"/>
              <a:t>kullanıcı</a:t>
            </a:r>
            <a:r>
              <a:rPr lang="en-US" dirty="0"/>
              <a:t> </a:t>
            </a:r>
            <a:r>
              <a:rPr lang="en-US" dirty="0" err="1"/>
              <a:t>sadece</a:t>
            </a:r>
            <a:r>
              <a:rPr lang="en-US" dirty="0"/>
              <a:t> </a:t>
            </a:r>
            <a:r>
              <a:rPr lang="en-US" dirty="0" err="1"/>
              <a:t>veri</a:t>
            </a:r>
            <a:r>
              <a:rPr lang="en-US" dirty="0"/>
              <a:t> </a:t>
            </a:r>
            <a:r>
              <a:rPr lang="en-US" dirty="0" err="1"/>
              <a:t>gönderirken</a:t>
            </a:r>
            <a:r>
              <a:rPr lang="en-US" dirty="0"/>
              <a:t> </a:t>
            </a:r>
            <a:r>
              <a:rPr lang="en-US" dirty="0" err="1"/>
              <a:t>veya</a:t>
            </a:r>
            <a:r>
              <a:rPr lang="en-US" dirty="0"/>
              <a:t> </a:t>
            </a:r>
            <a:r>
              <a:rPr lang="en-US" dirty="0" err="1"/>
              <a:t>alırken</a:t>
            </a:r>
            <a:r>
              <a:rPr lang="en-US" dirty="0"/>
              <a:t> </a:t>
            </a:r>
            <a:r>
              <a:rPr lang="en-US" dirty="0" err="1"/>
              <a:t>meşgul</a:t>
            </a:r>
            <a:r>
              <a:rPr lang="en-US" dirty="0"/>
              <a:t> </a:t>
            </a:r>
            <a:r>
              <a:rPr lang="en-US" dirty="0" err="1"/>
              <a:t>eder</a:t>
            </a:r>
            <a:r>
              <a:rPr lang="en-US" dirty="0"/>
              <a:t> </a:t>
            </a:r>
            <a:r>
              <a:rPr lang="en-US" dirty="0" err="1"/>
              <a:t>veya</a:t>
            </a:r>
            <a:r>
              <a:rPr lang="en-US" dirty="0"/>
              <a:t> </a:t>
            </a:r>
            <a:r>
              <a:rPr lang="en-US" dirty="0" err="1"/>
              <a:t>kullanır</a:t>
            </a:r>
            <a:r>
              <a:rPr lang="en-US" dirty="0"/>
              <a:t>. </a:t>
            </a:r>
            <a:r>
              <a:rPr lang="en-US" dirty="0" err="1"/>
              <a:t>Böylece</a:t>
            </a:r>
            <a:r>
              <a:rPr lang="en-US" dirty="0"/>
              <a:t> </a:t>
            </a:r>
            <a:r>
              <a:rPr lang="en-US" dirty="0" err="1"/>
              <a:t>mevcut</a:t>
            </a:r>
            <a:r>
              <a:rPr lang="en-US" dirty="0"/>
              <a:t> </a:t>
            </a:r>
            <a:r>
              <a:rPr lang="en-US" dirty="0" err="1"/>
              <a:t>kanallar</a:t>
            </a:r>
            <a:r>
              <a:rPr lang="en-US" dirty="0"/>
              <a:t> </a:t>
            </a:r>
            <a:r>
              <a:rPr lang="en-US" dirty="0" err="1"/>
              <a:t>diğer</a:t>
            </a:r>
            <a:r>
              <a:rPr lang="en-US" dirty="0"/>
              <a:t> </a:t>
            </a:r>
            <a:r>
              <a:rPr lang="en-US" dirty="0" err="1"/>
              <a:t>kullanıcılar</a:t>
            </a:r>
            <a:r>
              <a:rPr lang="en-US" dirty="0"/>
              <a:t> </a:t>
            </a:r>
            <a:r>
              <a:rPr lang="en-US" dirty="0" err="1"/>
              <a:t>tarafından</a:t>
            </a:r>
            <a:r>
              <a:rPr lang="en-US" dirty="0"/>
              <a:t> da </a:t>
            </a:r>
            <a:r>
              <a:rPr lang="en-US" dirty="0" err="1"/>
              <a:t>kullanılabilir</a:t>
            </a:r>
            <a:r>
              <a:rPr lang="en-US" dirty="0"/>
              <a:t>. Bu </a:t>
            </a:r>
            <a:r>
              <a:rPr lang="en-US" dirty="0" err="1"/>
              <a:t>sayede</a:t>
            </a:r>
            <a:r>
              <a:rPr lang="en-US" dirty="0"/>
              <a:t> </a:t>
            </a:r>
            <a:r>
              <a:rPr lang="en-US" dirty="0" err="1"/>
              <a:t>sınırlı</a:t>
            </a:r>
            <a:r>
              <a:rPr lang="en-US" dirty="0"/>
              <a:t> </a:t>
            </a:r>
            <a:r>
              <a:rPr lang="en-US" dirty="0" err="1"/>
              <a:t>olan</a:t>
            </a:r>
            <a:r>
              <a:rPr lang="en-US" dirty="0"/>
              <a:t> </a:t>
            </a:r>
            <a:r>
              <a:rPr lang="en-US" dirty="0" err="1"/>
              <a:t>bant</a:t>
            </a:r>
            <a:r>
              <a:rPr lang="en-US" dirty="0"/>
              <a:t> </a:t>
            </a:r>
            <a:r>
              <a:rPr lang="en-US" dirty="0" err="1"/>
              <a:t>genişliğini</a:t>
            </a:r>
            <a:r>
              <a:rPr lang="en-US" dirty="0"/>
              <a:t> </a:t>
            </a:r>
            <a:r>
              <a:rPr lang="en-US" dirty="0" err="1"/>
              <a:t>ve</a:t>
            </a:r>
            <a:r>
              <a:rPr lang="en-US" dirty="0"/>
              <a:t> </a:t>
            </a:r>
            <a:r>
              <a:rPr lang="en-US" dirty="0" err="1"/>
              <a:t>radyo</a:t>
            </a:r>
            <a:r>
              <a:rPr lang="en-US" dirty="0"/>
              <a:t> </a:t>
            </a:r>
            <a:r>
              <a:rPr lang="en-US" dirty="0" err="1"/>
              <a:t>kanallarını</a:t>
            </a:r>
            <a:r>
              <a:rPr lang="en-US" dirty="0"/>
              <a:t> </a:t>
            </a:r>
            <a:r>
              <a:rPr lang="en-US" dirty="0" err="1"/>
              <a:t>daha</a:t>
            </a:r>
            <a:r>
              <a:rPr lang="en-US" dirty="0"/>
              <a:t> </a:t>
            </a:r>
            <a:r>
              <a:rPr lang="en-US" dirty="0" err="1"/>
              <a:t>çok</a:t>
            </a:r>
            <a:r>
              <a:rPr lang="en-US" dirty="0"/>
              <a:t> </a:t>
            </a:r>
            <a:r>
              <a:rPr lang="en-US" dirty="0" err="1"/>
              <a:t>kullanıcı</a:t>
            </a:r>
            <a:r>
              <a:rPr lang="en-US" dirty="0"/>
              <a:t> </a:t>
            </a:r>
            <a:r>
              <a:rPr lang="en-US" dirty="0" err="1"/>
              <a:t>kullanır</a:t>
            </a:r>
            <a:r>
              <a:rPr lang="en-US" dirty="0"/>
              <a:t>. </a:t>
            </a:r>
            <a:r>
              <a:rPr lang="en-US" dirty="0" err="1"/>
              <a:t>Benzer</a:t>
            </a:r>
            <a:r>
              <a:rPr lang="en-US" dirty="0"/>
              <a:t> </a:t>
            </a:r>
            <a:r>
              <a:rPr lang="en-US" dirty="0" err="1"/>
              <a:t>şekilde</a:t>
            </a:r>
            <a:r>
              <a:rPr lang="en-US" dirty="0"/>
              <a:t> </a:t>
            </a:r>
            <a:r>
              <a:rPr lang="en-US" dirty="0" err="1"/>
              <a:t>tek</a:t>
            </a:r>
            <a:r>
              <a:rPr lang="en-US" dirty="0"/>
              <a:t> </a:t>
            </a:r>
            <a:r>
              <a:rPr lang="en-US" dirty="0" err="1"/>
              <a:t>bir</a:t>
            </a:r>
            <a:r>
              <a:rPr lang="en-US" dirty="0"/>
              <a:t> </a:t>
            </a:r>
            <a:r>
              <a:rPr lang="en-US" dirty="0" err="1"/>
              <a:t>hücre</a:t>
            </a:r>
            <a:r>
              <a:rPr lang="en-US" dirty="0"/>
              <a:t> </a:t>
            </a:r>
            <a:r>
              <a:rPr lang="en-US" dirty="0" err="1"/>
              <a:t>daha</a:t>
            </a:r>
            <a:r>
              <a:rPr lang="en-US" dirty="0"/>
              <a:t> </a:t>
            </a:r>
            <a:r>
              <a:rPr lang="en-US" dirty="0" err="1"/>
              <a:t>fazla</a:t>
            </a:r>
            <a:r>
              <a:rPr lang="en-US" dirty="0"/>
              <a:t> </a:t>
            </a:r>
            <a:r>
              <a:rPr lang="en-US" dirty="0" err="1"/>
              <a:t>sayıda</a:t>
            </a:r>
            <a:r>
              <a:rPr lang="en-US" dirty="0"/>
              <a:t> </a:t>
            </a:r>
            <a:r>
              <a:rPr lang="en-US" dirty="0" err="1"/>
              <a:t>kullanıcıya</a:t>
            </a:r>
            <a:r>
              <a:rPr lang="en-US" dirty="0"/>
              <a:t> </a:t>
            </a:r>
            <a:r>
              <a:rPr lang="en-US" dirty="0" err="1"/>
              <a:t>hizmet</a:t>
            </a:r>
            <a:r>
              <a:rPr lang="en-US" dirty="0"/>
              <a:t> </a:t>
            </a:r>
            <a:r>
              <a:rPr lang="en-US" dirty="0" err="1"/>
              <a:t>verebilir</a:t>
            </a:r>
            <a:r>
              <a:rPr lang="en-US" dirty="0"/>
              <a:t>. </a:t>
            </a:r>
            <a:r>
              <a:rPr lang="en-US" dirty="0" err="1"/>
              <a:t>Aslında</a:t>
            </a:r>
            <a:r>
              <a:rPr lang="en-US" dirty="0"/>
              <a:t> </a:t>
            </a:r>
            <a:r>
              <a:rPr lang="en-US" dirty="0" err="1"/>
              <a:t>tek</a:t>
            </a:r>
            <a:r>
              <a:rPr lang="en-US" dirty="0"/>
              <a:t> </a:t>
            </a:r>
            <a:r>
              <a:rPr lang="en-US" dirty="0" err="1"/>
              <a:t>bir</a:t>
            </a:r>
            <a:r>
              <a:rPr lang="en-US" dirty="0"/>
              <a:t> </a:t>
            </a:r>
            <a:r>
              <a:rPr lang="en-US" dirty="0" err="1"/>
              <a:t>hücrede</a:t>
            </a:r>
            <a:r>
              <a:rPr lang="en-US" dirty="0"/>
              <a:t> </a:t>
            </a:r>
            <a:r>
              <a:rPr lang="en-US" dirty="0" err="1"/>
              <a:t>kaç</a:t>
            </a:r>
            <a:r>
              <a:rPr lang="en-US" dirty="0"/>
              <a:t> </a:t>
            </a:r>
            <a:r>
              <a:rPr lang="en-US" dirty="0" err="1"/>
              <a:t>aboneye</a:t>
            </a:r>
            <a:r>
              <a:rPr lang="en-US" dirty="0"/>
              <a:t> GPRS </a:t>
            </a:r>
            <a:r>
              <a:rPr lang="en-US" dirty="0" err="1"/>
              <a:t>hizmeti</a:t>
            </a:r>
            <a:r>
              <a:rPr lang="en-US" dirty="0"/>
              <a:t> </a:t>
            </a:r>
            <a:r>
              <a:rPr lang="en-US" dirty="0" err="1"/>
              <a:t>sunulacağı</a:t>
            </a:r>
            <a:r>
              <a:rPr lang="en-US" dirty="0"/>
              <a:t> </a:t>
            </a:r>
            <a:r>
              <a:rPr lang="en-US" dirty="0" err="1"/>
              <a:t>kullanılan</a:t>
            </a:r>
            <a:r>
              <a:rPr lang="en-US" dirty="0"/>
              <a:t> </a:t>
            </a:r>
            <a:r>
              <a:rPr lang="en-US" dirty="0" err="1"/>
              <a:t>uygulamanın</a:t>
            </a:r>
            <a:r>
              <a:rPr lang="en-US" dirty="0"/>
              <a:t> </a:t>
            </a:r>
            <a:r>
              <a:rPr lang="en-US" dirty="0" err="1"/>
              <a:t>çeşidine</a:t>
            </a:r>
            <a:r>
              <a:rPr lang="en-US" dirty="0"/>
              <a:t> </a:t>
            </a:r>
            <a:r>
              <a:rPr lang="en-US" dirty="0" err="1"/>
              <a:t>veya</a:t>
            </a:r>
            <a:r>
              <a:rPr lang="en-US" dirty="0"/>
              <a:t> </a:t>
            </a:r>
            <a:r>
              <a:rPr lang="en-US" dirty="0" err="1"/>
              <a:t>iletilecek</a:t>
            </a:r>
            <a:r>
              <a:rPr lang="en-US" dirty="0"/>
              <a:t> </a:t>
            </a:r>
            <a:r>
              <a:rPr lang="en-US" dirty="0" err="1"/>
              <a:t>verinin</a:t>
            </a:r>
            <a:r>
              <a:rPr lang="en-US" dirty="0"/>
              <a:t> </a:t>
            </a:r>
            <a:r>
              <a:rPr lang="en-US" dirty="0" err="1"/>
              <a:t>miktarına</a:t>
            </a:r>
            <a:r>
              <a:rPr lang="en-US" dirty="0"/>
              <a:t> </a:t>
            </a:r>
            <a:r>
              <a:rPr lang="en-US" dirty="0" err="1"/>
              <a:t>göre</a:t>
            </a:r>
            <a:r>
              <a:rPr lang="en-US" dirty="0"/>
              <a:t> </a:t>
            </a:r>
            <a:r>
              <a:rPr lang="en-US" dirty="0" err="1"/>
              <a:t>değişir</a:t>
            </a:r>
            <a:r>
              <a:rPr lang="en-US" dirty="0"/>
              <a:t>. </a:t>
            </a:r>
            <a:r>
              <a:rPr lang="en-US" dirty="0" err="1"/>
              <a:t>Dolayısıyla</a:t>
            </a:r>
            <a:r>
              <a:rPr lang="en-US" dirty="0"/>
              <a:t> </a:t>
            </a:r>
            <a:r>
              <a:rPr lang="en-US" dirty="0" err="1"/>
              <a:t>sadece</a:t>
            </a:r>
            <a:r>
              <a:rPr lang="en-US" dirty="0"/>
              <a:t> </a:t>
            </a:r>
            <a:r>
              <a:rPr lang="en-US" dirty="0" err="1"/>
              <a:t>çok</a:t>
            </a:r>
            <a:r>
              <a:rPr lang="en-US" dirty="0"/>
              <a:t> </a:t>
            </a:r>
            <a:r>
              <a:rPr lang="en-US" dirty="0" err="1"/>
              <a:t>yoğun</a:t>
            </a:r>
            <a:r>
              <a:rPr lang="en-US" dirty="0"/>
              <a:t> </a:t>
            </a:r>
            <a:r>
              <a:rPr lang="en-US" dirty="0" err="1"/>
              <a:t>zamanlarda</a:t>
            </a:r>
            <a:r>
              <a:rPr lang="en-US" dirty="0"/>
              <a:t> </a:t>
            </a:r>
            <a:r>
              <a:rPr lang="en-US" dirty="0" err="1"/>
              <a:t>kullanılmak</a:t>
            </a:r>
            <a:r>
              <a:rPr lang="en-US" dirty="0"/>
              <a:t> </a:t>
            </a:r>
            <a:r>
              <a:rPr lang="en-US" dirty="0" err="1"/>
              <a:t>üzere</a:t>
            </a:r>
            <a:r>
              <a:rPr lang="en-US" dirty="0"/>
              <a:t> </a:t>
            </a:r>
            <a:r>
              <a:rPr lang="en-US" dirty="0" err="1"/>
              <a:t>tahsis</a:t>
            </a:r>
            <a:r>
              <a:rPr lang="en-US" dirty="0"/>
              <a:t> </a:t>
            </a:r>
            <a:r>
              <a:rPr lang="en-US" dirty="0" err="1"/>
              <a:t>edilecek</a:t>
            </a:r>
            <a:r>
              <a:rPr lang="en-US" dirty="0"/>
              <a:t> </a:t>
            </a:r>
            <a:r>
              <a:rPr lang="en-US" dirty="0" err="1"/>
              <a:t>kapasiteye</a:t>
            </a:r>
            <a:r>
              <a:rPr lang="en-US" dirty="0"/>
              <a:t> </a:t>
            </a:r>
            <a:r>
              <a:rPr lang="en-US" dirty="0" err="1"/>
              <a:t>daha</a:t>
            </a:r>
            <a:r>
              <a:rPr lang="en-US" dirty="0"/>
              <a:t> </a:t>
            </a:r>
            <a:r>
              <a:rPr lang="en-US" dirty="0" err="1"/>
              <a:t>az</a:t>
            </a:r>
            <a:r>
              <a:rPr lang="en-US" dirty="0"/>
              <a:t> </a:t>
            </a:r>
            <a:r>
              <a:rPr lang="en-US" dirty="0" err="1"/>
              <a:t>ihtiyaç</a:t>
            </a:r>
            <a:r>
              <a:rPr lang="en-US" dirty="0"/>
              <a:t> </a:t>
            </a:r>
            <a:r>
              <a:rPr lang="en-US" dirty="0" err="1"/>
              <a:t>duyulur</a:t>
            </a:r>
            <a:r>
              <a:rPr lang="en-US" dirty="0"/>
              <a:t>. </a:t>
            </a:r>
            <a:r>
              <a:rPr lang="en-US" dirty="0" err="1"/>
              <a:t>GPRS’in</a:t>
            </a:r>
            <a:r>
              <a:rPr lang="en-US" dirty="0"/>
              <a:t> </a:t>
            </a:r>
            <a:r>
              <a:rPr lang="en-US" dirty="0" err="1"/>
              <a:t>spektrum</a:t>
            </a:r>
            <a:r>
              <a:rPr lang="en-US" dirty="0"/>
              <a:t> </a:t>
            </a:r>
            <a:r>
              <a:rPr lang="en-US" dirty="0" err="1"/>
              <a:t>verimliliği</a:t>
            </a:r>
            <a:r>
              <a:rPr lang="en-US" dirty="0"/>
              <a:t>, </a:t>
            </a:r>
            <a:r>
              <a:rPr lang="en-US" dirty="0" err="1"/>
              <a:t>şebeke</a:t>
            </a:r>
            <a:r>
              <a:rPr lang="en-US" dirty="0"/>
              <a:t> </a:t>
            </a:r>
            <a:r>
              <a:rPr lang="en-US" dirty="0" err="1"/>
              <a:t>işleticisi</a:t>
            </a:r>
            <a:r>
              <a:rPr lang="en-US" dirty="0"/>
              <a:t> </a:t>
            </a:r>
            <a:r>
              <a:rPr lang="en-US" dirty="0" err="1"/>
              <a:t>için</a:t>
            </a:r>
            <a:r>
              <a:rPr lang="en-US" dirty="0"/>
              <a:t> </a:t>
            </a:r>
            <a:r>
              <a:rPr lang="en-US" dirty="0" err="1"/>
              <a:t>şebeke</a:t>
            </a:r>
            <a:r>
              <a:rPr lang="en-US" dirty="0"/>
              <a:t> </a:t>
            </a:r>
            <a:r>
              <a:rPr lang="en-US" dirty="0" err="1"/>
              <a:t>kaynaklarının</a:t>
            </a:r>
            <a:r>
              <a:rPr lang="en-US" dirty="0"/>
              <a:t> </a:t>
            </a:r>
            <a:r>
              <a:rPr lang="en-US" dirty="0" err="1"/>
              <a:t>verimli</a:t>
            </a:r>
            <a:r>
              <a:rPr lang="en-US" dirty="0"/>
              <a:t> </a:t>
            </a:r>
            <a:r>
              <a:rPr lang="en-US" dirty="0" err="1"/>
              <a:t>ve</a:t>
            </a:r>
            <a:r>
              <a:rPr lang="en-US" dirty="0"/>
              <a:t> </a:t>
            </a:r>
            <a:r>
              <a:rPr lang="en-US" dirty="0" err="1"/>
              <a:t>esnek</a:t>
            </a:r>
            <a:r>
              <a:rPr lang="en-US" dirty="0"/>
              <a:t> </a:t>
            </a:r>
            <a:r>
              <a:rPr lang="en-US" dirty="0" err="1"/>
              <a:t>bir</a:t>
            </a:r>
            <a:r>
              <a:rPr lang="en-US" dirty="0"/>
              <a:t> </a:t>
            </a:r>
            <a:r>
              <a:rPr lang="en-US" dirty="0" err="1"/>
              <a:t>şekilde</a:t>
            </a:r>
            <a:r>
              <a:rPr lang="en-US" dirty="0"/>
              <a:t> </a:t>
            </a:r>
            <a:r>
              <a:rPr lang="en-US" dirty="0" err="1"/>
              <a:t>kullanımını</a:t>
            </a:r>
            <a:r>
              <a:rPr lang="en-US" dirty="0"/>
              <a:t> en </a:t>
            </a:r>
            <a:r>
              <a:rPr lang="en-US" dirty="0" err="1"/>
              <a:t>üst</a:t>
            </a:r>
            <a:r>
              <a:rPr lang="en-US" dirty="0"/>
              <a:t> </a:t>
            </a:r>
            <a:r>
              <a:rPr lang="en-US" dirty="0" err="1"/>
              <a:t>seviyeye</a:t>
            </a:r>
            <a:r>
              <a:rPr lang="en-US" dirty="0"/>
              <a:t> </a:t>
            </a:r>
            <a:r>
              <a:rPr lang="en-US" dirty="0" err="1"/>
              <a:t>çıkarır</a:t>
            </a:r>
            <a:r>
              <a:rPr lang="en-US" dirty="0"/>
              <a:t>. </a:t>
            </a:r>
            <a:endParaRPr lang="tr-TR" dirty="0"/>
          </a:p>
          <a:p>
            <a:endParaRPr lang="tr-TR" dirty="0"/>
          </a:p>
        </p:txBody>
      </p:sp>
      <p:sp>
        <p:nvSpPr>
          <p:cNvPr id="3" name="Slide Number Placeholder 2">
            <a:extLst>
              <a:ext uri="{FF2B5EF4-FFF2-40B4-BE49-F238E27FC236}">
                <a16:creationId xmlns:a16="http://schemas.microsoft.com/office/drawing/2014/main" id="{9736F6EE-7A46-7655-32AB-3BA6F5373781}"/>
              </a:ext>
            </a:extLst>
          </p:cNvPr>
          <p:cNvSpPr>
            <a:spLocks noGrp="1"/>
          </p:cNvSpPr>
          <p:nvPr>
            <p:ph type="sldNum" sz="quarter" idx="12"/>
          </p:nvPr>
        </p:nvSpPr>
        <p:spPr/>
        <p:txBody>
          <a:bodyPr/>
          <a:lstStyle/>
          <a:p>
            <a:fld id="{FA388F4F-6C6B-4E7F-860B-201CED661D62}" type="slidenum">
              <a:rPr lang="tr-TR" smtClean="0"/>
              <a:t>87</a:t>
            </a:fld>
            <a:endParaRPr lang="tr-TR"/>
          </a:p>
        </p:txBody>
      </p:sp>
    </p:spTree>
    <p:extLst>
      <p:ext uri="{BB962C8B-B14F-4D97-AF65-F5344CB8AC3E}">
        <p14:creationId xmlns:p14="http://schemas.microsoft.com/office/powerpoint/2010/main" val="31750468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08912" cy="2957861"/>
          </a:xfrm>
          <a:prstGeom prst="rect">
            <a:avLst/>
          </a:prstGeom>
          <a:noFill/>
        </p:spPr>
        <p:txBody>
          <a:bodyPr wrap="square" rtlCol="0">
            <a:spAutoFit/>
          </a:bodyPr>
          <a:lstStyle/>
          <a:p>
            <a:pPr algn="just">
              <a:lnSpc>
                <a:spcPct val="150000"/>
              </a:lnSpc>
            </a:pPr>
            <a:r>
              <a:rPr lang="en-US" b="1" i="1" u="sng" dirty="0"/>
              <a:t>İnternet </a:t>
            </a:r>
            <a:r>
              <a:rPr lang="en-US" b="1" i="1" u="sng" dirty="0" err="1"/>
              <a:t>Erişim</a:t>
            </a:r>
            <a:r>
              <a:rPr lang="en-US" i="1" u="sng" dirty="0" err="1"/>
              <a:t>i</a:t>
            </a:r>
            <a:r>
              <a:rPr lang="en-US" i="1" dirty="0"/>
              <a:t>: </a:t>
            </a:r>
            <a:r>
              <a:rPr lang="en-US" dirty="0"/>
              <a:t>GPRS </a:t>
            </a:r>
            <a:r>
              <a:rPr lang="en-US" dirty="0" err="1"/>
              <a:t>bugün</a:t>
            </a:r>
            <a:r>
              <a:rPr lang="en-US" dirty="0"/>
              <a:t> </a:t>
            </a:r>
            <a:r>
              <a:rPr lang="en-US" dirty="0" err="1"/>
              <a:t>sabit</a:t>
            </a:r>
            <a:r>
              <a:rPr lang="en-US" dirty="0"/>
              <a:t> </a:t>
            </a:r>
            <a:r>
              <a:rPr lang="en-US" dirty="0" err="1"/>
              <a:t>şebekeler</a:t>
            </a:r>
            <a:r>
              <a:rPr lang="en-US" dirty="0"/>
              <a:t> </a:t>
            </a:r>
            <a:r>
              <a:rPr lang="en-US" dirty="0" err="1"/>
              <a:t>üzerinden</a:t>
            </a:r>
            <a:r>
              <a:rPr lang="en-US" dirty="0"/>
              <a:t> </a:t>
            </a:r>
            <a:r>
              <a:rPr lang="en-US" dirty="0" err="1"/>
              <a:t>erişebildiğimiz</a:t>
            </a:r>
            <a:r>
              <a:rPr lang="en-US" dirty="0"/>
              <a:t> </a:t>
            </a:r>
            <a:r>
              <a:rPr lang="en-US" dirty="0" err="1"/>
              <a:t>tüm</a:t>
            </a:r>
            <a:r>
              <a:rPr lang="en-US" dirty="0"/>
              <a:t> </a:t>
            </a:r>
            <a:r>
              <a:rPr lang="en-US" dirty="0" err="1"/>
              <a:t>uygulamalara</a:t>
            </a:r>
            <a:r>
              <a:rPr lang="en-US" dirty="0"/>
              <a:t> </a:t>
            </a:r>
            <a:r>
              <a:rPr lang="en-US" dirty="0" err="1"/>
              <a:t>hareketli</a:t>
            </a:r>
            <a:r>
              <a:rPr lang="en-US" dirty="0"/>
              <a:t> </a:t>
            </a:r>
            <a:r>
              <a:rPr lang="en-US" dirty="0" err="1"/>
              <a:t>olarak</a:t>
            </a:r>
            <a:r>
              <a:rPr lang="en-US" dirty="0"/>
              <a:t> </a:t>
            </a:r>
            <a:r>
              <a:rPr lang="en-US" dirty="0" err="1"/>
              <a:t>erişme</a:t>
            </a:r>
            <a:r>
              <a:rPr lang="en-US" dirty="0"/>
              <a:t> </a:t>
            </a:r>
            <a:r>
              <a:rPr lang="en-US" dirty="0" err="1"/>
              <a:t>imkanı</a:t>
            </a:r>
            <a:r>
              <a:rPr lang="en-US" dirty="0"/>
              <a:t> </a:t>
            </a:r>
            <a:r>
              <a:rPr lang="en-US" dirty="0" err="1"/>
              <a:t>sağlamaktadır</a:t>
            </a:r>
            <a:r>
              <a:rPr lang="en-US" dirty="0"/>
              <a:t>. </a:t>
            </a:r>
            <a:r>
              <a:rPr lang="en-US" dirty="0" err="1"/>
              <a:t>Dolayısıyla</a:t>
            </a:r>
            <a:r>
              <a:rPr lang="en-US" dirty="0"/>
              <a:t> GPRS </a:t>
            </a:r>
            <a:r>
              <a:rPr lang="en-US" dirty="0" err="1"/>
              <a:t>hizmeti</a:t>
            </a:r>
            <a:r>
              <a:rPr lang="en-US" dirty="0"/>
              <a:t> </a:t>
            </a:r>
            <a:r>
              <a:rPr lang="en-US" dirty="0" err="1"/>
              <a:t>sunan</a:t>
            </a:r>
            <a:r>
              <a:rPr lang="en-US" dirty="0"/>
              <a:t> </a:t>
            </a:r>
            <a:r>
              <a:rPr lang="en-US" dirty="0" err="1"/>
              <a:t>şebeke</a:t>
            </a:r>
            <a:r>
              <a:rPr lang="en-US" dirty="0"/>
              <a:t> </a:t>
            </a:r>
            <a:r>
              <a:rPr lang="en-US" dirty="0" err="1"/>
              <a:t>işleticileri</a:t>
            </a:r>
            <a:r>
              <a:rPr lang="en-US" dirty="0"/>
              <a:t> </a:t>
            </a:r>
            <a:r>
              <a:rPr lang="en-US" dirty="0" err="1"/>
              <a:t>aynı</a:t>
            </a:r>
            <a:r>
              <a:rPr lang="en-US" dirty="0"/>
              <a:t> </a:t>
            </a:r>
            <a:r>
              <a:rPr lang="en-US" dirty="0" err="1"/>
              <a:t>zamanda</a:t>
            </a:r>
            <a:r>
              <a:rPr lang="en-US" dirty="0"/>
              <a:t> </a:t>
            </a:r>
            <a:r>
              <a:rPr lang="en-US" dirty="0" err="1"/>
              <a:t>birer</a:t>
            </a:r>
            <a:r>
              <a:rPr lang="en-US" dirty="0"/>
              <a:t> internet </a:t>
            </a:r>
            <a:r>
              <a:rPr lang="en-US" dirty="0" err="1"/>
              <a:t>servisi</a:t>
            </a:r>
            <a:r>
              <a:rPr lang="en-US" dirty="0"/>
              <a:t> </a:t>
            </a:r>
            <a:r>
              <a:rPr lang="en-US" dirty="0" err="1"/>
              <a:t>sağlayıcısı</a:t>
            </a:r>
            <a:r>
              <a:rPr lang="en-US" dirty="0"/>
              <a:t> </a:t>
            </a:r>
            <a:r>
              <a:rPr lang="en-US" dirty="0" err="1"/>
              <a:t>haline</a:t>
            </a:r>
            <a:r>
              <a:rPr lang="en-US" dirty="0"/>
              <a:t> </a:t>
            </a:r>
            <a:r>
              <a:rPr lang="en-US" dirty="0" err="1"/>
              <a:t>gelmişlerdir</a:t>
            </a:r>
            <a:r>
              <a:rPr lang="en-US" dirty="0"/>
              <a:t>. İnternet GPRS </a:t>
            </a:r>
            <a:r>
              <a:rPr lang="en-US" dirty="0" err="1"/>
              <a:t>için</a:t>
            </a:r>
            <a:r>
              <a:rPr lang="en-US" dirty="0"/>
              <a:t> </a:t>
            </a:r>
            <a:r>
              <a:rPr lang="en-US" dirty="0" err="1"/>
              <a:t>çok</a:t>
            </a:r>
            <a:r>
              <a:rPr lang="en-US" dirty="0"/>
              <a:t> </a:t>
            </a:r>
            <a:r>
              <a:rPr lang="en-US" dirty="0" err="1"/>
              <a:t>önemli</a:t>
            </a:r>
            <a:r>
              <a:rPr lang="en-US" dirty="0"/>
              <a:t> </a:t>
            </a:r>
            <a:r>
              <a:rPr lang="en-US" dirty="0" err="1"/>
              <a:t>bir</a:t>
            </a:r>
            <a:r>
              <a:rPr lang="en-US" dirty="0"/>
              <a:t> </a:t>
            </a:r>
            <a:r>
              <a:rPr lang="en-US" dirty="0" err="1"/>
              <a:t>uygulama</a:t>
            </a:r>
            <a:r>
              <a:rPr lang="en-US" dirty="0"/>
              <a:t> </a:t>
            </a:r>
            <a:r>
              <a:rPr lang="en-US" dirty="0" err="1"/>
              <a:t>alanıdır</a:t>
            </a:r>
            <a:r>
              <a:rPr lang="en-US" dirty="0"/>
              <a:t>, </a:t>
            </a:r>
            <a:r>
              <a:rPr lang="en-US" dirty="0" err="1"/>
              <a:t>çünkü</a:t>
            </a:r>
            <a:r>
              <a:rPr lang="en-US" dirty="0"/>
              <a:t> </a:t>
            </a:r>
            <a:r>
              <a:rPr lang="en-US" dirty="0" err="1"/>
              <a:t>aynı</a:t>
            </a:r>
            <a:r>
              <a:rPr lang="en-US" dirty="0"/>
              <a:t> </a:t>
            </a:r>
            <a:r>
              <a:rPr lang="en-US" dirty="0" err="1"/>
              <a:t>protokolleri</a:t>
            </a:r>
            <a:r>
              <a:rPr lang="en-US" dirty="0"/>
              <a:t> </a:t>
            </a:r>
            <a:r>
              <a:rPr lang="en-US" dirty="0" err="1"/>
              <a:t>kullanırlar</a:t>
            </a:r>
            <a:r>
              <a:rPr lang="en-US" dirty="0"/>
              <a:t>. GPRS </a:t>
            </a:r>
            <a:r>
              <a:rPr lang="en-US" dirty="0" err="1"/>
              <a:t>şebekesi</a:t>
            </a:r>
            <a:r>
              <a:rPr lang="en-US" dirty="0"/>
              <a:t>, </a:t>
            </a:r>
            <a:r>
              <a:rPr lang="en-US" dirty="0" err="1"/>
              <a:t>GPRS’i</a:t>
            </a:r>
            <a:r>
              <a:rPr lang="en-US" dirty="0"/>
              <a:t> </a:t>
            </a:r>
            <a:r>
              <a:rPr lang="en-US" dirty="0" err="1"/>
              <a:t>destekleyen</a:t>
            </a:r>
            <a:r>
              <a:rPr lang="en-US" dirty="0"/>
              <a:t> </a:t>
            </a:r>
            <a:r>
              <a:rPr lang="en-US" dirty="0" err="1"/>
              <a:t>gezgin</a:t>
            </a:r>
            <a:r>
              <a:rPr lang="en-US" dirty="0"/>
              <a:t> </a:t>
            </a:r>
            <a:r>
              <a:rPr lang="en-US" dirty="0" err="1"/>
              <a:t>telefonlar</a:t>
            </a:r>
            <a:r>
              <a:rPr lang="en-US" dirty="0"/>
              <a:t> </a:t>
            </a:r>
            <a:r>
              <a:rPr lang="en-US" dirty="0" err="1"/>
              <a:t>birer</a:t>
            </a:r>
            <a:r>
              <a:rPr lang="en-US" dirty="0"/>
              <a:t> </a:t>
            </a:r>
            <a:r>
              <a:rPr lang="en-US" dirty="0" err="1"/>
              <a:t>gezgin</a:t>
            </a:r>
            <a:r>
              <a:rPr lang="en-US" dirty="0"/>
              <a:t> host </a:t>
            </a:r>
            <a:r>
              <a:rPr lang="en-US" dirty="0" err="1"/>
              <a:t>olarak</a:t>
            </a:r>
            <a:r>
              <a:rPr lang="en-US" dirty="0"/>
              <a:t> </a:t>
            </a:r>
            <a:r>
              <a:rPr lang="en-US" dirty="0" err="1"/>
              <a:t>görüldüğünde</a:t>
            </a:r>
            <a:r>
              <a:rPr lang="en-US" dirty="0"/>
              <a:t>; </a:t>
            </a:r>
            <a:r>
              <a:rPr lang="en-US" dirty="0" err="1"/>
              <a:t>internetin</a:t>
            </a:r>
            <a:r>
              <a:rPr lang="en-US" dirty="0"/>
              <a:t> </a:t>
            </a:r>
            <a:r>
              <a:rPr lang="en-US" dirty="0" err="1"/>
              <a:t>bir</a:t>
            </a:r>
            <a:r>
              <a:rPr lang="en-US" dirty="0"/>
              <a:t> alt-</a:t>
            </a:r>
            <a:r>
              <a:rPr lang="en-US" dirty="0" err="1"/>
              <a:t>şebekesi</a:t>
            </a:r>
            <a:r>
              <a:rPr lang="en-US" dirty="0"/>
              <a:t> </a:t>
            </a:r>
            <a:r>
              <a:rPr lang="en-US" dirty="0" err="1"/>
              <a:t>olarak</a:t>
            </a:r>
            <a:r>
              <a:rPr lang="en-US" dirty="0"/>
              <a:t> </a:t>
            </a:r>
            <a:r>
              <a:rPr lang="en-US" dirty="0" err="1"/>
              <a:t>düşünülebilir</a:t>
            </a:r>
            <a:r>
              <a:rPr lang="en-US" dirty="0"/>
              <a:t>. </a:t>
            </a:r>
            <a:r>
              <a:rPr lang="en-US" dirty="0" err="1"/>
              <a:t>Dolayısıyla</a:t>
            </a:r>
            <a:r>
              <a:rPr lang="en-US" dirty="0"/>
              <a:t> her </a:t>
            </a:r>
            <a:r>
              <a:rPr lang="en-US" dirty="0" err="1"/>
              <a:t>gezgin</a:t>
            </a:r>
            <a:r>
              <a:rPr lang="en-US" dirty="0"/>
              <a:t> </a:t>
            </a:r>
            <a:r>
              <a:rPr lang="en-US" dirty="0" err="1"/>
              <a:t>cihaz</a:t>
            </a:r>
            <a:r>
              <a:rPr lang="en-US" dirty="0"/>
              <a:t> </a:t>
            </a:r>
            <a:r>
              <a:rPr lang="en-US" dirty="0" err="1"/>
              <a:t>kendi</a:t>
            </a:r>
            <a:r>
              <a:rPr lang="en-US" dirty="0"/>
              <a:t> IP </a:t>
            </a:r>
            <a:r>
              <a:rPr lang="en-US" dirty="0" err="1"/>
              <a:t>adresi</a:t>
            </a:r>
            <a:r>
              <a:rPr lang="en-US" dirty="0"/>
              <a:t> </a:t>
            </a:r>
            <a:r>
              <a:rPr lang="en-US" dirty="0" err="1"/>
              <a:t>ile</a:t>
            </a:r>
            <a:r>
              <a:rPr lang="en-US" dirty="0"/>
              <a:t> </a:t>
            </a:r>
            <a:r>
              <a:rPr lang="en-US" dirty="0" err="1"/>
              <a:t>erişilebilir</a:t>
            </a:r>
            <a:r>
              <a:rPr lang="en-US" dirty="0"/>
              <a:t> </a:t>
            </a:r>
            <a:r>
              <a:rPr lang="en-US" dirty="0" err="1"/>
              <a:t>olmuştur</a:t>
            </a:r>
            <a:r>
              <a:rPr lang="en-US" dirty="0"/>
              <a:t>. </a:t>
            </a:r>
            <a:endParaRPr lang="tr-TR" dirty="0"/>
          </a:p>
        </p:txBody>
      </p:sp>
      <p:sp>
        <p:nvSpPr>
          <p:cNvPr id="3" name="TextBox 2"/>
          <p:cNvSpPr txBox="1"/>
          <p:nvPr/>
        </p:nvSpPr>
        <p:spPr>
          <a:xfrm>
            <a:off x="488473" y="3632448"/>
            <a:ext cx="7920880" cy="369332"/>
          </a:xfrm>
          <a:prstGeom prst="rect">
            <a:avLst/>
          </a:prstGeom>
          <a:noFill/>
        </p:spPr>
        <p:txBody>
          <a:bodyPr wrap="square" rtlCol="0">
            <a:spAutoFit/>
          </a:bodyPr>
          <a:lstStyle/>
          <a:p>
            <a:r>
              <a:rPr lang="en-US" b="1" dirty="0"/>
              <a:t>GPRS’İN SINIRLAMALARI</a:t>
            </a:r>
            <a:endParaRPr lang="tr-TR" dirty="0"/>
          </a:p>
        </p:txBody>
      </p:sp>
      <p:sp>
        <p:nvSpPr>
          <p:cNvPr id="5" name="TextBox 4"/>
          <p:cNvSpPr txBox="1"/>
          <p:nvPr/>
        </p:nvSpPr>
        <p:spPr>
          <a:xfrm>
            <a:off x="467544" y="4221088"/>
            <a:ext cx="8208912" cy="1615827"/>
          </a:xfrm>
          <a:prstGeom prst="rect">
            <a:avLst/>
          </a:prstGeom>
          <a:noFill/>
        </p:spPr>
        <p:txBody>
          <a:bodyPr wrap="square" rtlCol="0">
            <a:spAutoFit/>
          </a:bodyPr>
          <a:lstStyle/>
          <a:p>
            <a:pPr algn="just">
              <a:lnSpc>
                <a:spcPct val="150000"/>
              </a:lnSpc>
            </a:pPr>
            <a:r>
              <a:rPr lang="en-US" dirty="0"/>
              <a:t>GPRS, </a:t>
            </a:r>
            <a:r>
              <a:rPr lang="en-US" dirty="0" err="1"/>
              <a:t>şu</a:t>
            </a:r>
            <a:r>
              <a:rPr lang="en-US" dirty="0"/>
              <a:t> </a:t>
            </a:r>
            <a:r>
              <a:rPr lang="en-US" dirty="0" err="1"/>
              <a:t>anki</a:t>
            </a:r>
            <a:r>
              <a:rPr lang="en-US" dirty="0"/>
              <a:t> </a:t>
            </a:r>
            <a:r>
              <a:rPr lang="en-US" dirty="0" err="1"/>
              <a:t>veri</a:t>
            </a:r>
            <a:r>
              <a:rPr lang="en-US" dirty="0"/>
              <a:t> </a:t>
            </a:r>
            <a:r>
              <a:rPr lang="en-US" dirty="0" err="1"/>
              <a:t>iletim</a:t>
            </a:r>
            <a:r>
              <a:rPr lang="en-US" dirty="0"/>
              <a:t> </a:t>
            </a:r>
            <a:r>
              <a:rPr lang="en-US" dirty="0" err="1"/>
              <a:t>hızı</a:t>
            </a:r>
            <a:r>
              <a:rPr lang="en-US" dirty="0"/>
              <a:t> </a:t>
            </a:r>
            <a:r>
              <a:rPr lang="en-US" dirty="0" err="1"/>
              <a:t>ve</a:t>
            </a:r>
            <a:r>
              <a:rPr lang="en-US" dirty="0"/>
              <a:t> </a:t>
            </a:r>
            <a:r>
              <a:rPr lang="en-US" dirty="0" err="1"/>
              <a:t>spektrum</a:t>
            </a:r>
            <a:r>
              <a:rPr lang="en-US" dirty="0"/>
              <a:t> </a:t>
            </a:r>
            <a:r>
              <a:rPr lang="en-US" dirty="0" err="1"/>
              <a:t>kullanımı</a:t>
            </a:r>
            <a:r>
              <a:rPr lang="en-US" dirty="0"/>
              <a:t> </a:t>
            </a:r>
            <a:r>
              <a:rPr lang="en-US" dirty="0" err="1"/>
              <a:t>ile</a:t>
            </a:r>
            <a:r>
              <a:rPr lang="en-US" dirty="0"/>
              <a:t> </a:t>
            </a:r>
            <a:r>
              <a:rPr lang="en-US" dirty="0" err="1"/>
              <a:t>kıyaslandığında</a:t>
            </a:r>
            <a:r>
              <a:rPr lang="en-US" dirty="0"/>
              <a:t> </a:t>
            </a:r>
            <a:r>
              <a:rPr lang="en-US" dirty="0" err="1"/>
              <a:t>çok</a:t>
            </a:r>
            <a:r>
              <a:rPr lang="en-US" dirty="0"/>
              <a:t> </a:t>
            </a:r>
            <a:r>
              <a:rPr lang="en-US" dirty="0" err="1"/>
              <a:t>önemli</a:t>
            </a:r>
            <a:r>
              <a:rPr lang="en-US" dirty="0"/>
              <a:t> </a:t>
            </a:r>
            <a:r>
              <a:rPr lang="en-US" dirty="0" err="1"/>
              <a:t>özelliklere</a:t>
            </a:r>
            <a:r>
              <a:rPr lang="en-US" dirty="0"/>
              <a:t> </a:t>
            </a:r>
            <a:r>
              <a:rPr lang="en-US" dirty="0" err="1"/>
              <a:t>sahip</a:t>
            </a:r>
            <a:r>
              <a:rPr lang="en-US" dirty="0"/>
              <a:t> </a:t>
            </a:r>
            <a:r>
              <a:rPr lang="en-US" dirty="0" err="1"/>
              <a:t>olmasına</a:t>
            </a:r>
            <a:r>
              <a:rPr lang="en-US" dirty="0"/>
              <a:t> </a:t>
            </a:r>
            <a:r>
              <a:rPr lang="en-US" dirty="0" err="1"/>
              <a:t>rağmen</a:t>
            </a:r>
            <a:r>
              <a:rPr lang="en-US" dirty="0"/>
              <a:t> </a:t>
            </a:r>
            <a:r>
              <a:rPr lang="en-US" dirty="0" err="1"/>
              <a:t>aşağıdaki</a:t>
            </a:r>
            <a:r>
              <a:rPr lang="en-US" dirty="0"/>
              <a:t> </a:t>
            </a:r>
            <a:r>
              <a:rPr lang="en-US" dirty="0" err="1"/>
              <a:t>gibi</a:t>
            </a:r>
            <a:r>
              <a:rPr lang="en-US" dirty="0"/>
              <a:t> </a:t>
            </a:r>
            <a:r>
              <a:rPr lang="en-US" dirty="0" err="1"/>
              <a:t>özetlenebilecek</a:t>
            </a:r>
            <a:r>
              <a:rPr lang="en-US" dirty="0"/>
              <a:t> </a:t>
            </a:r>
            <a:r>
              <a:rPr lang="en-US" dirty="0" err="1"/>
              <a:t>bir</a:t>
            </a:r>
            <a:r>
              <a:rPr lang="en-US" dirty="0"/>
              <a:t> </a:t>
            </a:r>
            <a:r>
              <a:rPr lang="en-US" dirty="0" err="1"/>
              <a:t>takım</a:t>
            </a:r>
            <a:r>
              <a:rPr lang="en-US" dirty="0"/>
              <a:t> </a:t>
            </a:r>
            <a:r>
              <a:rPr lang="en-US" dirty="0" err="1"/>
              <a:t>sınırlamalara</a:t>
            </a:r>
            <a:r>
              <a:rPr lang="en-US" dirty="0"/>
              <a:t> </a:t>
            </a:r>
            <a:r>
              <a:rPr lang="en-US" dirty="0" err="1"/>
              <a:t>sahiptir</a:t>
            </a:r>
            <a:r>
              <a:rPr lang="en-US" dirty="0"/>
              <a:t>:</a:t>
            </a:r>
            <a:endParaRPr lang="tr-TR" dirty="0"/>
          </a:p>
          <a:p>
            <a:endParaRPr lang="tr-TR" dirty="0"/>
          </a:p>
        </p:txBody>
      </p:sp>
      <p:sp>
        <p:nvSpPr>
          <p:cNvPr id="4" name="Slide Number Placeholder 3">
            <a:extLst>
              <a:ext uri="{FF2B5EF4-FFF2-40B4-BE49-F238E27FC236}">
                <a16:creationId xmlns:a16="http://schemas.microsoft.com/office/drawing/2014/main" id="{0F4AEBF8-AD59-3C71-2BFB-D5F2013D5805}"/>
              </a:ext>
            </a:extLst>
          </p:cNvPr>
          <p:cNvSpPr>
            <a:spLocks noGrp="1"/>
          </p:cNvSpPr>
          <p:nvPr>
            <p:ph type="sldNum" sz="quarter" idx="12"/>
          </p:nvPr>
        </p:nvSpPr>
        <p:spPr/>
        <p:txBody>
          <a:bodyPr/>
          <a:lstStyle/>
          <a:p>
            <a:fld id="{FA388F4F-6C6B-4E7F-860B-201CED661D62}" type="slidenum">
              <a:rPr lang="tr-TR" smtClean="0"/>
              <a:t>88</a:t>
            </a:fld>
            <a:endParaRPr lang="tr-TR"/>
          </a:p>
        </p:txBody>
      </p:sp>
    </p:spTree>
    <p:extLst>
      <p:ext uri="{BB962C8B-B14F-4D97-AF65-F5344CB8AC3E}">
        <p14:creationId xmlns:p14="http://schemas.microsoft.com/office/powerpoint/2010/main" val="525866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064896" cy="2862322"/>
          </a:xfrm>
          <a:prstGeom prst="rect">
            <a:avLst/>
          </a:prstGeom>
          <a:noFill/>
        </p:spPr>
        <p:txBody>
          <a:bodyPr wrap="square" rtlCol="0">
            <a:spAutoFit/>
          </a:bodyPr>
          <a:lstStyle/>
          <a:p>
            <a:pPr algn="just">
              <a:lnSpc>
                <a:spcPct val="150000"/>
              </a:lnSpc>
            </a:pPr>
            <a:r>
              <a:rPr lang="en-US" b="1" i="1" u="sng" dirty="0" err="1"/>
              <a:t>Tüm</a:t>
            </a:r>
            <a:r>
              <a:rPr lang="en-US" b="1" i="1" u="sng" dirty="0"/>
              <a:t> </a:t>
            </a:r>
            <a:r>
              <a:rPr lang="en-US" b="1" i="1" u="sng" dirty="0" err="1"/>
              <a:t>Kullanıcılara</a:t>
            </a:r>
            <a:r>
              <a:rPr lang="en-US" b="1" i="1" u="sng" dirty="0"/>
              <a:t> </a:t>
            </a:r>
            <a:r>
              <a:rPr lang="en-US" b="1" i="1" u="sng" dirty="0" err="1"/>
              <a:t>Sınırlı</a:t>
            </a:r>
            <a:r>
              <a:rPr lang="en-US" b="1" i="1" u="sng" dirty="0"/>
              <a:t> </a:t>
            </a:r>
            <a:r>
              <a:rPr lang="en-US" b="1" i="1" u="sng" dirty="0" err="1"/>
              <a:t>Hücre</a:t>
            </a:r>
            <a:r>
              <a:rPr lang="en-US" b="1" i="1" u="sng" dirty="0"/>
              <a:t> </a:t>
            </a:r>
            <a:r>
              <a:rPr lang="en-US" b="1" i="1" u="sng" dirty="0" err="1"/>
              <a:t>Kapasitesi</a:t>
            </a:r>
            <a:r>
              <a:rPr lang="en-US" b="1" i="1" dirty="0"/>
              <a:t>:</a:t>
            </a:r>
            <a:r>
              <a:rPr lang="en-US" i="1" dirty="0"/>
              <a:t> </a:t>
            </a:r>
            <a:r>
              <a:rPr lang="en-US" dirty="0" err="1"/>
              <a:t>Mevcut</a:t>
            </a:r>
            <a:r>
              <a:rPr lang="en-US" dirty="0"/>
              <a:t> </a:t>
            </a:r>
            <a:r>
              <a:rPr lang="en-US" dirty="0" err="1"/>
              <a:t>şebeke</a:t>
            </a:r>
            <a:r>
              <a:rPr lang="en-US" dirty="0"/>
              <a:t> </a:t>
            </a:r>
            <a:r>
              <a:rPr lang="en-US" dirty="0" err="1"/>
              <a:t>yapısında</a:t>
            </a:r>
            <a:r>
              <a:rPr lang="en-US" dirty="0"/>
              <a:t> </a:t>
            </a:r>
            <a:r>
              <a:rPr lang="en-US" dirty="0" err="1"/>
              <a:t>farklı</a:t>
            </a:r>
            <a:r>
              <a:rPr lang="en-US" dirty="0"/>
              <a:t> </a:t>
            </a:r>
            <a:r>
              <a:rPr lang="en-US" dirty="0" err="1"/>
              <a:t>kullanıcılar</a:t>
            </a:r>
            <a:r>
              <a:rPr lang="en-US" dirty="0"/>
              <a:t> </a:t>
            </a:r>
            <a:r>
              <a:rPr lang="en-US" dirty="0" err="1"/>
              <a:t>tarafından</a:t>
            </a:r>
            <a:r>
              <a:rPr lang="en-US" dirty="0"/>
              <a:t> </a:t>
            </a:r>
            <a:r>
              <a:rPr lang="en-US" dirty="0" err="1"/>
              <a:t>kullanılabilecek</a:t>
            </a:r>
            <a:r>
              <a:rPr lang="en-US" dirty="0"/>
              <a:t> </a:t>
            </a:r>
            <a:r>
              <a:rPr lang="en-US" dirty="0" err="1"/>
              <a:t>sınırlı</a:t>
            </a:r>
            <a:r>
              <a:rPr lang="en-US" dirty="0"/>
              <a:t> </a:t>
            </a:r>
            <a:r>
              <a:rPr lang="en-US" dirty="0" err="1"/>
              <a:t>sayıda</a:t>
            </a:r>
            <a:r>
              <a:rPr lang="en-US" dirty="0"/>
              <a:t> </a:t>
            </a:r>
            <a:r>
              <a:rPr lang="en-US" dirty="0" err="1"/>
              <a:t>radyo</a:t>
            </a:r>
            <a:r>
              <a:rPr lang="en-US" dirty="0"/>
              <a:t> </a:t>
            </a:r>
            <a:r>
              <a:rPr lang="en-US" dirty="0" err="1"/>
              <a:t>kanalı</a:t>
            </a:r>
            <a:r>
              <a:rPr lang="en-US" dirty="0"/>
              <a:t> </a:t>
            </a:r>
            <a:r>
              <a:rPr lang="en-US" dirty="0" err="1"/>
              <a:t>vardır</a:t>
            </a:r>
            <a:r>
              <a:rPr lang="en-US" dirty="0"/>
              <a:t>. </a:t>
            </a:r>
            <a:r>
              <a:rPr lang="en-US" dirty="0" err="1"/>
              <a:t>Dolayısıyla</a:t>
            </a:r>
            <a:r>
              <a:rPr lang="en-US" dirty="0"/>
              <a:t> </a:t>
            </a:r>
            <a:r>
              <a:rPr lang="en-US" dirty="0" err="1"/>
              <a:t>kanalların</a:t>
            </a:r>
            <a:r>
              <a:rPr lang="en-US" dirty="0"/>
              <a:t> </a:t>
            </a:r>
            <a:r>
              <a:rPr lang="en-US" dirty="0" err="1"/>
              <a:t>bir</a:t>
            </a:r>
            <a:r>
              <a:rPr lang="en-US" dirty="0"/>
              <a:t> </a:t>
            </a:r>
            <a:r>
              <a:rPr lang="en-US" dirty="0" err="1"/>
              <a:t>amaç</a:t>
            </a:r>
            <a:r>
              <a:rPr lang="en-US" dirty="0"/>
              <a:t> </a:t>
            </a:r>
            <a:r>
              <a:rPr lang="en-US" dirty="0" err="1"/>
              <a:t>için</a:t>
            </a:r>
            <a:r>
              <a:rPr lang="en-US" dirty="0"/>
              <a:t> </a:t>
            </a:r>
            <a:r>
              <a:rPr lang="en-US" dirty="0" err="1"/>
              <a:t>tahsis</a:t>
            </a:r>
            <a:r>
              <a:rPr lang="en-US" dirty="0"/>
              <a:t> </a:t>
            </a:r>
            <a:r>
              <a:rPr lang="en-US" dirty="0" err="1"/>
              <a:t>edilmesi</a:t>
            </a:r>
            <a:r>
              <a:rPr lang="en-US" dirty="0"/>
              <a:t> </a:t>
            </a:r>
            <a:r>
              <a:rPr lang="en-US" dirty="0" err="1"/>
              <a:t>aynı</a:t>
            </a:r>
            <a:r>
              <a:rPr lang="en-US" dirty="0"/>
              <a:t> </a:t>
            </a:r>
            <a:r>
              <a:rPr lang="en-US" dirty="0" err="1"/>
              <a:t>anda</a:t>
            </a:r>
            <a:r>
              <a:rPr lang="en-US" dirty="0"/>
              <a:t> </a:t>
            </a:r>
            <a:r>
              <a:rPr lang="en-US" dirty="0" err="1"/>
              <a:t>diğerinin</a:t>
            </a:r>
            <a:r>
              <a:rPr lang="en-US" dirty="0"/>
              <a:t> </a:t>
            </a:r>
            <a:r>
              <a:rPr lang="en-US" dirty="0" err="1"/>
              <a:t>kullanımını</a:t>
            </a:r>
            <a:r>
              <a:rPr lang="en-US" dirty="0"/>
              <a:t> </a:t>
            </a:r>
            <a:r>
              <a:rPr lang="en-US" dirty="0" err="1"/>
              <a:t>önler</a:t>
            </a:r>
            <a:r>
              <a:rPr lang="en-US" dirty="0"/>
              <a:t>. </a:t>
            </a:r>
            <a:r>
              <a:rPr lang="en-US" dirty="0" err="1"/>
              <a:t>Örneğin</a:t>
            </a:r>
            <a:r>
              <a:rPr lang="en-US" dirty="0"/>
              <a:t> </a:t>
            </a:r>
            <a:r>
              <a:rPr lang="en-US" dirty="0" err="1"/>
              <a:t>ses</a:t>
            </a:r>
            <a:r>
              <a:rPr lang="en-US" dirty="0"/>
              <a:t> </a:t>
            </a:r>
            <a:r>
              <a:rPr lang="en-US" dirty="0" err="1"/>
              <a:t>ve</a:t>
            </a:r>
            <a:r>
              <a:rPr lang="en-US" dirty="0"/>
              <a:t> GPRS </a:t>
            </a:r>
            <a:r>
              <a:rPr lang="en-US" dirty="0" err="1"/>
              <a:t>çağrıları</a:t>
            </a:r>
            <a:r>
              <a:rPr lang="en-US" dirty="0"/>
              <a:t>, </a:t>
            </a:r>
            <a:r>
              <a:rPr lang="en-US" dirty="0" err="1"/>
              <a:t>aynı</a:t>
            </a:r>
            <a:r>
              <a:rPr lang="en-US" dirty="0"/>
              <a:t> </a:t>
            </a:r>
            <a:r>
              <a:rPr lang="en-US" dirty="0" err="1"/>
              <a:t>şebeke</a:t>
            </a:r>
            <a:r>
              <a:rPr lang="en-US" dirty="0"/>
              <a:t> </a:t>
            </a:r>
            <a:r>
              <a:rPr lang="en-US" dirty="0" err="1"/>
              <a:t>kaynaklarını</a:t>
            </a:r>
            <a:r>
              <a:rPr lang="en-US" dirty="0"/>
              <a:t> </a:t>
            </a:r>
            <a:r>
              <a:rPr lang="en-US" dirty="0" err="1"/>
              <a:t>kullanırlar</a:t>
            </a:r>
            <a:r>
              <a:rPr lang="en-US" dirty="0"/>
              <a:t>. </a:t>
            </a:r>
            <a:r>
              <a:rPr lang="en-US" dirty="0" err="1"/>
              <a:t>GPRS’in</a:t>
            </a:r>
            <a:r>
              <a:rPr lang="en-US" dirty="0"/>
              <a:t> </a:t>
            </a:r>
            <a:r>
              <a:rPr lang="en-US" dirty="0" err="1"/>
              <a:t>şebekeye</a:t>
            </a:r>
            <a:r>
              <a:rPr lang="en-US" dirty="0"/>
              <a:t> </a:t>
            </a:r>
            <a:r>
              <a:rPr lang="en-US" dirty="0" err="1"/>
              <a:t>olan</a:t>
            </a:r>
            <a:r>
              <a:rPr lang="en-US" dirty="0"/>
              <a:t> </a:t>
            </a:r>
            <a:r>
              <a:rPr lang="en-US" dirty="0" err="1"/>
              <a:t>etkisi</a:t>
            </a:r>
            <a:r>
              <a:rPr lang="en-US" dirty="0"/>
              <a:t>, </a:t>
            </a:r>
            <a:r>
              <a:rPr lang="en-US" dirty="0" err="1"/>
              <a:t>GPRS’e</a:t>
            </a:r>
            <a:r>
              <a:rPr lang="en-US" dirty="0"/>
              <a:t> </a:t>
            </a:r>
            <a:r>
              <a:rPr lang="en-US" dirty="0" err="1"/>
              <a:t>bir</a:t>
            </a:r>
            <a:r>
              <a:rPr lang="en-US" dirty="0"/>
              <a:t> </a:t>
            </a:r>
            <a:r>
              <a:rPr lang="en-US" dirty="0" err="1"/>
              <a:t>zaman</a:t>
            </a:r>
            <a:r>
              <a:rPr lang="en-US" dirty="0"/>
              <a:t> </a:t>
            </a:r>
            <a:r>
              <a:rPr lang="en-US" dirty="0" err="1"/>
              <a:t>aralığı</a:t>
            </a:r>
            <a:r>
              <a:rPr lang="en-US" dirty="0"/>
              <a:t> (time slot) </a:t>
            </a:r>
            <a:r>
              <a:rPr lang="en-US" dirty="0" err="1"/>
              <a:t>tahsis</a:t>
            </a:r>
            <a:r>
              <a:rPr lang="en-US" dirty="0"/>
              <a:t> </a:t>
            </a:r>
            <a:r>
              <a:rPr lang="en-US" dirty="0" err="1"/>
              <a:t>edilirse</a:t>
            </a:r>
            <a:r>
              <a:rPr lang="en-US" dirty="0"/>
              <a:t> </a:t>
            </a:r>
            <a:r>
              <a:rPr lang="en-US" dirty="0" err="1"/>
              <a:t>ortaya</a:t>
            </a:r>
            <a:r>
              <a:rPr lang="en-US" dirty="0"/>
              <a:t> </a:t>
            </a:r>
            <a:r>
              <a:rPr lang="en-US" dirty="0" err="1"/>
              <a:t>çıkar</a:t>
            </a:r>
            <a:r>
              <a:rPr lang="en-US" dirty="0"/>
              <a:t>. </a:t>
            </a:r>
            <a:r>
              <a:rPr lang="en-US" dirty="0" err="1"/>
              <a:t>Sonuç</a:t>
            </a:r>
            <a:r>
              <a:rPr lang="en-US" dirty="0"/>
              <a:t> </a:t>
            </a:r>
            <a:r>
              <a:rPr lang="en-US" dirty="0" err="1"/>
              <a:t>olarak</a:t>
            </a:r>
            <a:r>
              <a:rPr lang="en-US" dirty="0"/>
              <a:t>; </a:t>
            </a:r>
            <a:r>
              <a:rPr lang="en-US" dirty="0" err="1"/>
              <a:t>başka</a:t>
            </a:r>
            <a:r>
              <a:rPr lang="en-US" dirty="0"/>
              <a:t> </a:t>
            </a:r>
            <a:r>
              <a:rPr lang="en-US" dirty="0" err="1"/>
              <a:t>bir</a:t>
            </a:r>
            <a:r>
              <a:rPr lang="en-US" dirty="0"/>
              <a:t> tip </a:t>
            </a:r>
            <a:r>
              <a:rPr lang="en-US" dirty="0" err="1"/>
              <a:t>radyo</a:t>
            </a:r>
            <a:r>
              <a:rPr lang="en-US" dirty="0"/>
              <a:t> </a:t>
            </a:r>
            <a:r>
              <a:rPr lang="en-US" dirty="0" err="1"/>
              <a:t>kaynağını</a:t>
            </a:r>
            <a:r>
              <a:rPr lang="en-US" dirty="0"/>
              <a:t> </a:t>
            </a:r>
            <a:r>
              <a:rPr lang="en-US" dirty="0" err="1"/>
              <a:t>kullanan</a:t>
            </a:r>
            <a:r>
              <a:rPr lang="en-US" dirty="0"/>
              <a:t> </a:t>
            </a:r>
            <a:r>
              <a:rPr lang="en-US" dirty="0" err="1"/>
              <a:t>kısa</a:t>
            </a:r>
            <a:r>
              <a:rPr lang="en-US" dirty="0"/>
              <a:t> </a:t>
            </a:r>
            <a:r>
              <a:rPr lang="en-US" dirty="0" err="1"/>
              <a:t>mesaj</a:t>
            </a:r>
            <a:r>
              <a:rPr lang="en-US" dirty="0"/>
              <a:t> </a:t>
            </a:r>
            <a:r>
              <a:rPr lang="en-US" dirty="0" err="1"/>
              <a:t>servisine</a:t>
            </a:r>
            <a:r>
              <a:rPr lang="en-US" dirty="0"/>
              <a:t> </a:t>
            </a:r>
            <a:r>
              <a:rPr lang="en-US" dirty="0" err="1"/>
              <a:t>tamamlayıcı</a:t>
            </a:r>
            <a:r>
              <a:rPr lang="en-US" dirty="0"/>
              <a:t> </a:t>
            </a:r>
            <a:r>
              <a:rPr lang="en-US" dirty="0" err="1"/>
              <a:t>taşıyıcı</a:t>
            </a:r>
            <a:r>
              <a:rPr lang="en-US" dirty="0"/>
              <a:t> </a:t>
            </a:r>
            <a:r>
              <a:rPr lang="en-US" dirty="0" err="1"/>
              <a:t>olarak</a:t>
            </a:r>
            <a:r>
              <a:rPr lang="en-US" dirty="0"/>
              <a:t> </a:t>
            </a:r>
            <a:r>
              <a:rPr lang="en-US" dirty="0" err="1"/>
              <a:t>ihtiyaç</a:t>
            </a:r>
            <a:r>
              <a:rPr lang="en-US" dirty="0"/>
              <a:t> </a:t>
            </a:r>
            <a:r>
              <a:rPr lang="en-US" dirty="0" err="1"/>
              <a:t>duyulur</a:t>
            </a:r>
            <a:r>
              <a:rPr lang="en-US" dirty="0"/>
              <a:t>. </a:t>
            </a:r>
            <a:endParaRPr lang="tr-TR" dirty="0"/>
          </a:p>
          <a:p>
            <a:endParaRPr lang="tr-TR" dirty="0"/>
          </a:p>
        </p:txBody>
      </p:sp>
      <p:sp>
        <p:nvSpPr>
          <p:cNvPr id="3" name="TextBox 2"/>
          <p:cNvSpPr txBox="1"/>
          <p:nvPr/>
        </p:nvSpPr>
        <p:spPr>
          <a:xfrm>
            <a:off x="395536" y="3501008"/>
            <a:ext cx="8280920" cy="2542363"/>
          </a:xfrm>
          <a:prstGeom prst="rect">
            <a:avLst/>
          </a:prstGeom>
          <a:noFill/>
        </p:spPr>
        <p:txBody>
          <a:bodyPr wrap="square" rtlCol="0">
            <a:spAutoFit/>
          </a:bodyPr>
          <a:lstStyle/>
          <a:p>
            <a:pPr algn="just">
              <a:lnSpc>
                <a:spcPct val="150000"/>
              </a:lnSpc>
            </a:pPr>
            <a:r>
              <a:rPr lang="en-US" b="1" i="1" u="sng" dirty="0" err="1"/>
              <a:t>Pratikteki</a:t>
            </a:r>
            <a:r>
              <a:rPr lang="en-US" b="1" i="1" u="sng" dirty="0"/>
              <a:t> </a:t>
            </a:r>
            <a:r>
              <a:rPr lang="en-US" b="1" i="1" u="sng" dirty="0" err="1"/>
              <a:t>Hız</a:t>
            </a:r>
            <a:r>
              <a:rPr lang="en-US" b="1" i="1" u="sng" dirty="0"/>
              <a:t> </a:t>
            </a:r>
            <a:r>
              <a:rPr lang="en-US" b="1" i="1" u="sng" dirty="0" err="1"/>
              <a:t>Düşüklüğü</a:t>
            </a:r>
            <a:r>
              <a:rPr lang="en-US" i="1" dirty="0"/>
              <a:t>: </a:t>
            </a:r>
            <a:r>
              <a:rPr lang="en-US" dirty="0" err="1"/>
              <a:t>Teorideki</a:t>
            </a:r>
            <a:r>
              <a:rPr lang="en-US" dirty="0"/>
              <a:t> </a:t>
            </a:r>
            <a:r>
              <a:rPr lang="en-US" dirty="0" err="1"/>
              <a:t>veri</a:t>
            </a:r>
            <a:r>
              <a:rPr lang="en-US" dirty="0"/>
              <a:t> </a:t>
            </a:r>
            <a:r>
              <a:rPr lang="en-US" dirty="0" err="1"/>
              <a:t>iletim</a:t>
            </a:r>
            <a:r>
              <a:rPr lang="en-US" dirty="0"/>
              <a:t> </a:t>
            </a:r>
            <a:r>
              <a:rPr lang="en-US" dirty="0" err="1"/>
              <a:t>hızı</a:t>
            </a:r>
            <a:r>
              <a:rPr lang="en-US" dirty="0"/>
              <a:t> </a:t>
            </a:r>
            <a:r>
              <a:rPr lang="en-US" dirty="0" err="1"/>
              <a:t>olan</a:t>
            </a:r>
            <a:r>
              <a:rPr lang="en-US" dirty="0"/>
              <a:t> 172.2 </a:t>
            </a:r>
            <a:r>
              <a:rPr lang="en-US" dirty="0" err="1"/>
              <a:t>Kbps’a</a:t>
            </a:r>
            <a:r>
              <a:rPr lang="en-US" dirty="0"/>
              <a:t> </a:t>
            </a:r>
            <a:r>
              <a:rPr lang="en-US" dirty="0" err="1"/>
              <a:t>ulaşabilmek</a:t>
            </a:r>
            <a:r>
              <a:rPr lang="en-US" dirty="0"/>
              <a:t> </a:t>
            </a:r>
            <a:r>
              <a:rPr lang="en-US" dirty="0" err="1"/>
              <a:t>için</a:t>
            </a:r>
            <a:r>
              <a:rPr lang="en-US" dirty="0"/>
              <a:t> </a:t>
            </a:r>
            <a:r>
              <a:rPr lang="en-US" dirty="0" err="1"/>
              <a:t>tek</a:t>
            </a:r>
            <a:r>
              <a:rPr lang="en-US" dirty="0"/>
              <a:t> </a:t>
            </a:r>
            <a:r>
              <a:rPr lang="en-US" dirty="0" err="1"/>
              <a:t>bir</a:t>
            </a:r>
            <a:r>
              <a:rPr lang="en-US" dirty="0"/>
              <a:t> </a:t>
            </a:r>
            <a:r>
              <a:rPr lang="en-US" dirty="0" err="1"/>
              <a:t>kullanıcın</a:t>
            </a:r>
            <a:r>
              <a:rPr lang="en-US" dirty="0"/>
              <a:t> </a:t>
            </a:r>
            <a:r>
              <a:rPr lang="en-US" dirty="0" err="1"/>
              <a:t>tüm</a:t>
            </a:r>
            <a:r>
              <a:rPr lang="en-US" dirty="0"/>
              <a:t> </a:t>
            </a:r>
            <a:r>
              <a:rPr lang="en-US" dirty="0" err="1"/>
              <a:t>sekiz</a:t>
            </a:r>
            <a:r>
              <a:rPr lang="en-US" dirty="0"/>
              <a:t> </a:t>
            </a:r>
            <a:r>
              <a:rPr lang="en-US" dirty="0" err="1"/>
              <a:t>zaman</a:t>
            </a:r>
            <a:r>
              <a:rPr lang="en-US" dirty="0"/>
              <a:t> </a:t>
            </a:r>
            <a:r>
              <a:rPr lang="en-US" dirty="0" err="1"/>
              <a:t>dilimini</a:t>
            </a:r>
            <a:r>
              <a:rPr lang="en-US" dirty="0"/>
              <a:t> </a:t>
            </a:r>
            <a:r>
              <a:rPr lang="en-US" dirty="0" err="1"/>
              <a:t>herhangi</a:t>
            </a:r>
            <a:r>
              <a:rPr lang="en-US" dirty="0"/>
              <a:t> </a:t>
            </a:r>
            <a:r>
              <a:rPr lang="en-US" dirty="0" err="1"/>
              <a:t>bir</a:t>
            </a:r>
            <a:r>
              <a:rPr lang="en-US" dirty="0"/>
              <a:t> </a:t>
            </a:r>
            <a:r>
              <a:rPr lang="en-US" dirty="0" err="1"/>
              <a:t>hata</a:t>
            </a:r>
            <a:r>
              <a:rPr lang="en-US" dirty="0"/>
              <a:t> </a:t>
            </a:r>
            <a:r>
              <a:rPr lang="en-US" dirty="0" err="1"/>
              <a:t>koruması</a:t>
            </a:r>
            <a:r>
              <a:rPr lang="en-US" dirty="0"/>
              <a:t> </a:t>
            </a:r>
            <a:r>
              <a:rPr lang="en-US" dirty="0" err="1"/>
              <a:t>olmaksızın</a:t>
            </a:r>
            <a:r>
              <a:rPr lang="en-US" dirty="0"/>
              <a:t> </a:t>
            </a:r>
            <a:r>
              <a:rPr lang="en-US" dirty="0" err="1"/>
              <a:t>kullanması</a:t>
            </a:r>
            <a:r>
              <a:rPr lang="en-US" dirty="0"/>
              <a:t> </a:t>
            </a:r>
            <a:r>
              <a:rPr lang="en-US" dirty="0" err="1"/>
              <a:t>gerekir</a:t>
            </a:r>
            <a:r>
              <a:rPr lang="en-US" dirty="0"/>
              <a:t>. </a:t>
            </a:r>
            <a:r>
              <a:rPr lang="en-US" dirty="0" err="1"/>
              <a:t>Ancak</a:t>
            </a:r>
            <a:r>
              <a:rPr lang="en-US" dirty="0"/>
              <a:t> </a:t>
            </a:r>
            <a:r>
              <a:rPr lang="en-US" dirty="0" err="1"/>
              <a:t>uygulamada</a:t>
            </a:r>
            <a:r>
              <a:rPr lang="en-US" dirty="0"/>
              <a:t> </a:t>
            </a:r>
            <a:r>
              <a:rPr lang="en-US" dirty="0" err="1"/>
              <a:t>hiçbir</a:t>
            </a:r>
            <a:r>
              <a:rPr lang="en-US" dirty="0"/>
              <a:t> </a:t>
            </a:r>
            <a:r>
              <a:rPr lang="en-US" dirty="0" err="1"/>
              <a:t>operatör</a:t>
            </a:r>
            <a:r>
              <a:rPr lang="en-US" dirty="0"/>
              <a:t> </a:t>
            </a:r>
            <a:r>
              <a:rPr lang="en-US" dirty="0" err="1"/>
              <a:t>bir</a:t>
            </a:r>
            <a:r>
              <a:rPr lang="en-US" dirty="0"/>
              <a:t> </a:t>
            </a:r>
            <a:r>
              <a:rPr lang="en-US" dirty="0" err="1"/>
              <a:t>tek</a:t>
            </a:r>
            <a:r>
              <a:rPr lang="en-US" dirty="0"/>
              <a:t> GPRS </a:t>
            </a:r>
            <a:r>
              <a:rPr lang="en-US" dirty="0" err="1"/>
              <a:t>kullanıcısının</a:t>
            </a:r>
            <a:r>
              <a:rPr lang="en-US" dirty="0"/>
              <a:t> </a:t>
            </a:r>
            <a:r>
              <a:rPr lang="en-US" dirty="0" err="1"/>
              <a:t>tüm</a:t>
            </a:r>
            <a:r>
              <a:rPr lang="en-US" dirty="0"/>
              <a:t> </a:t>
            </a:r>
            <a:r>
              <a:rPr lang="en-US" dirty="0" err="1"/>
              <a:t>zaman</a:t>
            </a:r>
            <a:r>
              <a:rPr lang="en-US" dirty="0"/>
              <a:t> </a:t>
            </a:r>
            <a:r>
              <a:rPr lang="en-US" dirty="0" err="1"/>
              <a:t>dilimlerini</a:t>
            </a:r>
            <a:r>
              <a:rPr lang="en-US" dirty="0"/>
              <a:t> </a:t>
            </a:r>
            <a:r>
              <a:rPr lang="en-US" dirty="0" err="1"/>
              <a:t>kullanmasına</a:t>
            </a:r>
            <a:r>
              <a:rPr lang="en-US" dirty="0"/>
              <a:t> </a:t>
            </a:r>
            <a:r>
              <a:rPr lang="en-US" dirty="0" err="1"/>
              <a:t>müsaade</a:t>
            </a:r>
            <a:r>
              <a:rPr lang="en-US" dirty="0"/>
              <a:t> </a:t>
            </a:r>
            <a:r>
              <a:rPr lang="en-US" dirty="0" err="1"/>
              <a:t>etmez</a:t>
            </a:r>
            <a:r>
              <a:rPr lang="en-US" dirty="0"/>
              <a:t>. </a:t>
            </a:r>
            <a:r>
              <a:rPr lang="en-US" dirty="0" err="1"/>
              <a:t>Bunun</a:t>
            </a:r>
            <a:r>
              <a:rPr lang="en-US" dirty="0"/>
              <a:t> </a:t>
            </a:r>
            <a:r>
              <a:rPr lang="en-US" dirty="0" err="1"/>
              <a:t>yanında</a:t>
            </a:r>
            <a:r>
              <a:rPr lang="en-US" dirty="0"/>
              <a:t> </a:t>
            </a:r>
            <a:r>
              <a:rPr lang="en-US" dirty="0" err="1"/>
              <a:t>gezgin</a:t>
            </a:r>
            <a:r>
              <a:rPr lang="en-US" dirty="0"/>
              <a:t> GPRS </a:t>
            </a:r>
            <a:r>
              <a:rPr lang="en-US" dirty="0" err="1"/>
              <a:t>terminallerinin</a:t>
            </a:r>
            <a:r>
              <a:rPr lang="en-US" dirty="0"/>
              <a:t> de </a:t>
            </a:r>
            <a:r>
              <a:rPr lang="en-US" dirty="0" err="1"/>
              <a:t>iki</a:t>
            </a:r>
            <a:r>
              <a:rPr lang="en-US" dirty="0"/>
              <a:t> </a:t>
            </a:r>
            <a:r>
              <a:rPr lang="en-US" dirty="0" err="1"/>
              <a:t>ya</a:t>
            </a:r>
            <a:r>
              <a:rPr lang="en-US" dirty="0"/>
              <a:t> da </a:t>
            </a:r>
            <a:r>
              <a:rPr lang="en-US" dirty="0" err="1"/>
              <a:t>üç</a:t>
            </a:r>
            <a:r>
              <a:rPr lang="en-US" dirty="0"/>
              <a:t> </a:t>
            </a:r>
            <a:r>
              <a:rPr lang="en-US" dirty="0" err="1"/>
              <a:t>zaman</a:t>
            </a:r>
            <a:r>
              <a:rPr lang="en-US" dirty="0"/>
              <a:t> </a:t>
            </a:r>
            <a:r>
              <a:rPr lang="en-US" dirty="0" err="1"/>
              <a:t>dilimini</a:t>
            </a:r>
            <a:r>
              <a:rPr lang="en-US" dirty="0"/>
              <a:t> </a:t>
            </a:r>
            <a:r>
              <a:rPr lang="en-US" dirty="0" err="1"/>
              <a:t>desteklerler</a:t>
            </a:r>
            <a:r>
              <a:rPr lang="en-US" dirty="0"/>
              <a:t>. </a:t>
            </a:r>
            <a:r>
              <a:rPr lang="en-US" dirty="0" err="1"/>
              <a:t>Dolayısıyla</a:t>
            </a:r>
            <a:r>
              <a:rPr lang="en-US" dirty="0"/>
              <a:t> </a:t>
            </a:r>
            <a:r>
              <a:rPr lang="en-US" dirty="0" err="1"/>
              <a:t>bant</a:t>
            </a:r>
            <a:r>
              <a:rPr lang="en-US" dirty="0"/>
              <a:t> </a:t>
            </a:r>
            <a:r>
              <a:rPr lang="en-US" dirty="0" err="1"/>
              <a:t>genişliği</a:t>
            </a:r>
            <a:r>
              <a:rPr lang="en-US" dirty="0"/>
              <a:t> </a:t>
            </a:r>
            <a:r>
              <a:rPr lang="en-US" dirty="0" err="1"/>
              <a:t>sınırlıdır</a:t>
            </a:r>
            <a:r>
              <a:rPr lang="en-US" dirty="0"/>
              <a:t>. </a:t>
            </a:r>
            <a:endParaRPr lang="tr-TR" dirty="0"/>
          </a:p>
        </p:txBody>
      </p:sp>
      <p:sp>
        <p:nvSpPr>
          <p:cNvPr id="4" name="Slide Number Placeholder 3">
            <a:extLst>
              <a:ext uri="{FF2B5EF4-FFF2-40B4-BE49-F238E27FC236}">
                <a16:creationId xmlns:a16="http://schemas.microsoft.com/office/drawing/2014/main" id="{81D16553-ECC6-315D-304A-17C72DCD2BFD}"/>
              </a:ext>
            </a:extLst>
          </p:cNvPr>
          <p:cNvSpPr>
            <a:spLocks noGrp="1"/>
          </p:cNvSpPr>
          <p:nvPr>
            <p:ph type="sldNum" sz="quarter" idx="12"/>
          </p:nvPr>
        </p:nvSpPr>
        <p:spPr/>
        <p:txBody>
          <a:bodyPr/>
          <a:lstStyle/>
          <a:p>
            <a:fld id="{FA388F4F-6C6B-4E7F-860B-201CED661D62}" type="slidenum">
              <a:rPr lang="tr-TR" smtClean="0"/>
              <a:t>89</a:t>
            </a:fld>
            <a:endParaRPr lang="tr-TR"/>
          </a:p>
        </p:txBody>
      </p:sp>
    </p:spTree>
    <p:extLst>
      <p:ext uri="{BB962C8B-B14F-4D97-AF65-F5344CB8AC3E}">
        <p14:creationId xmlns:p14="http://schemas.microsoft.com/office/powerpoint/2010/main" val="273406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136904" cy="3323987"/>
          </a:xfrm>
          <a:prstGeom prst="rect">
            <a:avLst/>
          </a:prstGeom>
          <a:noFill/>
        </p:spPr>
        <p:txBody>
          <a:bodyPr wrap="square" rtlCol="0">
            <a:spAutoFit/>
          </a:bodyPr>
          <a:lstStyle/>
          <a:p>
            <a:pPr lvl="0" algn="just"/>
            <a:r>
              <a:rPr lang="en-US" sz="2400" b="1" dirty="0"/>
              <a:t>• </a:t>
            </a:r>
            <a:r>
              <a:rPr lang="en-US" sz="2400" b="1" dirty="0" err="1"/>
              <a:t>Yeni</a:t>
            </a:r>
            <a:r>
              <a:rPr lang="en-US" sz="2400" b="1" dirty="0"/>
              <a:t> </a:t>
            </a:r>
            <a:r>
              <a:rPr lang="en-US" sz="2400" b="1" dirty="0" err="1"/>
              <a:t>haberleşme</a:t>
            </a:r>
            <a:r>
              <a:rPr lang="en-US" sz="2400" b="1" dirty="0"/>
              <a:t> </a:t>
            </a:r>
            <a:r>
              <a:rPr lang="en-US" sz="2400" b="1" dirty="0" err="1"/>
              <a:t>fonksiyonları</a:t>
            </a:r>
            <a:r>
              <a:rPr lang="en-US" sz="2400" b="1" dirty="0"/>
              <a:t> </a:t>
            </a:r>
            <a:r>
              <a:rPr lang="en-US" sz="2400" b="1" dirty="0" err="1"/>
              <a:t>ile</a:t>
            </a:r>
            <a:r>
              <a:rPr lang="en-US" sz="2400" b="1" dirty="0"/>
              <a:t> </a:t>
            </a:r>
            <a:r>
              <a:rPr lang="en-US" sz="2400" b="1" dirty="0" err="1"/>
              <a:t>iş</a:t>
            </a:r>
            <a:r>
              <a:rPr lang="en-US" sz="2400" b="1" dirty="0"/>
              <a:t> </a:t>
            </a:r>
            <a:r>
              <a:rPr lang="en-US" sz="2400" b="1" dirty="0" err="1"/>
              <a:t>artışı</a:t>
            </a:r>
            <a:r>
              <a:rPr lang="en-US" sz="2400" b="1" dirty="0"/>
              <a:t> </a:t>
            </a:r>
            <a:r>
              <a:rPr lang="en-US" sz="2400" b="1" dirty="0" err="1"/>
              <a:t>sağlanır</a:t>
            </a:r>
            <a:r>
              <a:rPr lang="en-US" sz="2400" b="1" dirty="0"/>
              <a:t>. </a:t>
            </a:r>
            <a:endParaRPr lang="tr-TR" sz="2400" b="1" dirty="0"/>
          </a:p>
          <a:p>
            <a:pPr lvl="0" algn="just"/>
            <a:r>
              <a:rPr lang="en-US" sz="2400" b="1" dirty="0"/>
              <a:t>• </a:t>
            </a:r>
            <a:r>
              <a:rPr lang="en-US" sz="2400" b="1" dirty="0" err="1"/>
              <a:t>Kullanıcılar</a:t>
            </a:r>
            <a:r>
              <a:rPr lang="en-US" sz="2400" b="1" dirty="0"/>
              <a:t> her </a:t>
            </a:r>
            <a:r>
              <a:rPr lang="en-US" sz="2400" b="1" dirty="0" err="1"/>
              <a:t>türlü</a:t>
            </a:r>
            <a:r>
              <a:rPr lang="en-US" sz="2400" b="1" dirty="0"/>
              <a:t> </a:t>
            </a:r>
            <a:r>
              <a:rPr lang="en-US" sz="2400" b="1" dirty="0" err="1"/>
              <a:t>iletişim</a:t>
            </a:r>
            <a:r>
              <a:rPr lang="en-US" sz="2400" b="1" dirty="0"/>
              <a:t> </a:t>
            </a:r>
            <a:r>
              <a:rPr lang="en-US" sz="2400" b="1" dirty="0" err="1"/>
              <a:t>hizmetinden</a:t>
            </a:r>
            <a:r>
              <a:rPr lang="en-US" sz="2400" b="1" dirty="0"/>
              <a:t>, </a:t>
            </a:r>
            <a:r>
              <a:rPr lang="en-US" sz="2400" b="1" dirty="0" err="1"/>
              <a:t>tek</a:t>
            </a:r>
            <a:r>
              <a:rPr lang="en-US" sz="2400" b="1" dirty="0"/>
              <a:t> </a:t>
            </a:r>
            <a:r>
              <a:rPr lang="en-US" sz="2400" b="1" dirty="0" err="1"/>
              <a:t>bir</a:t>
            </a:r>
            <a:r>
              <a:rPr lang="en-US" sz="2400" b="1" dirty="0"/>
              <a:t> </a:t>
            </a:r>
            <a:r>
              <a:rPr lang="en-US" sz="2400" b="1" dirty="0" err="1"/>
              <a:t>şebeke</a:t>
            </a:r>
            <a:r>
              <a:rPr lang="en-US" sz="2400" b="1" dirty="0"/>
              <a:t> </a:t>
            </a:r>
            <a:r>
              <a:rPr lang="en-US" sz="2400" b="1" dirty="0" err="1"/>
              <a:t>üzerinden</a:t>
            </a:r>
            <a:r>
              <a:rPr lang="en-US" sz="2400" b="1" dirty="0"/>
              <a:t> </a:t>
            </a:r>
            <a:r>
              <a:rPr lang="en-US" sz="2400" b="1" dirty="0" err="1"/>
              <a:t>yararlanmaktadır</a:t>
            </a:r>
            <a:r>
              <a:rPr lang="en-US" sz="2400" b="1" dirty="0"/>
              <a:t>. </a:t>
            </a:r>
            <a:endParaRPr lang="tr-TR" sz="2400" b="1" dirty="0"/>
          </a:p>
          <a:p>
            <a:pPr lvl="0" algn="just"/>
            <a:r>
              <a:rPr lang="en-US" sz="2400" b="1" dirty="0"/>
              <a:t>• </a:t>
            </a:r>
            <a:r>
              <a:rPr lang="en-US" sz="2400" b="1" dirty="0" err="1"/>
              <a:t>Haberleşme</a:t>
            </a:r>
            <a:r>
              <a:rPr lang="en-US" sz="2400" b="1" dirty="0"/>
              <a:t> </a:t>
            </a:r>
            <a:r>
              <a:rPr lang="en-US" sz="2400" b="1" dirty="0" err="1"/>
              <a:t>oldukça</a:t>
            </a:r>
            <a:r>
              <a:rPr lang="en-US" sz="2400" b="1" dirty="0"/>
              <a:t> </a:t>
            </a:r>
            <a:r>
              <a:rPr lang="en-US" sz="2400" b="1" dirty="0" err="1"/>
              <a:t>ucuza</a:t>
            </a:r>
            <a:r>
              <a:rPr lang="en-US" sz="2400" b="1" dirty="0"/>
              <a:t> </a:t>
            </a:r>
            <a:r>
              <a:rPr lang="en-US" sz="2400" b="1" dirty="0" err="1"/>
              <a:t>yapılmaktadır</a:t>
            </a:r>
            <a:r>
              <a:rPr lang="en-US" sz="2400" b="1" dirty="0"/>
              <a:t>. Her </a:t>
            </a:r>
            <a:r>
              <a:rPr lang="en-US" sz="2400" b="1" dirty="0" err="1"/>
              <a:t>bir</a:t>
            </a:r>
            <a:r>
              <a:rPr lang="en-US" sz="2400" b="1" dirty="0"/>
              <a:t> </a:t>
            </a:r>
            <a:r>
              <a:rPr lang="en-US" sz="2400" b="1" dirty="0" err="1"/>
              <a:t>farklı</a:t>
            </a:r>
            <a:r>
              <a:rPr lang="en-US" sz="2400" b="1" dirty="0"/>
              <a:t> </a:t>
            </a:r>
            <a:r>
              <a:rPr lang="en-US" sz="2400" b="1" dirty="0" err="1"/>
              <a:t>servis</a:t>
            </a:r>
            <a:r>
              <a:rPr lang="en-US" sz="2400" b="1" dirty="0"/>
              <a:t> </a:t>
            </a:r>
            <a:r>
              <a:rPr lang="en-US" sz="2400" b="1" dirty="0" err="1"/>
              <a:t>için</a:t>
            </a:r>
            <a:r>
              <a:rPr lang="en-US" sz="2400" b="1" dirty="0"/>
              <a:t> </a:t>
            </a:r>
            <a:r>
              <a:rPr lang="en-US" sz="2400" b="1" dirty="0" err="1"/>
              <a:t>farklı</a:t>
            </a:r>
            <a:r>
              <a:rPr lang="en-US" sz="2400" b="1" dirty="0"/>
              <a:t> </a:t>
            </a:r>
            <a:r>
              <a:rPr lang="en-US" sz="2400" b="1" dirty="0" err="1"/>
              <a:t>bir</a:t>
            </a:r>
            <a:r>
              <a:rPr lang="en-US" sz="2400" b="1" dirty="0"/>
              <a:t> </a:t>
            </a:r>
            <a:r>
              <a:rPr lang="en-US" sz="2400" b="1" dirty="0" err="1"/>
              <a:t>şebekeye</a:t>
            </a:r>
            <a:r>
              <a:rPr lang="en-US" sz="2400" b="1" dirty="0"/>
              <a:t> </a:t>
            </a:r>
            <a:r>
              <a:rPr lang="en-US" sz="2400" b="1" dirty="0" err="1"/>
              <a:t>ve</a:t>
            </a:r>
            <a:r>
              <a:rPr lang="en-US" sz="2400" b="1" dirty="0"/>
              <a:t> </a:t>
            </a:r>
            <a:r>
              <a:rPr lang="en-US" sz="2400" b="1" dirty="0" err="1"/>
              <a:t>farklı</a:t>
            </a:r>
            <a:r>
              <a:rPr lang="en-US" sz="2400" b="1" dirty="0"/>
              <a:t> </a:t>
            </a:r>
            <a:r>
              <a:rPr lang="en-US" sz="2400" b="1" dirty="0" err="1"/>
              <a:t>abone</a:t>
            </a:r>
            <a:r>
              <a:rPr lang="en-US" sz="2400" b="1" dirty="0"/>
              <a:t> </a:t>
            </a:r>
            <a:r>
              <a:rPr lang="en-US" sz="2400" b="1" dirty="0" err="1"/>
              <a:t>numarası</a:t>
            </a:r>
            <a:r>
              <a:rPr lang="en-US" sz="2400" b="1" dirty="0"/>
              <a:t> </a:t>
            </a:r>
            <a:r>
              <a:rPr lang="en-US" sz="2400" b="1" dirty="0" err="1"/>
              <a:t>gibi</a:t>
            </a:r>
            <a:r>
              <a:rPr lang="en-US" sz="2400" b="1" dirty="0"/>
              <a:t> </a:t>
            </a:r>
            <a:r>
              <a:rPr lang="en-US" sz="2400" b="1" dirty="0" err="1"/>
              <a:t>ek</a:t>
            </a:r>
            <a:r>
              <a:rPr lang="en-US" sz="2400" b="1" dirty="0"/>
              <a:t> </a:t>
            </a:r>
            <a:r>
              <a:rPr lang="en-US" sz="2400" b="1" dirty="0" err="1"/>
              <a:t>ihtiyaçlara</a:t>
            </a:r>
            <a:r>
              <a:rPr lang="en-US" sz="2400" b="1" dirty="0"/>
              <a:t> </a:t>
            </a:r>
            <a:r>
              <a:rPr lang="en-US" sz="2400" b="1" dirty="0" err="1"/>
              <a:t>ve</a:t>
            </a:r>
            <a:r>
              <a:rPr lang="en-US" sz="2400" b="1" dirty="0"/>
              <a:t> </a:t>
            </a:r>
            <a:r>
              <a:rPr lang="en-US" sz="2400" b="1" dirty="0" err="1"/>
              <a:t>masraflara</a:t>
            </a:r>
            <a:r>
              <a:rPr lang="en-US" sz="2400" b="1" dirty="0"/>
              <a:t> </a:t>
            </a:r>
            <a:r>
              <a:rPr lang="en-US" sz="2400" b="1" dirty="0" err="1"/>
              <a:t>gerek</a:t>
            </a:r>
            <a:r>
              <a:rPr lang="en-US" sz="2400" b="1" dirty="0"/>
              <a:t> </a:t>
            </a:r>
            <a:r>
              <a:rPr lang="en-US" sz="2400" b="1" dirty="0" err="1"/>
              <a:t>kalmayacaktır</a:t>
            </a:r>
            <a:r>
              <a:rPr lang="en-US" sz="2400" b="1" dirty="0"/>
              <a:t>. </a:t>
            </a:r>
            <a:endParaRPr lang="tr-TR" sz="2400" b="1" dirty="0"/>
          </a:p>
          <a:p>
            <a:pPr lvl="0" algn="just"/>
            <a:r>
              <a:rPr lang="en-US" sz="2400" b="1" dirty="0"/>
              <a:t>• </a:t>
            </a:r>
            <a:r>
              <a:rPr lang="en-US" sz="2400" b="1" dirty="0" err="1"/>
              <a:t>Değişik</a:t>
            </a:r>
            <a:r>
              <a:rPr lang="en-US" sz="2400" b="1" dirty="0"/>
              <a:t> </a:t>
            </a:r>
            <a:r>
              <a:rPr lang="en-US" sz="2400" b="1" dirty="0" err="1"/>
              <a:t>yüksek</a:t>
            </a:r>
            <a:r>
              <a:rPr lang="en-US" sz="2400" b="1" dirty="0"/>
              <a:t> </a:t>
            </a:r>
            <a:r>
              <a:rPr lang="en-US" sz="2400" b="1" dirty="0" err="1"/>
              <a:t>hızlı</a:t>
            </a:r>
            <a:r>
              <a:rPr lang="en-US" sz="2400" b="1" dirty="0"/>
              <a:t>, </a:t>
            </a:r>
            <a:r>
              <a:rPr lang="en-US" sz="2400" b="1" dirty="0" err="1"/>
              <a:t>üstün</a:t>
            </a:r>
            <a:r>
              <a:rPr lang="en-US" sz="2400" b="1" dirty="0"/>
              <a:t> </a:t>
            </a:r>
            <a:r>
              <a:rPr lang="en-US" sz="2400" b="1" dirty="0" err="1"/>
              <a:t>kaliteli</a:t>
            </a:r>
            <a:r>
              <a:rPr lang="en-US" sz="2400" b="1" dirty="0"/>
              <a:t> </a:t>
            </a:r>
            <a:r>
              <a:rPr lang="en-US" sz="2400" b="1" dirty="0" err="1"/>
              <a:t>ve</a:t>
            </a:r>
            <a:r>
              <a:rPr lang="en-US" sz="2400" b="1" dirty="0"/>
              <a:t> </a:t>
            </a:r>
            <a:r>
              <a:rPr lang="en-US" sz="2400" b="1" dirty="0" err="1"/>
              <a:t>yüksek</a:t>
            </a:r>
            <a:r>
              <a:rPr lang="en-US" sz="2400" b="1" dirty="0"/>
              <a:t> </a:t>
            </a:r>
            <a:r>
              <a:rPr lang="en-US" sz="2400" b="1" dirty="0" err="1"/>
              <a:t>kapasiteli</a:t>
            </a:r>
            <a:r>
              <a:rPr lang="en-US" sz="2400" b="1" dirty="0"/>
              <a:t> </a:t>
            </a:r>
            <a:r>
              <a:rPr lang="en-US" sz="2400" b="1" dirty="0" err="1"/>
              <a:t>haberleşme</a:t>
            </a:r>
            <a:r>
              <a:rPr lang="en-US" sz="2400" b="1" dirty="0"/>
              <a:t> </a:t>
            </a:r>
            <a:r>
              <a:rPr lang="en-US" sz="2400" b="1" dirty="0" err="1"/>
              <a:t>fonksiyonları</a:t>
            </a:r>
            <a:r>
              <a:rPr lang="en-US" sz="2400" b="1" dirty="0"/>
              <a:t>. </a:t>
            </a:r>
            <a:endParaRPr lang="tr-TR" sz="2400" b="1" dirty="0"/>
          </a:p>
          <a:p>
            <a:endParaRPr lang="tr-T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4" name="Object 3"/>
          <p:cNvGraphicFramePr>
            <a:graphicFrameLocks noChangeAspect="1"/>
          </p:cNvGraphicFramePr>
          <p:nvPr>
            <p:extLst>
              <p:ext uri="{D42A27DB-BD31-4B8C-83A1-F6EECF244321}">
                <p14:modId xmlns:p14="http://schemas.microsoft.com/office/powerpoint/2010/main" val="108999285"/>
              </p:ext>
            </p:extLst>
          </p:nvPr>
        </p:nvGraphicFramePr>
        <p:xfrm>
          <a:off x="2915816" y="3501008"/>
          <a:ext cx="4112591" cy="2808312"/>
        </p:xfrm>
        <a:graphic>
          <a:graphicData uri="http://schemas.openxmlformats.org/presentationml/2006/ole">
            <mc:AlternateContent xmlns:mc="http://schemas.openxmlformats.org/markup-compatibility/2006">
              <mc:Choice xmlns:v="urn:schemas-microsoft-com:vml" Requires="v">
                <p:oleObj r:id="rId2" imgW="4161905" imgH="2847619" progId="MSPhotoEd.3">
                  <p:embed/>
                </p:oleObj>
              </mc:Choice>
              <mc:Fallback>
                <p:oleObj r:id="rId2" imgW="4161905" imgH="2847619" progId="MSPhotoEd.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501008"/>
                        <a:ext cx="4112591" cy="2808312"/>
                      </a:xfrm>
                      <a:prstGeom prst="rect">
                        <a:avLst/>
                      </a:prstGeom>
                      <a:noFill/>
                    </p:spPr>
                  </p:pic>
                </p:oleObj>
              </mc:Fallback>
            </mc:AlternateContent>
          </a:graphicData>
        </a:graphic>
      </p:graphicFrame>
      <p:sp>
        <p:nvSpPr>
          <p:cNvPr id="5" name="Slide Number Placeholder 4">
            <a:extLst>
              <a:ext uri="{FF2B5EF4-FFF2-40B4-BE49-F238E27FC236}">
                <a16:creationId xmlns:a16="http://schemas.microsoft.com/office/drawing/2014/main" id="{EE6B644C-017E-8F0C-1652-6ABDDD2B3C47}"/>
              </a:ext>
            </a:extLst>
          </p:cNvPr>
          <p:cNvSpPr>
            <a:spLocks noGrp="1"/>
          </p:cNvSpPr>
          <p:nvPr>
            <p:ph type="sldNum" sz="quarter" idx="12"/>
          </p:nvPr>
        </p:nvSpPr>
        <p:spPr/>
        <p:txBody>
          <a:bodyPr/>
          <a:lstStyle/>
          <a:p>
            <a:fld id="{FA388F4F-6C6B-4E7F-860B-201CED661D62}" type="slidenum">
              <a:rPr lang="tr-TR" smtClean="0"/>
              <a:t>9</a:t>
            </a:fld>
            <a:endParaRPr lang="tr-TR"/>
          </a:p>
        </p:txBody>
      </p:sp>
    </p:spTree>
    <p:extLst>
      <p:ext uri="{BB962C8B-B14F-4D97-AF65-F5344CB8AC3E}">
        <p14:creationId xmlns:p14="http://schemas.microsoft.com/office/powerpoint/2010/main" val="711936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064896" cy="1295868"/>
          </a:xfrm>
          <a:prstGeom prst="rect">
            <a:avLst/>
          </a:prstGeom>
          <a:noFill/>
        </p:spPr>
        <p:txBody>
          <a:bodyPr wrap="square" rtlCol="0">
            <a:spAutoFit/>
          </a:bodyPr>
          <a:lstStyle/>
          <a:p>
            <a:pPr algn="just">
              <a:lnSpc>
                <a:spcPct val="150000"/>
              </a:lnSpc>
            </a:pPr>
            <a:r>
              <a:rPr lang="en-US" b="1" i="1" u="sng" dirty="0" err="1"/>
              <a:t>Geçiş</a:t>
            </a:r>
            <a:r>
              <a:rPr lang="en-US" b="1" i="1" u="sng" dirty="0"/>
              <a:t> </a:t>
            </a:r>
            <a:r>
              <a:rPr lang="en-US" b="1" i="1" u="sng" dirty="0" err="1"/>
              <a:t>Gecikmeleri</a:t>
            </a:r>
            <a:r>
              <a:rPr lang="en-US" b="1" i="1" dirty="0"/>
              <a:t>:</a:t>
            </a:r>
            <a:r>
              <a:rPr lang="en-US" i="1" dirty="0"/>
              <a:t> </a:t>
            </a:r>
            <a:r>
              <a:rPr lang="en-US" dirty="0"/>
              <a:t>GPRS, </a:t>
            </a:r>
            <a:r>
              <a:rPr lang="en-US" dirty="0" err="1"/>
              <a:t>veri</a:t>
            </a:r>
            <a:r>
              <a:rPr lang="en-US" dirty="0"/>
              <a:t> </a:t>
            </a:r>
            <a:r>
              <a:rPr lang="en-US" dirty="0" err="1"/>
              <a:t>paketlerinin</a:t>
            </a:r>
            <a:r>
              <a:rPr lang="en-US" dirty="0"/>
              <a:t> </a:t>
            </a:r>
            <a:r>
              <a:rPr lang="en-US" dirty="0" err="1"/>
              <a:t>aynı</a:t>
            </a:r>
            <a:r>
              <a:rPr lang="en-US" dirty="0"/>
              <a:t> </a:t>
            </a:r>
            <a:r>
              <a:rPr lang="en-US" dirty="0" err="1"/>
              <a:t>istikamete</a:t>
            </a:r>
            <a:r>
              <a:rPr lang="en-US" dirty="0"/>
              <a:t> </a:t>
            </a:r>
            <a:r>
              <a:rPr lang="en-US" dirty="0" err="1"/>
              <a:t>farklı</a:t>
            </a:r>
            <a:r>
              <a:rPr lang="en-US" dirty="0"/>
              <a:t> </a:t>
            </a:r>
            <a:r>
              <a:rPr lang="en-US" dirty="0" err="1"/>
              <a:t>yollardan</a:t>
            </a:r>
            <a:r>
              <a:rPr lang="en-US" dirty="0"/>
              <a:t> </a:t>
            </a:r>
            <a:r>
              <a:rPr lang="en-US" dirty="0" err="1"/>
              <a:t>gitmesi</a:t>
            </a:r>
            <a:r>
              <a:rPr lang="en-US" dirty="0"/>
              <a:t> </a:t>
            </a:r>
            <a:r>
              <a:rPr lang="en-US" dirty="0" err="1"/>
              <a:t>bazı</a:t>
            </a:r>
            <a:r>
              <a:rPr lang="en-US" dirty="0"/>
              <a:t> </a:t>
            </a:r>
            <a:r>
              <a:rPr lang="en-US" dirty="0" err="1"/>
              <a:t>paketlerin</a:t>
            </a:r>
            <a:r>
              <a:rPr lang="en-US" dirty="0"/>
              <a:t> </a:t>
            </a:r>
            <a:r>
              <a:rPr lang="en-US" dirty="0" err="1"/>
              <a:t>iletim</a:t>
            </a:r>
            <a:r>
              <a:rPr lang="en-US" dirty="0"/>
              <a:t> </a:t>
            </a:r>
            <a:r>
              <a:rPr lang="en-US" dirty="0" err="1"/>
              <a:t>esnasında</a:t>
            </a:r>
            <a:r>
              <a:rPr lang="en-US" dirty="0"/>
              <a:t> </a:t>
            </a:r>
            <a:r>
              <a:rPr lang="en-US" dirty="0" err="1"/>
              <a:t>bozulma</a:t>
            </a:r>
            <a:r>
              <a:rPr lang="en-US" dirty="0"/>
              <a:t> </a:t>
            </a:r>
            <a:r>
              <a:rPr lang="en-US" dirty="0" err="1"/>
              <a:t>veya</a:t>
            </a:r>
            <a:r>
              <a:rPr lang="en-US" dirty="0"/>
              <a:t> </a:t>
            </a:r>
            <a:r>
              <a:rPr lang="en-US" dirty="0" err="1"/>
              <a:t>kaybolma</a:t>
            </a:r>
            <a:r>
              <a:rPr lang="en-US" dirty="0"/>
              <a:t> </a:t>
            </a:r>
            <a:r>
              <a:rPr lang="en-US" dirty="0" err="1"/>
              <a:t>olasılıklarını</a:t>
            </a:r>
            <a:r>
              <a:rPr lang="en-US" dirty="0"/>
              <a:t> </a:t>
            </a:r>
            <a:r>
              <a:rPr lang="en-US" dirty="0" err="1"/>
              <a:t>arttırır</a:t>
            </a:r>
            <a:r>
              <a:rPr lang="en-US" dirty="0"/>
              <a:t>. </a:t>
            </a:r>
            <a:r>
              <a:rPr lang="en-US" dirty="0" err="1"/>
              <a:t>Paket</a:t>
            </a:r>
            <a:r>
              <a:rPr lang="en-US" dirty="0"/>
              <a:t> </a:t>
            </a:r>
            <a:r>
              <a:rPr lang="en-US" dirty="0" err="1"/>
              <a:t>iletiminde</a:t>
            </a:r>
            <a:r>
              <a:rPr lang="en-US" dirty="0"/>
              <a:t> </a:t>
            </a:r>
            <a:r>
              <a:rPr lang="en-US" dirty="0" err="1"/>
              <a:t>kaybolan</a:t>
            </a:r>
            <a:r>
              <a:rPr lang="en-US" dirty="0"/>
              <a:t> </a:t>
            </a:r>
            <a:r>
              <a:rPr lang="en-US" dirty="0" err="1"/>
              <a:t>veriler</a:t>
            </a:r>
            <a:r>
              <a:rPr lang="en-US" dirty="0"/>
              <a:t> </a:t>
            </a:r>
            <a:r>
              <a:rPr lang="en-US" dirty="0" err="1"/>
              <a:t>yeniden</a:t>
            </a:r>
            <a:r>
              <a:rPr lang="en-US" dirty="0"/>
              <a:t> </a:t>
            </a:r>
            <a:r>
              <a:rPr lang="en-US" dirty="0" err="1"/>
              <a:t>istendiği</a:t>
            </a:r>
            <a:r>
              <a:rPr lang="en-US" dirty="0"/>
              <a:t> </a:t>
            </a:r>
            <a:r>
              <a:rPr lang="en-US" dirty="0" err="1"/>
              <a:t>için</a:t>
            </a:r>
            <a:r>
              <a:rPr lang="en-US" dirty="0"/>
              <a:t> </a:t>
            </a:r>
            <a:r>
              <a:rPr lang="en-US" dirty="0" err="1"/>
              <a:t>bazı</a:t>
            </a:r>
            <a:r>
              <a:rPr lang="en-US" dirty="0"/>
              <a:t> </a:t>
            </a:r>
            <a:r>
              <a:rPr lang="en-US" dirty="0" err="1"/>
              <a:t>gecikmeler</a:t>
            </a:r>
            <a:r>
              <a:rPr lang="en-US" dirty="0"/>
              <a:t> </a:t>
            </a:r>
            <a:r>
              <a:rPr lang="en-US" dirty="0" err="1"/>
              <a:t>ortaya</a:t>
            </a:r>
            <a:r>
              <a:rPr lang="en-US" dirty="0"/>
              <a:t> </a:t>
            </a:r>
            <a:r>
              <a:rPr lang="en-US" dirty="0" err="1"/>
              <a:t>çıkar</a:t>
            </a:r>
            <a:r>
              <a:rPr lang="en-US" dirty="0"/>
              <a:t>. </a:t>
            </a:r>
            <a:endParaRPr lang="tr-TR" dirty="0"/>
          </a:p>
        </p:txBody>
      </p:sp>
      <p:sp>
        <p:nvSpPr>
          <p:cNvPr id="3" name="TextBox 2"/>
          <p:cNvSpPr txBox="1"/>
          <p:nvPr/>
        </p:nvSpPr>
        <p:spPr>
          <a:xfrm>
            <a:off x="683568" y="2204864"/>
            <a:ext cx="8064896" cy="3788858"/>
          </a:xfrm>
          <a:prstGeom prst="rect">
            <a:avLst/>
          </a:prstGeom>
          <a:noFill/>
        </p:spPr>
        <p:txBody>
          <a:bodyPr wrap="square" rtlCol="0">
            <a:spAutoFit/>
          </a:bodyPr>
          <a:lstStyle/>
          <a:p>
            <a:pPr algn="just">
              <a:lnSpc>
                <a:spcPct val="150000"/>
              </a:lnSpc>
            </a:pPr>
            <a:r>
              <a:rPr lang="en-US" b="1" dirty="0"/>
              <a:t>GPRS UYGULAMALARI </a:t>
            </a:r>
            <a:endParaRPr lang="tr-TR" b="1" dirty="0"/>
          </a:p>
          <a:p>
            <a:pPr algn="just">
              <a:lnSpc>
                <a:spcPct val="150000"/>
              </a:lnSpc>
            </a:pPr>
            <a:endParaRPr lang="tr-TR" dirty="0"/>
          </a:p>
          <a:p>
            <a:pPr algn="just">
              <a:lnSpc>
                <a:spcPct val="150000"/>
              </a:lnSpc>
            </a:pPr>
            <a:r>
              <a:rPr lang="en-US" dirty="0"/>
              <a:t>GPRS </a:t>
            </a:r>
            <a:r>
              <a:rPr lang="en-US" dirty="0" err="1"/>
              <a:t>uygulamalarını</a:t>
            </a:r>
            <a:r>
              <a:rPr lang="en-US" dirty="0"/>
              <a:t> </a:t>
            </a:r>
            <a:r>
              <a:rPr lang="en-US" dirty="0" err="1"/>
              <a:t>aşağıdaki</a:t>
            </a:r>
            <a:r>
              <a:rPr lang="en-US" dirty="0"/>
              <a:t> </a:t>
            </a:r>
            <a:r>
              <a:rPr lang="en-US" dirty="0" err="1"/>
              <a:t>gibi</a:t>
            </a:r>
            <a:r>
              <a:rPr lang="en-US" dirty="0"/>
              <a:t> </a:t>
            </a:r>
            <a:r>
              <a:rPr lang="en-US" dirty="0" err="1"/>
              <a:t>kısaca</a:t>
            </a:r>
            <a:r>
              <a:rPr lang="en-US" dirty="0"/>
              <a:t> </a:t>
            </a:r>
            <a:r>
              <a:rPr lang="en-US" dirty="0" err="1"/>
              <a:t>sıralamak</a:t>
            </a:r>
            <a:r>
              <a:rPr lang="en-US" dirty="0"/>
              <a:t> </a:t>
            </a:r>
            <a:r>
              <a:rPr lang="en-US" dirty="0" err="1"/>
              <a:t>mümkündür</a:t>
            </a:r>
            <a:r>
              <a:rPr lang="en-US" dirty="0"/>
              <a:t>: </a:t>
            </a:r>
            <a:endParaRPr lang="tr-TR" dirty="0"/>
          </a:p>
          <a:p>
            <a:pPr algn="just">
              <a:lnSpc>
                <a:spcPct val="150000"/>
              </a:lnSpc>
            </a:pPr>
            <a:endParaRPr lang="tr-TR" dirty="0"/>
          </a:p>
          <a:p>
            <a:pPr algn="just">
              <a:lnSpc>
                <a:spcPct val="150000"/>
              </a:lnSpc>
            </a:pPr>
            <a:r>
              <a:rPr lang="en-US" dirty="0"/>
              <a:t>• </a:t>
            </a:r>
            <a:r>
              <a:rPr lang="en-US" dirty="0" err="1"/>
              <a:t>Sanal</a:t>
            </a:r>
            <a:r>
              <a:rPr lang="en-US" dirty="0"/>
              <a:t> </a:t>
            </a:r>
            <a:r>
              <a:rPr lang="en-US" dirty="0" err="1"/>
              <a:t>muhabbet</a:t>
            </a:r>
            <a:r>
              <a:rPr lang="en-US" dirty="0"/>
              <a:t> (Chat), • </a:t>
            </a:r>
            <a:r>
              <a:rPr lang="en-US" dirty="0" err="1"/>
              <a:t>Yazılı</a:t>
            </a:r>
            <a:r>
              <a:rPr lang="en-US" dirty="0"/>
              <a:t> </a:t>
            </a:r>
            <a:r>
              <a:rPr lang="en-US" dirty="0" err="1"/>
              <a:t>ve</a:t>
            </a:r>
            <a:r>
              <a:rPr lang="en-US" dirty="0"/>
              <a:t> </a:t>
            </a:r>
            <a:r>
              <a:rPr lang="en-US" dirty="0" err="1"/>
              <a:t>görsel</a:t>
            </a:r>
            <a:r>
              <a:rPr lang="en-US" dirty="0"/>
              <a:t> </a:t>
            </a:r>
            <a:r>
              <a:rPr lang="en-US" dirty="0" err="1"/>
              <a:t>bilgi</a:t>
            </a:r>
            <a:r>
              <a:rPr lang="en-US" dirty="0"/>
              <a:t> </a:t>
            </a:r>
            <a:r>
              <a:rPr lang="en-US" dirty="0" err="1"/>
              <a:t>transferi</a:t>
            </a:r>
            <a:r>
              <a:rPr lang="en-US" dirty="0"/>
              <a:t>, • </a:t>
            </a:r>
            <a:r>
              <a:rPr lang="en-US" dirty="0" err="1"/>
              <a:t>Sabit</a:t>
            </a:r>
            <a:r>
              <a:rPr lang="en-US" dirty="0"/>
              <a:t> </a:t>
            </a:r>
            <a:r>
              <a:rPr lang="en-US" dirty="0" err="1"/>
              <a:t>resim</a:t>
            </a:r>
            <a:r>
              <a:rPr lang="en-US" dirty="0"/>
              <a:t> </a:t>
            </a:r>
            <a:r>
              <a:rPr lang="en-US" dirty="0" err="1"/>
              <a:t>transferi</a:t>
            </a:r>
            <a:r>
              <a:rPr lang="en-US" dirty="0"/>
              <a:t>, </a:t>
            </a:r>
            <a:endParaRPr lang="tr-TR" dirty="0"/>
          </a:p>
          <a:p>
            <a:pPr algn="just">
              <a:lnSpc>
                <a:spcPct val="150000"/>
              </a:lnSpc>
            </a:pPr>
            <a:r>
              <a:rPr lang="en-US" dirty="0"/>
              <a:t>• </a:t>
            </a:r>
            <a:r>
              <a:rPr lang="en-US" dirty="0" err="1"/>
              <a:t>Hareketli</a:t>
            </a:r>
            <a:r>
              <a:rPr lang="en-US" dirty="0"/>
              <a:t> </a:t>
            </a:r>
            <a:r>
              <a:rPr lang="en-US" dirty="0" err="1"/>
              <a:t>resim</a:t>
            </a:r>
            <a:r>
              <a:rPr lang="en-US" dirty="0"/>
              <a:t> </a:t>
            </a:r>
            <a:r>
              <a:rPr lang="en-US" dirty="0" err="1"/>
              <a:t>transferi</a:t>
            </a:r>
            <a:r>
              <a:rPr lang="en-US" dirty="0"/>
              <a:t>, • WEB </a:t>
            </a:r>
            <a:r>
              <a:rPr lang="en-US" dirty="0" err="1"/>
              <a:t>gösterimi</a:t>
            </a:r>
            <a:r>
              <a:rPr lang="en-US" dirty="0"/>
              <a:t>, • </a:t>
            </a:r>
            <a:r>
              <a:rPr lang="en-US" dirty="0" err="1"/>
              <a:t>Doküman</a:t>
            </a:r>
            <a:r>
              <a:rPr lang="en-US" dirty="0"/>
              <a:t> </a:t>
            </a:r>
            <a:r>
              <a:rPr lang="en-US" dirty="0" err="1"/>
              <a:t>paylaşımı</a:t>
            </a:r>
            <a:r>
              <a:rPr lang="en-US" dirty="0"/>
              <a:t> </a:t>
            </a:r>
            <a:r>
              <a:rPr lang="en-US" dirty="0" err="1"/>
              <a:t>ve</a:t>
            </a:r>
            <a:r>
              <a:rPr lang="en-US" dirty="0"/>
              <a:t> </a:t>
            </a:r>
            <a:r>
              <a:rPr lang="en-US" dirty="0" err="1"/>
              <a:t>ortaklaşa</a:t>
            </a:r>
            <a:r>
              <a:rPr lang="en-US" dirty="0"/>
              <a:t> </a:t>
            </a:r>
            <a:r>
              <a:rPr lang="en-US" dirty="0" err="1"/>
              <a:t>çalışma</a:t>
            </a:r>
            <a:r>
              <a:rPr lang="en-US" dirty="0"/>
              <a:t>, </a:t>
            </a:r>
            <a:endParaRPr lang="tr-TR" dirty="0"/>
          </a:p>
          <a:p>
            <a:pPr algn="just">
              <a:lnSpc>
                <a:spcPct val="150000"/>
              </a:lnSpc>
            </a:pPr>
            <a:r>
              <a:rPr lang="en-US" dirty="0"/>
              <a:t>• </a:t>
            </a:r>
            <a:r>
              <a:rPr lang="en-US" dirty="0" err="1"/>
              <a:t>Müzik</a:t>
            </a:r>
            <a:r>
              <a:rPr lang="en-US" dirty="0"/>
              <a:t> </a:t>
            </a:r>
            <a:r>
              <a:rPr lang="en-US" dirty="0" err="1"/>
              <a:t>yayını</a:t>
            </a:r>
            <a:r>
              <a:rPr lang="en-US" dirty="0"/>
              <a:t>, • </a:t>
            </a:r>
            <a:r>
              <a:rPr lang="en-US" dirty="0" err="1"/>
              <a:t>Kurumsal</a:t>
            </a:r>
            <a:r>
              <a:rPr lang="en-US" dirty="0"/>
              <a:t> mail • İnternet mail, • </a:t>
            </a:r>
            <a:r>
              <a:rPr lang="en-US" dirty="0" err="1"/>
              <a:t>Araç</a:t>
            </a:r>
            <a:r>
              <a:rPr lang="en-US" dirty="0"/>
              <a:t> </a:t>
            </a:r>
            <a:r>
              <a:rPr lang="en-US" dirty="0" err="1"/>
              <a:t>takibi</a:t>
            </a:r>
            <a:r>
              <a:rPr lang="en-US" dirty="0"/>
              <a:t>. </a:t>
            </a:r>
            <a:endParaRPr lang="tr-TR" dirty="0"/>
          </a:p>
          <a:p>
            <a:pPr algn="just">
              <a:lnSpc>
                <a:spcPct val="150000"/>
              </a:lnSpc>
            </a:pPr>
            <a:endParaRPr lang="tr-TR" dirty="0"/>
          </a:p>
        </p:txBody>
      </p:sp>
      <p:sp>
        <p:nvSpPr>
          <p:cNvPr id="4" name="Slide Number Placeholder 3">
            <a:extLst>
              <a:ext uri="{FF2B5EF4-FFF2-40B4-BE49-F238E27FC236}">
                <a16:creationId xmlns:a16="http://schemas.microsoft.com/office/drawing/2014/main" id="{13159133-71B0-CB3F-C371-3713B0932116}"/>
              </a:ext>
            </a:extLst>
          </p:cNvPr>
          <p:cNvSpPr>
            <a:spLocks noGrp="1"/>
          </p:cNvSpPr>
          <p:nvPr>
            <p:ph type="sldNum" sz="quarter" idx="12"/>
          </p:nvPr>
        </p:nvSpPr>
        <p:spPr/>
        <p:txBody>
          <a:bodyPr/>
          <a:lstStyle/>
          <a:p>
            <a:fld id="{FA388F4F-6C6B-4E7F-860B-201CED661D62}" type="slidenum">
              <a:rPr lang="tr-TR" smtClean="0"/>
              <a:t>90</a:t>
            </a:fld>
            <a:endParaRPr lang="tr-TR"/>
          </a:p>
        </p:txBody>
      </p:sp>
    </p:spTree>
    <p:extLst>
      <p:ext uri="{BB962C8B-B14F-4D97-AF65-F5344CB8AC3E}">
        <p14:creationId xmlns:p14="http://schemas.microsoft.com/office/powerpoint/2010/main" val="4026508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4248472" cy="523220"/>
          </a:xfrm>
          <a:prstGeom prst="rect">
            <a:avLst/>
          </a:prstGeom>
          <a:noFill/>
        </p:spPr>
        <p:txBody>
          <a:bodyPr wrap="square" rtlCol="0">
            <a:spAutoFit/>
          </a:bodyPr>
          <a:lstStyle/>
          <a:p>
            <a:r>
              <a:rPr lang="en-US" sz="2800" b="1" dirty="0" err="1"/>
              <a:t>Üçüncü</a:t>
            </a:r>
            <a:r>
              <a:rPr lang="en-US" sz="2800" b="1" dirty="0"/>
              <a:t> </a:t>
            </a:r>
            <a:r>
              <a:rPr lang="en-US" sz="2800" b="1" dirty="0" err="1"/>
              <a:t>Nesil</a:t>
            </a:r>
            <a:r>
              <a:rPr lang="tr-TR" sz="2800" b="1" dirty="0"/>
              <a:t> (3G)</a:t>
            </a:r>
            <a:endParaRPr lang="tr-TR" sz="2800" dirty="0"/>
          </a:p>
        </p:txBody>
      </p:sp>
      <p:sp>
        <p:nvSpPr>
          <p:cNvPr id="3" name="TextBox 2"/>
          <p:cNvSpPr txBox="1"/>
          <p:nvPr/>
        </p:nvSpPr>
        <p:spPr>
          <a:xfrm>
            <a:off x="683568" y="1124744"/>
            <a:ext cx="8136904" cy="5170646"/>
          </a:xfrm>
          <a:prstGeom prst="rect">
            <a:avLst/>
          </a:prstGeom>
          <a:noFill/>
        </p:spPr>
        <p:txBody>
          <a:bodyPr wrap="square" rtlCol="0">
            <a:spAutoFit/>
          </a:bodyPr>
          <a:lstStyle/>
          <a:p>
            <a:pPr algn="just"/>
            <a:r>
              <a:rPr lang="en-US" sz="2400" dirty="0" err="1"/>
              <a:t>Birinci</a:t>
            </a:r>
            <a:r>
              <a:rPr lang="en-US" sz="2400" dirty="0"/>
              <a:t> </a:t>
            </a:r>
            <a:r>
              <a:rPr lang="en-US" sz="2400" dirty="0" err="1"/>
              <a:t>nesil</a:t>
            </a:r>
            <a:r>
              <a:rPr lang="en-US" sz="2400" dirty="0"/>
              <a:t> analog </a:t>
            </a:r>
            <a:r>
              <a:rPr lang="en-US" sz="2400" dirty="0" err="1"/>
              <a:t>hücresel</a:t>
            </a:r>
            <a:r>
              <a:rPr lang="en-US" sz="2400" dirty="0"/>
              <a:t> </a:t>
            </a:r>
            <a:r>
              <a:rPr lang="en-US" sz="2400" dirty="0" err="1"/>
              <a:t>sistemlerden</a:t>
            </a:r>
            <a:r>
              <a:rPr lang="en-US" sz="2400" dirty="0"/>
              <a:t> </a:t>
            </a:r>
            <a:r>
              <a:rPr lang="en-US" sz="2400" dirty="0" err="1"/>
              <a:t>ikinci</a:t>
            </a:r>
            <a:r>
              <a:rPr lang="en-US" sz="2400" dirty="0"/>
              <a:t> </a:t>
            </a:r>
            <a:r>
              <a:rPr lang="en-US" sz="2400" dirty="0" err="1"/>
              <a:t>nesil</a:t>
            </a:r>
            <a:r>
              <a:rPr lang="en-US" sz="2400" dirty="0"/>
              <a:t> </a:t>
            </a:r>
            <a:r>
              <a:rPr lang="en-US" sz="2400" dirty="0" err="1"/>
              <a:t>sayısal</a:t>
            </a:r>
            <a:r>
              <a:rPr lang="en-US" sz="2400" dirty="0"/>
              <a:t> </a:t>
            </a:r>
            <a:r>
              <a:rPr lang="en-US" sz="2400" dirty="0" err="1"/>
              <a:t>hücresel</a:t>
            </a:r>
            <a:r>
              <a:rPr lang="en-US" sz="2400" dirty="0"/>
              <a:t> </a:t>
            </a:r>
            <a:r>
              <a:rPr lang="en-US" sz="2400" dirty="0" err="1"/>
              <a:t>sistemlere</a:t>
            </a:r>
            <a:r>
              <a:rPr lang="en-US" sz="2400" dirty="0"/>
              <a:t> </a:t>
            </a:r>
            <a:r>
              <a:rPr lang="en-US" sz="2400" dirty="0" err="1"/>
              <a:t>geçişin</a:t>
            </a:r>
            <a:r>
              <a:rPr lang="en-US" sz="2400" dirty="0"/>
              <a:t> </a:t>
            </a:r>
            <a:r>
              <a:rPr lang="en-US" sz="2400" dirty="0" err="1"/>
              <a:t>temel</a:t>
            </a:r>
            <a:r>
              <a:rPr lang="en-US" sz="2400" dirty="0"/>
              <a:t> </a:t>
            </a:r>
            <a:r>
              <a:rPr lang="en-US" sz="2400" dirty="0" err="1"/>
              <a:t>nedeni</a:t>
            </a:r>
            <a:r>
              <a:rPr lang="en-US" sz="2400" dirty="0"/>
              <a:t>; </a:t>
            </a:r>
            <a:r>
              <a:rPr lang="en-US" sz="2400" b="1" i="1" dirty="0" err="1"/>
              <a:t>abone</a:t>
            </a:r>
            <a:r>
              <a:rPr lang="en-US" sz="2400" b="1" i="1" dirty="0"/>
              <a:t> </a:t>
            </a:r>
            <a:r>
              <a:rPr lang="en-US" sz="2400" b="1" i="1" dirty="0" err="1"/>
              <a:t>sayısının</a:t>
            </a:r>
            <a:r>
              <a:rPr lang="en-US" sz="2400" b="1" i="1" dirty="0"/>
              <a:t> </a:t>
            </a:r>
            <a:r>
              <a:rPr lang="en-US" sz="2400" b="1" i="1" dirty="0" err="1"/>
              <a:t>beklentilerin</a:t>
            </a:r>
            <a:r>
              <a:rPr lang="en-US" sz="2400" b="1" i="1" dirty="0"/>
              <a:t> </a:t>
            </a:r>
            <a:r>
              <a:rPr lang="en-US" sz="2400" b="1" i="1" dirty="0" err="1"/>
              <a:t>üzerinde</a:t>
            </a:r>
            <a:r>
              <a:rPr lang="en-US" sz="2400" b="1" i="1" dirty="0"/>
              <a:t> </a:t>
            </a:r>
            <a:r>
              <a:rPr lang="en-US" sz="2400" b="1" i="1" dirty="0" err="1"/>
              <a:t>artması</a:t>
            </a:r>
            <a:r>
              <a:rPr lang="en-US" sz="2400" b="1" i="1" dirty="0"/>
              <a:t> </a:t>
            </a:r>
            <a:r>
              <a:rPr lang="en-US" sz="2400" b="1" i="1" dirty="0" err="1"/>
              <a:t>ve</a:t>
            </a:r>
            <a:r>
              <a:rPr lang="en-US" sz="2400" b="1" i="1" dirty="0"/>
              <a:t> </a:t>
            </a:r>
            <a:r>
              <a:rPr lang="en-US" sz="2400" b="1" i="1" dirty="0" err="1"/>
              <a:t>iletişim</a:t>
            </a:r>
            <a:r>
              <a:rPr lang="en-US" sz="2400" b="1" i="1" dirty="0"/>
              <a:t> alt </a:t>
            </a:r>
            <a:r>
              <a:rPr lang="en-US" sz="2400" b="1" i="1" dirty="0" err="1"/>
              <a:t>yapısının</a:t>
            </a:r>
            <a:r>
              <a:rPr lang="en-US" sz="2400" b="1" i="1" dirty="0"/>
              <a:t> </a:t>
            </a:r>
            <a:r>
              <a:rPr lang="en-US" sz="2400" b="1" i="1" dirty="0" err="1"/>
              <a:t>bu</a:t>
            </a:r>
            <a:r>
              <a:rPr lang="en-US" sz="2400" b="1" i="1" dirty="0"/>
              <a:t> </a:t>
            </a:r>
            <a:r>
              <a:rPr lang="en-US" sz="2400" b="1" i="1" dirty="0" err="1"/>
              <a:t>artışa</a:t>
            </a:r>
            <a:r>
              <a:rPr lang="en-US" sz="2400" b="1" i="1" dirty="0"/>
              <a:t> </a:t>
            </a:r>
            <a:r>
              <a:rPr lang="en-US" sz="2400" b="1" i="1" dirty="0" err="1"/>
              <a:t>cevap</a:t>
            </a:r>
            <a:r>
              <a:rPr lang="en-US" sz="2400" b="1" i="1" dirty="0"/>
              <a:t> </a:t>
            </a:r>
            <a:r>
              <a:rPr lang="en-US" sz="2400" b="1" i="1" dirty="0" err="1"/>
              <a:t>veremez</a:t>
            </a:r>
            <a:r>
              <a:rPr lang="en-US" sz="2400" b="1" i="1" dirty="0"/>
              <a:t> hale </a:t>
            </a:r>
            <a:r>
              <a:rPr lang="en-US" sz="2400" b="1" i="1" dirty="0" err="1"/>
              <a:t>gelmiş</a:t>
            </a:r>
            <a:r>
              <a:rPr lang="en-US" sz="2400" b="1" i="1" dirty="0"/>
              <a:t> </a:t>
            </a:r>
            <a:r>
              <a:rPr lang="en-US" sz="2400" b="1" i="1" dirty="0" err="1"/>
              <a:t>olmasıdır</a:t>
            </a:r>
            <a:r>
              <a:rPr lang="en-US" sz="2400" b="1" i="1" dirty="0"/>
              <a:t>. </a:t>
            </a:r>
            <a:endParaRPr lang="tr-TR" sz="2400" b="1" i="1" dirty="0"/>
          </a:p>
          <a:p>
            <a:pPr algn="just"/>
            <a:endParaRPr lang="tr-TR" sz="2400" dirty="0"/>
          </a:p>
          <a:p>
            <a:pPr algn="just"/>
            <a:r>
              <a:rPr lang="en-US" sz="2400" dirty="0" err="1"/>
              <a:t>İkinci</a:t>
            </a:r>
            <a:r>
              <a:rPr lang="en-US" sz="2400" dirty="0"/>
              <a:t> </a:t>
            </a:r>
            <a:r>
              <a:rPr lang="en-US" sz="2400" dirty="0" err="1"/>
              <a:t>nesilden</a:t>
            </a:r>
            <a:r>
              <a:rPr lang="en-US" sz="2400" dirty="0"/>
              <a:t> </a:t>
            </a:r>
            <a:r>
              <a:rPr lang="en-US" sz="2400" dirty="0" err="1"/>
              <a:t>üçüncü</a:t>
            </a:r>
            <a:r>
              <a:rPr lang="en-US" sz="2400" dirty="0"/>
              <a:t> </a:t>
            </a:r>
            <a:r>
              <a:rPr lang="en-US" sz="2400" dirty="0" err="1"/>
              <a:t>nesile</a:t>
            </a:r>
            <a:r>
              <a:rPr lang="en-US" sz="2400" dirty="0"/>
              <a:t> </a:t>
            </a:r>
            <a:r>
              <a:rPr lang="en-US" sz="2400" dirty="0" err="1"/>
              <a:t>geçiş</a:t>
            </a:r>
            <a:r>
              <a:rPr lang="en-US" sz="2400" dirty="0"/>
              <a:t> </a:t>
            </a:r>
            <a:r>
              <a:rPr lang="en-US" sz="2400" dirty="0" err="1"/>
              <a:t>nedenleri</a:t>
            </a:r>
            <a:r>
              <a:rPr lang="en-US" sz="2400" dirty="0"/>
              <a:t>, </a:t>
            </a:r>
            <a:r>
              <a:rPr lang="en-US" sz="2400" dirty="0" err="1"/>
              <a:t>birinci</a:t>
            </a:r>
            <a:r>
              <a:rPr lang="en-US" sz="2400" dirty="0"/>
              <a:t> </a:t>
            </a:r>
            <a:r>
              <a:rPr lang="en-US" sz="2400" dirty="0" err="1"/>
              <a:t>nesilden</a:t>
            </a:r>
            <a:r>
              <a:rPr lang="en-US" sz="2400" dirty="0"/>
              <a:t> </a:t>
            </a:r>
            <a:r>
              <a:rPr lang="en-US" sz="2400" dirty="0" err="1"/>
              <a:t>ikince</a:t>
            </a:r>
            <a:r>
              <a:rPr lang="en-US" sz="2400" dirty="0"/>
              <a:t> </a:t>
            </a:r>
            <a:r>
              <a:rPr lang="en-US" sz="2400" dirty="0" err="1"/>
              <a:t>nesile</a:t>
            </a:r>
            <a:r>
              <a:rPr lang="en-US" sz="2400" dirty="0"/>
              <a:t> </a:t>
            </a:r>
            <a:r>
              <a:rPr lang="en-US" sz="2400" dirty="0" err="1"/>
              <a:t>geçiş</a:t>
            </a:r>
            <a:r>
              <a:rPr lang="en-US" sz="2400" dirty="0"/>
              <a:t> </a:t>
            </a:r>
            <a:r>
              <a:rPr lang="en-US" sz="2400" dirty="0" err="1"/>
              <a:t>nedenlerinden</a:t>
            </a:r>
            <a:r>
              <a:rPr lang="en-US" sz="2400" dirty="0"/>
              <a:t> </a:t>
            </a:r>
            <a:r>
              <a:rPr lang="en-US" sz="2400" dirty="0" err="1"/>
              <a:t>oldukça</a:t>
            </a:r>
            <a:r>
              <a:rPr lang="en-US" sz="2400" dirty="0"/>
              <a:t> </a:t>
            </a:r>
            <a:r>
              <a:rPr lang="en-US" sz="2400" dirty="0" err="1"/>
              <a:t>farklıdır</a:t>
            </a:r>
            <a:r>
              <a:rPr lang="en-US" sz="2400" dirty="0"/>
              <a:t>. </a:t>
            </a:r>
            <a:r>
              <a:rPr lang="en-US" sz="2400" dirty="0" err="1"/>
              <a:t>Mevcut</a:t>
            </a:r>
            <a:r>
              <a:rPr lang="en-US" sz="2400" dirty="0"/>
              <a:t> </a:t>
            </a:r>
            <a:r>
              <a:rPr lang="en-US" sz="2400" dirty="0" err="1"/>
              <a:t>ikinci</a:t>
            </a:r>
            <a:r>
              <a:rPr lang="en-US" sz="2400" dirty="0"/>
              <a:t> </a:t>
            </a:r>
            <a:r>
              <a:rPr lang="en-US" sz="2400" dirty="0" err="1"/>
              <a:t>nesil</a:t>
            </a:r>
            <a:r>
              <a:rPr lang="en-US" sz="2400" dirty="0"/>
              <a:t> alt </a:t>
            </a:r>
            <a:r>
              <a:rPr lang="en-US" sz="2400" dirty="0" err="1"/>
              <a:t>yapısı</a:t>
            </a:r>
            <a:r>
              <a:rPr lang="en-US" sz="2400" dirty="0"/>
              <a:t>, </a:t>
            </a:r>
            <a:r>
              <a:rPr lang="en-US" sz="2400" dirty="0" err="1"/>
              <a:t>artan</a:t>
            </a:r>
            <a:r>
              <a:rPr lang="en-US" sz="2400" dirty="0"/>
              <a:t> </a:t>
            </a:r>
            <a:r>
              <a:rPr lang="en-US" sz="2400" dirty="0" err="1"/>
              <a:t>abone</a:t>
            </a:r>
            <a:r>
              <a:rPr lang="en-US" sz="2400" dirty="0"/>
              <a:t> </a:t>
            </a:r>
            <a:r>
              <a:rPr lang="en-US" sz="2400" dirty="0" err="1"/>
              <a:t>sayısına</a:t>
            </a:r>
            <a:r>
              <a:rPr lang="en-US" sz="2400" dirty="0"/>
              <a:t> </a:t>
            </a:r>
            <a:r>
              <a:rPr lang="en-US" sz="2400" dirty="0" err="1"/>
              <a:t>cevap</a:t>
            </a:r>
            <a:r>
              <a:rPr lang="en-US" sz="2400" dirty="0"/>
              <a:t> </a:t>
            </a:r>
            <a:r>
              <a:rPr lang="en-US" sz="2400" dirty="0" err="1"/>
              <a:t>verebilecek</a:t>
            </a:r>
            <a:r>
              <a:rPr lang="en-US" sz="2400" dirty="0"/>
              <a:t> </a:t>
            </a:r>
            <a:r>
              <a:rPr lang="en-US" sz="2400" dirty="0" err="1"/>
              <a:t>esnek</a:t>
            </a:r>
            <a:r>
              <a:rPr lang="en-US" sz="2400" dirty="0"/>
              <a:t> </a:t>
            </a:r>
            <a:r>
              <a:rPr lang="en-US" sz="2400" dirty="0" err="1"/>
              <a:t>yapıya</a:t>
            </a:r>
            <a:r>
              <a:rPr lang="en-US" sz="2400" dirty="0"/>
              <a:t> </a:t>
            </a:r>
            <a:r>
              <a:rPr lang="en-US" sz="2400" dirty="0" err="1"/>
              <a:t>sahip</a:t>
            </a:r>
            <a:r>
              <a:rPr lang="en-US" sz="2400" dirty="0"/>
              <a:t> </a:t>
            </a:r>
            <a:r>
              <a:rPr lang="en-US" sz="2400" dirty="0" err="1"/>
              <a:t>olmasına</a:t>
            </a:r>
            <a:r>
              <a:rPr lang="en-US" sz="2400" dirty="0"/>
              <a:t> </a:t>
            </a:r>
            <a:r>
              <a:rPr lang="en-US" sz="2400" dirty="0" err="1"/>
              <a:t>rağmen</a:t>
            </a:r>
            <a:r>
              <a:rPr lang="en-US" sz="2400" dirty="0"/>
              <a:t>, </a:t>
            </a:r>
            <a:r>
              <a:rPr lang="en-US" sz="2400" dirty="0" err="1"/>
              <a:t>aşağıda</a:t>
            </a:r>
            <a:r>
              <a:rPr lang="en-US" sz="2400" dirty="0"/>
              <a:t> </a:t>
            </a:r>
            <a:r>
              <a:rPr lang="en-US" sz="2400" dirty="0" err="1"/>
              <a:t>sıralanan</a:t>
            </a:r>
            <a:r>
              <a:rPr lang="en-US" sz="2400" dirty="0"/>
              <a:t> </a:t>
            </a:r>
            <a:r>
              <a:rPr lang="en-US" sz="2400" dirty="0" err="1"/>
              <a:t>gelişmelerden</a:t>
            </a:r>
            <a:r>
              <a:rPr lang="en-US" sz="2400" dirty="0"/>
              <a:t> </a:t>
            </a:r>
            <a:r>
              <a:rPr lang="en-US" sz="2400" dirty="0" err="1"/>
              <a:t>dolayı</a:t>
            </a:r>
            <a:r>
              <a:rPr lang="en-US" sz="2400" dirty="0"/>
              <a:t> </a:t>
            </a:r>
            <a:r>
              <a:rPr lang="en-US" sz="2400" b="1" i="1" dirty="0" err="1"/>
              <a:t>yeni</a:t>
            </a:r>
            <a:r>
              <a:rPr lang="en-US" sz="2400" b="1" i="1" dirty="0"/>
              <a:t> </a:t>
            </a:r>
            <a:r>
              <a:rPr lang="en-US" sz="2400" b="1" i="1" dirty="0" err="1"/>
              <a:t>bir</a:t>
            </a:r>
            <a:r>
              <a:rPr lang="en-US" sz="2400" b="1" i="1" dirty="0"/>
              <a:t> </a:t>
            </a:r>
            <a:r>
              <a:rPr lang="en-US" sz="2400" b="1" i="1" dirty="0" err="1"/>
              <a:t>gezgin</a:t>
            </a:r>
            <a:r>
              <a:rPr lang="en-US" sz="2400" b="1" i="1" dirty="0"/>
              <a:t> </a:t>
            </a:r>
            <a:r>
              <a:rPr lang="en-US" sz="2400" b="1" i="1" dirty="0" err="1"/>
              <a:t>pazar</a:t>
            </a:r>
            <a:r>
              <a:rPr lang="en-US" sz="2400" b="1" i="1" dirty="0"/>
              <a:t> </a:t>
            </a:r>
            <a:r>
              <a:rPr lang="en-US" sz="2400" b="1" i="1" dirty="0" err="1"/>
              <a:t>oluşturma</a:t>
            </a:r>
            <a:r>
              <a:rPr lang="en-US" sz="2400" b="1" i="1" dirty="0"/>
              <a:t> </a:t>
            </a:r>
            <a:r>
              <a:rPr lang="en-US" sz="2400" b="1" i="1" dirty="0" err="1"/>
              <a:t>ve</a:t>
            </a:r>
            <a:r>
              <a:rPr lang="en-US" sz="2400" b="1" i="1" dirty="0"/>
              <a:t> </a:t>
            </a:r>
            <a:r>
              <a:rPr lang="en-US" sz="2400" b="1" i="1" dirty="0" err="1"/>
              <a:t>bunu</a:t>
            </a:r>
            <a:r>
              <a:rPr lang="en-US" sz="2400" b="1" i="1" dirty="0"/>
              <a:t> </a:t>
            </a:r>
            <a:r>
              <a:rPr lang="en-US" sz="2400" b="1" i="1" dirty="0" err="1"/>
              <a:t>destekleyecek</a:t>
            </a:r>
            <a:r>
              <a:rPr lang="en-US" sz="2400" b="1" i="1" dirty="0"/>
              <a:t> </a:t>
            </a:r>
            <a:r>
              <a:rPr lang="en-US" sz="2400" b="1" i="1" dirty="0" err="1"/>
              <a:t>yüksek</a:t>
            </a:r>
            <a:r>
              <a:rPr lang="en-US" sz="2400" b="1" i="1" dirty="0"/>
              <a:t> </a:t>
            </a:r>
            <a:r>
              <a:rPr lang="en-US" sz="2400" b="1" i="1" dirty="0" err="1"/>
              <a:t>hızlı</a:t>
            </a:r>
            <a:r>
              <a:rPr lang="en-US" sz="2400" b="1" i="1" dirty="0"/>
              <a:t> </a:t>
            </a:r>
            <a:r>
              <a:rPr lang="en-US" sz="2400" b="1" i="1" dirty="0" err="1"/>
              <a:t>ve</a:t>
            </a:r>
            <a:r>
              <a:rPr lang="en-US" sz="2400" b="1" i="1" dirty="0"/>
              <a:t> </a:t>
            </a:r>
            <a:r>
              <a:rPr lang="en-US" sz="2400" b="1" i="1" dirty="0" err="1"/>
              <a:t>büyük</a:t>
            </a:r>
            <a:r>
              <a:rPr lang="en-US" sz="2400" b="1" i="1" dirty="0"/>
              <a:t> </a:t>
            </a:r>
            <a:r>
              <a:rPr lang="en-US" sz="2400" b="1" i="1" dirty="0" err="1"/>
              <a:t>miktarda</a:t>
            </a:r>
            <a:r>
              <a:rPr lang="en-US" sz="2400" b="1" i="1" dirty="0"/>
              <a:t> </a:t>
            </a:r>
            <a:r>
              <a:rPr lang="en-US" sz="2400" b="1" i="1" dirty="0" err="1"/>
              <a:t>veri</a:t>
            </a:r>
            <a:r>
              <a:rPr lang="en-US" sz="2400" b="1" i="1" dirty="0"/>
              <a:t> </a:t>
            </a:r>
            <a:r>
              <a:rPr lang="en-US" sz="2400" b="1" i="1" dirty="0" err="1"/>
              <a:t>iletimini</a:t>
            </a:r>
            <a:r>
              <a:rPr lang="en-US" sz="2400" b="1" i="1" dirty="0"/>
              <a:t> </a:t>
            </a:r>
            <a:r>
              <a:rPr lang="en-US" sz="2400" b="1" i="1" dirty="0" err="1"/>
              <a:t>mümkün</a:t>
            </a:r>
            <a:r>
              <a:rPr lang="en-US" sz="2400" b="1" i="1" dirty="0"/>
              <a:t> </a:t>
            </a:r>
            <a:r>
              <a:rPr lang="en-US" sz="2400" b="1" i="1" dirty="0" err="1"/>
              <a:t>kılacak</a:t>
            </a:r>
            <a:r>
              <a:rPr lang="en-US" sz="2400" b="1" i="1" dirty="0"/>
              <a:t> </a:t>
            </a:r>
            <a:r>
              <a:rPr lang="en-US" sz="2400" b="1" i="1" dirty="0" err="1"/>
              <a:t>bir</a:t>
            </a:r>
            <a:r>
              <a:rPr lang="en-US" sz="2400" b="1" i="1" dirty="0"/>
              <a:t> alt </a:t>
            </a:r>
            <a:r>
              <a:rPr lang="en-US" sz="2400" b="1" i="1" dirty="0" err="1"/>
              <a:t>yapı</a:t>
            </a:r>
            <a:r>
              <a:rPr lang="en-US" sz="2400" b="1" i="1" dirty="0"/>
              <a:t> </a:t>
            </a:r>
            <a:r>
              <a:rPr lang="en-US" sz="2400" b="1" i="1" dirty="0" err="1"/>
              <a:t>oluşturmak</a:t>
            </a:r>
            <a:r>
              <a:rPr lang="en-US" sz="2400" dirty="0"/>
              <a:t> </a:t>
            </a:r>
            <a:r>
              <a:rPr lang="en-US" sz="2400" dirty="0" err="1"/>
              <a:t>amacıyla</a:t>
            </a:r>
            <a:r>
              <a:rPr lang="en-US" sz="2400" dirty="0"/>
              <a:t> </a:t>
            </a:r>
            <a:r>
              <a:rPr lang="en-US" sz="2400" dirty="0" err="1"/>
              <a:t>üçüncü</a:t>
            </a:r>
            <a:r>
              <a:rPr lang="en-US" sz="2400" dirty="0"/>
              <a:t> </a:t>
            </a:r>
            <a:r>
              <a:rPr lang="en-US" sz="2400" dirty="0" err="1"/>
              <a:t>nesil</a:t>
            </a:r>
            <a:r>
              <a:rPr lang="en-US" sz="2400" dirty="0"/>
              <a:t> </a:t>
            </a:r>
            <a:r>
              <a:rPr lang="en-US" sz="2400" dirty="0" err="1"/>
              <a:t>kavramı</a:t>
            </a:r>
            <a:r>
              <a:rPr lang="en-US" sz="2400" dirty="0"/>
              <a:t> </a:t>
            </a:r>
            <a:r>
              <a:rPr lang="en-US" sz="2400" dirty="0" err="1"/>
              <a:t>ortaya</a:t>
            </a:r>
            <a:r>
              <a:rPr lang="en-US" sz="2400" dirty="0"/>
              <a:t> </a:t>
            </a:r>
            <a:r>
              <a:rPr lang="en-US" sz="2400" dirty="0" err="1"/>
              <a:t>atılmıştır</a:t>
            </a:r>
            <a:r>
              <a:rPr lang="en-US" sz="2400" dirty="0"/>
              <a:t>.</a:t>
            </a:r>
            <a:endParaRPr lang="tr-TR" sz="2400" dirty="0"/>
          </a:p>
          <a:p>
            <a:endParaRPr lang="tr-TR" dirty="0"/>
          </a:p>
        </p:txBody>
      </p:sp>
      <p:sp>
        <p:nvSpPr>
          <p:cNvPr id="4" name="Slide Number Placeholder 3">
            <a:extLst>
              <a:ext uri="{FF2B5EF4-FFF2-40B4-BE49-F238E27FC236}">
                <a16:creationId xmlns:a16="http://schemas.microsoft.com/office/drawing/2014/main" id="{8A4C9444-88BA-DAE3-3058-A2F5BA80CE33}"/>
              </a:ext>
            </a:extLst>
          </p:cNvPr>
          <p:cNvSpPr>
            <a:spLocks noGrp="1"/>
          </p:cNvSpPr>
          <p:nvPr>
            <p:ph type="sldNum" sz="quarter" idx="12"/>
          </p:nvPr>
        </p:nvSpPr>
        <p:spPr/>
        <p:txBody>
          <a:bodyPr/>
          <a:lstStyle/>
          <a:p>
            <a:fld id="{FA388F4F-6C6B-4E7F-860B-201CED661D62}" type="slidenum">
              <a:rPr lang="tr-TR" smtClean="0"/>
              <a:t>91</a:t>
            </a:fld>
            <a:endParaRPr lang="tr-TR"/>
          </a:p>
        </p:txBody>
      </p:sp>
    </p:spTree>
    <p:extLst>
      <p:ext uri="{BB962C8B-B14F-4D97-AF65-F5344CB8AC3E}">
        <p14:creationId xmlns:p14="http://schemas.microsoft.com/office/powerpoint/2010/main" val="18114444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136904" cy="5632311"/>
          </a:xfrm>
          <a:prstGeom prst="rect">
            <a:avLst/>
          </a:prstGeom>
          <a:noFill/>
        </p:spPr>
        <p:txBody>
          <a:bodyPr wrap="square" rtlCol="0">
            <a:spAutoFit/>
          </a:bodyPr>
          <a:lstStyle/>
          <a:p>
            <a:pPr algn="just"/>
            <a:r>
              <a:rPr lang="en-US" sz="2400" dirty="0" err="1"/>
              <a:t>Üçüncü</a:t>
            </a:r>
            <a:r>
              <a:rPr lang="en-US" sz="2400" dirty="0"/>
              <a:t> </a:t>
            </a:r>
            <a:r>
              <a:rPr lang="en-US" sz="2400" dirty="0" err="1"/>
              <a:t>nesile</a:t>
            </a:r>
            <a:r>
              <a:rPr lang="en-US" sz="2400" dirty="0"/>
              <a:t> </a:t>
            </a:r>
            <a:r>
              <a:rPr lang="en-US" sz="2400" b="1" i="1" u="sng" dirty="0" err="1"/>
              <a:t>geçiş</a:t>
            </a:r>
            <a:r>
              <a:rPr lang="en-US" sz="2400" b="1" i="1" u="sng" dirty="0"/>
              <a:t> </a:t>
            </a:r>
            <a:r>
              <a:rPr lang="en-US" sz="2400" b="1" i="1" u="sng" dirty="0" err="1"/>
              <a:t>nedenleri</a:t>
            </a:r>
            <a:r>
              <a:rPr lang="en-US" sz="2400" b="1" i="1" u="sng" dirty="0"/>
              <a:t> </a:t>
            </a:r>
            <a:r>
              <a:rPr lang="en-US" sz="2400" dirty="0" err="1"/>
              <a:t>kısaca</a:t>
            </a:r>
            <a:r>
              <a:rPr lang="en-US" sz="2400" dirty="0"/>
              <a:t> </a:t>
            </a:r>
            <a:r>
              <a:rPr lang="en-US" sz="2400" dirty="0" err="1"/>
              <a:t>şu</a:t>
            </a:r>
            <a:r>
              <a:rPr lang="en-US" sz="2400" dirty="0"/>
              <a:t> </a:t>
            </a:r>
            <a:r>
              <a:rPr lang="en-US" sz="2400" dirty="0" err="1"/>
              <a:t>şekilde</a:t>
            </a:r>
            <a:r>
              <a:rPr lang="en-US" sz="2400" dirty="0"/>
              <a:t> </a:t>
            </a:r>
            <a:r>
              <a:rPr lang="en-US" sz="2400" dirty="0" err="1"/>
              <a:t>özetlenebilir</a:t>
            </a:r>
            <a:r>
              <a:rPr lang="en-US" sz="2400" dirty="0"/>
              <a:t>: </a:t>
            </a:r>
            <a:endParaRPr lang="tr-TR" sz="2400" dirty="0"/>
          </a:p>
          <a:p>
            <a:pPr algn="just"/>
            <a:endParaRPr lang="tr-TR" sz="2400" dirty="0"/>
          </a:p>
          <a:p>
            <a:pPr algn="just">
              <a:lnSpc>
                <a:spcPct val="150000"/>
              </a:lnSpc>
            </a:pPr>
            <a:r>
              <a:rPr lang="en-US" sz="2400" dirty="0"/>
              <a:t>• </a:t>
            </a:r>
            <a:r>
              <a:rPr lang="en-US" sz="2400" dirty="0" err="1"/>
              <a:t>İnternetin</a:t>
            </a:r>
            <a:r>
              <a:rPr lang="en-US" sz="2400" dirty="0"/>
              <a:t> </a:t>
            </a:r>
            <a:r>
              <a:rPr lang="en-US" sz="2400" dirty="0" err="1"/>
              <a:t>geldiği</a:t>
            </a:r>
            <a:r>
              <a:rPr lang="en-US" sz="2400" dirty="0"/>
              <a:t> </a:t>
            </a:r>
            <a:r>
              <a:rPr lang="en-US" sz="2400" dirty="0" err="1"/>
              <a:t>nokta</a:t>
            </a:r>
            <a:r>
              <a:rPr lang="en-US" sz="2400" dirty="0"/>
              <a:t> </a:t>
            </a:r>
            <a:r>
              <a:rPr lang="en-US" sz="2400" dirty="0" err="1"/>
              <a:t>ve</a:t>
            </a:r>
            <a:r>
              <a:rPr lang="en-US" sz="2400" dirty="0"/>
              <a:t> </a:t>
            </a:r>
            <a:r>
              <a:rPr lang="en-US" sz="2400" dirty="0" err="1"/>
              <a:t>IP’nin</a:t>
            </a:r>
            <a:r>
              <a:rPr lang="en-US" sz="2400" dirty="0"/>
              <a:t> </a:t>
            </a:r>
            <a:r>
              <a:rPr lang="en-US" sz="2400" dirty="0" err="1"/>
              <a:t>başarısı</a:t>
            </a:r>
            <a:r>
              <a:rPr lang="en-US" sz="2400" dirty="0"/>
              <a:t>, </a:t>
            </a:r>
            <a:endParaRPr lang="tr-TR" sz="2400" dirty="0"/>
          </a:p>
          <a:p>
            <a:pPr algn="just">
              <a:lnSpc>
                <a:spcPct val="150000"/>
              </a:lnSpc>
            </a:pPr>
            <a:r>
              <a:rPr lang="en-US" sz="2400" dirty="0"/>
              <a:t>• </a:t>
            </a:r>
            <a:r>
              <a:rPr lang="en-US" sz="2400" dirty="0" err="1"/>
              <a:t>Paket</a:t>
            </a:r>
            <a:r>
              <a:rPr lang="en-US" sz="2400" dirty="0"/>
              <a:t> </a:t>
            </a:r>
            <a:r>
              <a:rPr lang="en-US" sz="2400" dirty="0" err="1"/>
              <a:t>anahtarlamalı</a:t>
            </a:r>
            <a:r>
              <a:rPr lang="en-US" sz="2400" dirty="0"/>
              <a:t> </a:t>
            </a:r>
            <a:r>
              <a:rPr lang="en-US" sz="2400" dirty="0" err="1"/>
              <a:t>teknolojilerdeki</a:t>
            </a:r>
            <a:r>
              <a:rPr lang="en-US" sz="2400" dirty="0"/>
              <a:t> </a:t>
            </a:r>
            <a:r>
              <a:rPr lang="en-US" sz="2400" dirty="0" err="1"/>
              <a:t>gelişme</a:t>
            </a:r>
            <a:r>
              <a:rPr lang="en-US" sz="2400" dirty="0"/>
              <a:t>, </a:t>
            </a:r>
            <a:endParaRPr lang="tr-TR" sz="2400" dirty="0"/>
          </a:p>
          <a:p>
            <a:pPr algn="just">
              <a:lnSpc>
                <a:spcPct val="150000"/>
              </a:lnSpc>
            </a:pPr>
            <a:r>
              <a:rPr lang="en-US" sz="2400" dirty="0"/>
              <a:t>•</a:t>
            </a:r>
            <a:r>
              <a:rPr lang="tr-TR" sz="2400" dirty="0"/>
              <a:t> </a:t>
            </a:r>
            <a:r>
              <a:rPr lang="en-US" sz="2400" dirty="0" err="1"/>
              <a:t>Gezgin</a:t>
            </a:r>
            <a:r>
              <a:rPr lang="en-US" sz="2400" dirty="0"/>
              <a:t> </a:t>
            </a:r>
            <a:r>
              <a:rPr lang="en-US" sz="2400" dirty="0" err="1"/>
              <a:t>haberleşmeye</a:t>
            </a:r>
            <a:r>
              <a:rPr lang="tr-TR" sz="2400" dirty="0"/>
              <a:t> (mobile communication)</a:t>
            </a:r>
            <a:r>
              <a:rPr lang="en-US" sz="2400" dirty="0"/>
              <a:t> </a:t>
            </a:r>
            <a:r>
              <a:rPr lang="en-US" sz="2400" dirty="0" err="1"/>
              <a:t>olan</a:t>
            </a:r>
            <a:r>
              <a:rPr lang="en-US" sz="2400" dirty="0"/>
              <a:t> </a:t>
            </a:r>
            <a:r>
              <a:rPr lang="en-US" sz="2400" dirty="0" err="1"/>
              <a:t>ilginin</a:t>
            </a:r>
            <a:r>
              <a:rPr lang="en-US" sz="2400" dirty="0"/>
              <a:t> </a:t>
            </a:r>
            <a:r>
              <a:rPr lang="en-US" sz="2400" dirty="0" err="1"/>
              <a:t>beklenenin</a:t>
            </a:r>
            <a:r>
              <a:rPr lang="en-US" sz="2400" dirty="0"/>
              <a:t> </a:t>
            </a:r>
            <a:r>
              <a:rPr lang="en-US" sz="2400" dirty="0" err="1"/>
              <a:t>çok</a:t>
            </a:r>
            <a:r>
              <a:rPr lang="en-US" sz="2400" dirty="0"/>
              <a:t> </a:t>
            </a:r>
            <a:r>
              <a:rPr lang="en-US" sz="2400" dirty="0" err="1"/>
              <a:t>üzerinde</a:t>
            </a:r>
            <a:r>
              <a:rPr lang="en-US" sz="2400" dirty="0"/>
              <a:t> </a:t>
            </a:r>
            <a:r>
              <a:rPr lang="en-US" sz="2400" dirty="0" err="1"/>
              <a:t>olması</a:t>
            </a:r>
            <a:r>
              <a:rPr lang="en-US" sz="2400" dirty="0"/>
              <a:t>, </a:t>
            </a:r>
            <a:endParaRPr lang="tr-TR" sz="2400" dirty="0"/>
          </a:p>
          <a:p>
            <a:pPr algn="just">
              <a:lnSpc>
                <a:spcPct val="150000"/>
              </a:lnSpc>
            </a:pPr>
            <a:r>
              <a:rPr lang="en-US" sz="2400" dirty="0"/>
              <a:t>• </a:t>
            </a:r>
            <a:r>
              <a:rPr lang="en-US" sz="2400" dirty="0" err="1"/>
              <a:t>Elektronik</a:t>
            </a:r>
            <a:r>
              <a:rPr lang="en-US" sz="2400" dirty="0"/>
              <a:t> </a:t>
            </a:r>
            <a:r>
              <a:rPr lang="en-US" sz="2400" dirty="0" err="1"/>
              <a:t>ve</a:t>
            </a:r>
            <a:r>
              <a:rPr lang="en-US" sz="2400" dirty="0"/>
              <a:t> </a:t>
            </a:r>
            <a:r>
              <a:rPr lang="en-US" sz="2400" dirty="0" err="1"/>
              <a:t>gezgin</a:t>
            </a:r>
            <a:r>
              <a:rPr lang="en-US" sz="2400" dirty="0"/>
              <a:t> e-</a:t>
            </a:r>
            <a:r>
              <a:rPr lang="en-US" sz="2400" dirty="0" err="1"/>
              <a:t>ticaret</a:t>
            </a:r>
            <a:r>
              <a:rPr lang="en-US" sz="2400" dirty="0"/>
              <a:t> </a:t>
            </a:r>
            <a:r>
              <a:rPr lang="en-US" sz="2400" dirty="0" err="1"/>
              <a:t>kavramlarının</a:t>
            </a:r>
            <a:r>
              <a:rPr lang="en-US" sz="2400" dirty="0"/>
              <a:t> </a:t>
            </a:r>
            <a:r>
              <a:rPr lang="en-US" sz="2400" dirty="0" err="1"/>
              <a:t>ortaya</a:t>
            </a:r>
            <a:r>
              <a:rPr lang="en-US" sz="2400" dirty="0"/>
              <a:t> </a:t>
            </a:r>
            <a:r>
              <a:rPr lang="en-US" sz="2400" dirty="0" err="1"/>
              <a:t>çıkması</a:t>
            </a:r>
            <a:r>
              <a:rPr lang="en-US" sz="2400" dirty="0"/>
              <a:t>, </a:t>
            </a:r>
            <a:endParaRPr lang="tr-TR" sz="2400" dirty="0"/>
          </a:p>
          <a:p>
            <a:pPr algn="just">
              <a:lnSpc>
                <a:spcPct val="150000"/>
              </a:lnSpc>
            </a:pPr>
            <a:r>
              <a:rPr lang="en-US" sz="2400" dirty="0"/>
              <a:t>• </a:t>
            </a:r>
            <a:r>
              <a:rPr lang="en-US" sz="2400" dirty="0" err="1"/>
              <a:t>Mevcut</a:t>
            </a:r>
            <a:r>
              <a:rPr lang="en-US" sz="2400" dirty="0"/>
              <a:t> </a:t>
            </a:r>
            <a:r>
              <a:rPr lang="en-US" sz="2400" dirty="0" err="1"/>
              <a:t>gezgin</a:t>
            </a:r>
            <a:r>
              <a:rPr lang="en-US" sz="2400" dirty="0"/>
              <a:t> </a:t>
            </a:r>
            <a:r>
              <a:rPr lang="en-US" sz="2400" dirty="0" err="1"/>
              <a:t>şebeke</a:t>
            </a:r>
            <a:r>
              <a:rPr lang="en-US" sz="2400" dirty="0"/>
              <a:t> </a:t>
            </a:r>
            <a:r>
              <a:rPr lang="en-US" sz="2400" dirty="0" err="1"/>
              <a:t>üzerinden</a:t>
            </a:r>
            <a:r>
              <a:rPr lang="en-US" sz="2400" dirty="0"/>
              <a:t> </a:t>
            </a:r>
            <a:r>
              <a:rPr lang="en-US" sz="2400" dirty="0" err="1"/>
              <a:t>veri</a:t>
            </a:r>
            <a:r>
              <a:rPr lang="en-US" sz="2400" dirty="0"/>
              <a:t> </a:t>
            </a:r>
            <a:r>
              <a:rPr lang="en-US" sz="2400" dirty="0" err="1"/>
              <a:t>iletim</a:t>
            </a:r>
            <a:r>
              <a:rPr lang="en-US" sz="2400" dirty="0"/>
              <a:t> </a:t>
            </a:r>
            <a:r>
              <a:rPr lang="en-US" sz="2400" dirty="0" err="1"/>
              <a:t>miktarının</a:t>
            </a:r>
            <a:r>
              <a:rPr lang="en-US" sz="2400" dirty="0"/>
              <a:t> </a:t>
            </a:r>
            <a:r>
              <a:rPr lang="en-US" sz="2400" dirty="0" err="1"/>
              <a:t>artması</a:t>
            </a:r>
            <a:r>
              <a:rPr lang="en-US" sz="2400" dirty="0"/>
              <a:t> </a:t>
            </a:r>
            <a:r>
              <a:rPr lang="en-US" sz="2400" dirty="0" err="1"/>
              <a:t>ve</a:t>
            </a:r>
            <a:r>
              <a:rPr lang="en-US" sz="2400" dirty="0"/>
              <a:t> </a:t>
            </a:r>
            <a:r>
              <a:rPr lang="en-US" sz="2400" dirty="0" err="1"/>
              <a:t>bu</a:t>
            </a:r>
            <a:r>
              <a:rPr lang="en-US" sz="2400" dirty="0"/>
              <a:t> </a:t>
            </a:r>
            <a:r>
              <a:rPr lang="en-US" sz="2400" dirty="0" err="1"/>
              <a:t>artışı</a:t>
            </a:r>
            <a:r>
              <a:rPr lang="en-US" sz="2400" dirty="0"/>
              <a:t> </a:t>
            </a:r>
            <a:r>
              <a:rPr lang="tr-TR" sz="2400" dirty="0"/>
              <a:t>d</a:t>
            </a:r>
            <a:r>
              <a:rPr lang="en-US" sz="2400" dirty="0" err="1"/>
              <a:t>estekleyen</a:t>
            </a:r>
            <a:r>
              <a:rPr lang="en-US" sz="2400" dirty="0"/>
              <a:t> WAP </a:t>
            </a:r>
            <a:r>
              <a:rPr lang="en-US" sz="2400" dirty="0" err="1"/>
              <a:t>ve</a:t>
            </a:r>
            <a:r>
              <a:rPr lang="en-US" sz="2400" dirty="0"/>
              <a:t> GPRS </a:t>
            </a:r>
            <a:r>
              <a:rPr lang="en-US" sz="2400" dirty="0" err="1"/>
              <a:t>gibi</a:t>
            </a:r>
            <a:r>
              <a:rPr lang="en-US" sz="2400" dirty="0"/>
              <a:t> </a:t>
            </a:r>
            <a:r>
              <a:rPr lang="en-US" sz="2400" dirty="0" err="1"/>
              <a:t>teknolojilerin</a:t>
            </a:r>
            <a:r>
              <a:rPr lang="en-US" sz="2400" dirty="0"/>
              <a:t> </a:t>
            </a:r>
            <a:r>
              <a:rPr lang="en-US" sz="2400" dirty="0" err="1"/>
              <a:t>gelişmesi</a:t>
            </a:r>
            <a:r>
              <a:rPr lang="en-US" sz="2400" dirty="0"/>
              <a:t>.</a:t>
            </a:r>
            <a:endParaRPr lang="tr-TR" sz="2400" dirty="0"/>
          </a:p>
          <a:p>
            <a:pPr algn="just"/>
            <a:endParaRPr lang="tr-TR" sz="2400" dirty="0"/>
          </a:p>
        </p:txBody>
      </p:sp>
      <p:sp>
        <p:nvSpPr>
          <p:cNvPr id="3" name="Slide Number Placeholder 2">
            <a:extLst>
              <a:ext uri="{FF2B5EF4-FFF2-40B4-BE49-F238E27FC236}">
                <a16:creationId xmlns:a16="http://schemas.microsoft.com/office/drawing/2014/main" id="{7C5CD214-C50D-624D-6F09-44079FCEFB39}"/>
              </a:ext>
            </a:extLst>
          </p:cNvPr>
          <p:cNvSpPr>
            <a:spLocks noGrp="1"/>
          </p:cNvSpPr>
          <p:nvPr>
            <p:ph type="sldNum" sz="quarter" idx="12"/>
          </p:nvPr>
        </p:nvSpPr>
        <p:spPr/>
        <p:txBody>
          <a:bodyPr/>
          <a:lstStyle/>
          <a:p>
            <a:fld id="{FA388F4F-6C6B-4E7F-860B-201CED661D62}" type="slidenum">
              <a:rPr lang="tr-TR" smtClean="0"/>
              <a:t>92</a:t>
            </a:fld>
            <a:endParaRPr lang="tr-TR"/>
          </a:p>
        </p:txBody>
      </p:sp>
    </p:spTree>
    <p:extLst>
      <p:ext uri="{BB962C8B-B14F-4D97-AF65-F5344CB8AC3E}">
        <p14:creationId xmlns:p14="http://schemas.microsoft.com/office/powerpoint/2010/main" val="23173187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6768752" cy="738664"/>
          </a:xfrm>
          <a:prstGeom prst="rect">
            <a:avLst/>
          </a:prstGeom>
          <a:noFill/>
        </p:spPr>
        <p:txBody>
          <a:bodyPr wrap="square" rtlCol="0">
            <a:spAutoFit/>
          </a:bodyPr>
          <a:lstStyle/>
          <a:p>
            <a:r>
              <a:rPr lang="en-US" sz="2400" b="1" dirty="0"/>
              <a:t>UMTS (</a:t>
            </a:r>
            <a:r>
              <a:rPr lang="en-US" sz="2400" b="1" dirty="0" err="1"/>
              <a:t>Evrensel</a:t>
            </a:r>
            <a:r>
              <a:rPr lang="en-US" sz="2400" b="1" dirty="0"/>
              <a:t> </a:t>
            </a:r>
            <a:r>
              <a:rPr lang="en-US" sz="2400" b="1" dirty="0" err="1"/>
              <a:t>Gezgin</a:t>
            </a:r>
            <a:r>
              <a:rPr lang="en-US" sz="2400" b="1" dirty="0"/>
              <a:t> </a:t>
            </a:r>
            <a:r>
              <a:rPr lang="en-US" sz="2400" b="1" dirty="0" err="1"/>
              <a:t>Haberleşme</a:t>
            </a:r>
            <a:r>
              <a:rPr lang="en-US" sz="2400" b="1" dirty="0"/>
              <a:t> </a:t>
            </a:r>
            <a:r>
              <a:rPr lang="en-US" sz="2400" b="1" dirty="0" err="1"/>
              <a:t>Sistemi</a:t>
            </a:r>
            <a:r>
              <a:rPr lang="en-US" sz="2400" b="1" dirty="0"/>
              <a:t>)</a:t>
            </a:r>
            <a:endParaRPr lang="tr-TR" sz="2400" dirty="0"/>
          </a:p>
          <a:p>
            <a:endParaRPr lang="tr-TR" dirty="0"/>
          </a:p>
        </p:txBody>
      </p:sp>
      <p:sp>
        <p:nvSpPr>
          <p:cNvPr id="3" name="TextBox 2"/>
          <p:cNvSpPr txBox="1"/>
          <p:nvPr/>
        </p:nvSpPr>
        <p:spPr>
          <a:xfrm>
            <a:off x="467544" y="1340768"/>
            <a:ext cx="7848872" cy="4462760"/>
          </a:xfrm>
          <a:prstGeom prst="rect">
            <a:avLst/>
          </a:prstGeom>
          <a:noFill/>
        </p:spPr>
        <p:txBody>
          <a:bodyPr wrap="square" rtlCol="0">
            <a:spAutoFit/>
          </a:bodyPr>
          <a:lstStyle/>
          <a:p>
            <a:pPr algn="just"/>
            <a:r>
              <a:rPr lang="en-US" sz="2000" b="1" dirty="0"/>
              <a:t>UMTS (</a:t>
            </a:r>
            <a:r>
              <a:rPr lang="en-US" sz="2000" b="1" dirty="0" err="1"/>
              <a:t>Evrensel</a:t>
            </a:r>
            <a:r>
              <a:rPr lang="en-US" sz="2000" b="1" dirty="0"/>
              <a:t> </a:t>
            </a:r>
            <a:r>
              <a:rPr lang="en-US" sz="2000" b="1" dirty="0" err="1"/>
              <a:t>Gezgin</a:t>
            </a:r>
            <a:r>
              <a:rPr lang="en-US" sz="2000" b="1" dirty="0"/>
              <a:t> </a:t>
            </a:r>
            <a:r>
              <a:rPr lang="en-US" sz="2000" b="1" dirty="0" err="1"/>
              <a:t>Haberleşme</a:t>
            </a:r>
            <a:r>
              <a:rPr lang="en-US" sz="2000" b="1" dirty="0"/>
              <a:t> </a:t>
            </a:r>
            <a:r>
              <a:rPr lang="en-US" sz="2000" b="1" dirty="0" err="1"/>
              <a:t>Sistemi</a:t>
            </a:r>
            <a:r>
              <a:rPr lang="en-US" sz="2000" b="1" dirty="0"/>
              <a:t>), IMT-2000’nin </a:t>
            </a:r>
            <a:r>
              <a:rPr lang="en-US" sz="2000" b="1" dirty="0" err="1"/>
              <a:t>standartlarına</a:t>
            </a:r>
            <a:r>
              <a:rPr lang="en-US" sz="2000" b="1" dirty="0"/>
              <a:t> </a:t>
            </a:r>
            <a:r>
              <a:rPr lang="en-US" sz="2000" b="1" dirty="0" err="1"/>
              <a:t>uygun</a:t>
            </a:r>
            <a:r>
              <a:rPr lang="en-US" sz="2000" b="1" dirty="0"/>
              <a:t> </a:t>
            </a:r>
            <a:r>
              <a:rPr lang="en-US" sz="2000" b="1" dirty="0" err="1"/>
              <a:t>olarak</a:t>
            </a:r>
            <a:r>
              <a:rPr lang="en-US" sz="2000" b="1" dirty="0"/>
              <a:t> </a:t>
            </a:r>
            <a:r>
              <a:rPr lang="en-US" sz="2000" b="1" dirty="0" err="1"/>
              <a:t>Avrupa’da</a:t>
            </a:r>
            <a:r>
              <a:rPr lang="en-US" sz="2000" b="1" dirty="0"/>
              <a:t> </a:t>
            </a:r>
            <a:r>
              <a:rPr lang="en-US" sz="2000" b="1" dirty="0" err="1"/>
              <a:t>kabul</a:t>
            </a:r>
            <a:r>
              <a:rPr lang="en-US" sz="2000" b="1" dirty="0"/>
              <a:t> </a:t>
            </a:r>
            <a:r>
              <a:rPr lang="en-US" sz="2000" b="1" dirty="0" err="1"/>
              <a:t>edilen</a:t>
            </a:r>
            <a:r>
              <a:rPr lang="en-US" sz="2000" b="1" dirty="0"/>
              <a:t> </a:t>
            </a:r>
            <a:r>
              <a:rPr lang="en-US" sz="2000" b="1" dirty="0" err="1"/>
              <a:t>üçüncü</a:t>
            </a:r>
            <a:r>
              <a:rPr lang="en-US" sz="2000" b="1" dirty="0"/>
              <a:t> </a:t>
            </a:r>
            <a:r>
              <a:rPr lang="en-US" sz="2000" b="1" dirty="0" err="1"/>
              <a:t>nesil</a:t>
            </a:r>
            <a:r>
              <a:rPr lang="en-US" sz="2000" b="1" dirty="0"/>
              <a:t> </a:t>
            </a:r>
            <a:r>
              <a:rPr lang="en-US" sz="2000" b="1" dirty="0" err="1"/>
              <a:t>haberleşme</a:t>
            </a:r>
            <a:r>
              <a:rPr lang="en-US" sz="2000" b="1" dirty="0"/>
              <a:t> </a:t>
            </a:r>
            <a:r>
              <a:rPr lang="en-US" sz="2000" b="1" dirty="0" err="1"/>
              <a:t>sistemidir</a:t>
            </a:r>
            <a:r>
              <a:rPr lang="en-US" sz="2000" b="1" dirty="0"/>
              <a:t>. </a:t>
            </a:r>
            <a:endParaRPr lang="tr-TR" sz="2000" b="1" dirty="0"/>
          </a:p>
          <a:p>
            <a:pPr algn="just"/>
            <a:endParaRPr lang="tr-TR" sz="2000" b="1" dirty="0"/>
          </a:p>
          <a:p>
            <a:pPr algn="just"/>
            <a:r>
              <a:rPr lang="en-US" sz="2000" b="1" dirty="0"/>
              <a:t>UMTS, </a:t>
            </a:r>
            <a:r>
              <a:rPr lang="en-US" sz="2000" b="1" dirty="0" err="1"/>
              <a:t>yüksek</a:t>
            </a:r>
            <a:r>
              <a:rPr lang="en-US" sz="2000" b="1" dirty="0"/>
              <a:t> </a:t>
            </a:r>
            <a:r>
              <a:rPr lang="en-US" sz="2000" b="1" dirty="0" err="1"/>
              <a:t>hızlı</a:t>
            </a:r>
            <a:r>
              <a:rPr lang="en-US" sz="2000" b="1" dirty="0"/>
              <a:t> </a:t>
            </a:r>
            <a:r>
              <a:rPr lang="en-US" sz="2000" b="1" dirty="0" err="1"/>
              <a:t>veri</a:t>
            </a:r>
            <a:r>
              <a:rPr lang="en-US" sz="2000" b="1" dirty="0"/>
              <a:t> </a:t>
            </a:r>
            <a:r>
              <a:rPr lang="en-US" sz="2000" b="1" dirty="0" err="1"/>
              <a:t>iletimine</a:t>
            </a:r>
            <a:r>
              <a:rPr lang="en-US" sz="2000" b="1" dirty="0"/>
              <a:t> </a:t>
            </a:r>
            <a:r>
              <a:rPr lang="en-US" sz="2000" b="1" dirty="0" err="1"/>
              <a:t>ve</a:t>
            </a:r>
            <a:r>
              <a:rPr lang="en-US" sz="2000" b="1" dirty="0"/>
              <a:t> </a:t>
            </a:r>
            <a:r>
              <a:rPr lang="en-US" sz="2000" b="1" dirty="0" err="1"/>
              <a:t>gerçek</a:t>
            </a:r>
            <a:r>
              <a:rPr lang="en-US" sz="2000" b="1" dirty="0"/>
              <a:t> </a:t>
            </a:r>
            <a:r>
              <a:rPr lang="en-US" sz="2000" b="1" dirty="0" err="1"/>
              <a:t>küresel</a:t>
            </a:r>
            <a:r>
              <a:rPr lang="en-US" sz="2000" b="1" dirty="0"/>
              <a:t> </a:t>
            </a:r>
            <a:r>
              <a:rPr lang="en-US" sz="2000" b="1" dirty="0" err="1"/>
              <a:t>gezinmeye</a:t>
            </a:r>
            <a:r>
              <a:rPr lang="en-US" sz="2000" b="1" dirty="0"/>
              <a:t> </a:t>
            </a:r>
            <a:r>
              <a:rPr lang="en-US" sz="2000" b="1" dirty="0" err="1"/>
              <a:t>olanak</a:t>
            </a:r>
            <a:r>
              <a:rPr lang="en-US" sz="2000" b="1" dirty="0"/>
              <a:t> </a:t>
            </a:r>
            <a:r>
              <a:rPr lang="en-US" sz="2000" b="1" dirty="0" err="1"/>
              <a:t>tanıyan</a:t>
            </a:r>
            <a:r>
              <a:rPr lang="en-US" sz="2000" b="1" dirty="0"/>
              <a:t> </a:t>
            </a:r>
            <a:r>
              <a:rPr lang="en-US" sz="2000" b="1" dirty="0" err="1"/>
              <a:t>bir</a:t>
            </a:r>
            <a:r>
              <a:rPr lang="en-US" sz="2000" b="1" dirty="0"/>
              <a:t> </a:t>
            </a:r>
            <a:r>
              <a:rPr lang="en-US" sz="2000" b="1" dirty="0" err="1"/>
              <a:t>şebeke</a:t>
            </a:r>
            <a:r>
              <a:rPr lang="en-US" sz="2000" b="1" dirty="0"/>
              <a:t> </a:t>
            </a:r>
            <a:r>
              <a:rPr lang="en-US" sz="2000" b="1" dirty="0" err="1"/>
              <a:t>sağlamayı</a:t>
            </a:r>
            <a:r>
              <a:rPr lang="en-US" sz="2000" b="1" dirty="0"/>
              <a:t> </a:t>
            </a:r>
            <a:r>
              <a:rPr lang="en-US" sz="2000" b="1" dirty="0" err="1"/>
              <a:t>hedeflemektedir</a:t>
            </a:r>
            <a:r>
              <a:rPr lang="en-US" sz="2000" b="1" dirty="0"/>
              <a:t>.  </a:t>
            </a:r>
            <a:endParaRPr lang="tr-TR" sz="2000" b="1" dirty="0"/>
          </a:p>
          <a:p>
            <a:pPr algn="just"/>
            <a:endParaRPr lang="tr-TR" sz="2000" b="1" dirty="0"/>
          </a:p>
          <a:p>
            <a:pPr algn="just"/>
            <a:r>
              <a:rPr lang="en-US" sz="2000" b="1" dirty="0" err="1"/>
              <a:t>Yeni</a:t>
            </a:r>
            <a:r>
              <a:rPr lang="en-US" sz="2000" b="1" dirty="0"/>
              <a:t> UMTS </a:t>
            </a:r>
            <a:r>
              <a:rPr lang="en-US" sz="2000" b="1" dirty="0" err="1"/>
              <a:t>şebekesi</a:t>
            </a:r>
            <a:r>
              <a:rPr lang="en-US" sz="2000" b="1" dirty="0"/>
              <a:t>, </a:t>
            </a:r>
            <a:r>
              <a:rPr lang="en-US" sz="2000" b="1" dirty="0" err="1"/>
              <a:t>mevcut</a:t>
            </a:r>
            <a:r>
              <a:rPr lang="en-US" sz="2000" b="1" dirty="0"/>
              <a:t> GSM </a:t>
            </a:r>
            <a:r>
              <a:rPr lang="en-US" sz="2000" b="1" dirty="0" err="1"/>
              <a:t>işleticilerinin</a:t>
            </a:r>
            <a:r>
              <a:rPr lang="en-US" sz="2000" b="1" dirty="0"/>
              <a:t> </a:t>
            </a:r>
            <a:r>
              <a:rPr lang="en-US" sz="2000" b="1" dirty="0" err="1"/>
              <a:t>kullandıkları</a:t>
            </a:r>
            <a:r>
              <a:rPr lang="en-US" sz="2000" b="1" dirty="0"/>
              <a:t> </a:t>
            </a:r>
            <a:r>
              <a:rPr lang="en-US" sz="2000" b="1" dirty="0" err="1"/>
              <a:t>şebeke</a:t>
            </a:r>
            <a:r>
              <a:rPr lang="en-US" sz="2000" b="1" dirty="0"/>
              <a:t> alt </a:t>
            </a:r>
            <a:r>
              <a:rPr lang="en-US" sz="2000" b="1" dirty="0" err="1"/>
              <a:t>yapısı</a:t>
            </a:r>
            <a:r>
              <a:rPr lang="en-US" sz="2000" b="1" dirty="0"/>
              <a:t> </a:t>
            </a:r>
            <a:r>
              <a:rPr lang="en-US" sz="2000" b="1" dirty="0" err="1"/>
              <a:t>üzerine</a:t>
            </a:r>
            <a:r>
              <a:rPr lang="en-US" sz="2000" b="1" dirty="0"/>
              <a:t> </a:t>
            </a:r>
            <a:r>
              <a:rPr lang="en-US" sz="2000" b="1" dirty="0" err="1"/>
              <a:t>kurulmaktadır</a:t>
            </a:r>
            <a:r>
              <a:rPr lang="en-US" sz="2000" b="1" dirty="0"/>
              <a:t>. </a:t>
            </a:r>
            <a:endParaRPr lang="tr-TR" sz="2000" b="1" dirty="0"/>
          </a:p>
          <a:p>
            <a:pPr algn="just"/>
            <a:endParaRPr lang="tr-TR" sz="2000" b="1" dirty="0"/>
          </a:p>
          <a:p>
            <a:pPr algn="just"/>
            <a:r>
              <a:rPr lang="en-US" sz="2000" b="1" dirty="0"/>
              <a:t>İlk </a:t>
            </a:r>
            <a:r>
              <a:rPr lang="en-US" sz="2000" b="1" dirty="0" err="1"/>
              <a:t>aşamalarda</a:t>
            </a:r>
            <a:r>
              <a:rPr lang="en-US" sz="2000" b="1" dirty="0"/>
              <a:t> UMTS, </a:t>
            </a:r>
            <a:r>
              <a:rPr lang="en-US" sz="2000" b="1" dirty="0" err="1"/>
              <a:t>GSM’in</a:t>
            </a:r>
            <a:r>
              <a:rPr lang="en-US" sz="2000" b="1" dirty="0"/>
              <a:t> </a:t>
            </a:r>
            <a:r>
              <a:rPr lang="en-US" sz="2000" b="1" dirty="0" err="1"/>
              <a:t>bir</a:t>
            </a:r>
            <a:r>
              <a:rPr lang="en-US" sz="2000" b="1" dirty="0"/>
              <a:t> </a:t>
            </a:r>
            <a:r>
              <a:rPr lang="en-US" sz="2000" b="1" dirty="0" err="1"/>
              <a:t>gelişimi</a:t>
            </a:r>
            <a:r>
              <a:rPr lang="en-US" sz="2000" b="1" dirty="0"/>
              <a:t> </a:t>
            </a:r>
            <a:r>
              <a:rPr lang="en-US" sz="2000" b="1" dirty="0" err="1"/>
              <a:t>gibi</a:t>
            </a:r>
            <a:r>
              <a:rPr lang="en-US" sz="2000" b="1" dirty="0"/>
              <a:t> </a:t>
            </a:r>
            <a:r>
              <a:rPr lang="en-US" sz="2000" b="1" dirty="0" err="1"/>
              <a:t>görünmesine</a:t>
            </a:r>
            <a:r>
              <a:rPr lang="en-US" sz="2000" b="1" dirty="0"/>
              <a:t> </a:t>
            </a:r>
            <a:r>
              <a:rPr lang="en-US" sz="2000" b="1" dirty="0" err="1"/>
              <a:t>rağmen</a:t>
            </a:r>
            <a:r>
              <a:rPr lang="en-US" sz="2000" b="1" dirty="0"/>
              <a:t> </a:t>
            </a:r>
            <a:r>
              <a:rPr lang="en-US" sz="2000" b="1" dirty="0" err="1"/>
              <a:t>esas</a:t>
            </a:r>
            <a:r>
              <a:rPr lang="en-US" sz="2000" b="1" dirty="0"/>
              <a:t> </a:t>
            </a:r>
            <a:r>
              <a:rPr lang="en-US" sz="2000" b="1" dirty="0" err="1"/>
              <a:t>farkı</a:t>
            </a:r>
            <a:r>
              <a:rPr lang="en-US" sz="2000" b="1" dirty="0"/>
              <a:t>, </a:t>
            </a:r>
            <a:r>
              <a:rPr lang="en-US" sz="2000" b="1" dirty="0" err="1"/>
              <a:t>kullanımı</a:t>
            </a:r>
            <a:r>
              <a:rPr lang="en-US" sz="2000" b="1" dirty="0"/>
              <a:t> </a:t>
            </a:r>
            <a:r>
              <a:rPr lang="en-US" sz="2000" b="1" dirty="0" err="1"/>
              <a:t>için</a:t>
            </a:r>
            <a:r>
              <a:rPr lang="en-US" sz="2000" b="1" dirty="0"/>
              <a:t> </a:t>
            </a:r>
            <a:r>
              <a:rPr lang="en-US" sz="2000" b="1" dirty="0" err="1"/>
              <a:t>yeni</a:t>
            </a:r>
            <a:r>
              <a:rPr lang="en-US" sz="2000" b="1" dirty="0"/>
              <a:t> </a:t>
            </a:r>
            <a:r>
              <a:rPr lang="en-US" sz="2000" b="1" dirty="0" err="1"/>
              <a:t>lisans</a:t>
            </a:r>
            <a:r>
              <a:rPr lang="en-US" sz="2000" b="1" dirty="0"/>
              <a:t> </a:t>
            </a:r>
            <a:r>
              <a:rPr lang="en-US" sz="2000" b="1" dirty="0" err="1"/>
              <a:t>almayı</a:t>
            </a:r>
            <a:r>
              <a:rPr lang="en-US" sz="2000" b="1" dirty="0"/>
              <a:t> </a:t>
            </a:r>
            <a:r>
              <a:rPr lang="en-US" sz="2000" b="1" dirty="0" err="1"/>
              <a:t>gerektirecek</a:t>
            </a:r>
            <a:r>
              <a:rPr lang="en-US" sz="2000" b="1" dirty="0"/>
              <a:t> </a:t>
            </a:r>
            <a:r>
              <a:rPr lang="en-US" sz="2000" b="1" dirty="0" err="1"/>
              <a:t>tamamen</a:t>
            </a:r>
            <a:r>
              <a:rPr lang="en-US" sz="2000" b="1" dirty="0"/>
              <a:t> </a:t>
            </a:r>
            <a:r>
              <a:rPr lang="en-US" sz="2000" b="1" dirty="0" err="1"/>
              <a:t>farklı</a:t>
            </a:r>
            <a:r>
              <a:rPr lang="en-US" sz="2000" b="1" dirty="0"/>
              <a:t> </a:t>
            </a:r>
            <a:r>
              <a:rPr lang="en-US" sz="2000" b="1" dirty="0" err="1"/>
              <a:t>bir</a:t>
            </a:r>
            <a:r>
              <a:rPr lang="en-US" sz="2000" b="1" dirty="0"/>
              <a:t> </a:t>
            </a:r>
            <a:r>
              <a:rPr lang="en-US" sz="2000" b="1" dirty="0" err="1"/>
              <a:t>spektrum</a:t>
            </a:r>
            <a:r>
              <a:rPr lang="en-US" sz="2000" b="1" dirty="0"/>
              <a:t> </a:t>
            </a:r>
            <a:r>
              <a:rPr lang="en-US" sz="2000" b="1" dirty="0" err="1"/>
              <a:t>ve</a:t>
            </a:r>
            <a:r>
              <a:rPr lang="en-US" sz="2000" b="1" dirty="0"/>
              <a:t> </a:t>
            </a:r>
            <a:r>
              <a:rPr lang="en-US" sz="2000" b="1" dirty="0" err="1"/>
              <a:t>radyo</a:t>
            </a:r>
            <a:r>
              <a:rPr lang="en-US" sz="2000" b="1" dirty="0"/>
              <a:t> </a:t>
            </a:r>
            <a:r>
              <a:rPr lang="en-US" sz="2000" b="1" dirty="0" err="1"/>
              <a:t>kanalının</a:t>
            </a:r>
            <a:r>
              <a:rPr lang="en-US" sz="2000" b="1" dirty="0"/>
              <a:t> </a:t>
            </a:r>
            <a:r>
              <a:rPr lang="en-US" sz="2000" b="1" dirty="0" err="1"/>
              <a:t>kullanılmasıdır</a:t>
            </a:r>
            <a:r>
              <a:rPr lang="en-US" sz="2000" b="1" dirty="0"/>
              <a:t>.</a:t>
            </a:r>
            <a:endParaRPr lang="tr-TR" sz="2000" b="1" dirty="0"/>
          </a:p>
          <a:p>
            <a:pPr marL="457200" indent="-457200" algn="just">
              <a:buFont typeface="Wingdings" panose="05000000000000000000" pitchFamily="2" charset="2"/>
              <a:buChar char="q"/>
            </a:pPr>
            <a:endParaRPr lang="tr-TR" sz="2400" dirty="0"/>
          </a:p>
        </p:txBody>
      </p:sp>
      <p:sp>
        <p:nvSpPr>
          <p:cNvPr id="4" name="Slide Number Placeholder 3">
            <a:extLst>
              <a:ext uri="{FF2B5EF4-FFF2-40B4-BE49-F238E27FC236}">
                <a16:creationId xmlns:a16="http://schemas.microsoft.com/office/drawing/2014/main" id="{27803734-2C74-0FC5-2512-9F427107250C}"/>
              </a:ext>
            </a:extLst>
          </p:cNvPr>
          <p:cNvSpPr>
            <a:spLocks noGrp="1"/>
          </p:cNvSpPr>
          <p:nvPr>
            <p:ph type="sldNum" sz="quarter" idx="12"/>
          </p:nvPr>
        </p:nvSpPr>
        <p:spPr/>
        <p:txBody>
          <a:bodyPr/>
          <a:lstStyle/>
          <a:p>
            <a:fld id="{FA388F4F-6C6B-4E7F-860B-201CED661D62}" type="slidenum">
              <a:rPr lang="tr-TR" smtClean="0"/>
              <a:t>93</a:t>
            </a:fld>
            <a:endParaRPr lang="tr-TR"/>
          </a:p>
        </p:txBody>
      </p:sp>
    </p:spTree>
    <p:extLst>
      <p:ext uri="{BB962C8B-B14F-4D97-AF65-F5344CB8AC3E}">
        <p14:creationId xmlns:p14="http://schemas.microsoft.com/office/powerpoint/2010/main" val="28178086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366" y="501615"/>
            <a:ext cx="7560840" cy="3785652"/>
          </a:xfrm>
          <a:prstGeom prst="rect">
            <a:avLst/>
          </a:prstGeom>
          <a:noFill/>
        </p:spPr>
        <p:txBody>
          <a:bodyPr wrap="square" rtlCol="0">
            <a:spAutoFit/>
          </a:bodyPr>
          <a:lstStyle/>
          <a:p>
            <a:r>
              <a:rPr lang="en-US" sz="2000" b="1" dirty="0"/>
              <a:t>UMTS, </a:t>
            </a:r>
            <a:r>
              <a:rPr lang="en-US" sz="2000" b="1" dirty="0" err="1"/>
              <a:t>aşağıdaki</a:t>
            </a:r>
            <a:r>
              <a:rPr lang="en-US" sz="2000" b="1" dirty="0"/>
              <a:t> </a:t>
            </a:r>
            <a:r>
              <a:rPr lang="en-US" sz="2000" b="1" dirty="0" err="1"/>
              <a:t>özellikleriyle</a:t>
            </a:r>
            <a:r>
              <a:rPr lang="en-US" sz="2000" b="1" dirty="0"/>
              <a:t> </a:t>
            </a:r>
            <a:r>
              <a:rPr lang="en-US" sz="2000" b="1" u="sng" dirty="0" err="1"/>
              <a:t>avantajları</a:t>
            </a:r>
            <a:r>
              <a:rPr lang="en-US" sz="2000" b="1" dirty="0"/>
              <a:t> </a:t>
            </a:r>
            <a:r>
              <a:rPr lang="en-US" sz="2000" b="1" dirty="0" err="1"/>
              <a:t>çok</a:t>
            </a:r>
            <a:r>
              <a:rPr lang="en-US" sz="2000" b="1" dirty="0"/>
              <a:t> </a:t>
            </a:r>
            <a:r>
              <a:rPr lang="en-US" sz="2000" b="1" dirty="0" err="1"/>
              <a:t>olan</a:t>
            </a:r>
            <a:r>
              <a:rPr lang="en-US" sz="2000" b="1" dirty="0"/>
              <a:t> </a:t>
            </a:r>
            <a:r>
              <a:rPr lang="en-US" sz="2000" b="1" dirty="0" err="1"/>
              <a:t>bir</a:t>
            </a:r>
            <a:r>
              <a:rPr lang="en-US" sz="2000" b="1" dirty="0"/>
              <a:t> </a:t>
            </a:r>
            <a:r>
              <a:rPr lang="en-US" sz="2000" b="1" dirty="0" err="1"/>
              <a:t>gezgin</a:t>
            </a:r>
            <a:r>
              <a:rPr lang="en-US" sz="2000" b="1" dirty="0"/>
              <a:t> </a:t>
            </a:r>
            <a:r>
              <a:rPr lang="en-US" sz="2000" b="1" dirty="0" err="1"/>
              <a:t>haberleşme</a:t>
            </a:r>
            <a:r>
              <a:rPr lang="en-US" sz="2000" b="1" dirty="0"/>
              <a:t> </a:t>
            </a:r>
            <a:r>
              <a:rPr lang="en-US" sz="2000" b="1" dirty="0" err="1"/>
              <a:t>sistemidir</a:t>
            </a:r>
            <a:r>
              <a:rPr lang="en-US" sz="2000" b="1" dirty="0"/>
              <a:t>: </a:t>
            </a:r>
            <a:endParaRPr lang="tr-TR" sz="2000" b="1" dirty="0"/>
          </a:p>
          <a:p>
            <a:endParaRPr lang="tr-TR" sz="2000" b="1" dirty="0"/>
          </a:p>
          <a:p>
            <a:r>
              <a:rPr lang="en-US" sz="2000" b="1" dirty="0"/>
              <a:t>• </a:t>
            </a:r>
            <a:r>
              <a:rPr lang="en-US" sz="2000" b="1" dirty="0" err="1"/>
              <a:t>Ses</a:t>
            </a:r>
            <a:r>
              <a:rPr lang="en-US" sz="2000" b="1" dirty="0"/>
              <a:t> </a:t>
            </a:r>
            <a:r>
              <a:rPr lang="en-US" sz="2000" b="1" dirty="0" err="1"/>
              <a:t>kalitesinde</a:t>
            </a:r>
            <a:r>
              <a:rPr lang="en-US" sz="2000" b="1" dirty="0"/>
              <a:t> </a:t>
            </a:r>
            <a:r>
              <a:rPr lang="en-US" sz="2000" b="1" dirty="0" err="1"/>
              <a:t>artış</a:t>
            </a:r>
            <a:r>
              <a:rPr lang="en-US" sz="2000" b="1" dirty="0"/>
              <a:t>, </a:t>
            </a:r>
            <a:endParaRPr lang="tr-TR" sz="2000" b="1" dirty="0"/>
          </a:p>
          <a:p>
            <a:r>
              <a:rPr lang="en-US" sz="2000" b="1" dirty="0"/>
              <a:t>• </a:t>
            </a:r>
            <a:r>
              <a:rPr lang="en-US" sz="2000" b="1" dirty="0" err="1"/>
              <a:t>Bireye</a:t>
            </a:r>
            <a:r>
              <a:rPr lang="en-US" sz="2000" b="1" dirty="0"/>
              <a:t> </a:t>
            </a:r>
            <a:r>
              <a:rPr lang="en-US" sz="2000" b="1" dirty="0" err="1"/>
              <a:t>özel</a:t>
            </a:r>
            <a:r>
              <a:rPr lang="en-US" sz="2000" b="1" dirty="0"/>
              <a:t> </a:t>
            </a:r>
            <a:r>
              <a:rPr lang="en-US" sz="2000" b="1" dirty="0" err="1"/>
              <a:t>uygulamalar</a:t>
            </a:r>
            <a:r>
              <a:rPr lang="en-US" sz="2000" b="1" dirty="0"/>
              <a:t> </a:t>
            </a:r>
            <a:r>
              <a:rPr lang="en-US" sz="2000" b="1" dirty="0" err="1"/>
              <a:t>ve</a:t>
            </a:r>
            <a:r>
              <a:rPr lang="en-US" sz="2000" b="1" dirty="0"/>
              <a:t> </a:t>
            </a:r>
            <a:r>
              <a:rPr lang="en-US" sz="2000" b="1" dirty="0" err="1"/>
              <a:t>güvenlik</a:t>
            </a:r>
            <a:r>
              <a:rPr lang="en-US" sz="2000" b="1" dirty="0"/>
              <a:t> </a:t>
            </a:r>
            <a:r>
              <a:rPr lang="en-US" sz="2000" b="1" dirty="0" err="1"/>
              <a:t>artışı</a:t>
            </a:r>
            <a:r>
              <a:rPr lang="en-US" sz="2000" b="1" dirty="0"/>
              <a:t>, </a:t>
            </a:r>
            <a:endParaRPr lang="tr-TR" sz="2000" b="1" dirty="0"/>
          </a:p>
          <a:p>
            <a:r>
              <a:rPr lang="en-US" sz="2000" b="1" dirty="0"/>
              <a:t>• </a:t>
            </a:r>
            <a:r>
              <a:rPr lang="en-US" sz="2000" b="1" dirty="0" err="1"/>
              <a:t>Kapsama</a:t>
            </a:r>
            <a:r>
              <a:rPr lang="en-US" sz="2000" b="1" dirty="0"/>
              <a:t> </a:t>
            </a:r>
            <a:r>
              <a:rPr lang="en-US" sz="2000" b="1" dirty="0" err="1"/>
              <a:t>alanın</a:t>
            </a:r>
            <a:r>
              <a:rPr lang="en-US" sz="2000" b="1" dirty="0"/>
              <a:t> </a:t>
            </a:r>
            <a:r>
              <a:rPr lang="en-US" sz="2000" b="1" dirty="0" err="1"/>
              <a:t>genişlemesi</a:t>
            </a:r>
            <a:r>
              <a:rPr lang="en-US" sz="2000" b="1" dirty="0"/>
              <a:t> </a:t>
            </a:r>
            <a:r>
              <a:rPr lang="en-US" sz="2000" b="1" dirty="0" err="1"/>
              <a:t>ve</a:t>
            </a:r>
            <a:r>
              <a:rPr lang="en-US" sz="2000" b="1" dirty="0"/>
              <a:t> </a:t>
            </a:r>
            <a:r>
              <a:rPr lang="en-US" sz="2000" b="1" dirty="0" err="1"/>
              <a:t>hücre</a:t>
            </a:r>
            <a:r>
              <a:rPr lang="en-US" sz="2000" b="1" dirty="0"/>
              <a:t> </a:t>
            </a:r>
            <a:r>
              <a:rPr lang="en-US" sz="2000" b="1" dirty="0" err="1"/>
              <a:t>sayısında</a:t>
            </a:r>
            <a:r>
              <a:rPr lang="en-US" sz="2000" b="1" dirty="0"/>
              <a:t> </a:t>
            </a:r>
            <a:r>
              <a:rPr lang="en-US" sz="2000" b="1" dirty="0" err="1"/>
              <a:t>azalma</a:t>
            </a:r>
            <a:r>
              <a:rPr lang="en-US" sz="2000" b="1" dirty="0"/>
              <a:t>, </a:t>
            </a:r>
            <a:endParaRPr lang="tr-TR" sz="2000" b="1" dirty="0"/>
          </a:p>
          <a:p>
            <a:r>
              <a:rPr lang="en-US" sz="2000" b="1" dirty="0"/>
              <a:t>• </a:t>
            </a:r>
            <a:r>
              <a:rPr lang="en-US" sz="2000" b="1" dirty="0" err="1"/>
              <a:t>Sistem</a:t>
            </a:r>
            <a:r>
              <a:rPr lang="en-US" sz="2000" b="1" dirty="0"/>
              <a:t> </a:t>
            </a:r>
            <a:r>
              <a:rPr lang="en-US" sz="2000" b="1" dirty="0" err="1"/>
              <a:t>planlama</a:t>
            </a:r>
            <a:r>
              <a:rPr lang="en-US" sz="2000" b="1" dirty="0"/>
              <a:t>, </a:t>
            </a:r>
            <a:r>
              <a:rPr lang="en-US" sz="2000" b="1" dirty="0" err="1"/>
              <a:t>kurulum</a:t>
            </a:r>
            <a:r>
              <a:rPr lang="en-US" sz="2000" b="1" dirty="0"/>
              <a:t> </a:t>
            </a:r>
            <a:r>
              <a:rPr lang="en-US" sz="2000" b="1" dirty="0" err="1"/>
              <a:t>ve</a:t>
            </a:r>
            <a:r>
              <a:rPr lang="en-US" sz="2000" b="1" dirty="0"/>
              <a:t> </a:t>
            </a:r>
            <a:r>
              <a:rPr lang="en-US" sz="2000" b="1" dirty="0" err="1"/>
              <a:t>işletme</a:t>
            </a:r>
            <a:r>
              <a:rPr lang="en-US" sz="2000" b="1" dirty="0"/>
              <a:t> </a:t>
            </a:r>
            <a:r>
              <a:rPr lang="en-US" sz="2000" b="1" dirty="0" err="1"/>
              <a:t>masraflarında</a:t>
            </a:r>
            <a:r>
              <a:rPr lang="en-US" sz="2000" b="1" dirty="0"/>
              <a:t> </a:t>
            </a:r>
            <a:r>
              <a:rPr lang="en-US" sz="2000" b="1" dirty="0" err="1"/>
              <a:t>azalma</a:t>
            </a:r>
            <a:r>
              <a:rPr lang="en-US" sz="2000" b="1" dirty="0"/>
              <a:t>, </a:t>
            </a:r>
            <a:endParaRPr lang="tr-TR" sz="2000" b="1" dirty="0"/>
          </a:p>
          <a:p>
            <a:r>
              <a:rPr lang="en-US" sz="2000" b="1" dirty="0"/>
              <a:t>• </a:t>
            </a:r>
            <a:r>
              <a:rPr lang="en-US" sz="2000" b="1" dirty="0" err="1"/>
              <a:t>Diğer</a:t>
            </a:r>
            <a:r>
              <a:rPr lang="en-US" sz="2000" b="1" dirty="0"/>
              <a:t> </a:t>
            </a:r>
            <a:r>
              <a:rPr lang="en-US" sz="2000" b="1" dirty="0" err="1"/>
              <a:t>elektronik</a:t>
            </a:r>
            <a:r>
              <a:rPr lang="en-US" sz="2000" b="1" dirty="0"/>
              <a:t> </a:t>
            </a:r>
            <a:r>
              <a:rPr lang="en-US" sz="2000" b="1" dirty="0" err="1"/>
              <a:t>cihazlarla</a:t>
            </a:r>
            <a:r>
              <a:rPr lang="en-US" sz="2000" b="1" dirty="0"/>
              <a:t> </a:t>
            </a:r>
            <a:r>
              <a:rPr lang="en-US" sz="2000" b="1" dirty="0" err="1"/>
              <a:t>olan</a:t>
            </a:r>
            <a:r>
              <a:rPr lang="en-US" sz="2000" b="1" dirty="0"/>
              <a:t> </a:t>
            </a:r>
            <a:r>
              <a:rPr lang="en-US" sz="2000" b="1" dirty="0" err="1"/>
              <a:t>elektromanyetik</a:t>
            </a:r>
            <a:r>
              <a:rPr lang="en-US" sz="2000" b="1" dirty="0"/>
              <a:t> </a:t>
            </a:r>
            <a:r>
              <a:rPr lang="en-US" sz="2000" b="1" dirty="0" err="1"/>
              <a:t>etkide</a:t>
            </a:r>
            <a:r>
              <a:rPr lang="en-US" sz="2000" b="1" dirty="0"/>
              <a:t> </a:t>
            </a:r>
            <a:r>
              <a:rPr lang="en-US" sz="2000" b="1" dirty="0" err="1"/>
              <a:t>azalma</a:t>
            </a:r>
            <a:r>
              <a:rPr lang="en-US" sz="2000" b="1" dirty="0"/>
              <a:t>, </a:t>
            </a:r>
            <a:endParaRPr lang="tr-TR" sz="2000" b="1" dirty="0"/>
          </a:p>
          <a:p>
            <a:r>
              <a:rPr lang="en-US" sz="2000" b="1" dirty="0"/>
              <a:t>• </a:t>
            </a:r>
            <a:r>
              <a:rPr lang="en-US" sz="2000" b="1" dirty="0" err="1"/>
              <a:t>Aktarmadan</a:t>
            </a:r>
            <a:r>
              <a:rPr lang="en-US" sz="2000" b="1" dirty="0"/>
              <a:t> </a:t>
            </a:r>
            <a:r>
              <a:rPr lang="en-US" sz="2000" b="1" dirty="0" err="1"/>
              <a:t>kaynaklanan</a:t>
            </a:r>
            <a:r>
              <a:rPr lang="en-US" sz="2000" b="1" dirty="0"/>
              <a:t> </a:t>
            </a:r>
            <a:r>
              <a:rPr lang="en-US" sz="2000" b="1" dirty="0" err="1"/>
              <a:t>çağrı</a:t>
            </a:r>
            <a:r>
              <a:rPr lang="en-US" sz="2000" b="1" dirty="0"/>
              <a:t> </a:t>
            </a:r>
            <a:r>
              <a:rPr lang="en-US" sz="2000" b="1" dirty="0" err="1"/>
              <a:t>kayıplarında</a:t>
            </a:r>
            <a:r>
              <a:rPr lang="en-US" sz="2000" b="1" dirty="0"/>
              <a:t> </a:t>
            </a:r>
            <a:r>
              <a:rPr lang="en-US" sz="2000" b="1" dirty="0" err="1"/>
              <a:t>azalma</a:t>
            </a:r>
            <a:r>
              <a:rPr lang="en-US" sz="2000" b="1" dirty="0"/>
              <a:t>, </a:t>
            </a:r>
            <a:endParaRPr lang="tr-TR" sz="2000" b="1" dirty="0"/>
          </a:p>
          <a:p>
            <a:r>
              <a:rPr lang="en-US" sz="2000" b="1" dirty="0"/>
              <a:t>• </a:t>
            </a:r>
            <a:r>
              <a:rPr lang="en-US" sz="2000" b="1" dirty="0" err="1"/>
              <a:t>Kablosuz</a:t>
            </a:r>
            <a:r>
              <a:rPr lang="en-US" sz="2000" b="1" dirty="0"/>
              <a:t> </a:t>
            </a:r>
            <a:r>
              <a:rPr lang="en-US" sz="2000" b="1" dirty="0" err="1"/>
              <a:t>güvenli</a:t>
            </a:r>
            <a:r>
              <a:rPr lang="en-US" sz="2000" b="1" dirty="0"/>
              <a:t> </a:t>
            </a:r>
            <a:r>
              <a:rPr lang="en-US" sz="2000" b="1" dirty="0" err="1"/>
              <a:t>veri</a:t>
            </a:r>
            <a:r>
              <a:rPr lang="en-US" sz="2000" b="1" dirty="0"/>
              <a:t> </a:t>
            </a:r>
            <a:r>
              <a:rPr lang="en-US" sz="2000" b="1" dirty="0" err="1"/>
              <a:t>transferi</a:t>
            </a:r>
            <a:r>
              <a:rPr lang="en-US" sz="2000" b="1" dirty="0"/>
              <a:t>, </a:t>
            </a:r>
            <a:endParaRPr lang="tr-TR" sz="2000" b="1" dirty="0"/>
          </a:p>
          <a:p>
            <a:r>
              <a:rPr lang="en-US" sz="2000" b="1" dirty="0"/>
              <a:t>• </a:t>
            </a:r>
            <a:r>
              <a:rPr lang="en-US" sz="2000" b="1" dirty="0" err="1"/>
              <a:t>Eski</a:t>
            </a:r>
            <a:r>
              <a:rPr lang="en-US" sz="2000" b="1" dirty="0"/>
              <a:t> </a:t>
            </a:r>
            <a:r>
              <a:rPr lang="en-US" sz="2000" b="1" dirty="0" err="1"/>
              <a:t>teknolojilerle</a:t>
            </a:r>
            <a:r>
              <a:rPr lang="en-US" sz="2000" b="1" dirty="0"/>
              <a:t> </a:t>
            </a:r>
            <a:r>
              <a:rPr lang="en-US" sz="2000" b="1" dirty="0" err="1"/>
              <a:t>uyumluluk</a:t>
            </a:r>
            <a:r>
              <a:rPr lang="en-US" sz="2000" b="1" dirty="0"/>
              <a:t>. </a:t>
            </a:r>
            <a:endParaRPr lang="tr-TR" sz="2000" b="1" dirty="0"/>
          </a:p>
          <a:p>
            <a:endParaRPr lang="tr-TR" sz="2000" b="1" dirty="0"/>
          </a:p>
        </p:txBody>
      </p:sp>
      <p:sp>
        <p:nvSpPr>
          <p:cNvPr id="3" name="Slide Number Placeholder 2">
            <a:extLst>
              <a:ext uri="{FF2B5EF4-FFF2-40B4-BE49-F238E27FC236}">
                <a16:creationId xmlns:a16="http://schemas.microsoft.com/office/drawing/2014/main" id="{F4718D7F-F538-36B7-AA98-38DAEB5DF9E3}"/>
              </a:ext>
            </a:extLst>
          </p:cNvPr>
          <p:cNvSpPr>
            <a:spLocks noGrp="1"/>
          </p:cNvSpPr>
          <p:nvPr>
            <p:ph type="sldNum" sz="quarter" idx="12"/>
          </p:nvPr>
        </p:nvSpPr>
        <p:spPr/>
        <p:txBody>
          <a:bodyPr/>
          <a:lstStyle/>
          <a:p>
            <a:fld id="{FA388F4F-6C6B-4E7F-860B-201CED661D62}" type="slidenum">
              <a:rPr lang="tr-TR" smtClean="0"/>
              <a:t>94</a:t>
            </a:fld>
            <a:endParaRPr lang="tr-TR"/>
          </a:p>
        </p:txBody>
      </p:sp>
    </p:spTree>
    <p:extLst>
      <p:ext uri="{BB962C8B-B14F-4D97-AF65-F5344CB8AC3E}">
        <p14:creationId xmlns:p14="http://schemas.microsoft.com/office/powerpoint/2010/main" val="37265986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280920" cy="677108"/>
          </a:xfrm>
          <a:prstGeom prst="rect">
            <a:avLst/>
          </a:prstGeom>
          <a:noFill/>
        </p:spPr>
        <p:txBody>
          <a:bodyPr wrap="square" rtlCol="0">
            <a:spAutoFit/>
          </a:bodyPr>
          <a:lstStyle/>
          <a:p>
            <a:r>
              <a:rPr lang="en-US" sz="2000" b="1" dirty="0" err="1"/>
              <a:t>UMTS’in</a:t>
            </a:r>
            <a:r>
              <a:rPr lang="en-US" sz="2000" b="1" dirty="0"/>
              <a:t> </a:t>
            </a:r>
            <a:r>
              <a:rPr lang="en-US" sz="2000" b="1" dirty="0" err="1"/>
              <a:t>Sağlayacağı</a:t>
            </a:r>
            <a:r>
              <a:rPr lang="en-US" sz="2000" b="1" dirty="0"/>
              <a:t> </a:t>
            </a:r>
            <a:r>
              <a:rPr lang="en-US" sz="2000" b="1" dirty="0" err="1"/>
              <a:t>Hizmetler</a:t>
            </a:r>
            <a:r>
              <a:rPr lang="en-US" sz="2000" b="1" dirty="0"/>
              <a:t> </a:t>
            </a:r>
            <a:endParaRPr lang="tr-TR" sz="2000" dirty="0"/>
          </a:p>
          <a:p>
            <a:endParaRPr lang="tr-TR" dirty="0"/>
          </a:p>
        </p:txBody>
      </p:sp>
      <p:sp>
        <p:nvSpPr>
          <p:cNvPr id="3" name="TextBox 2"/>
          <p:cNvSpPr txBox="1"/>
          <p:nvPr/>
        </p:nvSpPr>
        <p:spPr>
          <a:xfrm>
            <a:off x="611560" y="1009764"/>
            <a:ext cx="7848872" cy="4093428"/>
          </a:xfrm>
          <a:prstGeom prst="rect">
            <a:avLst/>
          </a:prstGeom>
          <a:noFill/>
        </p:spPr>
        <p:txBody>
          <a:bodyPr wrap="square" rtlCol="0">
            <a:spAutoFit/>
          </a:bodyPr>
          <a:lstStyle/>
          <a:p>
            <a:pPr algn="just"/>
            <a:r>
              <a:rPr lang="en-US" sz="2000" b="1" dirty="0"/>
              <a:t>• </a:t>
            </a:r>
            <a:r>
              <a:rPr lang="en-US" sz="2000" b="1" i="1" u="sng" dirty="0" err="1"/>
              <a:t>Sanal</a:t>
            </a:r>
            <a:r>
              <a:rPr lang="en-US" sz="2000" b="1" i="1" u="sng" dirty="0"/>
              <a:t> </a:t>
            </a:r>
            <a:r>
              <a:rPr lang="en-US" sz="2000" b="1" i="1" u="sng" dirty="0" err="1"/>
              <a:t>Ev</a:t>
            </a:r>
            <a:r>
              <a:rPr lang="en-US" sz="2000" b="1" i="1" u="sng" dirty="0"/>
              <a:t> </a:t>
            </a:r>
            <a:r>
              <a:rPr lang="en-US" sz="2000" b="1" i="1" u="sng" dirty="0" err="1"/>
              <a:t>Ortamı</a:t>
            </a:r>
            <a:r>
              <a:rPr lang="en-US" sz="2000" b="1" i="1" u="sng" dirty="0"/>
              <a:t>: </a:t>
            </a:r>
            <a:r>
              <a:rPr lang="en-US" sz="2000" b="1" dirty="0"/>
              <a:t>UMTS, </a:t>
            </a:r>
            <a:r>
              <a:rPr lang="en-US" sz="2000" b="1" dirty="0" err="1"/>
              <a:t>kullanıcılarına</a:t>
            </a:r>
            <a:r>
              <a:rPr lang="en-US" sz="2000" b="1" dirty="0"/>
              <a:t> </a:t>
            </a:r>
            <a:r>
              <a:rPr lang="en-US" sz="2000" b="1" dirty="0" err="1"/>
              <a:t>bazı</a:t>
            </a:r>
            <a:r>
              <a:rPr lang="en-US" sz="2000" b="1" dirty="0"/>
              <a:t> </a:t>
            </a:r>
            <a:r>
              <a:rPr lang="en-US" sz="2000" b="1" dirty="0" err="1"/>
              <a:t>işlerini</a:t>
            </a:r>
            <a:r>
              <a:rPr lang="en-US" sz="2000" b="1" dirty="0"/>
              <a:t> </a:t>
            </a:r>
            <a:r>
              <a:rPr lang="en-US" sz="2000" b="1" dirty="0" err="1"/>
              <a:t>sanki</a:t>
            </a:r>
            <a:r>
              <a:rPr lang="en-US" sz="2000" b="1" dirty="0"/>
              <a:t> </a:t>
            </a:r>
            <a:r>
              <a:rPr lang="en-US" sz="2000" b="1" dirty="0" err="1"/>
              <a:t>evlerindeymiş</a:t>
            </a:r>
            <a:r>
              <a:rPr lang="en-US" sz="2000" b="1" dirty="0"/>
              <a:t> </a:t>
            </a:r>
            <a:r>
              <a:rPr lang="en-US" sz="2000" b="1" dirty="0" err="1"/>
              <a:t>gibi</a:t>
            </a:r>
            <a:r>
              <a:rPr lang="en-US" sz="2000" b="1" dirty="0"/>
              <a:t> </a:t>
            </a:r>
            <a:r>
              <a:rPr lang="en-US" sz="2000" b="1" dirty="0" err="1"/>
              <a:t>uzaktan</a:t>
            </a:r>
            <a:r>
              <a:rPr lang="en-US" sz="2000" b="1" dirty="0"/>
              <a:t> </a:t>
            </a:r>
            <a:r>
              <a:rPr lang="en-US" sz="2000" b="1" dirty="0" err="1"/>
              <a:t>yapabilmelerine</a:t>
            </a:r>
            <a:r>
              <a:rPr lang="en-US" sz="2000" b="1" dirty="0"/>
              <a:t> </a:t>
            </a:r>
            <a:r>
              <a:rPr lang="en-US" sz="2000" b="1" dirty="0" err="1"/>
              <a:t>imkan</a:t>
            </a:r>
            <a:r>
              <a:rPr lang="en-US" sz="2000" b="1" dirty="0"/>
              <a:t> </a:t>
            </a:r>
            <a:r>
              <a:rPr lang="en-US" sz="2000" b="1" dirty="0" err="1"/>
              <a:t>tanıması</a:t>
            </a:r>
            <a:r>
              <a:rPr lang="en-US" sz="2000" b="1" dirty="0"/>
              <a:t> </a:t>
            </a:r>
            <a:r>
              <a:rPr lang="en-US" sz="2000" b="1" dirty="0" err="1"/>
              <a:t>düşünülen</a:t>
            </a:r>
            <a:r>
              <a:rPr lang="en-US" sz="2000" b="1" dirty="0"/>
              <a:t> </a:t>
            </a:r>
            <a:r>
              <a:rPr lang="en-US" sz="2000" b="1" dirty="0" err="1"/>
              <a:t>uygulama</a:t>
            </a:r>
            <a:r>
              <a:rPr lang="en-US" sz="2000" b="1" dirty="0"/>
              <a:t> </a:t>
            </a:r>
            <a:r>
              <a:rPr lang="en-US" sz="2000" b="1" dirty="0" err="1"/>
              <a:t>ailesinin</a:t>
            </a:r>
            <a:r>
              <a:rPr lang="en-US" sz="2000" b="1" dirty="0"/>
              <a:t> </a:t>
            </a:r>
            <a:r>
              <a:rPr lang="en-US" sz="2000" b="1" dirty="0" err="1"/>
              <a:t>genel</a:t>
            </a:r>
            <a:r>
              <a:rPr lang="en-US" sz="2000" b="1" dirty="0"/>
              <a:t> </a:t>
            </a:r>
            <a:r>
              <a:rPr lang="en-US" sz="2000" b="1" dirty="0" err="1"/>
              <a:t>adıdır</a:t>
            </a:r>
            <a:r>
              <a:rPr lang="en-US" sz="2000" b="1" dirty="0"/>
              <a:t>. </a:t>
            </a:r>
            <a:endParaRPr lang="tr-TR" sz="2000" b="1" dirty="0"/>
          </a:p>
          <a:p>
            <a:pPr algn="just"/>
            <a:endParaRPr lang="tr-TR" sz="2000" b="1" dirty="0"/>
          </a:p>
          <a:p>
            <a:pPr algn="just"/>
            <a:r>
              <a:rPr lang="en-US" sz="2000" b="1" i="1" u="sng" dirty="0"/>
              <a:t>• Internet </a:t>
            </a:r>
            <a:r>
              <a:rPr lang="en-US" sz="2000" b="1" i="1" u="sng" dirty="0" err="1"/>
              <a:t>Protokolü</a:t>
            </a:r>
            <a:r>
              <a:rPr lang="en-US" sz="2000" b="1" i="1" u="sng" dirty="0"/>
              <a:t> </a:t>
            </a:r>
            <a:r>
              <a:rPr lang="en-US" sz="2000" b="1" i="1" u="sng" dirty="0" err="1"/>
              <a:t>Üzerinden</a:t>
            </a:r>
            <a:r>
              <a:rPr lang="en-US" sz="2000" b="1" i="1" u="sng" dirty="0"/>
              <a:t> </a:t>
            </a:r>
            <a:r>
              <a:rPr lang="en-US" sz="2000" b="1" i="1" u="sng" dirty="0" err="1"/>
              <a:t>Ses</a:t>
            </a:r>
            <a:r>
              <a:rPr lang="en-US" sz="2000" b="1" i="1" u="sng" dirty="0"/>
              <a:t> </a:t>
            </a:r>
            <a:r>
              <a:rPr lang="en-US" sz="2000" b="1" i="1" u="sng" dirty="0" err="1"/>
              <a:t>İletimi</a:t>
            </a:r>
            <a:r>
              <a:rPr lang="en-US" sz="2000" b="1" i="1" u="sng" dirty="0"/>
              <a:t>: </a:t>
            </a:r>
            <a:r>
              <a:rPr lang="en-US" sz="2000" b="1" dirty="0" err="1"/>
              <a:t>Telefon</a:t>
            </a:r>
            <a:r>
              <a:rPr lang="en-US" sz="2000" b="1" dirty="0"/>
              <a:t> </a:t>
            </a:r>
            <a:r>
              <a:rPr lang="en-US" sz="2000" b="1" dirty="0" err="1"/>
              <a:t>çağrılarının</a:t>
            </a:r>
            <a:r>
              <a:rPr lang="en-US" sz="2000" b="1" dirty="0"/>
              <a:t> internet </a:t>
            </a:r>
            <a:r>
              <a:rPr lang="en-US" sz="2000" b="1" dirty="0" err="1"/>
              <a:t>üzerinden</a:t>
            </a:r>
            <a:r>
              <a:rPr lang="en-US" sz="2000" b="1" dirty="0"/>
              <a:t> </a:t>
            </a:r>
            <a:r>
              <a:rPr lang="en-US" sz="2000" b="1" dirty="0" err="1"/>
              <a:t>yönlendirerek</a:t>
            </a:r>
            <a:r>
              <a:rPr lang="en-US" sz="2000" b="1" dirty="0"/>
              <a:t> </a:t>
            </a:r>
            <a:r>
              <a:rPr lang="en-US" sz="2000" b="1" dirty="0" err="1"/>
              <a:t>tüm</a:t>
            </a:r>
            <a:r>
              <a:rPr lang="en-US" sz="2000" b="1" dirty="0"/>
              <a:t> </a:t>
            </a:r>
            <a:r>
              <a:rPr lang="en-US" sz="2000" b="1" dirty="0" err="1"/>
              <a:t>çağrıların</a:t>
            </a:r>
            <a:r>
              <a:rPr lang="en-US" sz="2000" b="1" dirty="0"/>
              <a:t> </a:t>
            </a:r>
            <a:r>
              <a:rPr lang="en-US" sz="2000" b="1" dirty="0" err="1"/>
              <a:t>yerel</a:t>
            </a:r>
            <a:r>
              <a:rPr lang="en-US" sz="2000" b="1" dirty="0"/>
              <a:t> </a:t>
            </a:r>
            <a:r>
              <a:rPr lang="en-US" sz="2000" b="1" dirty="0" err="1"/>
              <a:t>çağrıymış</a:t>
            </a:r>
            <a:r>
              <a:rPr lang="en-US" sz="2000" b="1" dirty="0"/>
              <a:t> </a:t>
            </a:r>
            <a:r>
              <a:rPr lang="en-US" sz="2000" b="1" dirty="0" err="1"/>
              <a:t>gibi</a:t>
            </a:r>
            <a:r>
              <a:rPr lang="en-US" sz="2000" b="1" dirty="0"/>
              <a:t> </a:t>
            </a:r>
            <a:r>
              <a:rPr lang="en-US" sz="2000" b="1" dirty="0" err="1"/>
              <a:t>ücretlendirilmesine</a:t>
            </a:r>
            <a:r>
              <a:rPr lang="en-US" sz="2000" b="1" dirty="0"/>
              <a:t> </a:t>
            </a:r>
            <a:r>
              <a:rPr lang="en-US" sz="2000" b="1" dirty="0" err="1"/>
              <a:t>imkan</a:t>
            </a:r>
            <a:r>
              <a:rPr lang="en-US" sz="2000" b="1" dirty="0"/>
              <a:t> </a:t>
            </a:r>
            <a:r>
              <a:rPr lang="en-US" sz="2000" b="1" dirty="0" err="1"/>
              <a:t>veren</a:t>
            </a:r>
            <a:r>
              <a:rPr lang="en-US" sz="2000" b="1" dirty="0"/>
              <a:t> </a:t>
            </a:r>
            <a:r>
              <a:rPr lang="en-US" sz="2000" b="1" dirty="0" err="1"/>
              <a:t>bir</a:t>
            </a:r>
            <a:r>
              <a:rPr lang="en-US" sz="2000" b="1" dirty="0"/>
              <a:t> </a:t>
            </a:r>
            <a:r>
              <a:rPr lang="en-US" sz="2000" b="1" dirty="0" err="1"/>
              <a:t>uygulamadır</a:t>
            </a:r>
            <a:r>
              <a:rPr lang="en-US" sz="2000" b="1" dirty="0"/>
              <a:t> </a:t>
            </a:r>
            <a:r>
              <a:rPr lang="en-US" sz="2000" b="1" dirty="0" err="1"/>
              <a:t>ve</a:t>
            </a:r>
            <a:r>
              <a:rPr lang="en-US" sz="2000" b="1" dirty="0"/>
              <a:t> </a:t>
            </a:r>
            <a:r>
              <a:rPr lang="en-US" sz="2000" b="1" dirty="0" err="1"/>
              <a:t>EDGE’in</a:t>
            </a:r>
            <a:r>
              <a:rPr lang="en-US" sz="2000" b="1" dirty="0"/>
              <a:t> </a:t>
            </a:r>
            <a:r>
              <a:rPr lang="en-US" sz="2000" b="1" dirty="0" err="1"/>
              <a:t>gelmesi</a:t>
            </a:r>
            <a:r>
              <a:rPr lang="en-US" sz="2000" b="1" dirty="0"/>
              <a:t> </a:t>
            </a:r>
            <a:r>
              <a:rPr lang="en-US" sz="2000" b="1" dirty="0" err="1"/>
              <a:t>ile</a:t>
            </a:r>
            <a:r>
              <a:rPr lang="en-US" sz="2000" b="1" dirty="0"/>
              <a:t> ilk </a:t>
            </a:r>
            <a:r>
              <a:rPr lang="en-US" sz="2000" b="1" dirty="0" err="1"/>
              <a:t>defa</a:t>
            </a:r>
            <a:r>
              <a:rPr lang="en-US" sz="2000" b="1" dirty="0"/>
              <a:t> </a:t>
            </a:r>
            <a:r>
              <a:rPr lang="en-US" sz="2000" b="1" dirty="0" err="1"/>
              <a:t>gezgin</a:t>
            </a:r>
            <a:r>
              <a:rPr lang="en-US" sz="2000" b="1" dirty="0"/>
              <a:t> </a:t>
            </a:r>
            <a:r>
              <a:rPr lang="en-US" sz="2000" b="1" dirty="0" err="1"/>
              <a:t>telefonlarda</a:t>
            </a:r>
            <a:r>
              <a:rPr lang="en-US" sz="2000" b="1" dirty="0"/>
              <a:t> </a:t>
            </a:r>
            <a:r>
              <a:rPr lang="en-US" sz="2000" b="1" dirty="0" err="1"/>
              <a:t>uygulanmıştır</a:t>
            </a:r>
            <a:r>
              <a:rPr lang="en-US" sz="2000" b="1" dirty="0"/>
              <a:t>. </a:t>
            </a:r>
            <a:endParaRPr lang="tr-TR" sz="2000" b="1" dirty="0"/>
          </a:p>
          <a:p>
            <a:pPr algn="just"/>
            <a:endParaRPr lang="tr-TR" sz="2000" b="1" dirty="0"/>
          </a:p>
          <a:p>
            <a:pPr algn="just"/>
            <a:r>
              <a:rPr lang="en-US" sz="2000" b="1" dirty="0"/>
              <a:t>• </a:t>
            </a:r>
            <a:r>
              <a:rPr lang="en-US" sz="2000" b="1" i="1" u="sng" dirty="0" err="1"/>
              <a:t>Hareketli</a:t>
            </a:r>
            <a:r>
              <a:rPr lang="en-US" sz="2000" b="1" i="1" u="sng" dirty="0"/>
              <a:t> </a:t>
            </a:r>
            <a:r>
              <a:rPr lang="en-US" sz="2000" b="1" i="1" u="sng" dirty="0" err="1"/>
              <a:t>Resim</a:t>
            </a:r>
            <a:r>
              <a:rPr lang="en-US" sz="2000" b="1" i="1" u="sng" dirty="0"/>
              <a:t> </a:t>
            </a:r>
            <a:r>
              <a:rPr lang="en-US" sz="2000" b="1" i="1" u="sng" dirty="0" err="1"/>
              <a:t>İletimi</a:t>
            </a:r>
            <a:r>
              <a:rPr lang="en-US" sz="2000" b="1" i="1" u="sng" dirty="0"/>
              <a:t>: </a:t>
            </a:r>
            <a:r>
              <a:rPr lang="en-US" sz="2000" b="1" dirty="0"/>
              <a:t>Bu </a:t>
            </a:r>
            <a:r>
              <a:rPr lang="en-US" sz="2000" b="1" dirty="0" err="1"/>
              <a:t>uygulama</a:t>
            </a:r>
            <a:r>
              <a:rPr lang="en-US" sz="2000" b="1" dirty="0"/>
              <a:t> </a:t>
            </a:r>
            <a:r>
              <a:rPr lang="en-US" sz="2000" b="1" dirty="0" err="1"/>
              <a:t>ailesi</a:t>
            </a:r>
            <a:r>
              <a:rPr lang="en-US" sz="2000" b="1" dirty="0"/>
              <a:t> </a:t>
            </a:r>
            <a:r>
              <a:rPr lang="en-US" sz="2000" b="1" dirty="0" err="1"/>
              <a:t>içerisinde</a:t>
            </a:r>
            <a:r>
              <a:rPr lang="en-US" sz="2000" b="1" dirty="0"/>
              <a:t> </a:t>
            </a:r>
            <a:r>
              <a:rPr lang="en-US" sz="2000" b="1" dirty="0" err="1"/>
              <a:t>görüntülü</a:t>
            </a:r>
            <a:r>
              <a:rPr lang="en-US" sz="2000" b="1" dirty="0"/>
              <a:t> </a:t>
            </a:r>
            <a:r>
              <a:rPr lang="en-US" sz="2000" b="1" dirty="0" err="1"/>
              <a:t>telefonların</a:t>
            </a:r>
            <a:r>
              <a:rPr lang="en-US" sz="2000" b="1" dirty="0"/>
              <a:t> </a:t>
            </a:r>
            <a:r>
              <a:rPr lang="en-US" sz="2000" b="1" dirty="0" err="1"/>
              <a:t>yanında</a:t>
            </a:r>
            <a:r>
              <a:rPr lang="en-US" sz="2000" b="1" dirty="0"/>
              <a:t> </a:t>
            </a:r>
            <a:r>
              <a:rPr lang="en-US" sz="2000" b="1" dirty="0" err="1"/>
              <a:t>güvenlik</a:t>
            </a:r>
            <a:r>
              <a:rPr lang="en-US" sz="2000" b="1" dirty="0"/>
              <a:t> </a:t>
            </a:r>
            <a:r>
              <a:rPr lang="en-US" sz="2000" b="1" dirty="0" err="1"/>
              <a:t>kameralarının</a:t>
            </a:r>
            <a:r>
              <a:rPr lang="en-US" sz="2000" b="1" dirty="0"/>
              <a:t> </a:t>
            </a:r>
            <a:r>
              <a:rPr lang="en-US" sz="2000" b="1" dirty="0" err="1"/>
              <a:t>uzaktan</a:t>
            </a:r>
            <a:r>
              <a:rPr lang="en-US" sz="2000" b="1" dirty="0"/>
              <a:t> </a:t>
            </a:r>
            <a:r>
              <a:rPr lang="en-US" sz="2000" b="1" dirty="0" err="1"/>
              <a:t>takibi</a:t>
            </a:r>
            <a:r>
              <a:rPr lang="en-US" sz="2000" b="1" dirty="0"/>
              <a:t>, </a:t>
            </a:r>
            <a:r>
              <a:rPr lang="en-US" sz="2000" b="1" dirty="0" err="1"/>
              <a:t>telekonferans</a:t>
            </a:r>
            <a:r>
              <a:rPr lang="en-US" sz="2000" b="1" dirty="0"/>
              <a:t> </a:t>
            </a:r>
            <a:r>
              <a:rPr lang="en-US" sz="2000" b="1" dirty="0" err="1"/>
              <a:t>gibi</a:t>
            </a:r>
            <a:r>
              <a:rPr lang="en-US" sz="2000" b="1" dirty="0"/>
              <a:t> </a:t>
            </a:r>
            <a:r>
              <a:rPr lang="en-US" sz="2000" b="1" dirty="0" err="1"/>
              <a:t>diğer</a:t>
            </a:r>
            <a:r>
              <a:rPr lang="en-US" sz="2000" b="1" dirty="0"/>
              <a:t> </a:t>
            </a:r>
            <a:r>
              <a:rPr lang="en-US" sz="2000" b="1" dirty="0" err="1"/>
              <a:t>uygulamalar</a:t>
            </a:r>
            <a:r>
              <a:rPr lang="en-US" sz="2000" b="1" dirty="0"/>
              <a:t> da </a:t>
            </a:r>
            <a:r>
              <a:rPr lang="en-US" sz="2000" b="1" dirty="0" err="1"/>
              <a:t>girmektedir</a:t>
            </a:r>
            <a:r>
              <a:rPr lang="en-US" sz="2000" b="1" dirty="0"/>
              <a:t>. </a:t>
            </a:r>
            <a:endParaRPr lang="tr-TR" sz="2000" b="1" dirty="0"/>
          </a:p>
          <a:p>
            <a:pPr algn="just"/>
            <a:endParaRPr lang="tr-TR" sz="2000" dirty="0"/>
          </a:p>
        </p:txBody>
      </p:sp>
      <p:sp>
        <p:nvSpPr>
          <p:cNvPr id="4" name="Slide Number Placeholder 3">
            <a:extLst>
              <a:ext uri="{FF2B5EF4-FFF2-40B4-BE49-F238E27FC236}">
                <a16:creationId xmlns:a16="http://schemas.microsoft.com/office/drawing/2014/main" id="{B65A8680-C2CA-E8AC-F869-E235F960D125}"/>
              </a:ext>
            </a:extLst>
          </p:cNvPr>
          <p:cNvSpPr>
            <a:spLocks noGrp="1"/>
          </p:cNvSpPr>
          <p:nvPr>
            <p:ph type="sldNum" sz="quarter" idx="12"/>
          </p:nvPr>
        </p:nvSpPr>
        <p:spPr/>
        <p:txBody>
          <a:bodyPr/>
          <a:lstStyle/>
          <a:p>
            <a:fld id="{FA388F4F-6C6B-4E7F-860B-201CED661D62}" type="slidenum">
              <a:rPr lang="tr-TR" smtClean="0"/>
              <a:t>95</a:t>
            </a:fld>
            <a:endParaRPr lang="tr-TR"/>
          </a:p>
        </p:txBody>
      </p:sp>
    </p:spTree>
    <p:extLst>
      <p:ext uri="{BB962C8B-B14F-4D97-AF65-F5344CB8AC3E}">
        <p14:creationId xmlns:p14="http://schemas.microsoft.com/office/powerpoint/2010/main" val="40774372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4678204"/>
          </a:xfrm>
          <a:prstGeom prst="rect">
            <a:avLst/>
          </a:prstGeom>
          <a:noFill/>
        </p:spPr>
        <p:txBody>
          <a:bodyPr wrap="square" rtlCol="0">
            <a:spAutoFit/>
          </a:bodyPr>
          <a:lstStyle/>
          <a:p>
            <a:pPr algn="just"/>
            <a:r>
              <a:rPr lang="en-US" sz="2000" b="1" dirty="0"/>
              <a:t>• </a:t>
            </a:r>
            <a:r>
              <a:rPr lang="en-US" sz="2000" b="1" i="1" u="sng" dirty="0" err="1"/>
              <a:t>Sabit</a:t>
            </a:r>
            <a:r>
              <a:rPr lang="en-US" sz="2000" b="1" i="1" u="sng" dirty="0"/>
              <a:t> </a:t>
            </a:r>
            <a:r>
              <a:rPr lang="en-US" sz="2000" b="1" i="1" u="sng" dirty="0" err="1"/>
              <a:t>Resim</a:t>
            </a:r>
            <a:r>
              <a:rPr lang="en-US" sz="2000" b="1" i="1" u="sng" dirty="0"/>
              <a:t> </a:t>
            </a:r>
            <a:r>
              <a:rPr lang="en-US" sz="2000" b="1" i="1" u="sng" dirty="0" err="1"/>
              <a:t>İletimi</a:t>
            </a:r>
            <a:r>
              <a:rPr lang="en-US" sz="2000" b="1" i="1" u="sng" dirty="0"/>
              <a:t>: </a:t>
            </a:r>
            <a:r>
              <a:rPr lang="en-US" sz="2000" b="1" dirty="0" err="1"/>
              <a:t>Fotograf</a:t>
            </a:r>
            <a:r>
              <a:rPr lang="en-US" sz="2000" b="1" dirty="0"/>
              <a:t>, </a:t>
            </a:r>
            <a:r>
              <a:rPr lang="en-US" sz="2000" b="1" dirty="0" err="1"/>
              <a:t>resim</a:t>
            </a:r>
            <a:r>
              <a:rPr lang="en-US" sz="2000" b="1" dirty="0"/>
              <a:t>, </a:t>
            </a:r>
            <a:r>
              <a:rPr lang="en-US" sz="2000" b="1" dirty="0" err="1"/>
              <a:t>mektup</a:t>
            </a:r>
            <a:r>
              <a:rPr lang="en-US" sz="2000" b="1" dirty="0"/>
              <a:t>, </a:t>
            </a:r>
            <a:r>
              <a:rPr lang="en-US" sz="2000" b="1" dirty="0" err="1"/>
              <a:t>posta</a:t>
            </a:r>
            <a:r>
              <a:rPr lang="en-US" sz="2000" b="1" dirty="0"/>
              <a:t> </a:t>
            </a:r>
            <a:r>
              <a:rPr lang="en-US" sz="2000" b="1" dirty="0" err="1"/>
              <a:t>kartı</a:t>
            </a:r>
            <a:r>
              <a:rPr lang="en-US" sz="2000" b="1" dirty="0"/>
              <a:t>, </a:t>
            </a:r>
            <a:r>
              <a:rPr lang="en-US" sz="2000" b="1" dirty="0" err="1"/>
              <a:t>sunumlar</a:t>
            </a:r>
            <a:r>
              <a:rPr lang="en-US" sz="2000" b="1" dirty="0"/>
              <a:t>, </a:t>
            </a:r>
            <a:r>
              <a:rPr lang="en-US" sz="2000" b="1" dirty="0" err="1"/>
              <a:t>statik</a:t>
            </a:r>
            <a:r>
              <a:rPr lang="en-US" sz="2000" b="1" dirty="0"/>
              <a:t> web </a:t>
            </a:r>
            <a:r>
              <a:rPr lang="en-US" sz="2000" b="1" dirty="0" err="1"/>
              <a:t>sayfaları</a:t>
            </a:r>
            <a:r>
              <a:rPr lang="en-US" sz="2000" b="1" dirty="0"/>
              <a:t> </a:t>
            </a:r>
            <a:r>
              <a:rPr lang="en-US" sz="2000" b="1" dirty="0" err="1"/>
              <a:t>gibi</a:t>
            </a:r>
            <a:r>
              <a:rPr lang="en-US" sz="2000" b="1" dirty="0"/>
              <a:t> </a:t>
            </a:r>
            <a:r>
              <a:rPr lang="en-US" sz="2000" b="1" dirty="0" err="1"/>
              <a:t>görsel</a:t>
            </a:r>
            <a:r>
              <a:rPr lang="en-US" sz="2000" b="1" dirty="0"/>
              <a:t> </a:t>
            </a:r>
            <a:r>
              <a:rPr lang="en-US" sz="2000" b="1" dirty="0" err="1"/>
              <a:t>içerikli</a:t>
            </a:r>
            <a:r>
              <a:rPr lang="en-US" sz="2000" b="1" dirty="0"/>
              <a:t> </a:t>
            </a:r>
            <a:r>
              <a:rPr lang="en-US" sz="2000" b="1" dirty="0" err="1"/>
              <a:t>veri</a:t>
            </a:r>
            <a:r>
              <a:rPr lang="en-US" sz="2000" b="1" dirty="0"/>
              <a:t> </a:t>
            </a:r>
            <a:r>
              <a:rPr lang="en-US" sz="2000" b="1" dirty="0" err="1"/>
              <a:t>iletimi</a:t>
            </a:r>
            <a:r>
              <a:rPr lang="en-US" sz="2000" b="1" dirty="0"/>
              <a:t> </a:t>
            </a:r>
            <a:r>
              <a:rPr lang="en-US" sz="2000" b="1" dirty="0" err="1"/>
              <a:t>bu</a:t>
            </a:r>
            <a:r>
              <a:rPr lang="en-US" sz="2000" b="1" dirty="0"/>
              <a:t> </a:t>
            </a:r>
            <a:r>
              <a:rPr lang="en-US" sz="2000" b="1" dirty="0" err="1"/>
              <a:t>uygulama</a:t>
            </a:r>
            <a:r>
              <a:rPr lang="en-US" sz="2000" b="1" dirty="0"/>
              <a:t> </a:t>
            </a:r>
            <a:r>
              <a:rPr lang="en-US" sz="2000" b="1" dirty="0" err="1"/>
              <a:t>ailesi</a:t>
            </a:r>
            <a:r>
              <a:rPr lang="en-US" sz="2000" b="1" dirty="0"/>
              <a:t> </a:t>
            </a:r>
            <a:r>
              <a:rPr lang="en-US" sz="2000" b="1" dirty="0" err="1"/>
              <a:t>içerisine</a:t>
            </a:r>
            <a:r>
              <a:rPr lang="en-US" sz="2000" b="1" dirty="0"/>
              <a:t> </a:t>
            </a:r>
            <a:r>
              <a:rPr lang="en-US" sz="2000" b="1" dirty="0" err="1"/>
              <a:t>girer</a:t>
            </a:r>
            <a:r>
              <a:rPr lang="en-US" sz="2000" b="1" dirty="0"/>
              <a:t>. </a:t>
            </a:r>
            <a:endParaRPr lang="tr-TR" sz="2000" b="1" dirty="0"/>
          </a:p>
          <a:p>
            <a:pPr algn="just"/>
            <a:endParaRPr lang="tr-TR" sz="2000" b="1" dirty="0"/>
          </a:p>
          <a:p>
            <a:pPr algn="just"/>
            <a:r>
              <a:rPr lang="en-US" sz="2000" b="1" dirty="0"/>
              <a:t>• </a:t>
            </a:r>
            <a:r>
              <a:rPr lang="en-US" sz="2000" b="1" i="1" u="sng" dirty="0" err="1"/>
              <a:t>Elektronik</a:t>
            </a:r>
            <a:r>
              <a:rPr lang="en-US" sz="2000" b="1" i="1" u="sng" dirty="0"/>
              <a:t> </a:t>
            </a:r>
            <a:r>
              <a:rPr lang="en-US" sz="2000" b="1" i="1" u="sng" dirty="0" err="1"/>
              <a:t>Yardımcı</a:t>
            </a:r>
            <a:r>
              <a:rPr lang="en-US" sz="2000" b="1" i="1" u="sng" dirty="0"/>
              <a:t>: </a:t>
            </a:r>
            <a:r>
              <a:rPr lang="en-US" sz="2000" b="1" dirty="0"/>
              <a:t>E-</a:t>
            </a:r>
            <a:r>
              <a:rPr lang="en-US" sz="2000" b="1" dirty="0" err="1"/>
              <a:t>Sekreter</a:t>
            </a:r>
            <a:r>
              <a:rPr lang="en-US" sz="2000" b="1" dirty="0"/>
              <a:t>, E-Advisor </a:t>
            </a:r>
            <a:r>
              <a:rPr lang="en-US" sz="2000" b="1" dirty="0" err="1"/>
              <a:t>gibi</a:t>
            </a:r>
            <a:r>
              <a:rPr lang="en-US" sz="2000" b="1" dirty="0"/>
              <a:t> </a:t>
            </a:r>
            <a:r>
              <a:rPr lang="en-US" sz="2000" b="1" dirty="0" err="1"/>
              <a:t>uygulamalar</a:t>
            </a:r>
            <a:r>
              <a:rPr lang="en-US" sz="2000" b="1" dirty="0"/>
              <a:t> </a:t>
            </a:r>
            <a:r>
              <a:rPr lang="en-US" sz="2000" b="1" dirty="0" err="1"/>
              <a:t>bu</a:t>
            </a:r>
            <a:r>
              <a:rPr lang="en-US" sz="2000" b="1" dirty="0"/>
              <a:t> </a:t>
            </a:r>
            <a:r>
              <a:rPr lang="en-US" sz="2000" b="1" dirty="0" err="1"/>
              <a:t>uygulama</a:t>
            </a:r>
            <a:r>
              <a:rPr lang="en-US" sz="2000" b="1" dirty="0"/>
              <a:t> </a:t>
            </a:r>
            <a:r>
              <a:rPr lang="en-US" sz="2000" b="1" dirty="0" err="1"/>
              <a:t>ailesi</a:t>
            </a:r>
            <a:r>
              <a:rPr lang="en-US" sz="2000" b="1" dirty="0"/>
              <a:t> </a:t>
            </a:r>
            <a:r>
              <a:rPr lang="en-US" sz="2000" b="1" dirty="0" err="1"/>
              <a:t>içerisinde</a:t>
            </a:r>
            <a:r>
              <a:rPr lang="en-US" sz="2000" b="1" dirty="0"/>
              <a:t> </a:t>
            </a:r>
            <a:r>
              <a:rPr lang="en-US" sz="2000" b="1" dirty="0" err="1"/>
              <a:t>yer</a:t>
            </a:r>
            <a:r>
              <a:rPr lang="en-US" sz="2000" b="1" dirty="0"/>
              <a:t> </a:t>
            </a:r>
            <a:r>
              <a:rPr lang="en-US" sz="2000" b="1" dirty="0" err="1"/>
              <a:t>alır</a:t>
            </a:r>
            <a:r>
              <a:rPr lang="en-US" sz="2000" b="1" dirty="0"/>
              <a:t>. </a:t>
            </a:r>
            <a:r>
              <a:rPr lang="en-US" sz="2000" b="1" dirty="0" err="1"/>
              <a:t>Elektronik</a:t>
            </a:r>
            <a:r>
              <a:rPr lang="en-US" sz="2000" b="1" dirty="0"/>
              <a:t> </a:t>
            </a:r>
            <a:r>
              <a:rPr lang="en-US" sz="2000" b="1" dirty="0" err="1"/>
              <a:t>yardımcılar</a:t>
            </a:r>
            <a:r>
              <a:rPr lang="en-US" sz="2000" b="1" dirty="0"/>
              <a:t>, </a:t>
            </a:r>
            <a:r>
              <a:rPr lang="en-US" sz="2000" b="1" dirty="0" err="1"/>
              <a:t>şebeke</a:t>
            </a:r>
            <a:r>
              <a:rPr lang="en-US" sz="2000" b="1" dirty="0"/>
              <a:t> </a:t>
            </a:r>
            <a:r>
              <a:rPr lang="en-US" sz="2000" b="1" dirty="0" err="1"/>
              <a:t>üzerinde</a:t>
            </a:r>
            <a:r>
              <a:rPr lang="en-US" sz="2000" b="1" dirty="0"/>
              <a:t> </a:t>
            </a:r>
            <a:r>
              <a:rPr lang="en-US" sz="2000" b="1" dirty="0" err="1"/>
              <a:t>kullanıcı</a:t>
            </a:r>
            <a:r>
              <a:rPr lang="en-US" sz="2000" b="1" dirty="0"/>
              <a:t> </a:t>
            </a:r>
            <a:r>
              <a:rPr lang="en-US" sz="2000" b="1" dirty="0" err="1"/>
              <a:t>adına</a:t>
            </a:r>
            <a:r>
              <a:rPr lang="en-US" sz="2000" b="1" dirty="0"/>
              <a:t> </a:t>
            </a:r>
            <a:r>
              <a:rPr lang="en-US" sz="2000" b="1" dirty="0" err="1"/>
              <a:t>çalışan</a:t>
            </a:r>
            <a:r>
              <a:rPr lang="en-US" sz="2000" b="1" dirty="0"/>
              <a:t> </a:t>
            </a:r>
            <a:r>
              <a:rPr lang="en-US" sz="2000" b="1" dirty="0" err="1"/>
              <a:t>veri</a:t>
            </a:r>
            <a:r>
              <a:rPr lang="en-US" sz="2000" b="1" dirty="0"/>
              <a:t> </a:t>
            </a:r>
            <a:r>
              <a:rPr lang="en-US" sz="2000" b="1" dirty="0" err="1"/>
              <a:t>arama</a:t>
            </a:r>
            <a:r>
              <a:rPr lang="en-US" sz="2000" b="1" dirty="0"/>
              <a:t> </a:t>
            </a:r>
            <a:r>
              <a:rPr lang="en-US" sz="2000" b="1" dirty="0" err="1"/>
              <a:t>ve</a:t>
            </a:r>
            <a:r>
              <a:rPr lang="en-US" sz="2000" b="1" dirty="0"/>
              <a:t> </a:t>
            </a:r>
            <a:r>
              <a:rPr lang="en-US" sz="2000" b="1" dirty="0" err="1"/>
              <a:t>iletme</a:t>
            </a:r>
            <a:r>
              <a:rPr lang="en-US" sz="2000" b="1" dirty="0"/>
              <a:t> </a:t>
            </a:r>
            <a:r>
              <a:rPr lang="en-US" sz="2000" b="1" dirty="0" err="1"/>
              <a:t>işlevlerini</a:t>
            </a:r>
            <a:r>
              <a:rPr lang="en-US" sz="2000" b="1" dirty="0"/>
              <a:t> </a:t>
            </a:r>
            <a:r>
              <a:rPr lang="en-US" sz="2000" b="1" dirty="0" err="1"/>
              <a:t>yürüten</a:t>
            </a:r>
            <a:r>
              <a:rPr lang="en-US" sz="2000" b="1" dirty="0"/>
              <a:t> </a:t>
            </a:r>
            <a:r>
              <a:rPr lang="en-US" sz="2000" b="1" dirty="0" err="1"/>
              <a:t>programlar</a:t>
            </a:r>
            <a:r>
              <a:rPr lang="en-US" sz="2000" b="1" dirty="0"/>
              <a:t> </a:t>
            </a:r>
            <a:r>
              <a:rPr lang="en-US" sz="2000" b="1" dirty="0" err="1"/>
              <a:t>olarak</a:t>
            </a:r>
            <a:r>
              <a:rPr lang="en-US" sz="2000" b="1" dirty="0"/>
              <a:t> </a:t>
            </a:r>
            <a:r>
              <a:rPr lang="en-US" sz="2000" b="1" dirty="0" err="1"/>
              <a:t>düşünülebilir</a:t>
            </a:r>
            <a:r>
              <a:rPr lang="en-US" sz="2000" b="1" dirty="0"/>
              <a:t>.</a:t>
            </a:r>
            <a:endParaRPr lang="tr-TR" sz="2000" b="1" dirty="0"/>
          </a:p>
          <a:p>
            <a:pPr algn="just"/>
            <a:endParaRPr lang="tr-TR" sz="2000" b="1" dirty="0"/>
          </a:p>
          <a:p>
            <a:pPr algn="just"/>
            <a:r>
              <a:rPr lang="en-US" sz="2000" b="1" dirty="0"/>
              <a:t>• </a:t>
            </a:r>
            <a:r>
              <a:rPr lang="en-US" sz="2000" b="1" i="1" u="sng" dirty="0" err="1"/>
              <a:t>Yazılım</a:t>
            </a:r>
            <a:r>
              <a:rPr lang="en-US" sz="2000" b="1" i="1" u="sng" dirty="0"/>
              <a:t> </a:t>
            </a:r>
            <a:r>
              <a:rPr lang="en-US" sz="2000" b="1" i="1" u="sng" dirty="0" err="1"/>
              <a:t>Transferi</a:t>
            </a:r>
            <a:r>
              <a:rPr lang="en-US" sz="2000" b="1" i="1" u="sng" dirty="0"/>
              <a:t>: </a:t>
            </a:r>
            <a:r>
              <a:rPr lang="en-US" sz="2000" b="1" dirty="0" err="1"/>
              <a:t>UMTS’in</a:t>
            </a:r>
            <a:r>
              <a:rPr lang="en-US" sz="2000" b="1" dirty="0"/>
              <a:t> </a:t>
            </a:r>
            <a:r>
              <a:rPr lang="en-US" sz="2000" b="1" dirty="0" err="1"/>
              <a:t>şu</a:t>
            </a:r>
            <a:r>
              <a:rPr lang="en-US" sz="2000" b="1" dirty="0"/>
              <a:t> </a:t>
            </a:r>
            <a:r>
              <a:rPr lang="en-US" sz="2000" b="1" dirty="0" err="1"/>
              <a:t>anki</a:t>
            </a:r>
            <a:r>
              <a:rPr lang="en-US" sz="2000" b="1" dirty="0"/>
              <a:t> internet </a:t>
            </a:r>
            <a:r>
              <a:rPr lang="en-US" sz="2000" b="1" dirty="0" err="1"/>
              <a:t>erişiminden</a:t>
            </a:r>
            <a:r>
              <a:rPr lang="en-US" sz="2000" b="1" dirty="0"/>
              <a:t> </a:t>
            </a:r>
            <a:r>
              <a:rPr lang="en-US" sz="2000" b="1" dirty="0" err="1"/>
              <a:t>daha</a:t>
            </a:r>
            <a:r>
              <a:rPr lang="en-US" sz="2000" b="1" dirty="0"/>
              <a:t> </a:t>
            </a:r>
            <a:r>
              <a:rPr lang="en-US" sz="2000" b="1" dirty="0" err="1"/>
              <a:t>yüksek</a:t>
            </a:r>
            <a:r>
              <a:rPr lang="en-US" sz="2000" b="1" dirty="0"/>
              <a:t> </a:t>
            </a:r>
            <a:r>
              <a:rPr lang="en-US" sz="2000" b="1" dirty="0" err="1"/>
              <a:t>veri</a:t>
            </a:r>
            <a:r>
              <a:rPr lang="en-US" sz="2000" b="1" dirty="0"/>
              <a:t> </a:t>
            </a:r>
            <a:r>
              <a:rPr lang="en-US" sz="2000" b="1" dirty="0" err="1"/>
              <a:t>hızlarına</a:t>
            </a:r>
            <a:r>
              <a:rPr lang="en-US" sz="2000" b="1" dirty="0"/>
              <a:t> </a:t>
            </a:r>
            <a:r>
              <a:rPr lang="en-US" sz="2000" b="1" dirty="0" err="1"/>
              <a:t>ulaşmasıyla</a:t>
            </a:r>
            <a:r>
              <a:rPr lang="en-US" sz="2000" b="1" dirty="0"/>
              <a:t> </a:t>
            </a:r>
            <a:r>
              <a:rPr lang="en-US" sz="2000" b="1" dirty="0" err="1"/>
              <a:t>gelecekte</a:t>
            </a:r>
            <a:r>
              <a:rPr lang="en-US" sz="2000" b="1" dirty="0"/>
              <a:t> </a:t>
            </a:r>
            <a:r>
              <a:rPr lang="en-US" sz="2000" b="1" dirty="0" err="1"/>
              <a:t>yazılımların</a:t>
            </a:r>
            <a:r>
              <a:rPr lang="en-US" sz="2000" b="1" dirty="0"/>
              <a:t> </a:t>
            </a:r>
            <a:r>
              <a:rPr lang="en-US" sz="2000" b="1" dirty="0" err="1"/>
              <a:t>gezgin</a:t>
            </a:r>
            <a:r>
              <a:rPr lang="en-US" sz="2000" b="1" dirty="0"/>
              <a:t> </a:t>
            </a:r>
            <a:r>
              <a:rPr lang="en-US" sz="2000" b="1" dirty="0" err="1"/>
              <a:t>cihazlar</a:t>
            </a:r>
            <a:r>
              <a:rPr lang="en-US" sz="2000" b="1" dirty="0"/>
              <a:t> </a:t>
            </a:r>
            <a:r>
              <a:rPr lang="en-US" sz="2000" b="1" dirty="0" err="1"/>
              <a:t>aracılığı</a:t>
            </a:r>
            <a:r>
              <a:rPr lang="en-US" sz="2000" b="1" dirty="0"/>
              <a:t> </a:t>
            </a:r>
            <a:r>
              <a:rPr lang="en-US" sz="2000" b="1" dirty="0" err="1"/>
              <a:t>ile</a:t>
            </a:r>
            <a:r>
              <a:rPr lang="en-US" sz="2000" b="1" dirty="0"/>
              <a:t> transfer </a:t>
            </a:r>
            <a:r>
              <a:rPr lang="en-US" sz="2000" b="1" dirty="0" err="1"/>
              <a:t>edilebileceği</a:t>
            </a:r>
            <a:r>
              <a:rPr lang="en-US" sz="2000" b="1" dirty="0"/>
              <a:t> </a:t>
            </a:r>
            <a:r>
              <a:rPr lang="en-US" sz="2000" b="1" dirty="0" err="1"/>
              <a:t>düşünülmektedir</a:t>
            </a:r>
            <a:r>
              <a:rPr lang="en-US" sz="2000" b="1" dirty="0"/>
              <a:t>. </a:t>
            </a:r>
            <a:endParaRPr lang="tr-TR" sz="2000" b="1" dirty="0"/>
          </a:p>
          <a:p>
            <a:pPr algn="just"/>
            <a:endParaRPr lang="tr-TR" sz="2000" b="1" dirty="0"/>
          </a:p>
          <a:p>
            <a:pPr algn="just"/>
            <a:r>
              <a:rPr lang="en-US" sz="2000" b="1" dirty="0"/>
              <a:t>• </a:t>
            </a:r>
            <a:r>
              <a:rPr lang="en-US" sz="2000" b="1" i="1" u="sng" dirty="0" err="1"/>
              <a:t>Radyo</a:t>
            </a:r>
            <a:r>
              <a:rPr lang="en-US" sz="2000" b="1" i="1" u="sng" dirty="0"/>
              <a:t> </a:t>
            </a:r>
            <a:r>
              <a:rPr lang="en-US" sz="2000" b="1" i="1" u="sng" dirty="0" err="1"/>
              <a:t>ve</a:t>
            </a:r>
            <a:r>
              <a:rPr lang="en-US" sz="2000" b="1" i="1" u="sng" dirty="0"/>
              <a:t> </a:t>
            </a:r>
            <a:r>
              <a:rPr lang="en-US" sz="2000" b="1" i="1" u="sng" dirty="0" err="1"/>
              <a:t>Televizyon</a:t>
            </a:r>
            <a:r>
              <a:rPr lang="en-US" sz="2000" b="1" i="1" u="sng" dirty="0"/>
              <a:t> </a:t>
            </a:r>
            <a:r>
              <a:rPr lang="en-US" sz="2000" b="1" i="1" u="sng" dirty="0" err="1"/>
              <a:t>Yayını</a:t>
            </a:r>
            <a:endParaRPr lang="tr-TR" sz="2000" b="1" dirty="0"/>
          </a:p>
          <a:p>
            <a:endParaRPr lang="tr-TR" dirty="0"/>
          </a:p>
        </p:txBody>
      </p:sp>
      <p:sp>
        <p:nvSpPr>
          <p:cNvPr id="3" name="Slide Number Placeholder 2">
            <a:extLst>
              <a:ext uri="{FF2B5EF4-FFF2-40B4-BE49-F238E27FC236}">
                <a16:creationId xmlns:a16="http://schemas.microsoft.com/office/drawing/2014/main" id="{93395962-B660-B06B-B336-04D12F8CC0A9}"/>
              </a:ext>
            </a:extLst>
          </p:cNvPr>
          <p:cNvSpPr>
            <a:spLocks noGrp="1"/>
          </p:cNvSpPr>
          <p:nvPr>
            <p:ph type="sldNum" sz="quarter" idx="12"/>
          </p:nvPr>
        </p:nvSpPr>
        <p:spPr/>
        <p:txBody>
          <a:bodyPr/>
          <a:lstStyle/>
          <a:p>
            <a:fld id="{FA388F4F-6C6B-4E7F-860B-201CED661D62}" type="slidenum">
              <a:rPr lang="tr-TR" smtClean="0"/>
              <a:t>96</a:t>
            </a:fld>
            <a:endParaRPr lang="tr-TR"/>
          </a:p>
        </p:txBody>
      </p:sp>
    </p:spTree>
    <p:extLst>
      <p:ext uri="{BB962C8B-B14F-4D97-AF65-F5344CB8AC3E}">
        <p14:creationId xmlns:p14="http://schemas.microsoft.com/office/powerpoint/2010/main" val="2487861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920880" cy="677108"/>
          </a:xfrm>
          <a:prstGeom prst="rect">
            <a:avLst/>
          </a:prstGeom>
          <a:noFill/>
        </p:spPr>
        <p:txBody>
          <a:bodyPr wrap="square" rtlCol="0">
            <a:spAutoFit/>
          </a:bodyPr>
          <a:lstStyle/>
          <a:p>
            <a:r>
              <a:rPr lang="en-US" sz="2000" b="1" dirty="0" err="1"/>
              <a:t>Dördüncü</a:t>
            </a:r>
            <a:r>
              <a:rPr lang="en-US" sz="2000" b="1" dirty="0"/>
              <a:t> (4G) </a:t>
            </a:r>
            <a:r>
              <a:rPr lang="en-US" sz="2000" b="1" dirty="0" err="1"/>
              <a:t>ve</a:t>
            </a:r>
            <a:r>
              <a:rPr lang="en-US" sz="2000" b="1" dirty="0"/>
              <a:t> </a:t>
            </a:r>
            <a:r>
              <a:rPr lang="en-US" sz="2000" b="1" dirty="0" err="1"/>
              <a:t>Beşinci</a:t>
            </a:r>
            <a:r>
              <a:rPr lang="en-US" sz="2000" b="1" dirty="0"/>
              <a:t> (5G) </a:t>
            </a:r>
            <a:r>
              <a:rPr lang="en-US" sz="2000" b="1" dirty="0" err="1"/>
              <a:t>Nesil</a:t>
            </a:r>
            <a:endParaRPr lang="tr-TR" sz="2000" dirty="0"/>
          </a:p>
          <a:p>
            <a:endParaRPr lang="tr-TR" dirty="0"/>
          </a:p>
        </p:txBody>
      </p:sp>
      <p:sp>
        <p:nvSpPr>
          <p:cNvPr id="3" name="TextBox 2"/>
          <p:cNvSpPr txBox="1"/>
          <p:nvPr/>
        </p:nvSpPr>
        <p:spPr>
          <a:xfrm>
            <a:off x="739164" y="1136803"/>
            <a:ext cx="7632848" cy="1908215"/>
          </a:xfrm>
          <a:prstGeom prst="rect">
            <a:avLst/>
          </a:prstGeom>
          <a:noFill/>
        </p:spPr>
        <p:txBody>
          <a:bodyPr wrap="square" rtlCol="0">
            <a:spAutoFit/>
          </a:bodyPr>
          <a:lstStyle/>
          <a:p>
            <a:pPr algn="just"/>
            <a:r>
              <a:rPr lang="en-US" sz="2000" dirty="0"/>
              <a:t>Generation (</a:t>
            </a:r>
            <a:r>
              <a:rPr lang="en-US" sz="2000" dirty="0" err="1"/>
              <a:t>nesil</a:t>
            </a:r>
            <a:r>
              <a:rPr lang="en-US" sz="2000" dirty="0"/>
              <a:t>, </a:t>
            </a:r>
            <a:r>
              <a:rPr lang="en-US" sz="2000" dirty="0" err="1"/>
              <a:t>üretim</a:t>
            </a:r>
            <a:r>
              <a:rPr lang="en-US" sz="2000" dirty="0"/>
              <a:t>) </a:t>
            </a:r>
            <a:r>
              <a:rPr lang="en-US" sz="2000" dirty="0" err="1"/>
              <a:t>terimi</a:t>
            </a:r>
            <a:r>
              <a:rPr lang="en-US" sz="2000" dirty="0"/>
              <a:t>, </a:t>
            </a:r>
            <a:r>
              <a:rPr lang="en-US" sz="2000" dirty="0" err="1"/>
              <a:t>bilişim</a:t>
            </a:r>
            <a:r>
              <a:rPr lang="en-US" sz="2000" dirty="0"/>
              <a:t> </a:t>
            </a:r>
            <a:r>
              <a:rPr lang="en-US" sz="2000" dirty="0" err="1"/>
              <a:t>teknolojisindeki</a:t>
            </a:r>
            <a:r>
              <a:rPr lang="en-US" sz="2000" dirty="0"/>
              <a:t> </a:t>
            </a:r>
            <a:r>
              <a:rPr lang="en-US" sz="2000" dirty="0" err="1"/>
              <a:t>teknik</a:t>
            </a:r>
            <a:r>
              <a:rPr lang="en-US" sz="2000" dirty="0"/>
              <a:t> </a:t>
            </a:r>
            <a:r>
              <a:rPr lang="en-US" sz="2000" dirty="0" err="1"/>
              <a:t>gelişime</a:t>
            </a:r>
            <a:r>
              <a:rPr lang="en-US" sz="2000" dirty="0"/>
              <a:t> </a:t>
            </a:r>
            <a:r>
              <a:rPr lang="en-US" sz="2000" dirty="0" err="1"/>
              <a:t>karşılık</a:t>
            </a:r>
            <a:r>
              <a:rPr lang="en-US" sz="2000" dirty="0"/>
              <a:t> </a:t>
            </a:r>
            <a:r>
              <a:rPr lang="en-US" sz="2000" dirty="0" err="1"/>
              <a:t>geliyor</a:t>
            </a:r>
            <a:r>
              <a:rPr lang="en-US" sz="2000" dirty="0"/>
              <a:t>. </a:t>
            </a:r>
            <a:r>
              <a:rPr lang="en-US" sz="2000" dirty="0" err="1"/>
              <a:t>Akıllı</a:t>
            </a:r>
            <a:r>
              <a:rPr lang="en-US" sz="2000" dirty="0"/>
              <a:t> </a:t>
            </a:r>
            <a:r>
              <a:rPr lang="en-US" sz="2000" dirty="0" err="1"/>
              <a:t>telefon</a:t>
            </a:r>
            <a:r>
              <a:rPr lang="en-US" sz="2000" dirty="0"/>
              <a:t> </a:t>
            </a:r>
            <a:r>
              <a:rPr lang="en-US" sz="2000" dirty="0" err="1"/>
              <a:t>üzerinden</a:t>
            </a:r>
            <a:r>
              <a:rPr lang="en-US" sz="2000" dirty="0"/>
              <a:t> </a:t>
            </a:r>
            <a:r>
              <a:rPr lang="en-US" sz="2000" dirty="0" err="1"/>
              <a:t>sosyal</a:t>
            </a:r>
            <a:r>
              <a:rPr lang="en-US" sz="2000" dirty="0"/>
              <a:t> </a:t>
            </a:r>
            <a:r>
              <a:rPr lang="en-US" sz="2000" dirty="0" err="1"/>
              <a:t>ağ</a:t>
            </a:r>
            <a:r>
              <a:rPr lang="en-US" sz="2000" dirty="0"/>
              <a:t> </a:t>
            </a:r>
            <a:r>
              <a:rPr lang="en-US" sz="2000" dirty="0" err="1"/>
              <a:t>kullanımı</a:t>
            </a:r>
            <a:r>
              <a:rPr lang="en-US" sz="2000" dirty="0"/>
              <a:t>, </a:t>
            </a:r>
            <a:r>
              <a:rPr lang="en-US" sz="2000" dirty="0" err="1"/>
              <a:t>anlık</a:t>
            </a:r>
            <a:r>
              <a:rPr lang="en-US" sz="2000" dirty="0"/>
              <a:t> </a:t>
            </a:r>
            <a:r>
              <a:rPr lang="en-US" sz="2000" dirty="0" err="1"/>
              <a:t>mesajlaşma</a:t>
            </a:r>
            <a:r>
              <a:rPr lang="en-US" sz="2000" dirty="0"/>
              <a:t>, </a:t>
            </a:r>
            <a:r>
              <a:rPr lang="en-US" sz="2000" dirty="0" err="1"/>
              <a:t>mobil</a:t>
            </a:r>
            <a:r>
              <a:rPr lang="en-US" sz="2000" dirty="0"/>
              <a:t> </a:t>
            </a:r>
            <a:r>
              <a:rPr lang="en-US" sz="2000" dirty="0" err="1"/>
              <a:t>oyun</a:t>
            </a:r>
            <a:r>
              <a:rPr lang="en-US" sz="2000" dirty="0"/>
              <a:t> </a:t>
            </a:r>
            <a:r>
              <a:rPr lang="en-US" sz="2000" dirty="0" err="1"/>
              <a:t>ve</a:t>
            </a:r>
            <a:r>
              <a:rPr lang="en-US" sz="2000" dirty="0"/>
              <a:t> </a:t>
            </a:r>
            <a:r>
              <a:rPr lang="en-US" sz="2000" dirty="0" err="1"/>
              <a:t>uygulama</a:t>
            </a:r>
            <a:r>
              <a:rPr lang="en-US" sz="2000" dirty="0"/>
              <a:t> </a:t>
            </a:r>
            <a:r>
              <a:rPr lang="en-US" sz="2000" dirty="0" err="1"/>
              <a:t>indirme</a:t>
            </a:r>
            <a:r>
              <a:rPr lang="en-US" sz="2000" dirty="0"/>
              <a:t> </a:t>
            </a:r>
            <a:r>
              <a:rPr lang="en-US" sz="2000" dirty="0" err="1"/>
              <a:t>gibi</a:t>
            </a:r>
            <a:r>
              <a:rPr lang="en-US" sz="2000" dirty="0"/>
              <a:t> </a:t>
            </a:r>
            <a:r>
              <a:rPr lang="en-US" sz="2000" dirty="0" err="1"/>
              <a:t>servislerin</a:t>
            </a:r>
            <a:r>
              <a:rPr lang="en-US" sz="2000" dirty="0"/>
              <a:t> </a:t>
            </a:r>
            <a:r>
              <a:rPr lang="en-US" sz="2000" dirty="0" err="1"/>
              <a:t>kullanımında</a:t>
            </a:r>
            <a:r>
              <a:rPr lang="en-US" sz="2000" dirty="0"/>
              <a:t> </a:t>
            </a:r>
            <a:r>
              <a:rPr lang="en-US" sz="2000" dirty="0" err="1"/>
              <a:t>bu</a:t>
            </a:r>
            <a:r>
              <a:rPr lang="en-US" sz="2000" dirty="0"/>
              <a:t> </a:t>
            </a:r>
            <a:r>
              <a:rPr lang="en-US" sz="2000" dirty="0" err="1"/>
              <a:t>teknolojik</a:t>
            </a:r>
            <a:r>
              <a:rPr lang="en-US" sz="2000" dirty="0"/>
              <a:t> </a:t>
            </a:r>
            <a:r>
              <a:rPr lang="en-US" sz="2000" dirty="0" err="1"/>
              <a:t>seviyeye</a:t>
            </a:r>
            <a:r>
              <a:rPr lang="en-US" sz="2000" dirty="0"/>
              <a:t> </a:t>
            </a:r>
            <a:r>
              <a:rPr lang="en-US" sz="2000" dirty="0" err="1"/>
              <a:t>hangi</a:t>
            </a:r>
            <a:r>
              <a:rPr lang="en-US" sz="2000" dirty="0"/>
              <a:t> </a:t>
            </a:r>
            <a:r>
              <a:rPr lang="en-US" sz="2000" dirty="0" err="1"/>
              <a:t>yollar</a:t>
            </a:r>
            <a:r>
              <a:rPr lang="en-US" sz="2000" dirty="0"/>
              <a:t> </a:t>
            </a:r>
            <a:r>
              <a:rPr lang="en-US" sz="2000" dirty="0" err="1"/>
              <a:t>ve</a:t>
            </a:r>
            <a:r>
              <a:rPr lang="en-US" sz="2000" dirty="0"/>
              <a:t> </a:t>
            </a:r>
            <a:r>
              <a:rPr lang="en-US" sz="2000" dirty="0" err="1"/>
              <a:t>yıllardan</a:t>
            </a:r>
            <a:r>
              <a:rPr lang="en-US" sz="2000" dirty="0"/>
              <a:t> </a:t>
            </a:r>
            <a:r>
              <a:rPr lang="en-US" sz="2000" dirty="0" err="1"/>
              <a:t>geldiğimizi</a:t>
            </a:r>
            <a:r>
              <a:rPr lang="en-US" sz="2000" dirty="0"/>
              <a:t> </a:t>
            </a:r>
            <a:r>
              <a:rPr lang="en-US" sz="2000" dirty="0" err="1"/>
              <a:t>hatırlayalım</a:t>
            </a:r>
            <a:r>
              <a:rPr lang="en-US" sz="2000" dirty="0"/>
              <a:t>.</a:t>
            </a:r>
            <a:endParaRPr lang="tr-TR" sz="2000" dirty="0"/>
          </a:p>
          <a:p>
            <a:endParaRPr lang="tr-TR" dirty="0"/>
          </a:p>
        </p:txBody>
      </p:sp>
      <p:sp>
        <p:nvSpPr>
          <p:cNvPr id="4" name="TextBox 3"/>
          <p:cNvSpPr txBox="1"/>
          <p:nvPr/>
        </p:nvSpPr>
        <p:spPr>
          <a:xfrm>
            <a:off x="739164" y="2780928"/>
            <a:ext cx="7704856" cy="3170099"/>
          </a:xfrm>
          <a:prstGeom prst="rect">
            <a:avLst/>
          </a:prstGeom>
          <a:noFill/>
        </p:spPr>
        <p:txBody>
          <a:bodyPr wrap="square" rtlCol="0">
            <a:spAutoFit/>
          </a:bodyPr>
          <a:lstStyle/>
          <a:p>
            <a:pPr algn="just"/>
            <a:r>
              <a:rPr lang="en-US" sz="2000" b="1" dirty="0"/>
              <a:t>• </a:t>
            </a:r>
            <a:r>
              <a:rPr lang="en-US" sz="2000" b="1" dirty="0" err="1"/>
              <a:t>Birinci</a:t>
            </a:r>
            <a:r>
              <a:rPr lang="en-US" sz="2000" b="1" dirty="0"/>
              <a:t> </a:t>
            </a:r>
            <a:r>
              <a:rPr lang="en-US" sz="2000" b="1" dirty="0" err="1"/>
              <a:t>Nesil</a:t>
            </a:r>
            <a:r>
              <a:rPr lang="en-US" sz="2000" b="1" dirty="0"/>
              <a:t>: </a:t>
            </a:r>
            <a:r>
              <a:rPr lang="en-US" sz="2000" dirty="0"/>
              <a:t>İlk </a:t>
            </a:r>
            <a:r>
              <a:rPr lang="en-US" sz="2000" dirty="0" err="1"/>
              <a:t>telefonlarda</a:t>
            </a:r>
            <a:r>
              <a:rPr lang="en-US" sz="2000" dirty="0"/>
              <a:t> </a:t>
            </a:r>
            <a:r>
              <a:rPr lang="en-US" sz="2000" dirty="0" err="1"/>
              <a:t>ortaya</a:t>
            </a:r>
            <a:r>
              <a:rPr lang="en-US" sz="2000" dirty="0"/>
              <a:t> </a:t>
            </a:r>
            <a:r>
              <a:rPr lang="en-US" sz="2000" dirty="0" err="1"/>
              <a:t>çıkan</a:t>
            </a:r>
            <a:r>
              <a:rPr lang="en-US" sz="2000" dirty="0"/>
              <a:t> </a:t>
            </a:r>
            <a:r>
              <a:rPr lang="en-US" sz="2000" dirty="0" err="1"/>
              <a:t>bu</a:t>
            </a:r>
            <a:r>
              <a:rPr lang="en-US" sz="2000" dirty="0"/>
              <a:t> analog </a:t>
            </a:r>
            <a:r>
              <a:rPr lang="tr-TR" sz="2000" dirty="0"/>
              <a:t>sistem</a:t>
            </a:r>
            <a:r>
              <a:rPr lang="en-US" sz="2000" dirty="0"/>
              <a:t> </a:t>
            </a:r>
            <a:r>
              <a:rPr lang="en-US" sz="2000" dirty="0" err="1"/>
              <a:t>esas</a:t>
            </a:r>
            <a:r>
              <a:rPr lang="en-US" sz="2000" dirty="0"/>
              <a:t> </a:t>
            </a:r>
            <a:r>
              <a:rPr lang="tr-TR" sz="2000" dirty="0"/>
              <a:t>haberleşme</a:t>
            </a:r>
            <a:r>
              <a:rPr lang="en-US" sz="2000" dirty="0"/>
              <a:t> </a:t>
            </a:r>
            <a:r>
              <a:rPr lang="en-US" sz="2000" dirty="0" err="1"/>
              <a:t>trafiğinin</a:t>
            </a:r>
            <a:r>
              <a:rPr lang="en-US" sz="2000" dirty="0"/>
              <a:t> </a:t>
            </a:r>
            <a:r>
              <a:rPr lang="en-US" sz="2000" dirty="0" err="1"/>
              <a:t>sadece</a:t>
            </a:r>
            <a:r>
              <a:rPr lang="en-US" sz="2000" dirty="0"/>
              <a:t> </a:t>
            </a:r>
            <a:r>
              <a:rPr lang="en-US" sz="2000" b="1" dirty="0" err="1"/>
              <a:t>ses</a:t>
            </a:r>
            <a:r>
              <a:rPr lang="en-US" sz="2000" dirty="0"/>
              <a:t> </a:t>
            </a:r>
            <a:r>
              <a:rPr lang="en-US" sz="2000" dirty="0" err="1"/>
              <a:t>üzerinden</a:t>
            </a:r>
            <a:r>
              <a:rPr lang="en-US" sz="2000" dirty="0"/>
              <a:t> </a:t>
            </a:r>
            <a:r>
              <a:rPr lang="en-US" sz="2000" dirty="0" err="1"/>
              <a:t>gerçekleşmesi</a:t>
            </a:r>
            <a:r>
              <a:rPr lang="en-US" sz="2000" dirty="0"/>
              <a:t> </a:t>
            </a:r>
            <a:r>
              <a:rPr lang="en-US" sz="2000" dirty="0" err="1"/>
              <a:t>üzerinde</a:t>
            </a:r>
            <a:r>
              <a:rPr lang="en-US" sz="2000" dirty="0"/>
              <a:t> </a:t>
            </a:r>
            <a:r>
              <a:rPr lang="en-US" sz="2000" dirty="0" err="1"/>
              <a:t>çalışıyordu</a:t>
            </a:r>
            <a:r>
              <a:rPr lang="en-US" sz="2000" dirty="0"/>
              <a:t>. </a:t>
            </a:r>
            <a:endParaRPr lang="tr-TR" sz="2000" dirty="0"/>
          </a:p>
          <a:p>
            <a:pPr algn="just"/>
            <a:br>
              <a:rPr lang="en-US" sz="2000" dirty="0"/>
            </a:br>
            <a:br>
              <a:rPr lang="en-US" sz="2000" dirty="0"/>
            </a:br>
            <a:r>
              <a:rPr lang="en-US" sz="2000" b="1" dirty="0"/>
              <a:t>• </a:t>
            </a:r>
            <a:r>
              <a:rPr lang="en-US" sz="2000" b="1" dirty="0" err="1"/>
              <a:t>İkinci</a:t>
            </a:r>
            <a:r>
              <a:rPr lang="en-US" sz="2000" b="1" dirty="0"/>
              <a:t> </a:t>
            </a:r>
            <a:r>
              <a:rPr lang="en-US" sz="2000" b="1" dirty="0" err="1"/>
              <a:t>Nesil</a:t>
            </a:r>
            <a:r>
              <a:rPr lang="en-US" sz="2000" b="1" dirty="0"/>
              <a:t>: </a:t>
            </a:r>
            <a:r>
              <a:rPr lang="en-US" sz="2000" dirty="0"/>
              <a:t>2G </a:t>
            </a:r>
            <a:r>
              <a:rPr lang="en-US" sz="2000" dirty="0" err="1"/>
              <a:t>olarak</a:t>
            </a:r>
            <a:r>
              <a:rPr lang="en-US" sz="2000" dirty="0"/>
              <a:t> </a:t>
            </a:r>
            <a:r>
              <a:rPr lang="en-US" sz="2000" dirty="0" err="1"/>
              <a:t>isimlendirilen</a:t>
            </a:r>
            <a:r>
              <a:rPr lang="en-US" sz="2000" dirty="0"/>
              <a:t> </a:t>
            </a:r>
            <a:r>
              <a:rPr lang="en-US" sz="2000" dirty="0" err="1"/>
              <a:t>bu</a:t>
            </a:r>
            <a:r>
              <a:rPr lang="en-US" sz="2000" dirty="0"/>
              <a:t> </a:t>
            </a:r>
            <a:r>
              <a:rPr lang="en-US" sz="2000" dirty="0" err="1"/>
              <a:t>sistem</a:t>
            </a:r>
            <a:r>
              <a:rPr lang="en-US" sz="2000" dirty="0"/>
              <a:t>, </a:t>
            </a:r>
            <a:r>
              <a:rPr lang="en-US" sz="2000" dirty="0" err="1"/>
              <a:t>ticari</a:t>
            </a:r>
            <a:r>
              <a:rPr lang="en-US" sz="2000" dirty="0"/>
              <a:t> </a:t>
            </a:r>
            <a:r>
              <a:rPr lang="en-US" sz="2000" dirty="0" err="1"/>
              <a:t>merkezliydi</a:t>
            </a:r>
            <a:r>
              <a:rPr lang="en-US" sz="2000" dirty="0"/>
              <a:t> </a:t>
            </a:r>
            <a:r>
              <a:rPr lang="en-US" sz="2000" dirty="0" err="1"/>
              <a:t>ve</a:t>
            </a:r>
            <a:r>
              <a:rPr lang="en-US" sz="2000" dirty="0"/>
              <a:t> </a:t>
            </a:r>
            <a:r>
              <a:rPr lang="en-US" sz="2000" dirty="0" err="1">
                <a:hlinkClick r:id="rId2"/>
              </a:rPr>
              <a:t>dijital</a:t>
            </a:r>
            <a:r>
              <a:rPr lang="en-US" sz="2000" dirty="0">
                <a:hlinkClick r:id="rId2"/>
              </a:rPr>
              <a:t> </a:t>
            </a:r>
            <a:r>
              <a:rPr lang="en-US" sz="2000" b="1" dirty="0"/>
              <a:t>(</a:t>
            </a:r>
            <a:r>
              <a:rPr lang="en-US" sz="2000" b="1" dirty="0" err="1"/>
              <a:t>sayısal</a:t>
            </a:r>
            <a:r>
              <a:rPr lang="en-US" sz="2000" b="1" dirty="0"/>
              <a:t>) </a:t>
            </a:r>
            <a:r>
              <a:rPr lang="en-US" sz="2000" dirty="0" err="1"/>
              <a:t>bir</a:t>
            </a:r>
            <a:r>
              <a:rPr lang="en-US" sz="2000" dirty="0"/>
              <a:t> </a:t>
            </a:r>
            <a:r>
              <a:rPr lang="en-US" sz="2000" dirty="0" err="1"/>
              <a:t>sistem</a:t>
            </a:r>
            <a:r>
              <a:rPr lang="en-US" sz="2000" dirty="0"/>
              <a:t> </a:t>
            </a:r>
            <a:r>
              <a:rPr lang="en-US" sz="2000" dirty="0" err="1"/>
              <a:t>idi</a:t>
            </a:r>
            <a:r>
              <a:rPr lang="en-US" sz="2000" dirty="0"/>
              <a:t>. </a:t>
            </a:r>
            <a:r>
              <a:rPr lang="en-US" sz="2000" dirty="0" err="1"/>
              <a:t>Şu</a:t>
            </a:r>
            <a:r>
              <a:rPr lang="en-US" sz="2000" dirty="0"/>
              <a:t> </a:t>
            </a:r>
            <a:r>
              <a:rPr lang="en-US" sz="2000" dirty="0" err="1"/>
              <a:t>anki</a:t>
            </a:r>
            <a:r>
              <a:rPr lang="en-US" sz="2000" dirty="0"/>
              <a:t> </a:t>
            </a:r>
            <a:r>
              <a:rPr lang="en-US" sz="2000" dirty="0" err="1"/>
              <a:t>haberleşme</a:t>
            </a:r>
            <a:r>
              <a:rPr lang="en-US" sz="2000" dirty="0"/>
              <a:t> </a:t>
            </a:r>
            <a:r>
              <a:rPr lang="tr-TR" sz="2000" dirty="0"/>
              <a:t>teknoloji</a:t>
            </a:r>
            <a:r>
              <a:rPr lang="en-US" sz="2000" dirty="0" err="1"/>
              <a:t>leri</a:t>
            </a:r>
            <a:r>
              <a:rPr lang="en-US" sz="2000" dirty="0"/>
              <a:t> </a:t>
            </a:r>
            <a:r>
              <a:rPr lang="en-US" sz="2000" dirty="0" err="1"/>
              <a:t>piyasasının</a:t>
            </a:r>
            <a:r>
              <a:rPr lang="en-US" sz="2000" dirty="0"/>
              <a:t> %60'ını </a:t>
            </a:r>
            <a:r>
              <a:rPr lang="en-US" sz="2000" dirty="0" err="1"/>
              <a:t>elinde</a:t>
            </a:r>
            <a:r>
              <a:rPr lang="en-US" sz="2000" dirty="0"/>
              <a:t> </a:t>
            </a:r>
            <a:r>
              <a:rPr lang="en-US" sz="2000" dirty="0" err="1"/>
              <a:t>bulunduran</a:t>
            </a:r>
            <a:r>
              <a:rPr lang="en-US" sz="2000" dirty="0"/>
              <a:t> </a:t>
            </a:r>
            <a:r>
              <a:rPr lang="en-US" sz="2000" dirty="0" err="1"/>
              <a:t>sistemin</a:t>
            </a:r>
            <a:r>
              <a:rPr lang="en-US" sz="2000" dirty="0"/>
              <a:t> </a:t>
            </a:r>
            <a:r>
              <a:rPr lang="en-US" sz="2000" dirty="0" err="1"/>
              <a:t>uygulamalarına</a:t>
            </a:r>
            <a:r>
              <a:rPr lang="en-US" sz="2000" dirty="0"/>
              <a:t> </a:t>
            </a:r>
            <a:r>
              <a:rPr lang="en-US" sz="2000" dirty="0" err="1"/>
              <a:t>örnek</a:t>
            </a:r>
            <a:r>
              <a:rPr lang="en-US" sz="2000" dirty="0"/>
              <a:t> </a:t>
            </a:r>
            <a:r>
              <a:rPr lang="en-US" sz="2000" dirty="0" err="1"/>
              <a:t>olarak</a:t>
            </a:r>
            <a:r>
              <a:rPr lang="en-US" sz="2000" b="1" dirty="0"/>
              <a:t> GSM </a:t>
            </a:r>
            <a:r>
              <a:rPr lang="en-US" sz="2000" dirty="0" err="1"/>
              <a:t>ve</a:t>
            </a:r>
            <a:r>
              <a:rPr lang="en-US" sz="2000" dirty="0"/>
              <a:t> </a:t>
            </a:r>
            <a:r>
              <a:rPr lang="en-US" sz="2000" b="1" dirty="0"/>
              <a:t>GPRS</a:t>
            </a:r>
            <a:r>
              <a:rPr lang="en-US" sz="2000" dirty="0"/>
              <a:t> </a:t>
            </a:r>
            <a:r>
              <a:rPr lang="en-US" sz="2000" dirty="0" err="1"/>
              <a:t>gösterilebilir</a:t>
            </a:r>
            <a:r>
              <a:rPr lang="en-US" sz="2000" dirty="0"/>
              <a:t>. </a:t>
            </a:r>
            <a:endParaRPr lang="tr-TR" sz="2000" dirty="0"/>
          </a:p>
          <a:p>
            <a:endParaRPr lang="tr-TR" sz="2000" dirty="0"/>
          </a:p>
        </p:txBody>
      </p:sp>
      <p:sp>
        <p:nvSpPr>
          <p:cNvPr id="5" name="Slide Number Placeholder 4">
            <a:extLst>
              <a:ext uri="{FF2B5EF4-FFF2-40B4-BE49-F238E27FC236}">
                <a16:creationId xmlns:a16="http://schemas.microsoft.com/office/drawing/2014/main" id="{2CB84E13-2D52-D059-8463-9307AA5BCB55}"/>
              </a:ext>
            </a:extLst>
          </p:cNvPr>
          <p:cNvSpPr>
            <a:spLocks noGrp="1"/>
          </p:cNvSpPr>
          <p:nvPr>
            <p:ph type="sldNum" sz="quarter" idx="12"/>
          </p:nvPr>
        </p:nvSpPr>
        <p:spPr/>
        <p:txBody>
          <a:bodyPr/>
          <a:lstStyle/>
          <a:p>
            <a:fld id="{FA388F4F-6C6B-4E7F-860B-201CED661D62}" type="slidenum">
              <a:rPr lang="tr-TR" smtClean="0"/>
              <a:t>97</a:t>
            </a:fld>
            <a:endParaRPr lang="tr-TR"/>
          </a:p>
        </p:txBody>
      </p:sp>
    </p:spTree>
    <p:extLst>
      <p:ext uri="{BB962C8B-B14F-4D97-AF65-F5344CB8AC3E}">
        <p14:creationId xmlns:p14="http://schemas.microsoft.com/office/powerpoint/2010/main" val="461753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24936" cy="1384995"/>
          </a:xfrm>
          <a:prstGeom prst="rect">
            <a:avLst/>
          </a:prstGeom>
          <a:noFill/>
        </p:spPr>
        <p:txBody>
          <a:bodyPr wrap="square" rtlCol="0">
            <a:spAutoFit/>
          </a:bodyPr>
          <a:lstStyle/>
          <a:p>
            <a:pPr algn="just"/>
            <a:r>
              <a:rPr lang="en-US" sz="2400" b="1" dirty="0"/>
              <a:t>• </a:t>
            </a:r>
            <a:r>
              <a:rPr lang="en-US" sz="2000" b="1" dirty="0" err="1"/>
              <a:t>Üçüncü</a:t>
            </a:r>
            <a:r>
              <a:rPr lang="en-US" sz="2000" b="1" dirty="0"/>
              <a:t> </a:t>
            </a:r>
            <a:r>
              <a:rPr lang="en-US" sz="2000" b="1" dirty="0" err="1"/>
              <a:t>Nesil</a:t>
            </a:r>
            <a:r>
              <a:rPr lang="en-US" sz="2000" b="1" dirty="0"/>
              <a:t>: </a:t>
            </a:r>
            <a:r>
              <a:rPr lang="en-US" sz="2000" dirty="0"/>
              <a:t>3G </a:t>
            </a:r>
            <a:r>
              <a:rPr lang="en-US" sz="2000" dirty="0" err="1"/>
              <a:t>olarak</a:t>
            </a:r>
            <a:r>
              <a:rPr lang="en-US" sz="2000" dirty="0"/>
              <a:t> </a:t>
            </a:r>
            <a:r>
              <a:rPr lang="en-US" sz="2000" dirty="0" err="1"/>
              <a:t>isimlendirilen</a:t>
            </a:r>
            <a:r>
              <a:rPr lang="en-US" sz="2000" dirty="0"/>
              <a:t> </a:t>
            </a:r>
            <a:r>
              <a:rPr lang="en-US" sz="2000" dirty="0" err="1"/>
              <a:t>bu</a:t>
            </a:r>
            <a:r>
              <a:rPr lang="en-US" sz="2000" dirty="0"/>
              <a:t> </a:t>
            </a:r>
            <a:r>
              <a:rPr lang="en-US" sz="2000" dirty="0" err="1"/>
              <a:t>sistem</a:t>
            </a:r>
            <a:r>
              <a:rPr lang="en-US" sz="2000" dirty="0"/>
              <a:t> </a:t>
            </a:r>
            <a:r>
              <a:rPr lang="en-US" sz="2000" dirty="0" err="1"/>
              <a:t>ise</a:t>
            </a:r>
            <a:r>
              <a:rPr lang="en-US" sz="2000" dirty="0"/>
              <a:t>, </a:t>
            </a:r>
            <a:r>
              <a:rPr lang="en-US" sz="2000" dirty="0" err="1"/>
              <a:t>abone</a:t>
            </a:r>
            <a:r>
              <a:rPr lang="en-US" sz="2000" dirty="0"/>
              <a:t> </a:t>
            </a:r>
            <a:r>
              <a:rPr lang="en-US" sz="2000" dirty="0" err="1"/>
              <a:t>sayısındaki</a:t>
            </a:r>
            <a:r>
              <a:rPr lang="en-US" sz="2000" dirty="0"/>
              <a:t> </a:t>
            </a:r>
            <a:r>
              <a:rPr lang="en-US" sz="2000" dirty="0" err="1"/>
              <a:t>artış</a:t>
            </a:r>
            <a:r>
              <a:rPr lang="en-US" sz="2000" dirty="0"/>
              <a:t> </a:t>
            </a:r>
            <a:r>
              <a:rPr lang="en-US" sz="2000" dirty="0" err="1"/>
              <a:t>ve</a:t>
            </a:r>
            <a:r>
              <a:rPr lang="en-US" sz="2000" dirty="0"/>
              <a:t> </a:t>
            </a:r>
            <a:r>
              <a:rPr lang="en-US" sz="2000" dirty="0" err="1"/>
              <a:t>yüksek</a:t>
            </a:r>
            <a:r>
              <a:rPr lang="en-US" sz="2000" dirty="0"/>
              <a:t> </a:t>
            </a:r>
            <a:r>
              <a:rPr lang="en-US" sz="2000" dirty="0" err="1"/>
              <a:t>hız</a:t>
            </a:r>
            <a:r>
              <a:rPr lang="en-US" sz="2000" dirty="0"/>
              <a:t> </a:t>
            </a:r>
            <a:r>
              <a:rPr lang="en-US" sz="2000" dirty="0" err="1"/>
              <a:t>gerektiren</a:t>
            </a:r>
            <a:r>
              <a:rPr lang="en-US" sz="2000" dirty="0"/>
              <a:t> </a:t>
            </a:r>
            <a:r>
              <a:rPr lang="tr-TR" sz="2000" dirty="0"/>
              <a:t>uygulamalar</a:t>
            </a:r>
            <a:r>
              <a:rPr lang="en-US" sz="2000" dirty="0" err="1"/>
              <a:t>lar</a:t>
            </a:r>
            <a:r>
              <a:rPr lang="en-US" sz="2000" dirty="0"/>
              <a:t> </a:t>
            </a:r>
            <a:r>
              <a:rPr lang="en-US" sz="2000" dirty="0" err="1"/>
              <a:t>için</a:t>
            </a:r>
            <a:r>
              <a:rPr lang="en-US" sz="2000" dirty="0"/>
              <a:t> </a:t>
            </a:r>
            <a:r>
              <a:rPr lang="en-US" sz="2000" dirty="0" err="1"/>
              <a:t>çözüm</a:t>
            </a:r>
            <a:r>
              <a:rPr lang="en-US" sz="2000" dirty="0"/>
              <a:t> </a:t>
            </a:r>
            <a:r>
              <a:rPr lang="en-US" sz="2000" dirty="0" err="1"/>
              <a:t>amacıyla</a:t>
            </a:r>
            <a:r>
              <a:rPr lang="en-US" sz="2000" dirty="0"/>
              <a:t> </a:t>
            </a:r>
            <a:r>
              <a:rPr lang="en-US" sz="2000" dirty="0" err="1"/>
              <a:t>geliştirildi</a:t>
            </a:r>
            <a:r>
              <a:rPr lang="en-US" sz="2000" dirty="0"/>
              <a:t>. </a:t>
            </a:r>
            <a:r>
              <a:rPr lang="en-US" sz="2000" b="1" dirty="0"/>
              <a:t>EDGE</a:t>
            </a:r>
            <a:r>
              <a:rPr lang="en-US" sz="2000" dirty="0"/>
              <a:t>, </a:t>
            </a:r>
            <a:r>
              <a:rPr lang="en-US" sz="2000" b="1" dirty="0"/>
              <a:t>UMTS</a:t>
            </a:r>
            <a:r>
              <a:rPr lang="en-US" sz="2000" dirty="0"/>
              <a:t>, </a:t>
            </a:r>
            <a:r>
              <a:rPr lang="en-US" sz="2000" b="1" dirty="0"/>
              <a:t>WİMAX</a:t>
            </a:r>
            <a:r>
              <a:rPr lang="en-US" sz="2000" dirty="0"/>
              <a:t> </a:t>
            </a:r>
            <a:r>
              <a:rPr lang="en-US" sz="2000" dirty="0" err="1"/>
              <a:t>gibi</a:t>
            </a:r>
            <a:r>
              <a:rPr lang="en-US" sz="2000" dirty="0"/>
              <a:t> </a:t>
            </a:r>
            <a:r>
              <a:rPr lang="en-US" sz="2000" dirty="0" err="1"/>
              <a:t>uygulama</a:t>
            </a:r>
            <a:r>
              <a:rPr lang="en-US" sz="2000" dirty="0"/>
              <a:t> </a:t>
            </a:r>
            <a:r>
              <a:rPr lang="en-US" sz="2000" dirty="0" err="1"/>
              <a:t>örnekleri</a:t>
            </a:r>
            <a:r>
              <a:rPr lang="en-US" sz="2000" dirty="0"/>
              <a:t> </a:t>
            </a:r>
            <a:r>
              <a:rPr lang="en-US" sz="2000" dirty="0" err="1"/>
              <a:t>mevcuttur</a:t>
            </a:r>
            <a:r>
              <a:rPr lang="en-US" sz="2000" dirty="0"/>
              <a:t>. </a:t>
            </a:r>
            <a:endParaRPr lang="tr-TR" sz="2000" dirty="0"/>
          </a:p>
          <a:p>
            <a:endParaRPr lang="tr-TR" sz="2000" dirty="0"/>
          </a:p>
        </p:txBody>
      </p:sp>
      <p:sp>
        <p:nvSpPr>
          <p:cNvPr id="3" name="TextBox 2"/>
          <p:cNvSpPr txBox="1"/>
          <p:nvPr/>
        </p:nvSpPr>
        <p:spPr>
          <a:xfrm>
            <a:off x="611560" y="1844824"/>
            <a:ext cx="5616624" cy="461665"/>
          </a:xfrm>
          <a:prstGeom prst="rect">
            <a:avLst/>
          </a:prstGeom>
          <a:noFill/>
        </p:spPr>
        <p:txBody>
          <a:bodyPr wrap="square" rtlCol="0">
            <a:spAutoFit/>
          </a:bodyPr>
          <a:lstStyle/>
          <a:p>
            <a:pPr algn="just"/>
            <a:r>
              <a:rPr lang="tr-TR" sz="2400" b="1" dirty="0"/>
              <a:t>Dördüncü Nesil (4G)</a:t>
            </a:r>
          </a:p>
        </p:txBody>
      </p:sp>
      <p:sp>
        <p:nvSpPr>
          <p:cNvPr id="4" name="TextBox 3"/>
          <p:cNvSpPr txBox="1"/>
          <p:nvPr/>
        </p:nvSpPr>
        <p:spPr>
          <a:xfrm>
            <a:off x="367649" y="2305567"/>
            <a:ext cx="8208912" cy="4093428"/>
          </a:xfrm>
          <a:prstGeom prst="rect">
            <a:avLst/>
          </a:prstGeom>
          <a:noFill/>
        </p:spPr>
        <p:txBody>
          <a:bodyPr wrap="square" rtlCol="0">
            <a:spAutoFit/>
          </a:bodyPr>
          <a:lstStyle/>
          <a:p>
            <a:pPr algn="just"/>
            <a:r>
              <a:rPr lang="en-US" sz="2000" dirty="0" err="1"/>
              <a:t>Haberleşme</a:t>
            </a:r>
            <a:r>
              <a:rPr lang="en-US" sz="2000" dirty="0"/>
              <a:t> </a:t>
            </a:r>
            <a:r>
              <a:rPr lang="en-US" sz="2000" dirty="0" err="1"/>
              <a:t>teknolojilerinde</a:t>
            </a:r>
            <a:r>
              <a:rPr lang="en-US" sz="2000" dirty="0"/>
              <a:t> 4G, </a:t>
            </a:r>
            <a:r>
              <a:rPr lang="en-US" sz="2000" dirty="0" err="1"/>
              <a:t>dördüncü</a:t>
            </a:r>
            <a:r>
              <a:rPr lang="en-US" sz="2000" dirty="0"/>
              <a:t> </a:t>
            </a:r>
            <a:r>
              <a:rPr lang="en-US" sz="2000" dirty="0" err="1"/>
              <a:t>nesil</a:t>
            </a:r>
            <a:r>
              <a:rPr lang="en-US" sz="2000" dirty="0"/>
              <a:t> </a:t>
            </a:r>
            <a:r>
              <a:rPr lang="tr-TR" sz="2000" dirty="0"/>
              <a:t>kablosuz</a:t>
            </a:r>
            <a:r>
              <a:rPr lang="en-US" sz="2000" dirty="0"/>
              <a:t> </a:t>
            </a:r>
            <a:r>
              <a:rPr lang="en-US" sz="2000" dirty="0" err="1"/>
              <a:t>teknolojisi</a:t>
            </a:r>
            <a:r>
              <a:rPr lang="en-US" sz="2000" dirty="0"/>
              <a:t> </a:t>
            </a:r>
            <a:r>
              <a:rPr lang="en-US" sz="2000" dirty="0" err="1"/>
              <a:t>olarak</a:t>
            </a:r>
            <a:r>
              <a:rPr lang="en-US" sz="2000" dirty="0"/>
              <a:t> </a:t>
            </a:r>
            <a:r>
              <a:rPr lang="en-US" sz="2000" dirty="0" err="1"/>
              <a:t>karşımıza</a:t>
            </a:r>
            <a:r>
              <a:rPr lang="en-US" sz="2000" dirty="0"/>
              <a:t> </a:t>
            </a:r>
            <a:r>
              <a:rPr lang="en-US" sz="2000" dirty="0" err="1"/>
              <a:t>çıkıyor</a:t>
            </a:r>
            <a:r>
              <a:rPr lang="en-US" sz="2000" dirty="0"/>
              <a:t>. 2G </a:t>
            </a:r>
            <a:r>
              <a:rPr lang="en-US" sz="2000" dirty="0" err="1"/>
              <a:t>ve</a:t>
            </a:r>
            <a:r>
              <a:rPr lang="en-US" sz="2000" dirty="0"/>
              <a:t> 3G </a:t>
            </a:r>
            <a:r>
              <a:rPr lang="tr-TR" sz="2000" dirty="0"/>
              <a:t>teknoloji</a:t>
            </a:r>
            <a:r>
              <a:rPr lang="en-US" sz="2000" dirty="0" err="1"/>
              <a:t>lerinin</a:t>
            </a:r>
            <a:r>
              <a:rPr lang="en-US" sz="2000" dirty="0"/>
              <a:t> </a:t>
            </a:r>
            <a:r>
              <a:rPr lang="en-US" sz="2000" dirty="0" err="1"/>
              <a:t>devamı</a:t>
            </a:r>
            <a:r>
              <a:rPr lang="en-US" sz="2000" dirty="0"/>
              <a:t> </a:t>
            </a:r>
            <a:r>
              <a:rPr lang="en-US" sz="2000" dirty="0" err="1"/>
              <a:t>niteliğinde</a:t>
            </a:r>
            <a:r>
              <a:rPr lang="en-US" sz="2000" dirty="0"/>
              <a:t> </a:t>
            </a:r>
            <a:r>
              <a:rPr lang="en-US" sz="2000" dirty="0" err="1"/>
              <a:t>olan</a:t>
            </a:r>
            <a:r>
              <a:rPr lang="en-US" sz="2000" dirty="0"/>
              <a:t> </a:t>
            </a:r>
            <a:r>
              <a:rPr lang="en-US" sz="2000" dirty="0" err="1"/>
              <a:t>bu</a:t>
            </a:r>
            <a:r>
              <a:rPr lang="en-US" sz="2000" dirty="0"/>
              <a:t> </a:t>
            </a:r>
            <a:r>
              <a:rPr lang="tr-TR" sz="2000" dirty="0"/>
              <a:t>teknoloji</a:t>
            </a:r>
            <a:r>
              <a:rPr lang="en-US" sz="2000" dirty="0"/>
              <a:t> </a:t>
            </a:r>
            <a:r>
              <a:rPr lang="en-US" sz="2000" dirty="0" err="1"/>
              <a:t>diğer</a:t>
            </a:r>
            <a:r>
              <a:rPr lang="en-US" sz="2000" dirty="0"/>
              <a:t> GSM </a:t>
            </a:r>
            <a:r>
              <a:rPr lang="en-US" sz="2000" dirty="0" err="1"/>
              <a:t>standartlarında</a:t>
            </a:r>
            <a:r>
              <a:rPr lang="en-US" sz="2000" dirty="0"/>
              <a:t> </a:t>
            </a:r>
            <a:r>
              <a:rPr lang="en-US" sz="2000" dirty="0" err="1"/>
              <a:t>olduğu</a:t>
            </a:r>
            <a:r>
              <a:rPr lang="en-US" sz="2000" dirty="0"/>
              <a:t> </a:t>
            </a:r>
            <a:r>
              <a:rPr lang="en-US" sz="2000" dirty="0" err="1"/>
              <a:t>gibi</a:t>
            </a:r>
            <a:r>
              <a:rPr lang="en-US" sz="2000" dirty="0"/>
              <a:t> </a:t>
            </a:r>
            <a:r>
              <a:rPr lang="en-US" sz="2000" b="1" dirty="0" err="1"/>
              <a:t>hücresel</a:t>
            </a:r>
            <a:r>
              <a:rPr lang="en-US" sz="2000" b="1" dirty="0"/>
              <a:t> </a:t>
            </a:r>
            <a:r>
              <a:rPr lang="en-US" sz="2000" b="1" dirty="0" err="1"/>
              <a:t>ağ</a:t>
            </a:r>
            <a:r>
              <a:rPr lang="en-US" sz="2000" dirty="0"/>
              <a:t> </a:t>
            </a:r>
            <a:r>
              <a:rPr lang="en-US" sz="2000" dirty="0" err="1"/>
              <a:t>sistemini</a:t>
            </a:r>
            <a:r>
              <a:rPr lang="en-US" sz="2000" dirty="0"/>
              <a:t> </a:t>
            </a:r>
            <a:r>
              <a:rPr lang="en-US" sz="2000" dirty="0" err="1"/>
              <a:t>kullanıyor</a:t>
            </a:r>
            <a:r>
              <a:rPr lang="en-US" sz="2000" dirty="0"/>
              <a:t>. </a:t>
            </a:r>
            <a:endParaRPr lang="tr-TR" sz="2000" dirty="0"/>
          </a:p>
          <a:p>
            <a:pPr algn="just"/>
            <a:endParaRPr lang="tr-TR" sz="2000" dirty="0"/>
          </a:p>
          <a:p>
            <a:pPr algn="just"/>
            <a:r>
              <a:rPr lang="en-US" sz="2000" dirty="0"/>
              <a:t>3G </a:t>
            </a:r>
            <a:r>
              <a:rPr lang="en-US" sz="2000" dirty="0" err="1"/>
              <a:t>teknolojisindeki</a:t>
            </a:r>
            <a:r>
              <a:rPr lang="en-US" sz="2000" dirty="0"/>
              <a:t> </a:t>
            </a:r>
            <a:r>
              <a:rPr lang="en-US" sz="2000" dirty="0" err="1"/>
              <a:t>kapsama</a:t>
            </a:r>
            <a:r>
              <a:rPr lang="en-US" sz="2000" dirty="0"/>
              <a:t> </a:t>
            </a:r>
            <a:r>
              <a:rPr lang="en-US" sz="2000" dirty="0" err="1"/>
              <a:t>alanı</a:t>
            </a:r>
            <a:r>
              <a:rPr lang="en-US" sz="2000" dirty="0"/>
              <a:t> </a:t>
            </a:r>
            <a:r>
              <a:rPr lang="en-US" sz="2000" dirty="0" err="1"/>
              <a:t>sorunlarını</a:t>
            </a:r>
            <a:r>
              <a:rPr lang="en-US" sz="2000" dirty="0"/>
              <a:t> da </a:t>
            </a:r>
            <a:r>
              <a:rPr lang="en-US" sz="2000" dirty="0" err="1"/>
              <a:t>bu</a:t>
            </a:r>
            <a:r>
              <a:rPr lang="en-US" sz="2000" dirty="0"/>
              <a:t> </a:t>
            </a:r>
            <a:r>
              <a:rPr lang="en-US" sz="2000" dirty="0" err="1"/>
              <a:t>dördüncü</a:t>
            </a:r>
            <a:r>
              <a:rPr lang="en-US" sz="2000" dirty="0"/>
              <a:t> </a:t>
            </a:r>
            <a:r>
              <a:rPr lang="en-US" sz="2000" dirty="0" err="1"/>
              <a:t>nesil</a:t>
            </a:r>
            <a:r>
              <a:rPr lang="en-US" sz="2000" dirty="0"/>
              <a:t> </a:t>
            </a:r>
            <a:r>
              <a:rPr lang="tr-TR" sz="2000" dirty="0"/>
              <a:t>teknoloji</a:t>
            </a:r>
            <a:r>
              <a:rPr lang="en-US" sz="2000" dirty="0" err="1"/>
              <a:t>nin</a:t>
            </a:r>
            <a:r>
              <a:rPr lang="en-US" sz="2000" dirty="0"/>
              <a:t> </a:t>
            </a:r>
            <a:r>
              <a:rPr lang="en-US" sz="2000" dirty="0" err="1"/>
              <a:t>çözmesi</a:t>
            </a:r>
            <a:r>
              <a:rPr lang="en-US" sz="2000" dirty="0"/>
              <a:t> </a:t>
            </a:r>
            <a:r>
              <a:rPr lang="en-US" sz="2000" dirty="0" err="1"/>
              <a:t>bekleniyor</a:t>
            </a:r>
            <a:r>
              <a:rPr lang="tr-TR" sz="2000" dirty="0"/>
              <a:t>. </a:t>
            </a:r>
            <a:r>
              <a:rPr lang="en-US" sz="2000" dirty="0"/>
              <a:t>Bu </a:t>
            </a:r>
            <a:r>
              <a:rPr lang="en-US" sz="2000" dirty="0" err="1"/>
              <a:t>doğrultuda</a:t>
            </a:r>
            <a:r>
              <a:rPr lang="en-US" sz="2000" dirty="0"/>
              <a:t> </a:t>
            </a:r>
            <a:r>
              <a:rPr lang="en-US" sz="2000" dirty="0" err="1"/>
              <a:t>telefonlar</a:t>
            </a:r>
            <a:r>
              <a:rPr lang="en-US" sz="2000" dirty="0"/>
              <a:t> </a:t>
            </a:r>
            <a:r>
              <a:rPr lang="en-US" sz="2000" dirty="0" err="1"/>
              <a:t>için</a:t>
            </a:r>
            <a:r>
              <a:rPr lang="en-US" sz="2000" dirty="0"/>
              <a:t> </a:t>
            </a:r>
            <a:r>
              <a:rPr lang="en-US" sz="2000" dirty="0" err="1"/>
              <a:t>bağlantı</a:t>
            </a:r>
            <a:r>
              <a:rPr lang="en-US" sz="2000" dirty="0"/>
              <a:t> </a:t>
            </a:r>
            <a:r>
              <a:rPr lang="en-US" sz="2000" dirty="0" err="1"/>
              <a:t>hızı</a:t>
            </a:r>
            <a:r>
              <a:rPr lang="en-US" sz="2000" dirty="0"/>
              <a:t> </a:t>
            </a:r>
            <a:r>
              <a:rPr lang="en-US" sz="2000" b="1" dirty="0"/>
              <a:t>100 Mbps</a:t>
            </a:r>
            <a:r>
              <a:rPr lang="en-US" sz="2000" dirty="0"/>
              <a:t>, </a:t>
            </a:r>
            <a:r>
              <a:rPr lang="en-US" sz="2000" dirty="0" err="1"/>
              <a:t>wi-fi</a:t>
            </a:r>
            <a:r>
              <a:rPr lang="en-US" sz="2000" dirty="0"/>
              <a:t> </a:t>
            </a:r>
            <a:r>
              <a:rPr lang="en-US" sz="2000" dirty="0" err="1"/>
              <a:t>ağlarında</a:t>
            </a:r>
            <a:r>
              <a:rPr lang="en-US" sz="2000" dirty="0"/>
              <a:t> </a:t>
            </a:r>
            <a:r>
              <a:rPr lang="en-US" sz="2000" dirty="0" err="1"/>
              <a:t>ise</a:t>
            </a:r>
            <a:r>
              <a:rPr lang="en-US" sz="2000" dirty="0"/>
              <a:t> </a:t>
            </a:r>
            <a:r>
              <a:rPr lang="en-US" sz="2000" b="1" dirty="0"/>
              <a:t>1 </a:t>
            </a:r>
            <a:r>
              <a:rPr lang="en-US" sz="2000" b="1" dirty="0" err="1"/>
              <a:t>Gbps</a:t>
            </a:r>
            <a:r>
              <a:rPr lang="en-US" sz="2000" dirty="0" err="1"/>
              <a:t>'dir</a:t>
            </a:r>
            <a:r>
              <a:rPr lang="en-US" sz="2000" dirty="0"/>
              <a:t>. </a:t>
            </a:r>
            <a:endParaRPr lang="tr-TR" sz="2000" dirty="0"/>
          </a:p>
          <a:p>
            <a:pPr algn="just"/>
            <a:endParaRPr lang="tr-TR" sz="2000" dirty="0"/>
          </a:p>
          <a:p>
            <a:pPr algn="just"/>
            <a:r>
              <a:rPr lang="en-US" sz="2000" dirty="0"/>
              <a:t>Bu </a:t>
            </a:r>
            <a:r>
              <a:rPr lang="en-US" sz="2000" dirty="0" err="1"/>
              <a:t>hız</a:t>
            </a:r>
            <a:r>
              <a:rPr lang="en-US" sz="2000" dirty="0"/>
              <a:t> </a:t>
            </a:r>
            <a:r>
              <a:rPr lang="en-US" sz="2000" dirty="0" err="1"/>
              <a:t>değerleriyle</a:t>
            </a:r>
            <a:r>
              <a:rPr lang="en-US" sz="2000" dirty="0"/>
              <a:t> 4G </a:t>
            </a:r>
            <a:r>
              <a:rPr lang="en-US" sz="2000" dirty="0" err="1"/>
              <a:t>teknolojisi</a:t>
            </a:r>
            <a:r>
              <a:rPr lang="en-US" sz="2000" dirty="0"/>
              <a:t>, WİMAX  (Worldwide Interoperability for Microwave </a:t>
            </a:r>
            <a:r>
              <a:rPr lang="en-US" sz="2000" dirty="0" err="1"/>
              <a:t>Accessband</a:t>
            </a:r>
            <a:r>
              <a:rPr lang="en-US" sz="2000" dirty="0"/>
              <a:t>  </a:t>
            </a:r>
            <a:r>
              <a:rPr lang="en-US" sz="2000" b="1" dirty="0" err="1">
                <a:hlinkClick r:id="rId2"/>
              </a:rPr>
              <a:t>Mikrodalga</a:t>
            </a:r>
            <a:r>
              <a:rPr lang="en-US" sz="2000" b="1" dirty="0"/>
              <a:t> </a:t>
            </a:r>
            <a:r>
              <a:rPr lang="en-US" sz="2000" dirty="0" err="1"/>
              <a:t>Erişim</a:t>
            </a:r>
            <a:r>
              <a:rPr lang="en-US" sz="2000" dirty="0"/>
              <a:t> </a:t>
            </a:r>
            <a:r>
              <a:rPr lang="en-US" sz="2000" dirty="0" err="1"/>
              <a:t>için</a:t>
            </a:r>
            <a:r>
              <a:rPr lang="en-US" sz="2000" dirty="0"/>
              <a:t> </a:t>
            </a:r>
            <a:r>
              <a:rPr lang="en-US" sz="2000" dirty="0" err="1"/>
              <a:t>Dünya</a:t>
            </a:r>
            <a:r>
              <a:rPr lang="en-US" sz="2000" dirty="0"/>
              <a:t> </a:t>
            </a:r>
            <a:r>
              <a:rPr lang="en-US" sz="2000" dirty="0" err="1"/>
              <a:t>Çapında</a:t>
            </a:r>
            <a:r>
              <a:rPr lang="en-US" sz="2000" dirty="0"/>
              <a:t> </a:t>
            </a:r>
            <a:r>
              <a:rPr lang="en-US" sz="2000" dirty="0" err="1"/>
              <a:t>Birlikte</a:t>
            </a:r>
            <a:r>
              <a:rPr lang="en-US" sz="2000" dirty="0"/>
              <a:t> </a:t>
            </a:r>
            <a:r>
              <a:rPr lang="en-US" sz="2000" dirty="0" err="1"/>
              <a:t>Çalışabilirlik</a:t>
            </a:r>
            <a:r>
              <a:rPr lang="en-US" sz="2000" dirty="0"/>
              <a:t> </a:t>
            </a:r>
            <a:r>
              <a:rPr lang="en-US" sz="2000" dirty="0" err="1"/>
              <a:t>Bandı</a:t>
            </a:r>
            <a:r>
              <a:rPr lang="en-US" sz="2000" dirty="0"/>
              <a:t>) </a:t>
            </a:r>
            <a:r>
              <a:rPr lang="en-US" sz="2000" dirty="0" err="1"/>
              <a:t>genişliğine</a:t>
            </a:r>
            <a:r>
              <a:rPr lang="en-US" sz="2000" dirty="0"/>
              <a:t> </a:t>
            </a:r>
            <a:r>
              <a:rPr lang="en-US" sz="2000" dirty="0" err="1"/>
              <a:t>erişmiştir</a:t>
            </a:r>
            <a:r>
              <a:rPr lang="en-US" sz="2000" dirty="0"/>
              <a:t> </a:t>
            </a:r>
            <a:r>
              <a:rPr lang="en-US" sz="2000" dirty="0" err="1"/>
              <a:t>diyebiliriz</a:t>
            </a:r>
            <a:r>
              <a:rPr lang="en-US" sz="2000" dirty="0"/>
              <a:t>. </a:t>
            </a:r>
            <a:endParaRPr lang="tr-TR" sz="2000" dirty="0"/>
          </a:p>
          <a:p>
            <a:endParaRPr lang="tr-TR" sz="2000" dirty="0"/>
          </a:p>
        </p:txBody>
      </p:sp>
      <p:sp>
        <p:nvSpPr>
          <p:cNvPr id="5" name="Slide Number Placeholder 4">
            <a:extLst>
              <a:ext uri="{FF2B5EF4-FFF2-40B4-BE49-F238E27FC236}">
                <a16:creationId xmlns:a16="http://schemas.microsoft.com/office/drawing/2014/main" id="{E2BB3444-D10A-0A0F-5EF1-F4880D3E9969}"/>
              </a:ext>
            </a:extLst>
          </p:cNvPr>
          <p:cNvSpPr>
            <a:spLocks noGrp="1"/>
          </p:cNvSpPr>
          <p:nvPr>
            <p:ph type="sldNum" sz="quarter" idx="12"/>
          </p:nvPr>
        </p:nvSpPr>
        <p:spPr/>
        <p:txBody>
          <a:bodyPr/>
          <a:lstStyle/>
          <a:p>
            <a:fld id="{FA388F4F-6C6B-4E7F-860B-201CED661D62}" type="slidenum">
              <a:rPr lang="tr-TR" smtClean="0"/>
              <a:t>98</a:t>
            </a:fld>
            <a:endParaRPr lang="tr-TR"/>
          </a:p>
        </p:txBody>
      </p:sp>
    </p:spTree>
    <p:extLst>
      <p:ext uri="{BB962C8B-B14F-4D97-AF65-F5344CB8AC3E}">
        <p14:creationId xmlns:p14="http://schemas.microsoft.com/office/powerpoint/2010/main" val="919007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424936" cy="1292662"/>
          </a:xfrm>
          <a:prstGeom prst="rect">
            <a:avLst/>
          </a:prstGeom>
          <a:noFill/>
        </p:spPr>
        <p:txBody>
          <a:bodyPr wrap="square" rtlCol="0">
            <a:spAutoFit/>
          </a:bodyPr>
          <a:lstStyle/>
          <a:p>
            <a:pPr algn="just"/>
            <a:r>
              <a:rPr lang="en-US" sz="2000" dirty="0"/>
              <a:t>4G </a:t>
            </a:r>
            <a:r>
              <a:rPr lang="en-US" sz="2000" dirty="0" err="1"/>
              <a:t>sistemi</a:t>
            </a:r>
            <a:r>
              <a:rPr lang="en-US" sz="2000" dirty="0"/>
              <a:t>, 2G </a:t>
            </a:r>
            <a:r>
              <a:rPr lang="en-US" sz="2000" dirty="0" err="1"/>
              <a:t>ve</a:t>
            </a:r>
            <a:r>
              <a:rPr lang="en-US" sz="2000" dirty="0"/>
              <a:t> 3G'den </a:t>
            </a:r>
            <a:r>
              <a:rPr lang="en-US" sz="2000" dirty="0" err="1"/>
              <a:t>daha</a:t>
            </a:r>
            <a:r>
              <a:rPr lang="en-US" sz="2000" dirty="0"/>
              <a:t> </a:t>
            </a:r>
            <a:r>
              <a:rPr lang="en-US" sz="2000" dirty="0" err="1"/>
              <a:t>yüksek</a:t>
            </a:r>
            <a:r>
              <a:rPr lang="en-US" sz="2000" b="1" dirty="0">
                <a:hlinkClick r:id="rId2"/>
              </a:rPr>
              <a:t> </a:t>
            </a:r>
            <a:r>
              <a:rPr lang="tr-TR" sz="2000" b="1" dirty="0"/>
              <a:t>veri</a:t>
            </a:r>
            <a:r>
              <a:rPr lang="en-US" sz="2000" dirty="0"/>
              <a:t> </a:t>
            </a:r>
            <a:r>
              <a:rPr lang="en-US" sz="2000" dirty="0" err="1"/>
              <a:t>hızları</a:t>
            </a:r>
            <a:r>
              <a:rPr lang="en-US" sz="2000" dirty="0"/>
              <a:t> </a:t>
            </a:r>
            <a:r>
              <a:rPr lang="en-US" sz="2000" dirty="0" err="1"/>
              <a:t>temeline</a:t>
            </a:r>
            <a:r>
              <a:rPr lang="en-US" sz="2000" dirty="0"/>
              <a:t> </a:t>
            </a:r>
            <a:r>
              <a:rPr lang="en-US" sz="2000" dirty="0" err="1"/>
              <a:t>dayanır</a:t>
            </a:r>
            <a:r>
              <a:rPr lang="en-US" sz="2000" dirty="0"/>
              <a:t> </a:t>
            </a:r>
            <a:r>
              <a:rPr lang="en-US" sz="2000" dirty="0" err="1"/>
              <a:t>ve</a:t>
            </a:r>
            <a:r>
              <a:rPr lang="en-US" sz="2000" dirty="0"/>
              <a:t> </a:t>
            </a:r>
            <a:r>
              <a:rPr lang="en-US" sz="2000" dirty="0" err="1"/>
              <a:t>herhangi</a:t>
            </a:r>
            <a:r>
              <a:rPr lang="en-US" sz="2000" dirty="0"/>
              <a:t> </a:t>
            </a:r>
            <a:r>
              <a:rPr lang="en-US" sz="2000" dirty="0" err="1"/>
              <a:t>bir</a:t>
            </a:r>
            <a:r>
              <a:rPr lang="en-US" sz="2000" dirty="0"/>
              <a:t> </a:t>
            </a:r>
            <a:r>
              <a:rPr lang="en-US" sz="2000" dirty="0" err="1"/>
              <a:t>zamanda</a:t>
            </a:r>
            <a:r>
              <a:rPr lang="en-US" sz="2000" dirty="0"/>
              <a:t>, </a:t>
            </a:r>
            <a:r>
              <a:rPr lang="en-US" sz="2000" dirty="0" err="1"/>
              <a:t>herhangi</a:t>
            </a:r>
            <a:r>
              <a:rPr lang="en-US" sz="2000" dirty="0"/>
              <a:t> </a:t>
            </a:r>
            <a:r>
              <a:rPr lang="en-US" sz="2000" dirty="0" err="1"/>
              <a:t>bir</a:t>
            </a:r>
            <a:r>
              <a:rPr lang="en-US" sz="2000" dirty="0"/>
              <a:t> </a:t>
            </a:r>
            <a:r>
              <a:rPr lang="en-US" sz="2000" dirty="0" err="1"/>
              <a:t>yerde</a:t>
            </a:r>
            <a:r>
              <a:rPr lang="en-US" sz="2000" dirty="0"/>
              <a:t> </a:t>
            </a:r>
            <a:r>
              <a:rPr lang="en-US" sz="2000" dirty="0" err="1"/>
              <a:t>çoklu</a:t>
            </a:r>
            <a:r>
              <a:rPr lang="en-US" sz="2000" dirty="0"/>
              <a:t> </a:t>
            </a:r>
            <a:r>
              <a:rPr lang="en-US" sz="2000" dirty="0" err="1"/>
              <a:t>kitle</a:t>
            </a:r>
            <a:r>
              <a:rPr lang="en-US" sz="2000" dirty="0"/>
              <a:t> </a:t>
            </a:r>
            <a:r>
              <a:rPr lang="en-US" sz="2000" dirty="0" err="1"/>
              <a:t>iletişimi</a:t>
            </a:r>
            <a:r>
              <a:rPr lang="en-US" sz="2000" dirty="0"/>
              <a:t> </a:t>
            </a:r>
            <a:r>
              <a:rPr lang="en-US" sz="2000" dirty="0" err="1"/>
              <a:t>ile</a:t>
            </a:r>
            <a:r>
              <a:rPr lang="en-US" sz="2000" dirty="0"/>
              <a:t> </a:t>
            </a:r>
            <a:r>
              <a:rPr lang="en-US" sz="2000" dirty="0" err="1"/>
              <a:t>kullanıcılara</a:t>
            </a:r>
            <a:r>
              <a:rPr lang="en-US" sz="2000" dirty="0"/>
              <a:t> </a:t>
            </a:r>
            <a:r>
              <a:rPr lang="tr-TR" sz="2000" dirty="0"/>
              <a:t>hızmet </a:t>
            </a:r>
            <a:r>
              <a:rPr lang="en-US" sz="2000" dirty="0" err="1"/>
              <a:t>verebileceği</a:t>
            </a:r>
            <a:r>
              <a:rPr lang="en-US" sz="2000" dirty="0"/>
              <a:t> </a:t>
            </a:r>
            <a:r>
              <a:rPr lang="en-US" sz="2000" dirty="0" err="1"/>
              <a:t>bir</a:t>
            </a:r>
            <a:r>
              <a:rPr lang="en-US" sz="2000" dirty="0"/>
              <a:t> </a:t>
            </a:r>
            <a:r>
              <a:rPr lang="en-US" sz="2000" dirty="0" err="1"/>
              <a:t>şekilde</a:t>
            </a:r>
            <a:r>
              <a:rPr lang="en-US" sz="2000" dirty="0"/>
              <a:t> </a:t>
            </a:r>
            <a:r>
              <a:rPr lang="en-US" sz="2000" dirty="0" err="1"/>
              <a:t>uçtan</a:t>
            </a:r>
            <a:r>
              <a:rPr lang="en-US" sz="2000" dirty="0"/>
              <a:t> </a:t>
            </a:r>
            <a:r>
              <a:rPr lang="en-US" sz="2000" dirty="0" err="1"/>
              <a:t>uca</a:t>
            </a:r>
            <a:r>
              <a:rPr lang="en-US" sz="2000" b="1" dirty="0"/>
              <a:t> IP </a:t>
            </a:r>
            <a:r>
              <a:rPr lang="en-US" sz="2000" b="1" dirty="0" err="1"/>
              <a:t>çözümü</a:t>
            </a:r>
            <a:r>
              <a:rPr lang="en-US" sz="2000" dirty="0"/>
              <a:t> </a:t>
            </a:r>
            <a:r>
              <a:rPr lang="en-US" sz="2000" dirty="0" err="1"/>
              <a:t>sağlar</a:t>
            </a:r>
            <a:r>
              <a:rPr lang="en-US" sz="2000" dirty="0"/>
              <a:t>.</a:t>
            </a:r>
            <a:endParaRPr lang="tr-TR" sz="2000" dirty="0"/>
          </a:p>
          <a:p>
            <a:endParaRPr lang="tr-TR" dirty="0"/>
          </a:p>
        </p:txBody>
      </p:sp>
      <p:sp>
        <p:nvSpPr>
          <p:cNvPr id="3" name="TextBox 2"/>
          <p:cNvSpPr txBox="1"/>
          <p:nvPr/>
        </p:nvSpPr>
        <p:spPr>
          <a:xfrm>
            <a:off x="467544" y="1625318"/>
            <a:ext cx="7992888" cy="1600438"/>
          </a:xfrm>
          <a:prstGeom prst="rect">
            <a:avLst/>
          </a:prstGeom>
          <a:noFill/>
        </p:spPr>
        <p:txBody>
          <a:bodyPr wrap="square" rtlCol="0">
            <a:spAutoFit/>
          </a:bodyPr>
          <a:lstStyle/>
          <a:p>
            <a:pPr algn="just"/>
            <a:r>
              <a:rPr lang="en-US" sz="2000" dirty="0"/>
              <a:t>4G'ye </a:t>
            </a:r>
            <a:r>
              <a:rPr lang="en-US" sz="2000" dirty="0" err="1"/>
              <a:t>bağlı</a:t>
            </a:r>
            <a:r>
              <a:rPr lang="en-US" sz="2000" dirty="0"/>
              <a:t> LTE </a:t>
            </a:r>
            <a:r>
              <a:rPr lang="en-US" sz="2000" dirty="0" err="1"/>
              <a:t>teknolojisini</a:t>
            </a:r>
            <a:r>
              <a:rPr lang="en-US" sz="2000" dirty="0"/>
              <a:t> ilk </a:t>
            </a:r>
            <a:r>
              <a:rPr lang="en-US" sz="2000" dirty="0" err="1"/>
              <a:t>kez</a:t>
            </a:r>
            <a:r>
              <a:rPr lang="en-US" sz="2000" dirty="0"/>
              <a:t> </a:t>
            </a:r>
            <a:r>
              <a:rPr lang="en-US" sz="2000" b="1" dirty="0" err="1"/>
              <a:t>Japon</a:t>
            </a:r>
            <a:r>
              <a:rPr lang="en-US" sz="2000" b="1" dirty="0"/>
              <a:t> NTT DoCoMo</a:t>
            </a:r>
            <a:r>
              <a:rPr lang="en-US" sz="2000" dirty="0"/>
              <a:t> </a:t>
            </a:r>
            <a:r>
              <a:rPr lang="en-US" sz="2000" dirty="0" err="1"/>
              <a:t>firması</a:t>
            </a:r>
            <a:r>
              <a:rPr lang="en-US" sz="2000" dirty="0"/>
              <a:t> </a:t>
            </a:r>
            <a:r>
              <a:rPr lang="en-US" sz="2000" b="1" dirty="0"/>
              <a:t>2004</a:t>
            </a:r>
            <a:r>
              <a:rPr lang="en-US" sz="2000" dirty="0"/>
              <a:t> </a:t>
            </a:r>
            <a:r>
              <a:rPr lang="en-US" sz="2000" dirty="0" err="1"/>
              <a:t>yılında</a:t>
            </a:r>
            <a:r>
              <a:rPr lang="en-US" sz="2000" dirty="0"/>
              <a:t> </a:t>
            </a:r>
            <a:r>
              <a:rPr lang="en-US" sz="2000" dirty="0" err="1"/>
              <a:t>duyurmuştur</a:t>
            </a:r>
            <a:r>
              <a:rPr lang="en-US" sz="2000" dirty="0"/>
              <a:t>. İlk 4G </a:t>
            </a:r>
            <a:r>
              <a:rPr lang="en-US" sz="2000" dirty="0" err="1"/>
              <a:t>testi</a:t>
            </a:r>
            <a:r>
              <a:rPr lang="en-US" sz="2000" dirty="0"/>
              <a:t> </a:t>
            </a:r>
            <a:r>
              <a:rPr lang="en-US" sz="2000" dirty="0" err="1"/>
              <a:t>ise</a:t>
            </a:r>
            <a:r>
              <a:rPr lang="en-US" sz="2000" dirty="0"/>
              <a:t> </a:t>
            </a:r>
            <a:r>
              <a:rPr lang="en-US" sz="2000" b="1" dirty="0"/>
              <a:t>17 </a:t>
            </a:r>
            <a:r>
              <a:rPr lang="en-US" sz="2000" b="1" dirty="0" err="1"/>
              <a:t>Ağustos</a:t>
            </a:r>
            <a:r>
              <a:rPr lang="en-US" sz="2000" b="1" dirty="0"/>
              <a:t> 2009</a:t>
            </a:r>
            <a:r>
              <a:rPr lang="en-US" sz="2000" dirty="0"/>
              <a:t> </a:t>
            </a:r>
            <a:r>
              <a:rPr lang="en-US" sz="2000" dirty="0" err="1"/>
              <a:t>yılında</a:t>
            </a:r>
            <a:r>
              <a:rPr lang="en-US" sz="2000" dirty="0"/>
              <a:t> </a:t>
            </a:r>
            <a:r>
              <a:rPr lang="en-US" sz="2000" dirty="0" err="1"/>
              <a:t>dev</a:t>
            </a:r>
            <a:r>
              <a:rPr lang="en-US" sz="2000" dirty="0"/>
              <a:t> </a:t>
            </a:r>
            <a:r>
              <a:rPr lang="en-US" sz="2000" b="1" dirty="0" err="1">
                <a:hlinkClick r:id="rId3"/>
              </a:rPr>
              <a:t>telekomünikasyon</a:t>
            </a:r>
            <a:r>
              <a:rPr lang="en-US" sz="2000" b="1" dirty="0"/>
              <a:t> </a:t>
            </a:r>
            <a:r>
              <a:rPr lang="en-US" sz="2000" dirty="0" err="1"/>
              <a:t>firması</a:t>
            </a:r>
            <a:r>
              <a:rPr lang="en-US" sz="2000" dirty="0"/>
              <a:t> </a:t>
            </a:r>
            <a:r>
              <a:rPr lang="en-US" sz="2000" dirty="0" err="1"/>
              <a:t>olan</a:t>
            </a:r>
            <a:r>
              <a:rPr lang="en-US" sz="2000" dirty="0"/>
              <a:t> </a:t>
            </a:r>
            <a:r>
              <a:rPr lang="en-US" sz="2000" b="1" dirty="0"/>
              <a:t>Verizon</a:t>
            </a:r>
            <a:r>
              <a:rPr lang="en-US" sz="2000" dirty="0"/>
              <a:t> </a:t>
            </a:r>
            <a:r>
              <a:rPr lang="en-US" sz="2000" dirty="0" err="1"/>
              <a:t>tarafından</a:t>
            </a:r>
            <a:r>
              <a:rPr lang="en-US" sz="2000" dirty="0"/>
              <a:t> </a:t>
            </a:r>
            <a:r>
              <a:rPr lang="en-US" sz="2000" dirty="0" err="1"/>
              <a:t>yapılmıştır</a:t>
            </a:r>
            <a:r>
              <a:rPr lang="en-US" sz="2000" dirty="0"/>
              <a:t>. Test, </a:t>
            </a:r>
            <a:r>
              <a:rPr lang="en-US" sz="2000" dirty="0" err="1"/>
              <a:t>Amerika'da</a:t>
            </a:r>
            <a:r>
              <a:rPr lang="en-US" sz="2000" dirty="0"/>
              <a:t> </a:t>
            </a:r>
            <a:r>
              <a:rPr lang="en-US" sz="2000" dirty="0" err="1"/>
              <a:t>Seatle</a:t>
            </a:r>
            <a:r>
              <a:rPr lang="en-US" sz="2000" dirty="0"/>
              <a:t> - Boston </a:t>
            </a:r>
            <a:r>
              <a:rPr lang="en-US" sz="2000" dirty="0" err="1"/>
              <a:t>şehirleri</a:t>
            </a:r>
            <a:r>
              <a:rPr lang="en-US" sz="2000" dirty="0"/>
              <a:t> </a:t>
            </a:r>
            <a:r>
              <a:rPr lang="en-US" sz="2000" dirty="0" err="1"/>
              <a:t>arasında</a:t>
            </a:r>
            <a:r>
              <a:rPr lang="en-US" sz="2000" dirty="0"/>
              <a:t> </a:t>
            </a:r>
            <a:r>
              <a:rPr lang="en-US" sz="2000" dirty="0" err="1"/>
              <a:t>başarılı</a:t>
            </a:r>
            <a:r>
              <a:rPr lang="en-US" sz="2000" dirty="0"/>
              <a:t> </a:t>
            </a:r>
            <a:r>
              <a:rPr lang="en-US" sz="2000" dirty="0" err="1"/>
              <a:t>bir</a:t>
            </a:r>
            <a:r>
              <a:rPr lang="en-US" sz="2000" dirty="0"/>
              <a:t> </a:t>
            </a:r>
            <a:r>
              <a:rPr lang="en-US" sz="2000" dirty="0" err="1"/>
              <a:t>şekilde</a:t>
            </a:r>
            <a:r>
              <a:rPr lang="en-US" sz="2000" dirty="0"/>
              <a:t> </a:t>
            </a:r>
            <a:r>
              <a:rPr lang="en-US" sz="2000" dirty="0" err="1"/>
              <a:t>gerçekleşmiştir</a:t>
            </a:r>
            <a:r>
              <a:rPr lang="en-US" sz="2000" dirty="0"/>
              <a:t>.</a:t>
            </a:r>
            <a:endParaRPr lang="tr-TR" sz="2000" dirty="0"/>
          </a:p>
          <a:p>
            <a:endParaRPr lang="tr-TR" dirty="0"/>
          </a:p>
        </p:txBody>
      </p:sp>
      <p:sp>
        <p:nvSpPr>
          <p:cNvPr id="4" name="TextBox 3"/>
          <p:cNvSpPr txBox="1"/>
          <p:nvPr/>
        </p:nvSpPr>
        <p:spPr>
          <a:xfrm>
            <a:off x="551384" y="3356992"/>
            <a:ext cx="7704856" cy="1600438"/>
          </a:xfrm>
          <a:prstGeom prst="rect">
            <a:avLst/>
          </a:prstGeom>
          <a:noFill/>
        </p:spPr>
        <p:txBody>
          <a:bodyPr wrap="square" rtlCol="0">
            <a:spAutoFit/>
          </a:bodyPr>
          <a:lstStyle/>
          <a:p>
            <a:pPr algn="just"/>
            <a:r>
              <a:rPr lang="en-US" sz="2000" dirty="0" err="1"/>
              <a:t>Genel</a:t>
            </a:r>
            <a:r>
              <a:rPr lang="en-US" sz="2000" dirty="0"/>
              <a:t> </a:t>
            </a:r>
            <a:r>
              <a:rPr lang="en-US" sz="2000" dirty="0" err="1"/>
              <a:t>olarak</a:t>
            </a:r>
            <a:r>
              <a:rPr lang="en-US" sz="2000" dirty="0"/>
              <a:t> </a:t>
            </a:r>
            <a:r>
              <a:rPr lang="en-US" sz="2000" dirty="0" err="1"/>
              <a:t>sistemin</a:t>
            </a:r>
            <a:r>
              <a:rPr lang="en-US" sz="2000" dirty="0"/>
              <a:t> </a:t>
            </a:r>
            <a:r>
              <a:rPr lang="en-US" sz="2000" b="1" u="sng" dirty="0" err="1"/>
              <a:t>ana</a:t>
            </a:r>
            <a:r>
              <a:rPr lang="en-US" sz="2000" b="1" u="sng" dirty="0"/>
              <a:t> </a:t>
            </a:r>
            <a:r>
              <a:rPr lang="en-US" sz="2000" b="1" u="sng" dirty="0" err="1"/>
              <a:t>hedefi</a:t>
            </a:r>
            <a:r>
              <a:rPr lang="en-US" sz="2000" dirty="0"/>
              <a:t>, </a:t>
            </a:r>
            <a:r>
              <a:rPr lang="en-US" sz="2000" dirty="0" err="1"/>
              <a:t>tüm</a:t>
            </a:r>
            <a:r>
              <a:rPr lang="en-US" sz="2000" dirty="0"/>
              <a:t> </a:t>
            </a:r>
            <a:r>
              <a:rPr lang="en-US" sz="2000" dirty="0" err="1"/>
              <a:t>kullanıcıların</a:t>
            </a:r>
            <a:r>
              <a:rPr lang="en-US" sz="2000" dirty="0"/>
              <a:t> minimum </a:t>
            </a:r>
            <a:r>
              <a:rPr lang="en-US" sz="2000" dirty="0" err="1"/>
              <a:t>gereksinimlerini</a:t>
            </a:r>
            <a:r>
              <a:rPr lang="en-US" sz="2000" dirty="0"/>
              <a:t> </a:t>
            </a:r>
            <a:r>
              <a:rPr lang="en-US" sz="2000" dirty="0" err="1"/>
              <a:t>karşılamak</a:t>
            </a:r>
            <a:r>
              <a:rPr lang="en-US" sz="2000" dirty="0"/>
              <a:t> </a:t>
            </a:r>
            <a:r>
              <a:rPr lang="en-US" sz="2000" dirty="0" err="1"/>
              <a:t>ve</a:t>
            </a:r>
            <a:r>
              <a:rPr lang="en-US" sz="2000" dirty="0"/>
              <a:t> </a:t>
            </a:r>
            <a:r>
              <a:rPr lang="en-US" sz="2000" dirty="0" err="1">
                <a:hlinkClick r:id="rId4"/>
              </a:rPr>
              <a:t>ağ</a:t>
            </a:r>
            <a:r>
              <a:rPr lang="en-US" sz="2000" dirty="0"/>
              <a:t> </a:t>
            </a:r>
            <a:r>
              <a:rPr lang="en-US" sz="2000" dirty="0" err="1"/>
              <a:t>kaynaklarını</a:t>
            </a:r>
            <a:r>
              <a:rPr lang="en-US" sz="2000" dirty="0"/>
              <a:t> </a:t>
            </a:r>
            <a:r>
              <a:rPr lang="en-US" sz="2000" dirty="0" err="1"/>
              <a:t>etkili</a:t>
            </a:r>
            <a:r>
              <a:rPr lang="en-US" sz="2000" dirty="0"/>
              <a:t> </a:t>
            </a:r>
            <a:r>
              <a:rPr lang="en-US" sz="2000" dirty="0" err="1"/>
              <a:t>bir</a:t>
            </a:r>
            <a:r>
              <a:rPr lang="en-US" sz="2000" dirty="0"/>
              <a:t> </a:t>
            </a:r>
            <a:r>
              <a:rPr lang="en-US" sz="2000" dirty="0" err="1"/>
              <a:t>biçimde</a:t>
            </a:r>
            <a:r>
              <a:rPr lang="en-US" sz="2000" dirty="0"/>
              <a:t> </a:t>
            </a:r>
            <a:r>
              <a:rPr lang="en-US" sz="2000" dirty="0" err="1"/>
              <a:t>kullanmalarını</a:t>
            </a:r>
            <a:r>
              <a:rPr lang="en-US" sz="2000" dirty="0"/>
              <a:t> </a:t>
            </a:r>
            <a:r>
              <a:rPr lang="en-US" sz="2000" dirty="0" err="1"/>
              <a:t>sağlamaktır</a:t>
            </a:r>
            <a:r>
              <a:rPr lang="en-US" sz="2000" dirty="0"/>
              <a:t>. 4G </a:t>
            </a:r>
            <a:r>
              <a:rPr lang="en-US" sz="2000" dirty="0" err="1"/>
              <a:t>çalışma</a:t>
            </a:r>
            <a:r>
              <a:rPr lang="en-US" sz="2000" dirty="0"/>
              <a:t> </a:t>
            </a:r>
            <a:r>
              <a:rPr lang="en-US" sz="2000" dirty="0" err="1"/>
              <a:t>grubu</a:t>
            </a:r>
            <a:r>
              <a:rPr lang="en-US" sz="2000" dirty="0"/>
              <a:t>, </a:t>
            </a:r>
            <a:r>
              <a:rPr lang="en-US" sz="2000" dirty="0" err="1"/>
              <a:t>aşağıda</a:t>
            </a:r>
            <a:r>
              <a:rPr lang="en-US" sz="2000" dirty="0"/>
              <a:t> </a:t>
            </a:r>
            <a:r>
              <a:rPr lang="en-US" sz="2000" dirty="0" err="1"/>
              <a:t>yer</a:t>
            </a:r>
            <a:r>
              <a:rPr lang="en-US" sz="2000" dirty="0"/>
              <a:t> </a:t>
            </a:r>
            <a:r>
              <a:rPr lang="en-US" sz="2000" dirty="0" err="1"/>
              <a:t>alan</a:t>
            </a:r>
            <a:r>
              <a:rPr lang="en-US" sz="2000" dirty="0"/>
              <a:t> </a:t>
            </a:r>
            <a:r>
              <a:rPr lang="en-US" sz="2000" dirty="0" err="1"/>
              <a:t>konuları</a:t>
            </a:r>
            <a:r>
              <a:rPr lang="en-US" sz="2000" dirty="0"/>
              <a:t> 4G </a:t>
            </a:r>
            <a:r>
              <a:rPr lang="en-US" sz="2000" dirty="0" err="1"/>
              <a:t>kablosuz</a:t>
            </a:r>
            <a:r>
              <a:rPr lang="en-US" sz="2000" dirty="0"/>
              <a:t> </a:t>
            </a:r>
            <a:r>
              <a:rPr lang="en-US" sz="2000" dirty="0" err="1"/>
              <a:t>iletişim</a:t>
            </a:r>
            <a:r>
              <a:rPr lang="en-US" sz="2000" dirty="0"/>
              <a:t> </a:t>
            </a:r>
            <a:r>
              <a:rPr lang="en-US" sz="2000" dirty="0" err="1"/>
              <a:t>standardının</a:t>
            </a:r>
            <a:r>
              <a:rPr lang="en-US" sz="2000" dirty="0"/>
              <a:t> </a:t>
            </a:r>
            <a:r>
              <a:rPr lang="en-US" sz="2000" dirty="0" err="1"/>
              <a:t>hedefleri</a:t>
            </a:r>
            <a:r>
              <a:rPr lang="en-US" sz="2000" dirty="0"/>
              <a:t> </a:t>
            </a:r>
            <a:r>
              <a:rPr lang="en-US" sz="2000" dirty="0" err="1"/>
              <a:t>olarak</a:t>
            </a:r>
            <a:r>
              <a:rPr lang="en-US" sz="2000" dirty="0"/>
              <a:t> </a:t>
            </a:r>
            <a:r>
              <a:rPr lang="en-US" sz="2000" dirty="0" err="1"/>
              <a:t>tanımlamıştır</a:t>
            </a:r>
            <a:r>
              <a:rPr lang="en-US" sz="2000" dirty="0"/>
              <a:t>:</a:t>
            </a:r>
            <a:endParaRPr lang="tr-TR" sz="2000" dirty="0"/>
          </a:p>
          <a:p>
            <a:endParaRPr lang="tr-TR" dirty="0"/>
          </a:p>
        </p:txBody>
      </p:sp>
      <p:sp>
        <p:nvSpPr>
          <p:cNvPr id="5" name="Slide Number Placeholder 4">
            <a:extLst>
              <a:ext uri="{FF2B5EF4-FFF2-40B4-BE49-F238E27FC236}">
                <a16:creationId xmlns:a16="http://schemas.microsoft.com/office/drawing/2014/main" id="{BD83BDEF-5035-F190-905A-50EC4A480191}"/>
              </a:ext>
            </a:extLst>
          </p:cNvPr>
          <p:cNvSpPr>
            <a:spLocks noGrp="1"/>
          </p:cNvSpPr>
          <p:nvPr>
            <p:ph type="sldNum" sz="quarter" idx="12"/>
          </p:nvPr>
        </p:nvSpPr>
        <p:spPr/>
        <p:txBody>
          <a:bodyPr/>
          <a:lstStyle/>
          <a:p>
            <a:fld id="{FA388F4F-6C6B-4E7F-860B-201CED661D62}" type="slidenum">
              <a:rPr lang="tr-TR" smtClean="0"/>
              <a:t>99</a:t>
            </a:fld>
            <a:endParaRPr lang="tr-TR"/>
          </a:p>
        </p:txBody>
      </p:sp>
    </p:spTree>
    <p:extLst>
      <p:ext uri="{BB962C8B-B14F-4D97-AF65-F5344CB8AC3E}">
        <p14:creationId xmlns:p14="http://schemas.microsoft.com/office/powerpoint/2010/main" val="23786858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BFD0A0BFE8DA4EB6C6340021039F3B" ma:contentTypeVersion="" ma:contentTypeDescription="Create a new document." ma:contentTypeScope="" ma:versionID="96325dc7c963cc412a590389aa28864c">
  <xsd:schema xmlns:xsd="http://www.w3.org/2001/XMLSchema" xmlns:xs="http://www.w3.org/2001/XMLSchema" xmlns:p="http://schemas.microsoft.com/office/2006/metadata/properties" xmlns:ns1="http://schemas.microsoft.com/sharepoint/v3" targetNamespace="http://schemas.microsoft.com/office/2006/metadata/properties" ma:root="true" ma:fieldsID="e7c0fbca0dc77f7d578302ec0c7f24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09F9BA-C188-44F6-B463-16FBD7242648}"/>
</file>

<file path=customXml/itemProps2.xml><?xml version="1.0" encoding="utf-8"?>
<ds:datastoreItem xmlns:ds="http://schemas.openxmlformats.org/officeDocument/2006/customXml" ds:itemID="{A1506F58-4AB5-464C-A35A-B3BC6B7CD737}"/>
</file>

<file path=customXml/itemProps3.xml><?xml version="1.0" encoding="utf-8"?>
<ds:datastoreItem xmlns:ds="http://schemas.openxmlformats.org/officeDocument/2006/customXml" ds:itemID="{5DAB9F6E-BB22-4609-9CB0-9B1C81AE801E}"/>
</file>

<file path=docProps/app.xml><?xml version="1.0" encoding="utf-8"?>
<Properties xmlns="http://schemas.openxmlformats.org/officeDocument/2006/extended-properties" xmlns:vt="http://schemas.openxmlformats.org/officeDocument/2006/docPropsVTypes">
  <Template>Retrospect</Template>
  <TotalTime>2639</TotalTime>
  <Words>11757</Words>
  <Application>Microsoft Office PowerPoint</Application>
  <PresentationFormat>On-screen Show (4:3)</PresentationFormat>
  <Paragraphs>815</Paragraphs>
  <Slides>117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6" baseType="lpstr">
      <vt:lpstr>Arial</vt:lpstr>
      <vt:lpstr>Calibri</vt:lpstr>
      <vt:lpstr>Calibri Light</vt:lpstr>
      <vt:lpstr>Open Sans</vt:lpstr>
      <vt:lpstr>Times New Roman</vt:lpstr>
      <vt:lpstr>TimesNewRoman</vt:lpstr>
      <vt:lpstr>Wingdings</vt:lpstr>
      <vt:lpstr>Retrospect</vt:lpstr>
      <vt:lpstr>MSPhotoEd.3</vt:lpstr>
      <vt:lpstr>Veri Haberleşme Teknikleri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 Haberleşme</dc:title>
  <dc:creator>alper</dc:creator>
  <cp:lastModifiedBy>Mesut Yakup</cp:lastModifiedBy>
  <cp:revision>138</cp:revision>
  <cp:lastPrinted>2016-04-29T10:29:17Z</cp:lastPrinted>
  <dcterms:created xsi:type="dcterms:W3CDTF">2016-04-11T09:44:25Z</dcterms:created>
  <dcterms:modified xsi:type="dcterms:W3CDTF">2022-05-20T10:16:21Z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0x010100B6BFD0A0BFE8DA4EB6C6340021039F3B</vt:lpwstr>
  </property>
</Properties>
</file>