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5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56"/>
  </p:notesMasterIdLst>
  <p:handoutMasterIdLst>
    <p:handoutMasterId r:id="rId57"/>
  </p:handoutMasterIdLst>
  <p:sldIdLst>
    <p:sldId id="360"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4364" autoAdjust="0"/>
  </p:normalViewPr>
  <p:slideViewPr>
    <p:cSldViewPr snapToGrid="0" snapToObjects="1">
      <p:cViewPr varScale="1">
        <p:scale>
          <a:sx n="66" d="100"/>
          <a:sy n="66" d="100"/>
        </p:scale>
        <p:origin x="132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312"/>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64"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65"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 </a:t>
            </a:r>
            <a:r>
              <a:rPr lang="en-US" dirty="0" smtClean="0"/>
              <a:t> </a:t>
            </a:r>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a:t>
            </a:r>
            <a:r>
              <a:rPr lang="en-US" sz="1200" b="0" i="0" u="none" strike="noStrike" kern="1200" cap="none" dirty="0" err="1" smtClean="0">
                <a:solidFill>
                  <a:schemeClr val="dk1"/>
                </a:solidFill>
                <a:latin typeface="Arial"/>
                <a:ea typeface="Arial"/>
                <a:cs typeface="Arial"/>
                <a:sym typeface="Arial"/>
              </a:rPr>
              <a:t>MathType</a:t>
            </a:r>
            <a:r>
              <a:rPr lang="en-US" sz="1200" b="0" i="0" u="none" strike="noStrike" kern="1200" cap="none" dirty="0" smtClean="0">
                <a:solidFill>
                  <a:schemeClr val="dk1"/>
                </a:solidFill>
                <a:latin typeface="Arial"/>
                <a:ea typeface="Arial"/>
                <a:cs typeface="Arial"/>
                <a:sym typeface="Arial"/>
              </a:rPr>
              <a:t>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smtClean="0">
                <a:solidFill>
                  <a:schemeClr val="dk1"/>
                </a:solidFill>
                <a:latin typeface="Arial"/>
                <a:ea typeface="Arial"/>
                <a:cs typeface="Arial"/>
                <a:sym typeface="Arial"/>
              </a:rPr>
              <a:t>3) NVDA Reader (free versions available)</a:t>
            </a:r>
            <a:endParaRPr lang="en-US" smtClean="0"/>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2219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12/19/2017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9593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761441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17"/>
        <p:cNvGrpSpPr/>
        <p:nvPr/>
      </p:nvGrpSpPr>
      <p:grpSpPr>
        <a:xfrm>
          <a:off x="0" y="0"/>
          <a:ext cx="0" cy="0"/>
          <a:chOff x="0" y="0"/>
          <a:chExt cx="0" cy="0"/>
        </a:xfrm>
      </p:grpSpPr>
      <p:sp>
        <p:nvSpPr>
          <p:cNvPr id="18" name="Shape 18"/>
          <p:cNvSpPr/>
          <p:nvPr userDrawn="1"/>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Title 1"/>
          <p:cNvSpPr txBox="1">
            <a:spLocks noGrp="1"/>
          </p:cNvSpPr>
          <p:nvPr>
            <p:ph type="ctrTitle"/>
          </p:nvPr>
        </p:nvSpPr>
        <p:spPr>
          <a:xfrm>
            <a:off x="685800" y="762000"/>
            <a:ext cx="7772400" cy="1187823"/>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0"/>
          </p:nvPr>
        </p:nvSpPr>
        <p:spPr>
          <a:xfrm>
            <a:off x="685801" y="2743200"/>
            <a:ext cx="3684588" cy="887413"/>
          </a:xfrm>
        </p:spPr>
        <p:txBody>
          <a:bodyPr/>
          <a:lstStyle>
            <a:lvl1pPr marL="101600" indent="0">
              <a:buNone/>
              <a:defRPr>
                <a:solidFill>
                  <a:schemeClr val="bg1"/>
                </a:solidFill>
              </a:defRPr>
            </a:lvl1pPr>
          </a:lstStyle>
          <a:p>
            <a:pPr lvl="0"/>
            <a:endParaRPr lang="en-US" dirty="0"/>
          </a:p>
        </p:txBody>
      </p:sp>
      <p:sp>
        <p:nvSpPr>
          <p:cNvPr id="5" name="Content Placeholder 4"/>
          <p:cNvSpPr>
            <a:spLocks noGrp="1"/>
          </p:cNvSpPr>
          <p:nvPr>
            <p:ph sz="quarter" idx="11"/>
          </p:nvPr>
        </p:nvSpPr>
        <p:spPr>
          <a:xfrm>
            <a:off x="685801" y="4141788"/>
            <a:ext cx="3684588" cy="604837"/>
          </a:xfrm>
        </p:spPr>
        <p:txBody>
          <a:bodyPr/>
          <a:lstStyle>
            <a:lvl1pPr marL="101600" indent="0">
              <a:buNone/>
              <a:defRPr>
                <a:solidFill>
                  <a:schemeClr val="tx2"/>
                </a:solidFill>
              </a:defRPr>
            </a:lvl1pPr>
          </a:lstStyle>
          <a:p>
            <a:pPr lvl="0"/>
            <a:endParaRPr lang="en-US" dirty="0"/>
          </a:p>
        </p:txBody>
      </p:sp>
      <p:sp>
        <p:nvSpPr>
          <p:cNvPr id="7" name="Content Placeholder 6"/>
          <p:cNvSpPr>
            <a:spLocks noGrp="1"/>
          </p:cNvSpPr>
          <p:nvPr>
            <p:ph sz="quarter" idx="12"/>
          </p:nvPr>
        </p:nvSpPr>
        <p:spPr>
          <a:xfrm>
            <a:off x="685800" y="5002213"/>
            <a:ext cx="3684587" cy="565150"/>
          </a:xfrm>
        </p:spPr>
        <p:txBody>
          <a:bodyPr/>
          <a:lstStyle>
            <a:lvl1pPr marL="101600" indent="0">
              <a:buNone/>
              <a:defRPr>
                <a:solidFill>
                  <a:schemeClr val="tx2"/>
                </a:solidFill>
              </a:defRPr>
            </a:lvl1pPr>
          </a:lstStyle>
          <a:p>
            <a:pPr lvl="0"/>
            <a:endParaRPr lang="en-US" dirty="0"/>
          </a:p>
        </p:txBody>
      </p:sp>
      <p:sp>
        <p:nvSpPr>
          <p:cNvPr id="9" name="Content Placeholder 8"/>
          <p:cNvSpPr>
            <a:spLocks noGrp="1"/>
          </p:cNvSpPr>
          <p:nvPr>
            <p:ph sz="quarter" idx="13"/>
          </p:nvPr>
        </p:nvSpPr>
        <p:spPr>
          <a:xfrm>
            <a:off x="2487706" y="6413500"/>
            <a:ext cx="6279776" cy="269876"/>
          </a:xfrm>
        </p:spPr>
        <p:txBody>
          <a:bodyPr/>
          <a:lstStyle>
            <a:lvl1pPr marL="101600" indent="0">
              <a:buNone/>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332201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4">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743200" y="6459075"/>
            <a:ext cx="6016702"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smtClean="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69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Title 1"/>
          <p:cNvSpPr txBox="1">
            <a:spLocks noGrp="1"/>
          </p:cNvSpPr>
          <p:nvPr>
            <p:ph type="ctrTitle"/>
          </p:nvPr>
        </p:nvSpPr>
        <p:spPr>
          <a:xfrm>
            <a:off x="685800" y="381000"/>
            <a:ext cx="7772400" cy="1568823"/>
          </a:xfrm>
          <a:prstGeom prst="rect">
            <a:avLst/>
          </a:prstGeom>
          <a:noFill/>
          <a:ln>
            <a:noFill/>
          </a:ln>
        </p:spPr>
        <p:txBody>
          <a:bodyPr lIns="0" tIns="0" rIns="0" bIns="0" anchor="b" anchorCtr="0">
            <a:noAutofit/>
          </a:bodyPr>
          <a:lstStyle/>
          <a:p>
            <a:pPr lvl="0">
              <a:buSzPct val="25000"/>
            </a:pPr>
            <a:r>
              <a:rPr lang="en-US" sz="3400" dirty="0"/>
              <a:t>Integrating Educational </a:t>
            </a:r>
            <a:r>
              <a:rPr lang="en-US" sz="3400" dirty="0" smtClean="0"/>
              <a:t>Technology Into Teaching</a:t>
            </a:r>
            <a:r>
              <a:rPr lang="en-US" sz="3400" dirty="0"/>
              <a:t>: Transforming Learning </a:t>
            </a:r>
            <a:r>
              <a:rPr lang="en-US" sz="3400" dirty="0" smtClean="0"/>
              <a:t>Across </a:t>
            </a:r>
            <a:r>
              <a:rPr lang="en-US" sz="3400" dirty="0"/>
              <a:t>Disciplines</a:t>
            </a:r>
            <a:endParaRPr lang="en-US" sz="3400" b="1" i="0" u="none" strike="noStrike" cap="none" dirty="0">
              <a:solidFill>
                <a:schemeClr val="lt1"/>
              </a:solidFill>
              <a:sym typeface="Times New Roman"/>
            </a:endParaRPr>
          </a:p>
        </p:txBody>
      </p:sp>
      <p:sp>
        <p:nvSpPr>
          <p:cNvPr id="104" name="Content Placeholder 2"/>
          <p:cNvSpPr txBox="1">
            <a:spLocks noGrp="1"/>
          </p:cNvSpPr>
          <p:nvPr>
            <p:ph sz="quarter" idx="10"/>
          </p:nvPr>
        </p:nvSpPr>
        <p:spPr>
          <a:xfrm>
            <a:off x="685801" y="2743201"/>
            <a:ext cx="3684588" cy="533400"/>
          </a:xfrm>
          <a:prstGeom prst="rect">
            <a:avLst/>
          </a:prstGeom>
          <a:noFill/>
          <a:ln>
            <a:noFill/>
          </a:ln>
        </p:spPr>
        <p:txBody>
          <a:bodyPr lIns="0" tIns="0" rIns="0" bIns="0" anchor="t" anchorCtr="0">
            <a:noAutofit/>
          </a:bodyPr>
          <a:lstStyle/>
          <a:p>
            <a:pPr marL="0" lvl="0">
              <a:spcBef>
                <a:spcPts val="0"/>
              </a:spcBef>
              <a:buSzPct val="25000"/>
            </a:pPr>
            <a:r>
              <a:rPr lang="en-US" sz="2000" b="1" dirty="0">
                <a:latin typeface="Times New Roman" panose="02020603050405020304" pitchFamily="18" charset="0"/>
                <a:cs typeface="Times New Roman" panose="02020603050405020304" pitchFamily="18" charset="0"/>
              </a:rPr>
              <a:t>Eighth Edition</a:t>
            </a:r>
            <a:endParaRPr sz="2000" b="1" i="0"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sp>
        <p:nvSpPr>
          <p:cNvPr id="2" name="Content Placeholder 3"/>
          <p:cNvSpPr>
            <a:spLocks noGrp="1"/>
          </p:cNvSpPr>
          <p:nvPr>
            <p:ph sz="quarter" idx="11"/>
          </p:nvPr>
        </p:nvSpPr>
        <p:spPr>
          <a:xfrm>
            <a:off x="685801" y="3982134"/>
            <a:ext cx="3684588" cy="604837"/>
          </a:xfrm>
        </p:spPr>
        <p:txBody>
          <a:bodyPr/>
          <a:lstStyle/>
          <a:p>
            <a:pPr marL="0" algn="ctr"/>
            <a:r>
              <a:rPr lang="en-US" sz="3000" b="1" dirty="0">
                <a:latin typeface="+mn-lt"/>
              </a:rPr>
              <a:t>Chapter </a:t>
            </a:r>
            <a:r>
              <a:rPr lang="en-US" sz="3000" b="1" dirty="0" smtClean="0">
                <a:latin typeface="+mn-lt"/>
              </a:rPr>
              <a:t>5</a:t>
            </a:r>
            <a:endParaRPr lang="en-US" sz="3000" dirty="0">
              <a:latin typeface="+mn-lt"/>
            </a:endParaRPr>
          </a:p>
        </p:txBody>
      </p:sp>
      <p:sp>
        <p:nvSpPr>
          <p:cNvPr id="3" name="Content Placeholder 4"/>
          <p:cNvSpPr>
            <a:spLocks noGrp="1"/>
          </p:cNvSpPr>
          <p:nvPr>
            <p:ph sz="quarter" idx="12"/>
          </p:nvPr>
        </p:nvSpPr>
        <p:spPr>
          <a:xfrm>
            <a:off x="685800" y="4688832"/>
            <a:ext cx="3886200" cy="873740"/>
          </a:xfrm>
        </p:spPr>
        <p:txBody>
          <a:bodyPr/>
          <a:lstStyle/>
          <a:p>
            <a:pPr algn="ctr"/>
            <a:r>
              <a:rPr lang="en-US" altLang="en-US" sz="2200" dirty="0">
                <a:latin typeface="+mn-lt"/>
              </a:rPr>
              <a:t>Instructional Software for Student Learning</a:t>
            </a:r>
          </a:p>
        </p:txBody>
      </p:sp>
      <p:pic>
        <p:nvPicPr>
          <p:cNvPr id="4" name="Picture 3" descr="Front Cover: Integrating Educational Technology into Teaching: Transforming Learning Across Disciplines Eight Edition by Roblyer and Hugh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861" y="2048847"/>
            <a:ext cx="3015339" cy="3827106"/>
          </a:xfrm>
          <a:prstGeom prst="rect">
            <a:avLst/>
          </a:prstGeom>
          <a:ln w="9525">
            <a:solidFill>
              <a:schemeClr val="tx1"/>
            </a:solidFill>
          </a:ln>
          <a:effectLst/>
        </p:spPr>
      </p:pic>
      <p:sp>
        <p:nvSpPr>
          <p:cNvPr id="5" name="Content Placeholder 5"/>
          <p:cNvSpPr>
            <a:spLocks noGrp="1"/>
          </p:cNvSpPr>
          <p:nvPr>
            <p:ph sz="quarter" idx="13"/>
          </p:nvPr>
        </p:nvSpPr>
        <p:spPr>
          <a:xfrm>
            <a:off x="2487706" y="6371935"/>
            <a:ext cx="6279776" cy="269876"/>
          </a:xfrm>
        </p:spPr>
        <p:txBody>
          <a:bodyPr/>
          <a:lstStyle/>
          <a:p>
            <a:pPr algn="r"/>
            <a:r>
              <a:rPr lang="en-US" altLang="en-US" dirty="0">
                <a:latin typeface="Verdana"/>
              </a:rPr>
              <a:t>Copyright © 2019, 2016, 2013 Pearson Education, Inc. All Rights </a:t>
            </a:r>
            <a:r>
              <a:rPr lang="en-US" altLang="en-US" dirty="0" smtClean="0">
                <a:latin typeface="Verdana"/>
              </a:rPr>
              <a:t>Reserved</a:t>
            </a:r>
            <a:endParaRPr lang="en-US" altLang="en-US" dirty="0">
              <a:latin typeface="Verdana"/>
            </a:endParaRPr>
          </a:p>
        </p:txBody>
      </p:sp>
    </p:spTree>
    <p:extLst>
      <p:ext uri="{BB962C8B-B14F-4D97-AF65-F5344CB8AC3E}">
        <p14:creationId xmlns:p14="http://schemas.microsoft.com/office/powerpoint/2010/main" val="2017913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200" dirty="0" smtClean="0">
                <a:latin typeface="Times New Roman" panose="02020603050405020304" pitchFamily="18" charset="0"/>
              </a:rPr>
              <a:t>Selecting Appropriate Instructional Software</a:t>
            </a:r>
            <a:endParaRPr lang="en-US" sz="3200"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tabLst/>
            </a:pPr>
            <a:r>
              <a:rPr lang="en-US" sz="2000" dirty="0">
                <a:solidFill>
                  <a:srgbClr val="000000"/>
                </a:solidFill>
                <a:latin typeface="Arial (Body)"/>
              </a:rPr>
              <a:t>Software product review sites</a:t>
            </a:r>
          </a:p>
          <a:p>
            <a:pPr marL="255651" lvl="0" indent="-255651">
              <a:spcAft>
                <a:spcPct val="0"/>
              </a:spcAft>
              <a:tabLst/>
            </a:pPr>
            <a:r>
              <a:rPr lang="en-US" sz="2000" dirty="0">
                <a:solidFill>
                  <a:srgbClr val="000000"/>
                </a:solidFill>
                <a:latin typeface="Arial (Body)"/>
              </a:rPr>
              <a:t>Criteria for evaluating software</a:t>
            </a:r>
          </a:p>
          <a:p>
            <a:pPr marL="741553" lvl="1" indent="-284353">
              <a:spcAft>
                <a:spcPct val="0"/>
              </a:spcAft>
            </a:pPr>
            <a:r>
              <a:rPr lang="en-US" sz="2000" dirty="0">
                <a:solidFill>
                  <a:srgbClr val="000000"/>
                </a:solidFill>
                <a:latin typeface="Arial (Body)"/>
              </a:rPr>
              <a:t>Content</a:t>
            </a:r>
          </a:p>
          <a:p>
            <a:pPr marL="741553" lvl="1" indent="-284353">
              <a:spcAft>
                <a:spcPct val="0"/>
              </a:spcAft>
            </a:pPr>
            <a:r>
              <a:rPr lang="en-US" sz="2000" dirty="0">
                <a:solidFill>
                  <a:srgbClr val="000000"/>
                </a:solidFill>
                <a:latin typeface="Arial (Body)"/>
              </a:rPr>
              <a:t>Instruction and assessment</a:t>
            </a:r>
          </a:p>
          <a:p>
            <a:pPr marL="741553" lvl="1" indent="-284353">
              <a:spcAft>
                <a:spcPct val="0"/>
              </a:spcAft>
            </a:pPr>
            <a:r>
              <a:rPr lang="en-US" sz="2000" dirty="0">
                <a:solidFill>
                  <a:srgbClr val="000000"/>
                </a:solidFill>
                <a:latin typeface="Arial (Body)"/>
              </a:rPr>
              <a:t>Integration model</a:t>
            </a:r>
          </a:p>
          <a:p>
            <a:pPr marL="741553" lvl="1" indent="-284353">
              <a:spcAft>
                <a:spcPct val="0"/>
              </a:spcAft>
            </a:pPr>
            <a:r>
              <a:rPr lang="en-US" sz="2000" dirty="0">
                <a:solidFill>
                  <a:srgbClr val="000000"/>
                </a:solidFill>
                <a:latin typeface="Arial (Body)"/>
              </a:rPr>
              <a:t>Special needs features</a:t>
            </a:r>
          </a:p>
          <a:p>
            <a:pPr marL="741553" lvl="1" indent="-284353">
              <a:spcAft>
                <a:spcPct val="0"/>
              </a:spcAft>
            </a:pPr>
            <a:r>
              <a:rPr lang="en-US" sz="2000" dirty="0">
                <a:solidFill>
                  <a:srgbClr val="000000"/>
                </a:solidFill>
                <a:latin typeface="Arial (Body)"/>
              </a:rPr>
              <a:t>Learner involvement</a:t>
            </a:r>
          </a:p>
          <a:p>
            <a:pPr marL="741553" lvl="1" indent="-284353">
              <a:spcAft>
                <a:spcPct val="0"/>
              </a:spcAft>
            </a:pPr>
            <a:r>
              <a:rPr lang="en-US" sz="2000" dirty="0">
                <a:solidFill>
                  <a:srgbClr val="000000"/>
                </a:solidFill>
                <a:latin typeface="Arial (Body)"/>
              </a:rPr>
              <a:t>Learner engagement</a:t>
            </a:r>
          </a:p>
          <a:p>
            <a:pPr marL="741553" lvl="1" indent="-284353">
              <a:spcAft>
                <a:spcPct val="0"/>
              </a:spcAft>
            </a:pPr>
            <a:r>
              <a:rPr lang="en-US" sz="2000" dirty="0">
                <a:solidFill>
                  <a:srgbClr val="000000"/>
                </a:solidFill>
                <a:latin typeface="Arial (Body)"/>
              </a:rPr>
              <a:t>Technical and implementation aspects</a:t>
            </a:r>
          </a:p>
          <a:p>
            <a:pPr marL="741553" lvl="1" indent="-284353">
              <a:spcAft>
                <a:spcPct val="0"/>
              </a:spcAft>
            </a:pPr>
            <a:r>
              <a:rPr lang="en-US" sz="2000" dirty="0">
                <a:solidFill>
                  <a:srgbClr val="000000"/>
                </a:solidFill>
                <a:latin typeface="Arial (Body)"/>
              </a:rPr>
              <a:t>Design and aesthetics</a:t>
            </a:r>
          </a:p>
          <a:p>
            <a:pPr marL="741553" lvl="1" indent="-284353">
              <a:spcAft>
                <a:spcPct val="0"/>
              </a:spcAft>
            </a:pPr>
            <a:r>
              <a:rPr lang="en-US" sz="2000" dirty="0">
                <a:solidFill>
                  <a:srgbClr val="000000"/>
                </a:solidFill>
                <a:latin typeface="Arial (Body)"/>
              </a:rPr>
              <a:t>Evidence of effectiveness</a:t>
            </a:r>
          </a:p>
        </p:txBody>
      </p:sp>
    </p:spTree>
    <p:extLst>
      <p:ext uri="{BB962C8B-B14F-4D97-AF65-F5344CB8AC3E}">
        <p14:creationId xmlns:p14="http://schemas.microsoft.com/office/powerpoint/2010/main" val="100633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Drill and Practice Functions</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846864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Characteristics of Drill and Practice</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1115660"/>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Exercises for learners to work through example items</a:t>
            </a:r>
          </a:p>
          <a:p>
            <a:pPr marL="255651" lvl="0" indent="-255651">
              <a:spcAft>
                <a:spcPct val="0"/>
              </a:spcAft>
              <a:buSzPts val="2400"/>
              <a:tabLst/>
            </a:pPr>
            <a:r>
              <a:rPr lang="en-US" sz="2400" dirty="0">
                <a:solidFill>
                  <a:srgbClr val="000000"/>
                </a:solidFill>
                <a:latin typeface="Arial (Body)"/>
              </a:rPr>
              <a:t>Feedback provided</a:t>
            </a:r>
          </a:p>
        </p:txBody>
      </p:sp>
    </p:spTree>
    <p:extLst>
      <p:ext uri="{BB962C8B-B14F-4D97-AF65-F5344CB8AC3E}">
        <p14:creationId xmlns:p14="http://schemas.microsoft.com/office/powerpoint/2010/main" val="1215133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mtClean="0">
                <a:latin typeface="Times New Roman" panose="02020603050405020304" pitchFamily="18" charset="0"/>
              </a:rPr>
              <a:t>Common Types of Drill and Practice</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Flash card</a:t>
            </a:r>
          </a:p>
          <a:p>
            <a:pPr marL="255651" lvl="0" indent="-255651">
              <a:spcAft>
                <a:spcPct val="0"/>
              </a:spcAft>
              <a:buSzPts val="2400"/>
              <a:tabLst/>
            </a:pPr>
            <a:r>
              <a:rPr lang="en-US" altLang="en-US" sz="2400" dirty="0">
                <a:solidFill>
                  <a:srgbClr val="000000"/>
                </a:solidFill>
                <a:latin typeface="Arial (Body)"/>
              </a:rPr>
              <a:t>Chart fill-in</a:t>
            </a:r>
          </a:p>
          <a:p>
            <a:pPr marL="255651" lvl="0" indent="-255651">
              <a:spcAft>
                <a:spcPct val="0"/>
              </a:spcAft>
              <a:buSzPts val="2400"/>
              <a:tabLst/>
            </a:pPr>
            <a:r>
              <a:rPr lang="en-US" altLang="en-US" sz="2400" dirty="0">
                <a:solidFill>
                  <a:srgbClr val="000000"/>
                </a:solidFill>
                <a:latin typeface="Arial (Body)"/>
              </a:rPr>
              <a:t>Branching drill</a:t>
            </a:r>
          </a:p>
          <a:p>
            <a:pPr marL="255651" lvl="0" indent="-255651">
              <a:spcAft>
                <a:spcPct val="0"/>
              </a:spcAft>
              <a:buSzPts val="2400"/>
              <a:tabLst/>
            </a:pPr>
            <a:r>
              <a:rPr lang="en-US" altLang="en-US" sz="2400" dirty="0">
                <a:solidFill>
                  <a:srgbClr val="000000"/>
                </a:solidFill>
                <a:latin typeface="Arial (Body)"/>
              </a:rPr>
              <a:t>Extensive feedback</a:t>
            </a:r>
            <a:endParaRPr lang="en-US" sz="2400" dirty="0">
              <a:solidFill>
                <a:srgbClr val="000000"/>
              </a:solidFill>
              <a:latin typeface="Arial (Body)"/>
            </a:endParaRPr>
          </a:p>
        </p:txBody>
      </p:sp>
    </p:spTree>
    <p:extLst>
      <p:ext uri="{BB962C8B-B14F-4D97-AF65-F5344CB8AC3E}">
        <p14:creationId xmlns:p14="http://schemas.microsoft.com/office/powerpoint/2010/main" val="1703841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mtClean="0">
                <a:latin typeface="Times New Roman" panose="02020603050405020304" pitchFamily="18" charset="0"/>
              </a:rPr>
              <a:t>Selection Criteria for Drill and Practice</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Control over presentation rate</a:t>
            </a:r>
          </a:p>
          <a:p>
            <a:pPr marL="255651" lvl="0" indent="-255651">
              <a:spcAft>
                <a:spcPct val="0"/>
              </a:spcAft>
              <a:buSzPts val="2400"/>
              <a:tabLst/>
            </a:pPr>
            <a:r>
              <a:rPr lang="en-US" sz="2400" dirty="0">
                <a:solidFill>
                  <a:srgbClr val="000000"/>
                </a:solidFill>
                <a:latin typeface="Arial (Body)"/>
              </a:rPr>
              <a:t>Answer judging</a:t>
            </a:r>
          </a:p>
          <a:p>
            <a:pPr marL="255651" lvl="0" indent="-255651">
              <a:spcAft>
                <a:spcPct val="0"/>
              </a:spcAft>
              <a:buSzPts val="2400"/>
              <a:tabLst/>
            </a:pPr>
            <a:r>
              <a:rPr lang="en-US" sz="2400" dirty="0">
                <a:solidFill>
                  <a:srgbClr val="000000"/>
                </a:solidFill>
                <a:latin typeface="Arial (Body)"/>
              </a:rPr>
              <a:t>Appropriate feedback for correct and incorrect answers</a:t>
            </a:r>
          </a:p>
          <a:p>
            <a:pPr marL="255651" lvl="0" indent="-255651">
              <a:spcAft>
                <a:spcPct val="0"/>
              </a:spcAft>
              <a:buSzPts val="2400"/>
              <a:tabLst/>
            </a:pPr>
            <a:r>
              <a:rPr lang="en-US" sz="2400" dirty="0">
                <a:solidFill>
                  <a:srgbClr val="000000"/>
                </a:solidFill>
                <a:latin typeface="Arial (Body)"/>
              </a:rPr>
              <a:t>Characteristics tailored to young learners</a:t>
            </a:r>
          </a:p>
        </p:txBody>
      </p:sp>
    </p:spTree>
    <p:extLst>
      <p:ext uri="{BB962C8B-B14F-4D97-AF65-F5344CB8AC3E}">
        <p14:creationId xmlns:p14="http://schemas.microsoft.com/office/powerpoint/2010/main" val="1822400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mtClean="0">
                <a:latin typeface="Times New Roman" panose="02020603050405020304" pitchFamily="18" charset="0"/>
              </a:rPr>
              <a:t>Benefits of Drill and Practice</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Immediate feedback</a:t>
            </a:r>
          </a:p>
          <a:p>
            <a:pPr marL="255651" lvl="0" indent="-255651">
              <a:spcAft>
                <a:spcPct val="0"/>
              </a:spcAft>
              <a:buSzPts val="2400"/>
              <a:tabLst/>
            </a:pPr>
            <a:r>
              <a:rPr lang="en-US" altLang="en-US" sz="2400" dirty="0">
                <a:solidFill>
                  <a:srgbClr val="000000"/>
                </a:solidFill>
                <a:latin typeface="Arial (Body)"/>
              </a:rPr>
              <a:t>Increased motivation</a:t>
            </a:r>
          </a:p>
          <a:p>
            <a:pPr marL="255651" lvl="0" indent="-255651">
              <a:spcAft>
                <a:spcPct val="0"/>
              </a:spcAft>
              <a:buSzPts val="2400"/>
              <a:tabLst/>
            </a:pPr>
            <a:r>
              <a:rPr lang="en-US" altLang="en-US" sz="2400" dirty="0">
                <a:solidFill>
                  <a:srgbClr val="000000"/>
                </a:solidFill>
                <a:latin typeface="Arial (Body)"/>
              </a:rPr>
              <a:t>Saving teacher time</a:t>
            </a:r>
            <a:endParaRPr lang="en-US" sz="2400" dirty="0">
              <a:solidFill>
                <a:srgbClr val="000000"/>
              </a:solidFill>
              <a:latin typeface="Arial (Body)"/>
            </a:endParaRPr>
          </a:p>
        </p:txBody>
      </p:sp>
    </p:spTree>
    <p:extLst>
      <p:ext uri="{BB962C8B-B14F-4D97-AF65-F5344CB8AC3E}">
        <p14:creationId xmlns:p14="http://schemas.microsoft.com/office/powerpoint/2010/main" val="866825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mtClean="0">
                <a:latin typeface="Times New Roman" panose="02020603050405020304" pitchFamily="18" charset="0"/>
              </a:rPr>
              <a:t>Challenges with Drill and Practice</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Instructional overuse or misuse</a:t>
            </a:r>
          </a:p>
          <a:p>
            <a:pPr marL="255651" lvl="0" indent="-255651">
              <a:spcAft>
                <a:spcPct val="0"/>
              </a:spcAft>
              <a:buSzPts val="2400"/>
              <a:tabLst/>
            </a:pPr>
            <a:r>
              <a:rPr lang="en-US" sz="2400" dirty="0">
                <a:solidFill>
                  <a:srgbClr val="000000"/>
                </a:solidFill>
                <a:latin typeface="Arial (Body)"/>
              </a:rPr>
              <a:t>Criticism by </a:t>
            </a:r>
            <a:r>
              <a:rPr lang="en-US" sz="2400" dirty="0" smtClean="0">
                <a:solidFill>
                  <a:srgbClr val="000000"/>
                </a:solidFill>
                <a:latin typeface="Arial (Body)"/>
              </a:rPr>
              <a:t>constructivists</a:t>
            </a:r>
            <a:endParaRPr lang="en-US" sz="2400" dirty="0">
              <a:solidFill>
                <a:srgbClr val="000000"/>
              </a:solidFill>
              <a:latin typeface="Arial (Body)"/>
            </a:endParaRPr>
          </a:p>
          <a:p>
            <a:pPr marL="255651" lvl="0" indent="-255651">
              <a:spcAft>
                <a:spcPct val="0"/>
              </a:spcAft>
              <a:buSzPts val="2400"/>
              <a:tabLst/>
            </a:pPr>
            <a:r>
              <a:rPr lang="en-US" sz="2400" dirty="0">
                <a:solidFill>
                  <a:srgbClr val="000000"/>
                </a:solidFill>
                <a:latin typeface="Arial (Body)"/>
              </a:rPr>
              <a:t>Inequity in use</a:t>
            </a:r>
          </a:p>
        </p:txBody>
      </p:sp>
    </p:spTree>
    <p:extLst>
      <p:ext uri="{BB962C8B-B14F-4D97-AF65-F5344CB8AC3E}">
        <p14:creationId xmlns:p14="http://schemas.microsoft.com/office/powerpoint/2010/main" val="3958801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200" smtClean="0">
                <a:latin typeface="Times New Roman" panose="02020603050405020304" pitchFamily="18" charset="0"/>
              </a:rPr>
              <a:t>Integration Strategies for Drill and Practice</a:t>
            </a:r>
            <a:endParaRPr lang="en-US" sz="3200"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4162648"/>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Strategies</a:t>
            </a:r>
          </a:p>
          <a:p>
            <a:pPr marL="741553" lvl="1" indent="-284353">
              <a:spcAft>
                <a:spcPct val="0"/>
              </a:spcAft>
              <a:buSzPts val="2400"/>
            </a:pPr>
            <a:r>
              <a:rPr lang="en-US" altLang="en-US" sz="2400" dirty="0">
                <a:solidFill>
                  <a:srgbClr val="000000"/>
                </a:solidFill>
                <a:latin typeface="Arial (Body)"/>
              </a:rPr>
              <a:t>Supplement or replace worksheets and homework exercises</a:t>
            </a:r>
          </a:p>
          <a:p>
            <a:pPr marL="741553" lvl="1" indent="-284353">
              <a:spcAft>
                <a:spcPct val="0"/>
              </a:spcAft>
              <a:buSzPts val="2400"/>
            </a:pPr>
            <a:r>
              <a:rPr lang="en-US" altLang="en-US" sz="2400" dirty="0">
                <a:solidFill>
                  <a:srgbClr val="000000"/>
                </a:solidFill>
                <a:latin typeface="Arial (Body)"/>
              </a:rPr>
              <a:t>Prepare for tests</a:t>
            </a:r>
          </a:p>
          <a:p>
            <a:pPr marL="255651" lvl="0" indent="-255651">
              <a:spcAft>
                <a:spcPct val="0"/>
              </a:spcAft>
              <a:buSzPts val="2400"/>
              <a:tabLst/>
            </a:pPr>
            <a:r>
              <a:rPr lang="en-US" sz="2400" dirty="0">
                <a:solidFill>
                  <a:srgbClr val="000000"/>
                </a:solidFill>
                <a:latin typeface="Arial (Body)"/>
              </a:rPr>
              <a:t>Guidelines</a:t>
            </a:r>
          </a:p>
          <a:p>
            <a:pPr marL="741553" lvl="1" indent="-284353">
              <a:spcAft>
                <a:spcPct val="0"/>
              </a:spcAft>
              <a:buSzPts val="2400"/>
            </a:pPr>
            <a:r>
              <a:rPr lang="en-US" sz="2400" dirty="0">
                <a:solidFill>
                  <a:srgbClr val="000000"/>
                </a:solidFill>
                <a:latin typeface="Arial (Body)"/>
              </a:rPr>
              <a:t>Use only after teaching the concepts</a:t>
            </a:r>
          </a:p>
          <a:p>
            <a:pPr marL="741553" lvl="1" indent="-284353">
              <a:spcAft>
                <a:spcPct val="0"/>
              </a:spcAft>
              <a:buSzPts val="2400"/>
            </a:pPr>
            <a:r>
              <a:rPr lang="en-US" sz="2400" dirty="0">
                <a:solidFill>
                  <a:srgbClr val="000000"/>
                </a:solidFill>
                <a:latin typeface="Arial (Body)"/>
              </a:rPr>
              <a:t>Set time limits</a:t>
            </a:r>
          </a:p>
          <a:p>
            <a:pPr marL="741553" lvl="1" indent="-284353">
              <a:spcAft>
                <a:spcPct val="0"/>
              </a:spcAft>
              <a:buSzPts val="2400"/>
            </a:pPr>
            <a:r>
              <a:rPr lang="en-US" sz="2400" dirty="0">
                <a:solidFill>
                  <a:srgbClr val="000000"/>
                </a:solidFill>
                <a:latin typeface="Arial (Body)"/>
              </a:rPr>
              <a:t>Assign individually</a:t>
            </a:r>
          </a:p>
          <a:p>
            <a:pPr marL="741553" lvl="1" indent="-284353">
              <a:spcAft>
                <a:spcPct val="0"/>
              </a:spcAft>
              <a:buSzPts val="2400"/>
            </a:pPr>
            <a:r>
              <a:rPr lang="en-US" sz="2400" dirty="0">
                <a:solidFill>
                  <a:srgbClr val="000000"/>
                </a:solidFill>
                <a:latin typeface="Arial (Body)"/>
              </a:rPr>
              <a:t>Use learning stations</a:t>
            </a:r>
          </a:p>
        </p:txBody>
      </p:sp>
    </p:spTree>
    <p:extLst>
      <p:ext uri="{BB962C8B-B14F-4D97-AF65-F5344CB8AC3E}">
        <p14:creationId xmlns:p14="http://schemas.microsoft.com/office/powerpoint/2010/main" val="1081520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Tutorial Functions</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82641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Characteristics of Tutorials</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Complete instructional sequence on a </a:t>
            </a:r>
            <a:r>
              <a:rPr lang="en-US" sz="2400" dirty="0" smtClean="0">
                <a:solidFill>
                  <a:srgbClr val="000000"/>
                </a:solidFill>
                <a:latin typeface="Arial (Body)"/>
              </a:rPr>
              <a:t>topic</a:t>
            </a:r>
            <a:endParaRPr lang="en-US" sz="2400" dirty="0">
              <a:solidFill>
                <a:srgbClr val="000000"/>
              </a:solidFill>
              <a:latin typeface="Arial (Body)"/>
            </a:endParaRPr>
          </a:p>
          <a:p>
            <a:pPr marL="255651" lvl="0" indent="-255651">
              <a:spcAft>
                <a:spcPct val="0"/>
              </a:spcAft>
              <a:buSzPts val="2400"/>
              <a:tabLst/>
            </a:pPr>
            <a:r>
              <a:rPr lang="en-US" sz="2400" dirty="0">
                <a:solidFill>
                  <a:srgbClr val="000000"/>
                </a:solidFill>
                <a:latin typeface="Arial (Body)"/>
              </a:rPr>
              <a:t>Practice and feedback to check learner’s understanding</a:t>
            </a:r>
          </a:p>
          <a:p>
            <a:pPr marL="255651" lvl="0" indent="-255651">
              <a:spcAft>
                <a:spcPct val="0"/>
              </a:spcAft>
              <a:buSzPts val="2400"/>
              <a:tabLst/>
            </a:pPr>
            <a:r>
              <a:rPr lang="en-US" sz="2400" dirty="0">
                <a:solidFill>
                  <a:srgbClr val="000000"/>
                </a:solidFill>
                <a:latin typeface="Arial (Body)"/>
              </a:rPr>
              <a:t>Self-contained instructional unit</a:t>
            </a:r>
          </a:p>
        </p:txBody>
      </p:sp>
    </p:spTree>
    <p:extLst>
      <p:ext uri="{BB962C8B-B14F-4D97-AF65-F5344CB8AC3E}">
        <p14:creationId xmlns:p14="http://schemas.microsoft.com/office/powerpoint/2010/main" val="2324647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buSzPct val="25000"/>
            </a:pPr>
            <a:r>
              <a:rPr lang="en-US" dirty="0" smtClean="0">
                <a:solidFill>
                  <a:srgbClr val="007FA3"/>
                </a:solidFill>
                <a:latin typeface="Times New Roman" panose="02020603050405020304" pitchFamily="18" charset="0"/>
              </a:rPr>
              <a:t>Learning Objectives </a:t>
            </a:r>
            <a:r>
              <a:rPr lang="en-US" sz="2000" b="0" dirty="0" smtClean="0">
                <a:solidFill>
                  <a:srgbClr val="007FA3"/>
                </a:solidFill>
                <a:latin typeface="Times New Roman" panose="02020603050405020304" pitchFamily="18" charset="0"/>
              </a:rPr>
              <a:t>(1 of 4)</a:t>
            </a:r>
            <a:endParaRPr lang="en-US" sz="2000" b="0" dirty="0">
              <a:solidFill>
                <a:srgbClr val="007FA3"/>
              </a:solidFill>
              <a:latin typeface="Times New Roman" panose="02020603050405020304" pitchFamily="18" charset="0"/>
            </a:endParaRPr>
          </a:p>
        </p:txBody>
      </p:sp>
      <p:sp>
        <p:nvSpPr>
          <p:cNvPr id="3" name="Content Placeholder 2"/>
          <p:cNvSpPr>
            <a:spLocks noGrp="1"/>
          </p:cNvSpPr>
          <p:nvPr>
            <p:ph idx="1"/>
          </p:nvPr>
        </p:nvSpPr>
        <p:spPr/>
        <p:txBody>
          <a:bodyPr wrap="square" lIns="91425" tIns="91425" rIns="91425" bIns="91425">
            <a:noAutofit/>
          </a:bodyPr>
          <a:lstStyle/>
          <a:p>
            <a:pPr marL="25400" lvl="0" indent="0">
              <a:buSzPts val="2400"/>
              <a:buNone/>
            </a:pPr>
            <a:r>
              <a:rPr lang="en-US" sz="2400" b="1" dirty="0">
                <a:solidFill>
                  <a:schemeClr val="tx2"/>
                </a:solidFill>
                <a:latin typeface="Arial (Body)"/>
              </a:rPr>
              <a:t>5.1</a:t>
            </a:r>
            <a:r>
              <a:rPr lang="en-US" sz="2400" b="1" dirty="0">
                <a:solidFill>
                  <a:srgbClr val="000000"/>
                </a:solidFill>
                <a:latin typeface="Arial (Body)"/>
              </a:rPr>
              <a:t> </a:t>
            </a:r>
            <a:r>
              <a:rPr lang="en-US" sz="2400" dirty="0">
                <a:solidFill>
                  <a:srgbClr val="000000"/>
                </a:solidFill>
                <a:latin typeface="Arial (Body)"/>
              </a:rPr>
              <a:t>Identify characteristics, sources, and roles for instructional software in order to evaluate them to facilitate adoption.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T</a:t>
            </a:r>
            <a:r>
              <a:rPr lang="en-US" sz="100" dirty="0" smtClean="0">
                <a:solidFill>
                  <a:srgbClr val="000000"/>
                </a:solidFill>
                <a:latin typeface="Arial (Body)"/>
              </a:rPr>
              <a:t> </a:t>
            </a:r>
            <a:r>
              <a:rPr lang="en-US" sz="2400" dirty="0" smtClean="0">
                <a:solidFill>
                  <a:srgbClr val="000000"/>
                </a:solidFill>
                <a:latin typeface="Arial (Body)"/>
              </a:rPr>
              <a:t>E Standards </a:t>
            </a:r>
            <a:r>
              <a:rPr lang="en-US" sz="2400" dirty="0">
                <a:solidFill>
                  <a:srgbClr val="000000"/>
                </a:solidFill>
                <a:latin typeface="Arial (Body)"/>
              </a:rPr>
              <a:t>for Educators: 1—Learner; 2—Leader; 5—Designer; 6—Facilitator; 7—Analyst)</a:t>
            </a:r>
          </a:p>
          <a:p>
            <a:pPr marL="25400" lvl="0" indent="0">
              <a:buSzPts val="2400"/>
              <a:buNone/>
            </a:pPr>
            <a:r>
              <a:rPr lang="en-US" sz="2400" b="1" dirty="0">
                <a:solidFill>
                  <a:schemeClr val="tx2"/>
                </a:solidFill>
                <a:latin typeface="Arial (Body)"/>
              </a:rPr>
              <a:t>5.2</a:t>
            </a:r>
            <a:r>
              <a:rPr lang="en-US" sz="2400" b="1" dirty="0">
                <a:solidFill>
                  <a:srgbClr val="000000"/>
                </a:solidFill>
                <a:latin typeface="Arial (Body)"/>
              </a:rPr>
              <a:t> </a:t>
            </a:r>
            <a:r>
              <a:rPr lang="en-US" sz="2400" dirty="0">
                <a:solidFill>
                  <a:srgbClr val="000000"/>
                </a:solidFill>
                <a:latin typeface="Arial (Body)"/>
              </a:rPr>
              <a:t>Describe the selection criteria, benefits, challenges, and integration strategies of drill and practice functions for relevant instructional situations.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T</a:t>
            </a:r>
            <a:r>
              <a:rPr lang="en-US" sz="100" dirty="0" smtClean="0">
                <a:solidFill>
                  <a:srgbClr val="000000"/>
                </a:solidFill>
                <a:latin typeface="Arial (Body)"/>
              </a:rPr>
              <a:t> </a:t>
            </a:r>
            <a:r>
              <a:rPr lang="en-US" sz="2400" dirty="0" smtClean="0">
                <a:solidFill>
                  <a:srgbClr val="000000"/>
                </a:solidFill>
                <a:latin typeface="Arial (Body)"/>
              </a:rPr>
              <a:t>E Standards </a:t>
            </a:r>
            <a:r>
              <a:rPr lang="en-US" sz="2400" dirty="0">
                <a:solidFill>
                  <a:srgbClr val="000000"/>
                </a:solidFill>
                <a:latin typeface="Arial (Body)"/>
              </a:rPr>
              <a:t>for Educators: 1—Learner; 2—Leader; 5—Designer; 6—Facilitator; 7—Analyst)</a:t>
            </a:r>
          </a:p>
        </p:txBody>
      </p:sp>
    </p:spTree>
    <p:extLst>
      <p:ext uri="{BB962C8B-B14F-4D97-AF65-F5344CB8AC3E}">
        <p14:creationId xmlns:p14="http://schemas.microsoft.com/office/powerpoint/2010/main" val="1260688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mtClean="0">
                <a:latin typeface="Times New Roman" panose="02020603050405020304" pitchFamily="18" charset="0"/>
              </a:rPr>
              <a:t>Common Types of Tutorials</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Linear tutorial</a:t>
            </a:r>
          </a:p>
          <a:p>
            <a:pPr marL="255651" lvl="0" indent="-255651">
              <a:spcAft>
                <a:spcPct val="0"/>
              </a:spcAft>
              <a:buSzPts val="2400"/>
              <a:tabLst/>
            </a:pPr>
            <a:r>
              <a:rPr lang="en-US" altLang="en-US" sz="2400" dirty="0">
                <a:solidFill>
                  <a:srgbClr val="000000"/>
                </a:solidFill>
                <a:latin typeface="Arial (Body)"/>
              </a:rPr>
              <a:t>Branching tutorial</a:t>
            </a:r>
            <a:endParaRPr lang="en-US" sz="2400" dirty="0">
              <a:solidFill>
                <a:srgbClr val="000000"/>
              </a:solidFill>
              <a:latin typeface="Arial (Body)"/>
            </a:endParaRPr>
          </a:p>
        </p:txBody>
      </p:sp>
    </p:spTree>
    <p:extLst>
      <p:ext uri="{BB962C8B-B14F-4D97-AF65-F5344CB8AC3E}">
        <p14:creationId xmlns:p14="http://schemas.microsoft.com/office/powerpoint/2010/main" val="3342064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mtClean="0">
                <a:latin typeface="Times New Roman" panose="02020603050405020304" pitchFamily="18" charset="0"/>
              </a:rPr>
              <a:t>Selection Criteria for Tutorials</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Extensive interactivity</a:t>
            </a:r>
          </a:p>
          <a:p>
            <a:pPr marL="255651" lvl="0" indent="-255651">
              <a:spcAft>
                <a:spcPct val="0"/>
              </a:spcAft>
              <a:buSzPts val="2400"/>
              <a:tabLst/>
            </a:pPr>
            <a:r>
              <a:rPr lang="en-US" sz="2400" dirty="0">
                <a:solidFill>
                  <a:srgbClr val="000000"/>
                </a:solidFill>
                <a:latin typeface="Arial (Body)"/>
              </a:rPr>
              <a:t>Thorough user control</a:t>
            </a:r>
          </a:p>
          <a:p>
            <a:pPr marL="255651" lvl="0" indent="-255651">
              <a:spcAft>
                <a:spcPct val="0"/>
              </a:spcAft>
              <a:buSzPts val="2400"/>
              <a:tabLst/>
            </a:pPr>
            <a:r>
              <a:rPr lang="en-US" sz="2400" dirty="0">
                <a:solidFill>
                  <a:srgbClr val="000000"/>
                </a:solidFill>
                <a:latin typeface="Arial (Body)"/>
              </a:rPr>
              <a:t>Appropriate pedagogy and content</a:t>
            </a:r>
          </a:p>
          <a:p>
            <a:pPr marL="255651" lvl="0" indent="-255651">
              <a:spcAft>
                <a:spcPct val="0"/>
              </a:spcAft>
              <a:buSzPts val="2400"/>
              <a:tabLst/>
            </a:pPr>
            <a:r>
              <a:rPr lang="en-US" sz="2400" dirty="0">
                <a:solidFill>
                  <a:srgbClr val="000000"/>
                </a:solidFill>
                <a:latin typeface="Arial (Body)"/>
              </a:rPr>
              <a:t>Adequate answer-judging and feedback</a:t>
            </a:r>
          </a:p>
          <a:p>
            <a:pPr marL="255651" lvl="0" indent="-255651">
              <a:spcAft>
                <a:spcPct val="0"/>
              </a:spcAft>
              <a:buSzPts val="2400"/>
              <a:tabLst/>
            </a:pPr>
            <a:r>
              <a:rPr lang="en-US" sz="2400" dirty="0">
                <a:solidFill>
                  <a:srgbClr val="000000"/>
                </a:solidFill>
                <a:latin typeface="Arial (Body)"/>
              </a:rPr>
              <a:t>Appropriate graphics and/or video</a:t>
            </a:r>
          </a:p>
          <a:p>
            <a:pPr marL="255651" lvl="0" indent="-255651">
              <a:spcAft>
                <a:spcPct val="0"/>
              </a:spcAft>
              <a:buSzPts val="2400"/>
              <a:tabLst/>
            </a:pPr>
            <a:r>
              <a:rPr lang="en-US" sz="2400" dirty="0">
                <a:solidFill>
                  <a:srgbClr val="000000"/>
                </a:solidFill>
                <a:latin typeface="Arial (Body)"/>
              </a:rPr>
              <a:t>Adequate recordkeeping</a:t>
            </a:r>
          </a:p>
        </p:txBody>
      </p:sp>
    </p:spTree>
    <p:extLst>
      <p:ext uri="{BB962C8B-B14F-4D97-AF65-F5344CB8AC3E}">
        <p14:creationId xmlns:p14="http://schemas.microsoft.com/office/powerpoint/2010/main" val="2170655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mtClean="0">
                <a:latin typeface="Times New Roman" panose="02020603050405020304" pitchFamily="18" charset="0"/>
              </a:rPr>
              <a:t>Benefits of Tutorials</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Immediate feedback</a:t>
            </a:r>
          </a:p>
          <a:p>
            <a:pPr marL="255651" lvl="0" indent="-255651">
              <a:spcAft>
                <a:spcPct val="0"/>
              </a:spcAft>
              <a:buSzPts val="2400"/>
              <a:tabLst/>
            </a:pPr>
            <a:r>
              <a:rPr lang="en-US" altLang="en-US" sz="2400" dirty="0">
                <a:solidFill>
                  <a:srgbClr val="000000"/>
                </a:solidFill>
                <a:latin typeface="Arial (Body)"/>
              </a:rPr>
              <a:t>Motivation</a:t>
            </a:r>
          </a:p>
          <a:p>
            <a:pPr marL="255651" lvl="0" indent="-255651">
              <a:spcAft>
                <a:spcPct val="0"/>
              </a:spcAft>
              <a:buSzPts val="2400"/>
              <a:tabLst/>
            </a:pPr>
            <a:r>
              <a:rPr lang="en-US" altLang="en-US" sz="2400" dirty="0">
                <a:solidFill>
                  <a:srgbClr val="000000"/>
                </a:solidFill>
                <a:latin typeface="Arial (Body)"/>
              </a:rPr>
              <a:t>Time savings</a:t>
            </a:r>
          </a:p>
          <a:p>
            <a:pPr marL="255651" lvl="0" indent="-255651">
              <a:spcAft>
                <a:spcPct val="0"/>
              </a:spcAft>
              <a:buSzPts val="2400"/>
              <a:tabLst/>
            </a:pPr>
            <a:r>
              <a:rPr lang="en-US" altLang="en-US" sz="2400" dirty="0">
                <a:solidFill>
                  <a:srgbClr val="000000"/>
                </a:solidFill>
                <a:latin typeface="Arial (Body)"/>
              </a:rPr>
              <a:t>Self-contained &amp; self-paced unit of instruction</a:t>
            </a:r>
            <a:endParaRPr lang="en-US" sz="2400" dirty="0">
              <a:solidFill>
                <a:srgbClr val="000000"/>
              </a:solidFill>
              <a:latin typeface="Arial (Body)"/>
            </a:endParaRPr>
          </a:p>
        </p:txBody>
      </p:sp>
    </p:spTree>
    <p:extLst>
      <p:ext uri="{BB962C8B-B14F-4D97-AF65-F5344CB8AC3E}">
        <p14:creationId xmlns:p14="http://schemas.microsoft.com/office/powerpoint/2010/main" val="2507099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mtClean="0">
                <a:latin typeface="Times New Roman" panose="02020603050405020304" pitchFamily="18" charset="0"/>
              </a:rPr>
              <a:t>Challenges with Tutorials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1677352"/>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Use of directed instruction</a:t>
            </a:r>
          </a:p>
          <a:p>
            <a:pPr marL="255651" lvl="0" indent="-255651">
              <a:spcAft>
                <a:spcPct val="0"/>
              </a:spcAft>
              <a:buSzPts val="2400"/>
              <a:tabLst/>
            </a:pPr>
            <a:r>
              <a:rPr lang="en-US" sz="2400" dirty="0">
                <a:solidFill>
                  <a:srgbClr val="000000"/>
                </a:solidFill>
                <a:latin typeface="Arial (Body)"/>
              </a:rPr>
              <a:t>Lack of well-designed products</a:t>
            </a:r>
          </a:p>
          <a:p>
            <a:pPr marL="255651" lvl="0" indent="-255651">
              <a:spcAft>
                <a:spcPct val="0"/>
              </a:spcAft>
              <a:buSzPts val="2400"/>
              <a:tabLst/>
            </a:pPr>
            <a:r>
              <a:rPr lang="en-US" sz="2400" dirty="0">
                <a:solidFill>
                  <a:srgbClr val="000000"/>
                </a:solidFill>
                <a:latin typeface="Arial (Body)"/>
              </a:rPr>
              <a:t>Limit to one instructional approach</a:t>
            </a:r>
          </a:p>
        </p:txBody>
      </p:sp>
    </p:spTree>
    <p:extLst>
      <p:ext uri="{BB962C8B-B14F-4D97-AF65-F5344CB8AC3E}">
        <p14:creationId xmlns:p14="http://schemas.microsoft.com/office/powerpoint/2010/main" val="3571253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mtClean="0">
                <a:latin typeface="Times New Roman" panose="02020603050405020304" pitchFamily="18" charset="0"/>
              </a:rPr>
              <a:t>Integration Strategies for Tutorials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347040"/>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Strategies</a:t>
            </a:r>
          </a:p>
          <a:p>
            <a:pPr marL="741553" lvl="1" indent="-284353">
              <a:spcAft>
                <a:spcPct val="0"/>
              </a:spcAft>
              <a:buSzPts val="2400"/>
            </a:pPr>
            <a:r>
              <a:rPr lang="en-US" altLang="en-US" sz="2400" dirty="0">
                <a:solidFill>
                  <a:srgbClr val="000000"/>
                </a:solidFill>
                <a:latin typeface="Arial (Body)"/>
              </a:rPr>
              <a:t>Self-paced reviews of instruction</a:t>
            </a:r>
          </a:p>
          <a:p>
            <a:pPr marL="741553" lvl="1" indent="-284353">
              <a:spcAft>
                <a:spcPct val="0"/>
              </a:spcAft>
              <a:buSzPts val="2400"/>
            </a:pPr>
            <a:r>
              <a:rPr lang="en-US" altLang="en-US" sz="2400" dirty="0">
                <a:solidFill>
                  <a:srgbClr val="000000"/>
                </a:solidFill>
                <a:latin typeface="Arial (Body)"/>
              </a:rPr>
              <a:t>Alternative learning strategies</a:t>
            </a:r>
          </a:p>
          <a:p>
            <a:pPr marL="741553" lvl="1" indent="-284353">
              <a:spcAft>
                <a:spcPct val="0"/>
              </a:spcAft>
              <a:buSzPts val="2400"/>
            </a:pPr>
            <a:r>
              <a:rPr lang="en-US" altLang="en-US" sz="2400" dirty="0">
                <a:solidFill>
                  <a:srgbClr val="000000"/>
                </a:solidFill>
                <a:latin typeface="Arial (Body)"/>
              </a:rPr>
              <a:t>Instruction when teachers are unavailable</a:t>
            </a:r>
          </a:p>
          <a:p>
            <a:pPr marL="255651" lvl="0" indent="-255651">
              <a:spcAft>
                <a:spcPct val="0"/>
              </a:spcAft>
              <a:buSzPts val="2400"/>
              <a:tabLst/>
            </a:pPr>
            <a:r>
              <a:rPr lang="en-US" sz="2400" dirty="0">
                <a:solidFill>
                  <a:srgbClr val="000000"/>
                </a:solidFill>
                <a:latin typeface="Arial (Body)"/>
              </a:rPr>
              <a:t>Guidelines</a:t>
            </a:r>
          </a:p>
          <a:p>
            <a:pPr marL="741553" lvl="1" indent="-284353">
              <a:spcAft>
                <a:spcPct val="0"/>
              </a:spcAft>
              <a:buSzPts val="2400"/>
            </a:pPr>
            <a:r>
              <a:rPr lang="en-US" sz="2400" dirty="0">
                <a:solidFill>
                  <a:srgbClr val="000000"/>
                </a:solidFill>
                <a:latin typeface="Arial (Body)"/>
              </a:rPr>
              <a:t>Assign to individuals</a:t>
            </a:r>
          </a:p>
          <a:p>
            <a:pPr marL="741553" lvl="1" indent="-284353">
              <a:spcAft>
                <a:spcPct val="0"/>
              </a:spcAft>
              <a:buSzPts val="2400"/>
            </a:pPr>
            <a:r>
              <a:rPr lang="en-US" sz="2400" dirty="0">
                <a:solidFill>
                  <a:srgbClr val="000000"/>
                </a:solidFill>
                <a:latin typeface="Arial (Body)"/>
              </a:rPr>
              <a:t>Use learning stations for individual assignments</a:t>
            </a:r>
          </a:p>
        </p:txBody>
      </p:sp>
    </p:spTree>
    <p:extLst>
      <p:ext uri="{BB962C8B-B14F-4D97-AF65-F5344CB8AC3E}">
        <p14:creationId xmlns:p14="http://schemas.microsoft.com/office/powerpoint/2010/main" val="773359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Simulation Functions</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599754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mtClean="0">
                <a:latin typeface="Times New Roman" panose="02020603050405020304" pitchFamily="18" charset="0"/>
              </a:rPr>
              <a:t>Characteristics of Simulations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2046684"/>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Model of real or theoretical system</a:t>
            </a:r>
          </a:p>
          <a:p>
            <a:pPr marL="255651" lvl="0" indent="-255651">
              <a:spcAft>
                <a:spcPct val="0"/>
              </a:spcAft>
              <a:buSzPts val="2400"/>
              <a:tabLst/>
            </a:pPr>
            <a:r>
              <a:rPr lang="en-US" sz="2400" dirty="0">
                <a:solidFill>
                  <a:srgbClr val="000000"/>
                </a:solidFill>
                <a:latin typeface="Arial (Body)"/>
              </a:rPr>
              <a:t>Teaches how the system works</a:t>
            </a:r>
          </a:p>
          <a:p>
            <a:pPr marL="255651" lvl="0" indent="-255651">
              <a:spcAft>
                <a:spcPct val="0"/>
              </a:spcAft>
              <a:buSzPts val="2400"/>
              <a:tabLst/>
            </a:pPr>
            <a:r>
              <a:rPr lang="en-US" sz="2400" dirty="0">
                <a:solidFill>
                  <a:srgbClr val="000000"/>
                </a:solidFill>
                <a:latin typeface="Arial (Body)"/>
              </a:rPr>
              <a:t>Learners choose input variables that impact outcomes in the system</a:t>
            </a:r>
          </a:p>
        </p:txBody>
      </p:sp>
    </p:spTree>
    <p:extLst>
      <p:ext uri="{BB962C8B-B14F-4D97-AF65-F5344CB8AC3E}">
        <p14:creationId xmlns:p14="http://schemas.microsoft.com/office/powerpoint/2010/main" val="2931794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mtClean="0">
                <a:latin typeface="Times New Roman" panose="02020603050405020304" pitchFamily="18" charset="0"/>
              </a:rPr>
              <a:t>Common Types of Simulations</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Teach About Something</a:t>
            </a:r>
          </a:p>
          <a:p>
            <a:pPr marL="741553" lvl="1" indent="-284353">
              <a:spcAft>
                <a:spcPct val="0"/>
              </a:spcAft>
              <a:buSzPts val="2400"/>
            </a:pPr>
            <a:r>
              <a:rPr lang="en-US" sz="2400" dirty="0">
                <a:solidFill>
                  <a:srgbClr val="000000"/>
                </a:solidFill>
                <a:latin typeface="Arial (Body)"/>
              </a:rPr>
              <a:t>Physical</a:t>
            </a:r>
          </a:p>
          <a:p>
            <a:pPr marL="741553" lvl="1" indent="-284353">
              <a:spcAft>
                <a:spcPct val="0"/>
              </a:spcAft>
              <a:buSzPts val="2400"/>
            </a:pPr>
            <a:r>
              <a:rPr lang="en-US" sz="2400" dirty="0">
                <a:solidFill>
                  <a:srgbClr val="000000"/>
                </a:solidFill>
                <a:latin typeface="Arial (Body)"/>
              </a:rPr>
              <a:t>Iterative</a:t>
            </a:r>
          </a:p>
          <a:p>
            <a:pPr marL="255651" lvl="0" indent="-255651">
              <a:spcAft>
                <a:spcPct val="0"/>
              </a:spcAft>
              <a:buSzPts val="2400"/>
              <a:tabLst/>
            </a:pPr>
            <a:r>
              <a:rPr lang="en-US" sz="2400" dirty="0">
                <a:solidFill>
                  <a:srgbClr val="000000"/>
                </a:solidFill>
                <a:latin typeface="Arial (Body)"/>
              </a:rPr>
              <a:t>Teach How to Do Something</a:t>
            </a:r>
          </a:p>
          <a:p>
            <a:pPr marL="741553" lvl="1" indent="-284353">
              <a:spcAft>
                <a:spcPct val="0"/>
              </a:spcAft>
              <a:buSzPts val="2400"/>
            </a:pPr>
            <a:r>
              <a:rPr lang="en-US" sz="2400" dirty="0">
                <a:solidFill>
                  <a:srgbClr val="000000"/>
                </a:solidFill>
                <a:latin typeface="Arial (Body)"/>
              </a:rPr>
              <a:t>Procedural</a:t>
            </a:r>
          </a:p>
          <a:p>
            <a:pPr marL="741553" lvl="1" indent="-284353">
              <a:spcAft>
                <a:spcPct val="0"/>
              </a:spcAft>
              <a:buSzPts val="2400"/>
            </a:pPr>
            <a:r>
              <a:rPr lang="en-US" sz="2400" dirty="0">
                <a:solidFill>
                  <a:srgbClr val="000000"/>
                </a:solidFill>
                <a:latin typeface="Arial (Body)"/>
              </a:rPr>
              <a:t>Situational</a:t>
            </a:r>
          </a:p>
        </p:txBody>
      </p:sp>
    </p:spTree>
    <p:extLst>
      <p:ext uri="{BB962C8B-B14F-4D97-AF65-F5344CB8AC3E}">
        <p14:creationId xmlns:p14="http://schemas.microsoft.com/office/powerpoint/2010/main" val="621461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mtClean="0">
                <a:latin typeface="Times New Roman" panose="02020603050405020304" pitchFamily="18" charset="0"/>
              </a:rPr>
              <a:t>Selection Criteria for Simulations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1484992"/>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System fidelity and accuracy</a:t>
            </a:r>
          </a:p>
          <a:p>
            <a:pPr marL="255651" lvl="0" indent="-255651">
              <a:spcAft>
                <a:spcPct val="0"/>
              </a:spcAft>
              <a:buSzPts val="2400"/>
              <a:tabLst/>
            </a:pPr>
            <a:r>
              <a:rPr lang="en-US" altLang="en-US" sz="2400" dirty="0">
                <a:solidFill>
                  <a:srgbClr val="000000"/>
                </a:solidFill>
                <a:latin typeface="Arial (Body)"/>
              </a:rPr>
              <a:t>Good accompanying documentation to explain system characteristics and uses</a:t>
            </a:r>
          </a:p>
        </p:txBody>
      </p:sp>
    </p:spTree>
    <p:extLst>
      <p:ext uri="{BB962C8B-B14F-4D97-AF65-F5344CB8AC3E}">
        <p14:creationId xmlns:p14="http://schemas.microsoft.com/office/powerpoint/2010/main" val="2944332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mtClean="0">
                <a:latin typeface="Times New Roman" panose="02020603050405020304" pitchFamily="18" charset="0"/>
              </a:rPr>
              <a:t>Benefits of Simulations</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Compress time</a:t>
            </a:r>
          </a:p>
          <a:p>
            <a:pPr marL="255651" lvl="0" indent="-255651">
              <a:spcAft>
                <a:spcPct val="0"/>
              </a:spcAft>
              <a:buSzPts val="2400"/>
              <a:tabLst/>
            </a:pPr>
            <a:r>
              <a:rPr lang="en-US" altLang="en-US" sz="2400" dirty="0">
                <a:solidFill>
                  <a:srgbClr val="000000"/>
                </a:solidFill>
                <a:latin typeface="Arial (Body)"/>
              </a:rPr>
              <a:t>Slow down processes</a:t>
            </a:r>
          </a:p>
          <a:p>
            <a:pPr marL="255651" lvl="0" indent="-255651">
              <a:spcAft>
                <a:spcPct val="0"/>
              </a:spcAft>
              <a:buSzPts val="2400"/>
              <a:tabLst/>
            </a:pPr>
            <a:r>
              <a:rPr lang="en-US" altLang="en-US" sz="2400" dirty="0">
                <a:solidFill>
                  <a:srgbClr val="000000"/>
                </a:solidFill>
                <a:latin typeface="Arial (Body)"/>
              </a:rPr>
              <a:t>Involve students</a:t>
            </a:r>
          </a:p>
          <a:p>
            <a:pPr marL="255651" lvl="0" indent="-255651">
              <a:spcAft>
                <a:spcPct val="0"/>
              </a:spcAft>
              <a:buSzPts val="2400"/>
              <a:tabLst/>
            </a:pPr>
            <a:r>
              <a:rPr lang="en-US" altLang="en-US" sz="2400" dirty="0">
                <a:solidFill>
                  <a:srgbClr val="000000"/>
                </a:solidFill>
                <a:latin typeface="Arial (Body)"/>
              </a:rPr>
              <a:t>Make experimentation safe</a:t>
            </a:r>
          </a:p>
          <a:p>
            <a:pPr marL="255651" lvl="0" indent="-255651">
              <a:spcAft>
                <a:spcPct val="0"/>
              </a:spcAft>
              <a:buSzPts val="2400"/>
              <a:tabLst/>
            </a:pPr>
            <a:r>
              <a:rPr lang="en-US" altLang="en-US" sz="2400" dirty="0">
                <a:solidFill>
                  <a:srgbClr val="000000"/>
                </a:solidFill>
                <a:latin typeface="Arial (Body)"/>
              </a:rPr>
              <a:t>Make impossible possible</a:t>
            </a:r>
          </a:p>
          <a:p>
            <a:pPr marL="255651" lvl="0" indent="-255651">
              <a:spcAft>
                <a:spcPct val="0"/>
              </a:spcAft>
              <a:buSzPts val="2400"/>
              <a:tabLst/>
            </a:pPr>
            <a:r>
              <a:rPr lang="en-US" altLang="en-US" sz="2400" dirty="0">
                <a:solidFill>
                  <a:srgbClr val="000000"/>
                </a:solidFill>
                <a:latin typeface="Arial (Body)"/>
              </a:rPr>
              <a:t>Save money and resources</a:t>
            </a:r>
          </a:p>
          <a:p>
            <a:pPr marL="255651" lvl="0" indent="-255651">
              <a:spcAft>
                <a:spcPct val="0"/>
              </a:spcAft>
              <a:buSzPts val="2400"/>
              <a:tabLst/>
            </a:pPr>
            <a:r>
              <a:rPr lang="en-US" altLang="en-US" sz="2400" dirty="0">
                <a:solidFill>
                  <a:srgbClr val="000000"/>
                </a:solidFill>
                <a:latin typeface="Arial (Body)"/>
              </a:rPr>
              <a:t>Allow repetition with variations</a:t>
            </a:r>
          </a:p>
          <a:p>
            <a:pPr marL="255651" lvl="0" indent="-255651">
              <a:spcAft>
                <a:spcPct val="0"/>
              </a:spcAft>
              <a:buSzPts val="2400"/>
              <a:tabLst/>
            </a:pPr>
            <a:r>
              <a:rPr lang="en-US" altLang="en-US" sz="2400" dirty="0">
                <a:solidFill>
                  <a:srgbClr val="000000"/>
                </a:solidFill>
                <a:latin typeface="Arial (Body)"/>
              </a:rPr>
              <a:t>Allow observation of complex processes</a:t>
            </a:r>
            <a:endParaRPr lang="en-US" sz="2400" dirty="0">
              <a:solidFill>
                <a:srgbClr val="000000"/>
              </a:solidFill>
              <a:latin typeface="Arial (Body)"/>
            </a:endParaRPr>
          </a:p>
        </p:txBody>
      </p:sp>
    </p:spTree>
    <p:extLst>
      <p:ext uri="{BB962C8B-B14F-4D97-AF65-F5344CB8AC3E}">
        <p14:creationId xmlns:p14="http://schemas.microsoft.com/office/powerpoint/2010/main" val="1995744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buSzPct val="25000"/>
            </a:pPr>
            <a:r>
              <a:rPr lang="en-US" smtClean="0">
                <a:solidFill>
                  <a:srgbClr val="007FA3"/>
                </a:solidFill>
                <a:latin typeface="Times New Roman" panose="02020603050405020304" pitchFamily="18" charset="0"/>
              </a:rPr>
              <a:t>Learning Objectives </a:t>
            </a:r>
            <a:r>
              <a:rPr lang="en-US" sz="2000" b="0" smtClean="0">
                <a:solidFill>
                  <a:srgbClr val="007FA3"/>
                </a:solidFill>
                <a:latin typeface="Times New Roman" panose="02020603050405020304" pitchFamily="18" charset="0"/>
              </a:rPr>
              <a:t>(2 of 4)</a:t>
            </a:r>
            <a:endParaRPr lang="en-US" sz="2000" b="0" dirty="0">
              <a:solidFill>
                <a:srgbClr val="007FA3"/>
              </a:solidFill>
              <a:latin typeface="Times New Roman" panose="02020603050405020304" pitchFamily="18" charset="0"/>
            </a:endParaRPr>
          </a:p>
        </p:txBody>
      </p:sp>
      <p:sp>
        <p:nvSpPr>
          <p:cNvPr id="3" name="Content Placeholder 2"/>
          <p:cNvSpPr>
            <a:spLocks noGrp="1"/>
          </p:cNvSpPr>
          <p:nvPr>
            <p:ph idx="1"/>
          </p:nvPr>
        </p:nvSpPr>
        <p:spPr/>
        <p:txBody>
          <a:bodyPr wrap="square" lIns="91425" tIns="91425" rIns="91425" bIns="91425">
            <a:noAutofit/>
          </a:bodyPr>
          <a:lstStyle/>
          <a:p>
            <a:pPr marL="25400" lvl="0" indent="0">
              <a:buSzPts val="2400"/>
              <a:buNone/>
            </a:pPr>
            <a:r>
              <a:rPr lang="en-US" sz="2400" b="1" dirty="0">
                <a:solidFill>
                  <a:schemeClr val="tx2"/>
                </a:solidFill>
                <a:latin typeface="Arial (Body)"/>
              </a:rPr>
              <a:t>5.3</a:t>
            </a:r>
            <a:r>
              <a:rPr lang="en-US" sz="2400" b="1" dirty="0">
                <a:solidFill>
                  <a:srgbClr val="000000"/>
                </a:solidFill>
                <a:latin typeface="Arial (Body)"/>
              </a:rPr>
              <a:t> </a:t>
            </a:r>
            <a:r>
              <a:rPr lang="en-US" sz="2400" dirty="0">
                <a:solidFill>
                  <a:srgbClr val="000000"/>
                </a:solidFill>
                <a:latin typeface="Arial (Body)"/>
              </a:rPr>
              <a:t>Describe the selection criteria, benefits, challenges, and integration strategies of tutorial functions for relevant instructional situations.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T</a:t>
            </a:r>
            <a:r>
              <a:rPr lang="en-US" sz="100" dirty="0" smtClean="0">
                <a:solidFill>
                  <a:srgbClr val="000000"/>
                </a:solidFill>
                <a:latin typeface="Arial (Body)"/>
              </a:rPr>
              <a:t> </a:t>
            </a:r>
            <a:r>
              <a:rPr lang="en-US" sz="2400" dirty="0" smtClean="0">
                <a:solidFill>
                  <a:srgbClr val="000000"/>
                </a:solidFill>
                <a:latin typeface="Arial (Body)"/>
              </a:rPr>
              <a:t>E Standards </a:t>
            </a:r>
            <a:r>
              <a:rPr lang="en-US" sz="2400" dirty="0">
                <a:solidFill>
                  <a:srgbClr val="000000"/>
                </a:solidFill>
                <a:latin typeface="Arial (Body)"/>
              </a:rPr>
              <a:t>for Educators: 1—Learner; 2—Leader; 5—Designer; 6—Facilitator; 7—Analyst)</a:t>
            </a:r>
          </a:p>
          <a:p>
            <a:pPr marL="25400" lvl="0" indent="0">
              <a:buSzPts val="2400"/>
              <a:buNone/>
            </a:pPr>
            <a:r>
              <a:rPr lang="en-US" sz="2400" b="1" dirty="0">
                <a:solidFill>
                  <a:schemeClr val="tx2"/>
                </a:solidFill>
                <a:latin typeface="Arial (Body)"/>
              </a:rPr>
              <a:t>5.4</a:t>
            </a:r>
            <a:r>
              <a:rPr lang="en-US" sz="2400" b="1" dirty="0">
                <a:solidFill>
                  <a:srgbClr val="000000"/>
                </a:solidFill>
                <a:latin typeface="Arial (Body)"/>
              </a:rPr>
              <a:t> </a:t>
            </a:r>
            <a:r>
              <a:rPr lang="en-US" sz="2400" dirty="0">
                <a:solidFill>
                  <a:srgbClr val="000000"/>
                </a:solidFill>
                <a:latin typeface="Arial (Body)"/>
              </a:rPr>
              <a:t>Describe the selection criteria, benefits, challenges, and integration strategies of simulation functions for relevant instructional situations.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T</a:t>
            </a:r>
            <a:r>
              <a:rPr lang="en-US" sz="100" dirty="0" smtClean="0">
                <a:solidFill>
                  <a:srgbClr val="000000"/>
                </a:solidFill>
                <a:latin typeface="Arial (Body)"/>
              </a:rPr>
              <a:t> </a:t>
            </a:r>
            <a:r>
              <a:rPr lang="en-US" sz="2400" dirty="0" smtClean="0">
                <a:solidFill>
                  <a:srgbClr val="000000"/>
                </a:solidFill>
                <a:latin typeface="Arial (Body)"/>
              </a:rPr>
              <a:t>E Standards </a:t>
            </a:r>
            <a:r>
              <a:rPr lang="en-US" sz="2400" dirty="0">
                <a:solidFill>
                  <a:srgbClr val="000000"/>
                </a:solidFill>
                <a:latin typeface="Arial (Body)"/>
              </a:rPr>
              <a:t>for Educators: 1—Learner; 2—Leader; 5—Designer; 6—Facilitator; 7—Analyst)</a:t>
            </a:r>
          </a:p>
        </p:txBody>
      </p:sp>
    </p:spTree>
    <p:extLst>
      <p:ext uri="{BB962C8B-B14F-4D97-AF65-F5344CB8AC3E}">
        <p14:creationId xmlns:p14="http://schemas.microsoft.com/office/powerpoint/2010/main" val="17146165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mtClean="0">
                <a:latin typeface="Times New Roman" panose="02020603050405020304" pitchFamily="18" charset="0"/>
              </a:rPr>
              <a:t>Challenges with Simulations</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Using virtual labs as substitutes for regular labs</a:t>
            </a:r>
          </a:p>
          <a:p>
            <a:pPr marL="255651" lvl="0" indent="-255651">
              <a:spcAft>
                <a:spcPct val="0"/>
              </a:spcAft>
              <a:buSzPts val="2400"/>
              <a:tabLst/>
            </a:pPr>
            <a:r>
              <a:rPr lang="en-US" altLang="en-US" sz="2400" dirty="0">
                <a:solidFill>
                  <a:srgbClr val="000000"/>
                </a:solidFill>
                <a:latin typeface="Arial (Body)"/>
              </a:rPr>
              <a:t>Accuracy of models</a:t>
            </a:r>
          </a:p>
          <a:p>
            <a:pPr marL="255651" lvl="0" indent="-255651">
              <a:spcAft>
                <a:spcPct val="0"/>
              </a:spcAft>
              <a:buSzPts val="2400"/>
              <a:tabLst/>
            </a:pPr>
            <a:r>
              <a:rPr lang="en-US" altLang="en-US" sz="2400" dirty="0">
                <a:solidFill>
                  <a:srgbClr val="000000"/>
                </a:solidFill>
                <a:latin typeface="Arial (Body)"/>
              </a:rPr>
              <a:t>Misuse of simulations</a:t>
            </a:r>
            <a:endParaRPr lang="en-US" sz="2400" dirty="0">
              <a:solidFill>
                <a:srgbClr val="000000"/>
              </a:solidFill>
              <a:latin typeface="Arial (Body)"/>
            </a:endParaRPr>
          </a:p>
        </p:txBody>
      </p:sp>
    </p:spTree>
    <p:extLst>
      <p:ext uri="{BB962C8B-B14F-4D97-AF65-F5344CB8AC3E}">
        <p14:creationId xmlns:p14="http://schemas.microsoft.com/office/powerpoint/2010/main" val="1240746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mtClean="0">
                <a:latin typeface="Times New Roman" panose="02020603050405020304" pitchFamily="18" charset="0"/>
              </a:rPr>
              <a:t>Integration Strategies for Simulations</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tabLst/>
            </a:pPr>
            <a:r>
              <a:rPr lang="en-US" altLang="en-US" sz="2000" dirty="0">
                <a:solidFill>
                  <a:srgbClr val="000000"/>
                </a:solidFill>
                <a:latin typeface="Arial (Body)"/>
              </a:rPr>
              <a:t>Strategies</a:t>
            </a:r>
          </a:p>
          <a:p>
            <a:pPr marL="741553" lvl="1" indent="-284353">
              <a:spcAft>
                <a:spcPct val="0"/>
              </a:spcAft>
            </a:pPr>
            <a:r>
              <a:rPr lang="en-US" altLang="en-US" sz="2000" dirty="0">
                <a:solidFill>
                  <a:srgbClr val="000000"/>
                </a:solidFill>
                <a:latin typeface="Arial (Body)"/>
              </a:rPr>
              <a:t>Replace or supplement lab </a:t>
            </a:r>
            <a:r>
              <a:rPr lang="en-US" altLang="en-US" sz="2000" dirty="0" smtClean="0">
                <a:solidFill>
                  <a:srgbClr val="000000"/>
                </a:solidFill>
                <a:latin typeface="Arial (Body)"/>
              </a:rPr>
              <a:t>experiments</a:t>
            </a:r>
            <a:endParaRPr lang="en-US" altLang="en-US" sz="2000" dirty="0">
              <a:solidFill>
                <a:srgbClr val="000000"/>
              </a:solidFill>
              <a:latin typeface="Arial (Body)"/>
            </a:endParaRPr>
          </a:p>
          <a:p>
            <a:pPr marL="741553" lvl="1" indent="-284353">
              <a:spcAft>
                <a:spcPct val="0"/>
              </a:spcAft>
            </a:pPr>
            <a:r>
              <a:rPr lang="en-US" altLang="en-US" sz="2000" dirty="0">
                <a:solidFill>
                  <a:srgbClr val="000000"/>
                </a:solidFill>
                <a:latin typeface="Arial (Body)"/>
              </a:rPr>
              <a:t>Replace or supplement role-playing</a:t>
            </a:r>
          </a:p>
          <a:p>
            <a:pPr marL="741553" lvl="1" indent="-284353">
              <a:spcAft>
                <a:spcPct val="0"/>
              </a:spcAft>
            </a:pPr>
            <a:r>
              <a:rPr lang="en-US" altLang="en-US" sz="2000" dirty="0">
                <a:solidFill>
                  <a:srgbClr val="000000"/>
                </a:solidFill>
                <a:latin typeface="Arial (Body)"/>
              </a:rPr>
              <a:t>Replace or supplement field trips</a:t>
            </a:r>
          </a:p>
          <a:p>
            <a:pPr marL="741553" lvl="1" indent="-284353">
              <a:spcAft>
                <a:spcPct val="0"/>
              </a:spcAft>
            </a:pPr>
            <a:r>
              <a:rPr lang="en-US" altLang="en-US" sz="2000" dirty="0">
                <a:solidFill>
                  <a:srgbClr val="000000"/>
                </a:solidFill>
                <a:latin typeface="Arial (Body)"/>
              </a:rPr>
              <a:t>Introduce or clarify a new topic</a:t>
            </a:r>
          </a:p>
          <a:p>
            <a:pPr marL="741553" lvl="1" indent="-284353">
              <a:spcAft>
                <a:spcPct val="0"/>
              </a:spcAft>
            </a:pPr>
            <a:r>
              <a:rPr lang="en-US" altLang="en-US" sz="2000" dirty="0">
                <a:solidFill>
                  <a:srgbClr val="000000"/>
                </a:solidFill>
                <a:latin typeface="Arial (Body)"/>
              </a:rPr>
              <a:t>Foster exploration and process learning</a:t>
            </a:r>
          </a:p>
          <a:p>
            <a:pPr marL="741553" lvl="1" indent="-284353">
              <a:spcAft>
                <a:spcPct val="0"/>
              </a:spcAft>
            </a:pPr>
            <a:r>
              <a:rPr lang="en-US" altLang="en-US" sz="2000" dirty="0">
                <a:solidFill>
                  <a:srgbClr val="000000"/>
                </a:solidFill>
                <a:latin typeface="Arial (Body)"/>
              </a:rPr>
              <a:t>Encourage cooperation and group work</a:t>
            </a:r>
          </a:p>
          <a:p>
            <a:pPr marL="255651" lvl="0" indent="-255651">
              <a:spcAft>
                <a:spcPct val="0"/>
              </a:spcAft>
              <a:tabLst/>
            </a:pPr>
            <a:r>
              <a:rPr lang="en-US" sz="2000" dirty="0">
                <a:solidFill>
                  <a:srgbClr val="000000"/>
                </a:solidFill>
                <a:latin typeface="Arial (Body)"/>
              </a:rPr>
              <a:t>Guidelines</a:t>
            </a:r>
          </a:p>
          <a:p>
            <a:pPr marL="741553" lvl="1" indent="-284353">
              <a:spcAft>
                <a:spcPct val="0"/>
              </a:spcAft>
            </a:pPr>
            <a:r>
              <a:rPr lang="en-US" altLang="en-US" sz="2000" dirty="0">
                <a:solidFill>
                  <a:srgbClr val="000000"/>
                </a:solidFill>
                <a:latin typeface="Arial (Body)"/>
              </a:rPr>
              <a:t>Provide usage instructions and guidelines</a:t>
            </a:r>
          </a:p>
          <a:p>
            <a:pPr marL="741553" lvl="1" indent="-284353">
              <a:spcAft>
                <a:spcPct val="0"/>
              </a:spcAft>
            </a:pPr>
            <a:r>
              <a:rPr lang="en-US" altLang="en-US" sz="2000" dirty="0">
                <a:solidFill>
                  <a:srgbClr val="000000"/>
                </a:solidFill>
                <a:latin typeface="Arial (Body)"/>
              </a:rPr>
              <a:t>Use with whole class, small groups, or individuals</a:t>
            </a:r>
          </a:p>
          <a:p>
            <a:pPr marL="741553" lvl="1" indent="-284353">
              <a:spcAft>
                <a:spcPct val="0"/>
              </a:spcAft>
            </a:pPr>
            <a:r>
              <a:rPr lang="en-US" altLang="en-US" sz="2000" dirty="0">
                <a:solidFill>
                  <a:srgbClr val="000000"/>
                </a:solidFill>
                <a:latin typeface="Arial (Body)"/>
              </a:rPr>
              <a:t>Used to instigate discussion and collaborative work</a:t>
            </a:r>
            <a:endParaRPr lang="en-US" sz="2000" dirty="0">
              <a:solidFill>
                <a:srgbClr val="000000"/>
              </a:solidFill>
              <a:latin typeface="Arial (Body)"/>
            </a:endParaRPr>
          </a:p>
        </p:txBody>
      </p:sp>
    </p:spTree>
    <p:extLst>
      <p:ext uri="{BB962C8B-B14F-4D97-AF65-F5344CB8AC3E}">
        <p14:creationId xmlns:p14="http://schemas.microsoft.com/office/powerpoint/2010/main" val="4132064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Games and Gamification Functions</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63229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879080" cy="1097279"/>
          </a:xfrm>
        </p:spPr>
        <p:txBody>
          <a:bodyPr tIns="91425">
            <a:noAutofit/>
          </a:bodyPr>
          <a:lstStyle/>
          <a:p>
            <a:pPr lvl="0"/>
            <a:r>
              <a:rPr lang="en-US" dirty="0" smtClean="0">
                <a:latin typeface="Times New Roman" panose="02020603050405020304" pitchFamily="18" charset="0"/>
              </a:rPr>
              <a:t>Characteristics of Games and Gamification </a:t>
            </a:r>
            <a:r>
              <a:rPr lang="en-US" sz="2000" b="0" dirty="0" smtClean="0">
                <a:latin typeface="Times New Roman" panose="02020603050405020304" pitchFamily="18" charset="0"/>
              </a:rPr>
              <a:t>(1 of 2)</a:t>
            </a:r>
            <a:endParaRPr lang="en-US" sz="2000" b="0"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2862292"/>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An artificial game environment with objects, tools, and characters</a:t>
            </a:r>
          </a:p>
          <a:p>
            <a:pPr marL="255651" lvl="0" indent="-255651">
              <a:spcAft>
                <a:spcPct val="0"/>
              </a:spcAft>
              <a:buSzPts val="2400"/>
              <a:tabLst/>
            </a:pPr>
            <a:r>
              <a:rPr lang="en-US" sz="2400" dirty="0">
                <a:solidFill>
                  <a:srgbClr val="000000"/>
                </a:solidFill>
                <a:latin typeface="Arial (Body)"/>
              </a:rPr>
              <a:t>Game mechanics designed to govern rules of game play</a:t>
            </a:r>
          </a:p>
          <a:p>
            <a:pPr marL="255651" lvl="0" indent="-255651">
              <a:spcAft>
                <a:spcPct val="0"/>
              </a:spcAft>
              <a:buSzPts val="2400"/>
              <a:tabLst/>
            </a:pPr>
            <a:r>
              <a:rPr lang="en-US" sz="2400" dirty="0">
                <a:solidFill>
                  <a:srgbClr val="000000"/>
                </a:solidFill>
                <a:latin typeface="Arial (Body)"/>
              </a:rPr>
              <a:t>Combines game rules and competition to learning challenges</a:t>
            </a:r>
          </a:p>
          <a:p>
            <a:pPr marL="741553" lvl="1" indent="-284353">
              <a:spcAft>
                <a:spcPct val="0"/>
              </a:spcAft>
              <a:buSzPts val="2400"/>
            </a:pPr>
            <a:r>
              <a:rPr lang="en-US" sz="2400" dirty="0">
                <a:solidFill>
                  <a:srgbClr val="000000"/>
                </a:solidFill>
                <a:latin typeface="Arial (Body)"/>
              </a:rPr>
              <a:t>Explicit goal to win or lose</a:t>
            </a:r>
          </a:p>
        </p:txBody>
      </p:sp>
    </p:spTree>
    <p:extLst>
      <p:ext uri="{BB962C8B-B14F-4D97-AF65-F5344CB8AC3E}">
        <p14:creationId xmlns:p14="http://schemas.microsoft.com/office/powerpoint/2010/main" val="3518450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909560" cy="1097279"/>
          </a:xfrm>
        </p:spPr>
        <p:txBody>
          <a:bodyPr tIns="91425">
            <a:noAutofit/>
          </a:bodyPr>
          <a:lstStyle/>
          <a:p>
            <a:pPr lvl="0"/>
            <a:r>
              <a:rPr lang="en-US" dirty="0" smtClean="0">
                <a:latin typeface="Times New Roman" panose="02020603050405020304" pitchFamily="18" charset="0"/>
              </a:rPr>
              <a:t>Characteristics of Games and Gamification </a:t>
            </a:r>
            <a:r>
              <a:rPr lang="en-US" sz="2000" b="0" dirty="0" smtClean="0">
                <a:latin typeface="Times New Roman" panose="02020603050405020304" pitchFamily="18" charset="0"/>
              </a:rPr>
              <a:t>(2 of 2)</a:t>
            </a:r>
            <a:endParaRPr lang="en-US" sz="2000" b="0"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970287"/>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A content-based conflict, contest, or challenge sometimes situated within a narrative story assigned to or chosen by the user</a:t>
            </a:r>
          </a:p>
          <a:p>
            <a:pPr marL="741553" lvl="1" indent="-284353">
              <a:spcAft>
                <a:spcPct val="0"/>
              </a:spcAft>
              <a:buSzPts val="2400"/>
            </a:pPr>
            <a:r>
              <a:rPr lang="en-US" sz="2400" dirty="0">
                <a:solidFill>
                  <a:srgbClr val="000000"/>
                </a:solidFill>
                <a:latin typeface="Arial (Body)"/>
              </a:rPr>
              <a:t>Focus on acquisition of knowledge or higher order skills</a:t>
            </a:r>
          </a:p>
          <a:p>
            <a:pPr marL="255651" lvl="0" indent="-255651">
              <a:spcAft>
                <a:spcPct val="0"/>
              </a:spcAft>
              <a:buSzPts val="2400"/>
              <a:tabLst/>
            </a:pPr>
            <a:r>
              <a:rPr lang="en-US" sz="2400" dirty="0">
                <a:solidFill>
                  <a:srgbClr val="000000"/>
                </a:solidFill>
                <a:latin typeface="Arial (Body)"/>
              </a:rPr>
              <a:t>Feedback and assessment that marks progress toward resolution of the learning challenge sometimes included awarding of badges</a:t>
            </a:r>
          </a:p>
          <a:p>
            <a:pPr marL="255651" lvl="0" indent="-255651">
              <a:spcAft>
                <a:spcPct val="0"/>
              </a:spcAft>
              <a:buSzPts val="2400"/>
              <a:tabLst/>
            </a:pPr>
            <a:r>
              <a:rPr lang="en-US" altLang="en-US" sz="2400" dirty="0">
                <a:solidFill>
                  <a:srgbClr val="000000"/>
                </a:solidFill>
                <a:latin typeface="Arial (Body)"/>
              </a:rPr>
              <a:t>Entertaining formats</a:t>
            </a:r>
            <a:endParaRPr lang="en-US" sz="2400" dirty="0">
              <a:solidFill>
                <a:srgbClr val="000000"/>
              </a:solidFill>
              <a:latin typeface="Arial (Body)"/>
            </a:endParaRPr>
          </a:p>
        </p:txBody>
      </p:sp>
    </p:spTree>
    <p:extLst>
      <p:ext uri="{BB962C8B-B14F-4D97-AF65-F5344CB8AC3E}">
        <p14:creationId xmlns:p14="http://schemas.microsoft.com/office/powerpoint/2010/main" val="3556271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mtClean="0">
                <a:latin typeface="Times New Roman" panose="02020603050405020304" pitchFamily="18" charset="0"/>
              </a:rPr>
              <a:t>Common Types of Game and Gamification</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716372"/>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Games</a:t>
            </a:r>
          </a:p>
          <a:p>
            <a:pPr marL="741553" lvl="1" indent="-284353">
              <a:spcAft>
                <a:spcPct val="0"/>
              </a:spcAft>
              <a:buSzPts val="2400"/>
            </a:pPr>
            <a:r>
              <a:rPr lang="en-US" sz="2400" dirty="0">
                <a:solidFill>
                  <a:srgbClr val="000000"/>
                </a:solidFill>
                <a:latin typeface="Arial (Body)"/>
              </a:rPr>
              <a:t>Computer games</a:t>
            </a:r>
          </a:p>
          <a:p>
            <a:pPr marL="741553" lvl="1" indent="-284353">
              <a:spcAft>
                <a:spcPct val="0"/>
              </a:spcAft>
              <a:buSzPts val="2400"/>
            </a:pPr>
            <a:r>
              <a:rPr lang="en-US" sz="2400" dirty="0">
                <a:solidFill>
                  <a:srgbClr val="000000"/>
                </a:solidFill>
                <a:latin typeface="Arial (Body)"/>
              </a:rPr>
              <a:t>Video games</a:t>
            </a:r>
          </a:p>
          <a:p>
            <a:pPr marL="741553" lvl="1" indent="-284353">
              <a:spcAft>
                <a:spcPct val="0"/>
              </a:spcAft>
              <a:buSzPts val="2400"/>
            </a:pPr>
            <a:r>
              <a:rPr lang="en-US" sz="2400" dirty="0">
                <a:solidFill>
                  <a:srgbClr val="000000"/>
                </a:solidFill>
                <a:latin typeface="Arial (Body)"/>
              </a:rPr>
              <a:t>Serious games</a:t>
            </a:r>
          </a:p>
          <a:p>
            <a:pPr marL="741553" lvl="1" indent="-284353">
              <a:spcAft>
                <a:spcPct val="0"/>
              </a:spcAft>
              <a:buSzPts val="2400"/>
            </a:pPr>
            <a:r>
              <a:rPr lang="en-US" sz="2400" dirty="0">
                <a:solidFill>
                  <a:srgbClr val="000000"/>
                </a:solidFill>
                <a:latin typeface="Arial (Body)"/>
              </a:rPr>
              <a:t>Educational games</a:t>
            </a:r>
          </a:p>
          <a:p>
            <a:pPr marL="255651" lvl="0" indent="-255651">
              <a:spcAft>
                <a:spcPct val="0"/>
              </a:spcAft>
              <a:buSzPts val="2400"/>
              <a:tabLst/>
            </a:pPr>
            <a:r>
              <a:rPr lang="en-US" sz="2400" dirty="0">
                <a:solidFill>
                  <a:srgbClr val="000000"/>
                </a:solidFill>
                <a:latin typeface="Arial (Body)"/>
              </a:rPr>
              <a:t>Gamification</a:t>
            </a:r>
          </a:p>
          <a:p>
            <a:pPr marL="741553" lvl="1" indent="-284353">
              <a:spcAft>
                <a:spcPct val="0"/>
              </a:spcAft>
              <a:buSzPts val="2400"/>
            </a:pPr>
            <a:r>
              <a:rPr lang="en-US" sz="2400" dirty="0">
                <a:solidFill>
                  <a:srgbClr val="000000"/>
                </a:solidFill>
                <a:latin typeface="Arial (Body)"/>
              </a:rPr>
              <a:t>Motivational aspects, such as play or badges, built into nongame activities</a:t>
            </a:r>
          </a:p>
        </p:txBody>
      </p:sp>
    </p:spTree>
    <p:extLst>
      <p:ext uri="{BB962C8B-B14F-4D97-AF65-F5344CB8AC3E}">
        <p14:creationId xmlns:p14="http://schemas.microsoft.com/office/powerpoint/2010/main" val="2234604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mtClean="0">
                <a:latin typeface="Times New Roman" panose="02020603050405020304" pitchFamily="18" charset="0"/>
              </a:rPr>
              <a:t>Selection Criteria for Games</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Game development</a:t>
            </a:r>
          </a:p>
          <a:p>
            <a:pPr marL="255651" lvl="0" indent="-255651">
              <a:spcAft>
                <a:spcPct val="0"/>
              </a:spcAft>
              <a:buSzPts val="2400"/>
              <a:tabLst/>
            </a:pPr>
            <a:r>
              <a:rPr lang="en-US" altLang="en-US" sz="2400" dirty="0">
                <a:solidFill>
                  <a:srgbClr val="000000"/>
                </a:solidFill>
                <a:latin typeface="Arial (Body)"/>
              </a:rPr>
              <a:t>Curricular value</a:t>
            </a:r>
          </a:p>
          <a:p>
            <a:pPr marL="255651" lvl="0" indent="-255651">
              <a:spcAft>
                <a:spcPct val="0"/>
              </a:spcAft>
              <a:buSzPts val="2400"/>
              <a:tabLst/>
            </a:pPr>
            <a:r>
              <a:rPr lang="en-US" altLang="en-US" sz="2400" dirty="0">
                <a:solidFill>
                  <a:srgbClr val="000000"/>
                </a:solidFill>
                <a:latin typeface="Arial (Body)"/>
              </a:rPr>
              <a:t>Pedagogical framework</a:t>
            </a:r>
          </a:p>
          <a:p>
            <a:pPr marL="255651" lvl="0" indent="-255651">
              <a:spcAft>
                <a:spcPct val="0"/>
              </a:spcAft>
              <a:buSzPts val="2400"/>
              <a:tabLst/>
            </a:pPr>
            <a:r>
              <a:rPr lang="en-US" altLang="en-US" sz="2400" dirty="0">
                <a:solidFill>
                  <a:srgbClr val="000000"/>
                </a:solidFill>
                <a:latin typeface="Arial (Body)"/>
              </a:rPr>
              <a:t>Assessment capabilities</a:t>
            </a:r>
          </a:p>
          <a:p>
            <a:pPr marL="255651" lvl="0" indent="-255651">
              <a:spcAft>
                <a:spcPct val="0"/>
              </a:spcAft>
              <a:buSzPts val="2400"/>
              <a:tabLst/>
            </a:pPr>
            <a:r>
              <a:rPr lang="en-US" altLang="en-US" sz="2400" dirty="0">
                <a:solidFill>
                  <a:srgbClr val="000000"/>
                </a:solidFill>
                <a:latin typeface="Arial (Body)"/>
              </a:rPr>
              <a:t>Social, societal, and cultural considerations</a:t>
            </a:r>
          </a:p>
          <a:p>
            <a:pPr marL="255651" lvl="0" indent="-255651">
              <a:spcAft>
                <a:spcPct val="0"/>
              </a:spcAft>
              <a:buSzPts val="2400"/>
              <a:tabLst/>
            </a:pPr>
            <a:r>
              <a:rPr lang="en-US" altLang="en-US" sz="2400" dirty="0">
                <a:solidFill>
                  <a:srgbClr val="000000"/>
                </a:solidFill>
                <a:latin typeface="Arial (Body)"/>
              </a:rPr>
              <a:t>Playfulness and motivation</a:t>
            </a:r>
          </a:p>
          <a:p>
            <a:pPr marL="255651" lvl="0" indent="-255651">
              <a:spcAft>
                <a:spcPct val="0"/>
              </a:spcAft>
              <a:buSzPts val="2400"/>
              <a:tabLst/>
            </a:pPr>
            <a:r>
              <a:rPr lang="en-US" altLang="en-US" sz="2400" dirty="0">
                <a:solidFill>
                  <a:srgbClr val="000000"/>
                </a:solidFill>
                <a:latin typeface="Arial (Body)"/>
              </a:rPr>
              <a:t>Technical considerations</a:t>
            </a:r>
          </a:p>
          <a:p>
            <a:pPr marL="255651" lvl="0" indent="-255651">
              <a:spcAft>
                <a:spcPct val="0"/>
              </a:spcAft>
              <a:buSzPts val="2400"/>
              <a:tabLst/>
            </a:pPr>
            <a:r>
              <a:rPr lang="en-US" altLang="en-US" sz="2400" dirty="0">
                <a:solidFill>
                  <a:srgbClr val="000000"/>
                </a:solidFill>
                <a:latin typeface="Arial (Body)"/>
              </a:rPr>
              <a:t>Physical dexterity requirements</a:t>
            </a:r>
          </a:p>
        </p:txBody>
      </p:sp>
    </p:spTree>
    <p:extLst>
      <p:ext uri="{BB962C8B-B14F-4D97-AF65-F5344CB8AC3E}">
        <p14:creationId xmlns:p14="http://schemas.microsoft.com/office/powerpoint/2010/main" val="2692972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mtClean="0">
                <a:latin typeface="Times New Roman" panose="02020603050405020304" pitchFamily="18" charset="0"/>
              </a:rPr>
              <a:t>Benefits of Games</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Problem-based learning </a:t>
            </a:r>
            <a:r>
              <a:rPr lang="en-US" sz="2400" dirty="0" smtClean="0">
                <a:solidFill>
                  <a:srgbClr val="000000"/>
                </a:solidFill>
                <a:latin typeface="Arial (Body)"/>
              </a:rPr>
              <a:t>(P</a:t>
            </a:r>
            <a:r>
              <a:rPr lang="en-US" sz="100" dirty="0" smtClean="0">
                <a:solidFill>
                  <a:srgbClr val="000000"/>
                </a:solidFill>
                <a:latin typeface="Arial (Body)"/>
              </a:rPr>
              <a:t> </a:t>
            </a:r>
            <a:r>
              <a:rPr lang="en-US" sz="2400" dirty="0" smtClean="0">
                <a:solidFill>
                  <a:srgbClr val="000000"/>
                </a:solidFill>
                <a:latin typeface="Arial (Body)"/>
              </a:rPr>
              <a:t>B</a:t>
            </a:r>
            <a:r>
              <a:rPr lang="en-US" sz="100" dirty="0" smtClean="0">
                <a:solidFill>
                  <a:srgbClr val="000000"/>
                </a:solidFill>
                <a:latin typeface="Arial (Body)"/>
              </a:rPr>
              <a:t> </a:t>
            </a:r>
            <a:r>
              <a:rPr lang="en-US" sz="2400" dirty="0" smtClean="0">
                <a:solidFill>
                  <a:srgbClr val="000000"/>
                </a:solidFill>
                <a:latin typeface="Arial (Body)"/>
              </a:rPr>
              <a:t>L)</a:t>
            </a:r>
            <a:endParaRPr lang="en-US" sz="2400" dirty="0">
              <a:solidFill>
                <a:srgbClr val="000000"/>
              </a:solidFill>
              <a:latin typeface="Arial (Body)"/>
            </a:endParaRPr>
          </a:p>
          <a:p>
            <a:pPr marL="255651" lvl="0" indent="-255651">
              <a:spcAft>
                <a:spcPct val="0"/>
              </a:spcAft>
              <a:buSzPts val="2400"/>
              <a:tabLst/>
            </a:pPr>
            <a:r>
              <a:rPr lang="en-US" sz="2400" dirty="0">
                <a:solidFill>
                  <a:srgbClr val="000000"/>
                </a:solidFill>
                <a:latin typeface="Arial (Body)"/>
              </a:rPr>
              <a:t>Collaborative learning</a:t>
            </a:r>
          </a:p>
          <a:p>
            <a:pPr marL="255651" lvl="0" indent="-255651">
              <a:spcAft>
                <a:spcPct val="0"/>
              </a:spcAft>
              <a:buSzPts val="2400"/>
              <a:tabLst/>
            </a:pPr>
            <a:r>
              <a:rPr lang="en-US" sz="2400" dirty="0">
                <a:solidFill>
                  <a:srgbClr val="000000"/>
                </a:solidFill>
                <a:latin typeface="Arial (Body)"/>
              </a:rPr>
              <a:t>Realistic and immersive environments</a:t>
            </a:r>
          </a:p>
          <a:p>
            <a:pPr marL="255651" lvl="0" indent="-255651">
              <a:spcAft>
                <a:spcPct val="0"/>
              </a:spcAft>
              <a:buSzPts val="2400"/>
              <a:tabLst/>
            </a:pPr>
            <a:r>
              <a:rPr lang="en-US" sz="2400" dirty="0">
                <a:solidFill>
                  <a:srgbClr val="000000"/>
                </a:solidFill>
                <a:latin typeface="Arial (Body)"/>
              </a:rPr>
              <a:t>Motivation and competition</a:t>
            </a:r>
          </a:p>
          <a:p>
            <a:pPr marL="255651" lvl="0" indent="-255651">
              <a:spcAft>
                <a:spcPct val="0"/>
              </a:spcAft>
              <a:buSzPts val="2400"/>
              <a:tabLst/>
            </a:pPr>
            <a:r>
              <a:rPr lang="en-US" sz="2400" dirty="0">
                <a:solidFill>
                  <a:srgbClr val="000000"/>
                </a:solidFill>
                <a:latin typeface="Arial (Body)"/>
              </a:rPr>
              <a:t>Interactivity and feedback</a:t>
            </a:r>
          </a:p>
          <a:p>
            <a:pPr marL="255651" lvl="0" indent="-255651">
              <a:spcAft>
                <a:spcPct val="0"/>
              </a:spcAft>
              <a:buSzPts val="2400"/>
              <a:tabLst/>
            </a:pPr>
            <a:r>
              <a:rPr lang="en-US" sz="2400" dirty="0">
                <a:solidFill>
                  <a:srgbClr val="000000"/>
                </a:solidFill>
                <a:latin typeface="Arial (Body)"/>
              </a:rPr>
              <a:t>Achievement and rewards</a:t>
            </a:r>
          </a:p>
          <a:p>
            <a:pPr marL="255651" lvl="0" indent="-255651">
              <a:spcAft>
                <a:spcPct val="0"/>
              </a:spcAft>
              <a:buSzPts val="2400"/>
              <a:tabLst/>
            </a:pPr>
            <a:r>
              <a:rPr lang="en-US" sz="2400" dirty="0">
                <a:solidFill>
                  <a:srgbClr val="000000"/>
                </a:solidFill>
                <a:latin typeface="Arial (Body)"/>
              </a:rPr>
              <a:t>Playfulness</a:t>
            </a:r>
          </a:p>
        </p:txBody>
      </p:sp>
    </p:spTree>
    <p:extLst>
      <p:ext uri="{BB962C8B-B14F-4D97-AF65-F5344CB8AC3E}">
        <p14:creationId xmlns:p14="http://schemas.microsoft.com/office/powerpoint/2010/main" val="2129454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mtClean="0">
                <a:latin typeface="Times New Roman" panose="02020603050405020304" pitchFamily="18" charset="0"/>
              </a:rPr>
              <a:t>Challenges with Games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170068"/>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Focus on learning </a:t>
            </a:r>
            <a:r>
              <a:rPr lang="en-US" sz="2400" dirty="0" smtClean="0">
                <a:solidFill>
                  <a:srgbClr val="000000"/>
                </a:solidFill>
                <a:latin typeface="Arial (Body)"/>
              </a:rPr>
              <a:t>v</a:t>
            </a:r>
            <a:r>
              <a:rPr lang="en-US" sz="100" dirty="0" smtClean="0">
                <a:solidFill>
                  <a:srgbClr val="000000"/>
                </a:solidFill>
                <a:latin typeface="Arial (Body)"/>
              </a:rPr>
              <a:t> </a:t>
            </a:r>
            <a:r>
              <a:rPr lang="en-US" sz="2400" dirty="0" smtClean="0">
                <a:solidFill>
                  <a:srgbClr val="000000"/>
                </a:solidFill>
                <a:latin typeface="Arial (Body)"/>
              </a:rPr>
              <a:t>s</a:t>
            </a:r>
            <a:r>
              <a:rPr lang="en-US" sz="2400" dirty="0">
                <a:solidFill>
                  <a:srgbClr val="000000"/>
                </a:solidFill>
                <a:latin typeface="Arial (Body)"/>
              </a:rPr>
              <a:t>. fun</a:t>
            </a:r>
          </a:p>
          <a:p>
            <a:pPr marL="255651" lvl="0" indent="-255651">
              <a:spcAft>
                <a:spcPct val="0"/>
              </a:spcAft>
              <a:buSzPts val="2400"/>
              <a:tabLst/>
            </a:pPr>
            <a:r>
              <a:rPr lang="en-US" sz="2400" dirty="0">
                <a:solidFill>
                  <a:srgbClr val="000000"/>
                </a:solidFill>
                <a:latin typeface="Arial (Body)"/>
              </a:rPr>
              <a:t>Correspondence between game goals and learning objectives</a:t>
            </a:r>
          </a:p>
          <a:p>
            <a:pPr marL="255651" lvl="0" indent="-255651">
              <a:spcAft>
                <a:spcPct val="0"/>
              </a:spcAft>
              <a:buSzPts val="2400"/>
              <a:tabLst/>
            </a:pPr>
            <a:r>
              <a:rPr lang="en-US" sz="2400" dirty="0">
                <a:solidFill>
                  <a:srgbClr val="000000"/>
                </a:solidFill>
                <a:latin typeface="Arial (Body)"/>
              </a:rPr>
              <a:t>Short and long-term transfer of learning</a:t>
            </a:r>
          </a:p>
          <a:p>
            <a:pPr marL="255651" lvl="0" indent="-255651">
              <a:spcAft>
                <a:spcPct val="0"/>
              </a:spcAft>
              <a:buSzPts val="2400"/>
              <a:tabLst/>
            </a:pPr>
            <a:r>
              <a:rPr lang="en-US" sz="2400" dirty="0">
                <a:solidFill>
                  <a:srgbClr val="000000"/>
                </a:solidFill>
                <a:latin typeface="Arial (Body)"/>
              </a:rPr>
              <a:t>Alignment with the curriculum and teaching practices</a:t>
            </a:r>
          </a:p>
          <a:p>
            <a:pPr marL="255651" lvl="0" indent="-255651">
              <a:spcAft>
                <a:spcPct val="0"/>
              </a:spcAft>
              <a:buSzPts val="2400"/>
              <a:tabLst/>
            </a:pPr>
            <a:r>
              <a:rPr lang="en-US" sz="2400" dirty="0">
                <a:solidFill>
                  <a:srgbClr val="000000"/>
                </a:solidFill>
                <a:latin typeface="Arial (Body)"/>
              </a:rPr>
              <a:t>Classroom barriers</a:t>
            </a:r>
          </a:p>
        </p:txBody>
      </p:sp>
    </p:spTree>
    <p:extLst>
      <p:ext uri="{BB962C8B-B14F-4D97-AF65-F5344CB8AC3E}">
        <p14:creationId xmlns:p14="http://schemas.microsoft.com/office/powerpoint/2010/main" val="3394968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mtClean="0">
                <a:latin typeface="Times New Roman" panose="02020603050405020304" pitchFamily="18" charset="0"/>
              </a:rPr>
              <a:t>Integration Strategies for Games</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tabLst/>
            </a:pPr>
            <a:r>
              <a:rPr lang="en-US" altLang="en-US" sz="1800" dirty="0">
                <a:solidFill>
                  <a:srgbClr val="000000"/>
                </a:solidFill>
                <a:latin typeface="Arial (Body)"/>
              </a:rPr>
              <a:t>Strategies</a:t>
            </a:r>
          </a:p>
          <a:p>
            <a:pPr marL="741553" lvl="1" indent="-284353">
              <a:spcAft>
                <a:spcPct val="0"/>
              </a:spcAft>
            </a:pPr>
            <a:r>
              <a:rPr lang="en-US" sz="1800" dirty="0">
                <a:solidFill>
                  <a:srgbClr val="000000"/>
                </a:solidFill>
                <a:latin typeface="Arial (Body)"/>
              </a:rPr>
              <a:t>Encourage lifelong playing</a:t>
            </a:r>
          </a:p>
          <a:p>
            <a:pPr marL="741553" lvl="1" indent="-284353">
              <a:spcAft>
                <a:spcPct val="0"/>
              </a:spcAft>
            </a:pPr>
            <a:r>
              <a:rPr lang="en-US" sz="1800" dirty="0">
                <a:solidFill>
                  <a:srgbClr val="000000"/>
                </a:solidFill>
                <a:latin typeface="Arial (Body)"/>
              </a:rPr>
              <a:t>Encourage problem- or inquiry-based learning</a:t>
            </a:r>
          </a:p>
          <a:p>
            <a:pPr marL="741553" lvl="1" indent="-284353">
              <a:spcAft>
                <a:spcPct val="0"/>
              </a:spcAft>
            </a:pPr>
            <a:r>
              <a:rPr lang="en-US" sz="1800" dirty="0">
                <a:solidFill>
                  <a:srgbClr val="000000"/>
                </a:solidFill>
                <a:latin typeface="Arial (Body)"/>
              </a:rPr>
              <a:t>Take the place of worksheets and exercises</a:t>
            </a:r>
          </a:p>
          <a:p>
            <a:pPr marL="741553" lvl="1" indent="-284353">
              <a:spcAft>
                <a:spcPct val="0"/>
              </a:spcAft>
            </a:pPr>
            <a:r>
              <a:rPr lang="en-US" sz="1800" dirty="0">
                <a:solidFill>
                  <a:srgbClr val="000000"/>
                </a:solidFill>
                <a:latin typeface="Arial (Body)"/>
              </a:rPr>
              <a:t>Teach noncognitive skills</a:t>
            </a:r>
          </a:p>
          <a:p>
            <a:pPr marL="741553" lvl="1" indent="-284353">
              <a:spcAft>
                <a:spcPct val="0"/>
              </a:spcAft>
            </a:pPr>
            <a:r>
              <a:rPr lang="en-US" sz="1800" dirty="0">
                <a:solidFill>
                  <a:srgbClr val="000000"/>
                </a:solidFill>
                <a:latin typeface="Arial (Body)"/>
              </a:rPr>
              <a:t>Teach cooperative group work skills</a:t>
            </a:r>
          </a:p>
          <a:p>
            <a:pPr marL="255651" lvl="0" indent="-255651">
              <a:spcAft>
                <a:spcPct val="0"/>
              </a:spcAft>
              <a:tabLst/>
            </a:pPr>
            <a:r>
              <a:rPr lang="en-US" sz="1800" dirty="0">
                <a:solidFill>
                  <a:srgbClr val="000000"/>
                </a:solidFill>
                <a:latin typeface="Arial (Body)"/>
              </a:rPr>
              <a:t>Guidelines</a:t>
            </a:r>
          </a:p>
          <a:p>
            <a:pPr marL="741553" lvl="1" indent="-284353">
              <a:spcAft>
                <a:spcPct val="0"/>
              </a:spcAft>
            </a:pPr>
            <a:r>
              <a:rPr lang="en-US" sz="1800" dirty="0">
                <a:solidFill>
                  <a:srgbClr val="000000"/>
                </a:solidFill>
                <a:latin typeface="Arial (Body)"/>
              </a:rPr>
              <a:t>Align serious games with </a:t>
            </a:r>
            <a:r>
              <a:rPr lang="en-US" sz="1800" dirty="0" smtClean="0">
                <a:solidFill>
                  <a:srgbClr val="000000"/>
                </a:solidFill>
                <a:latin typeface="Arial (Body)"/>
              </a:rPr>
              <a:t>curriculum</a:t>
            </a:r>
            <a:endParaRPr lang="en-US" sz="1800" dirty="0">
              <a:solidFill>
                <a:srgbClr val="000000"/>
              </a:solidFill>
              <a:latin typeface="Arial (Body)"/>
            </a:endParaRPr>
          </a:p>
          <a:p>
            <a:pPr marL="741553" lvl="1" indent="-284353">
              <a:spcAft>
                <a:spcPct val="0"/>
              </a:spcAft>
            </a:pPr>
            <a:r>
              <a:rPr lang="en-US" sz="1800" dirty="0">
                <a:solidFill>
                  <a:srgbClr val="000000"/>
                </a:solidFill>
                <a:latin typeface="Arial (Body)"/>
              </a:rPr>
              <a:t>Identify and assess your own learning objectives</a:t>
            </a:r>
          </a:p>
          <a:p>
            <a:pPr marL="741553" lvl="1" indent="-284353">
              <a:spcAft>
                <a:spcPct val="0"/>
              </a:spcAft>
            </a:pPr>
            <a:r>
              <a:rPr lang="en-US" sz="1800" dirty="0">
                <a:solidFill>
                  <a:srgbClr val="000000"/>
                </a:solidFill>
                <a:latin typeface="Arial (Body)"/>
              </a:rPr>
              <a:t>Involve all students</a:t>
            </a:r>
          </a:p>
          <a:p>
            <a:pPr marL="741553" lvl="1" indent="-284353">
              <a:spcAft>
                <a:spcPct val="0"/>
              </a:spcAft>
            </a:pPr>
            <a:r>
              <a:rPr lang="en-US" sz="1800" dirty="0">
                <a:solidFill>
                  <a:srgbClr val="000000"/>
                </a:solidFill>
                <a:latin typeface="Arial (Body)"/>
              </a:rPr>
              <a:t>Assign individual game playing</a:t>
            </a:r>
          </a:p>
          <a:p>
            <a:pPr marL="741553" lvl="1" indent="-284353">
              <a:spcAft>
                <a:spcPct val="0"/>
              </a:spcAft>
            </a:pPr>
            <a:r>
              <a:rPr lang="en-US" sz="1800" dirty="0">
                <a:solidFill>
                  <a:srgbClr val="000000"/>
                </a:solidFill>
                <a:latin typeface="Arial (Body)"/>
              </a:rPr>
              <a:t>Emphasize the content area skills</a:t>
            </a:r>
          </a:p>
        </p:txBody>
      </p:sp>
    </p:spTree>
    <p:extLst>
      <p:ext uri="{BB962C8B-B14F-4D97-AF65-F5344CB8AC3E}">
        <p14:creationId xmlns:p14="http://schemas.microsoft.com/office/powerpoint/2010/main" val="3292150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buSzPct val="25000"/>
            </a:pPr>
            <a:r>
              <a:rPr lang="en-US" smtClean="0">
                <a:solidFill>
                  <a:srgbClr val="007FA3"/>
                </a:solidFill>
                <a:latin typeface="Times New Roman" panose="02020603050405020304" pitchFamily="18" charset="0"/>
              </a:rPr>
              <a:t>Learning Objectives </a:t>
            </a:r>
            <a:r>
              <a:rPr lang="en-US" sz="2000" b="0" smtClean="0">
                <a:solidFill>
                  <a:srgbClr val="007FA3"/>
                </a:solidFill>
                <a:latin typeface="Times New Roman" panose="02020603050405020304" pitchFamily="18" charset="0"/>
              </a:rPr>
              <a:t>(3 of 4)</a:t>
            </a:r>
            <a:endParaRPr lang="en-US" sz="2000" b="0" dirty="0">
              <a:solidFill>
                <a:srgbClr val="007FA3"/>
              </a:solidFill>
              <a:latin typeface="Times New Roman" panose="02020603050405020304" pitchFamily="18" charset="0"/>
            </a:endParaRPr>
          </a:p>
        </p:txBody>
      </p:sp>
      <p:sp>
        <p:nvSpPr>
          <p:cNvPr id="3" name="Content Placeholder 2"/>
          <p:cNvSpPr>
            <a:spLocks noGrp="1"/>
          </p:cNvSpPr>
          <p:nvPr>
            <p:ph idx="1"/>
          </p:nvPr>
        </p:nvSpPr>
        <p:spPr/>
        <p:txBody>
          <a:bodyPr wrap="square" lIns="91425" tIns="91425" rIns="91425" bIns="91425">
            <a:noAutofit/>
          </a:bodyPr>
          <a:lstStyle/>
          <a:p>
            <a:pPr marL="25400" lvl="0" indent="0">
              <a:buSzPts val="2400"/>
              <a:buNone/>
            </a:pPr>
            <a:r>
              <a:rPr lang="en-US" sz="2400" b="1" dirty="0">
                <a:solidFill>
                  <a:schemeClr val="tx2"/>
                </a:solidFill>
                <a:latin typeface="Arial (Body)"/>
              </a:rPr>
              <a:t>5.5</a:t>
            </a:r>
            <a:r>
              <a:rPr lang="en-US" sz="2400" b="1" dirty="0">
                <a:solidFill>
                  <a:srgbClr val="000000"/>
                </a:solidFill>
                <a:latin typeface="Arial (Body)"/>
              </a:rPr>
              <a:t> </a:t>
            </a:r>
            <a:r>
              <a:rPr lang="en-US" sz="2400" dirty="0">
                <a:solidFill>
                  <a:srgbClr val="000000"/>
                </a:solidFill>
                <a:latin typeface="Arial (Body)"/>
              </a:rPr>
              <a:t>Describe the selection criteria, benefits, challenges, and integration strategies of game and gamification functions for relevant instructional situations.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T</a:t>
            </a:r>
            <a:r>
              <a:rPr lang="en-US" sz="100" dirty="0" smtClean="0">
                <a:solidFill>
                  <a:srgbClr val="000000"/>
                </a:solidFill>
                <a:latin typeface="Arial (Body)"/>
              </a:rPr>
              <a:t> </a:t>
            </a:r>
            <a:r>
              <a:rPr lang="en-US" sz="2400" dirty="0" smtClean="0">
                <a:solidFill>
                  <a:srgbClr val="000000"/>
                </a:solidFill>
                <a:latin typeface="Arial (Body)"/>
              </a:rPr>
              <a:t>E Standards </a:t>
            </a:r>
            <a:r>
              <a:rPr lang="en-US" sz="2400" dirty="0">
                <a:solidFill>
                  <a:srgbClr val="000000"/>
                </a:solidFill>
                <a:latin typeface="Arial (Body)"/>
              </a:rPr>
              <a:t>for Educators: 1—Learner; 2—Leader; 5—Designer; 6—Facilitator; 7—Analyst)</a:t>
            </a:r>
          </a:p>
          <a:p>
            <a:pPr marL="25400" lvl="0" indent="0">
              <a:buSzPts val="2400"/>
              <a:buNone/>
            </a:pPr>
            <a:r>
              <a:rPr lang="en-US" sz="2400" b="1" dirty="0">
                <a:solidFill>
                  <a:schemeClr val="tx2"/>
                </a:solidFill>
                <a:latin typeface="Arial (Body)"/>
              </a:rPr>
              <a:t>5.6</a:t>
            </a:r>
            <a:r>
              <a:rPr lang="en-US" sz="2400" b="1" dirty="0">
                <a:solidFill>
                  <a:srgbClr val="000000"/>
                </a:solidFill>
                <a:latin typeface="Arial (Body)"/>
              </a:rPr>
              <a:t> </a:t>
            </a:r>
            <a:r>
              <a:rPr lang="en-US" sz="2400" dirty="0">
                <a:solidFill>
                  <a:srgbClr val="000000"/>
                </a:solidFill>
                <a:latin typeface="Arial (Body)"/>
              </a:rPr>
              <a:t>Describe the selection criteria, benefits, challenges, and integration strategies of problem-solving functions for relevant instructional situations.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T</a:t>
            </a:r>
            <a:r>
              <a:rPr lang="en-US" sz="100" dirty="0" smtClean="0">
                <a:solidFill>
                  <a:srgbClr val="000000"/>
                </a:solidFill>
                <a:latin typeface="Arial (Body)"/>
              </a:rPr>
              <a:t> </a:t>
            </a:r>
            <a:r>
              <a:rPr lang="en-US" sz="2400" dirty="0" smtClean="0">
                <a:solidFill>
                  <a:srgbClr val="000000"/>
                </a:solidFill>
                <a:latin typeface="Arial (Body)"/>
              </a:rPr>
              <a:t>E Standards </a:t>
            </a:r>
            <a:r>
              <a:rPr lang="en-US" sz="2400" dirty="0">
                <a:solidFill>
                  <a:srgbClr val="000000"/>
                </a:solidFill>
                <a:latin typeface="Arial (Body)"/>
              </a:rPr>
              <a:t>for Educators: 1—Learner; 2—Leader; 5—Designer; 6—Facilitator; 7—Analyst)</a:t>
            </a:r>
          </a:p>
        </p:txBody>
      </p:sp>
    </p:spTree>
    <p:extLst>
      <p:ext uri="{BB962C8B-B14F-4D97-AF65-F5344CB8AC3E}">
        <p14:creationId xmlns:p14="http://schemas.microsoft.com/office/powerpoint/2010/main" val="3315521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Problem-Solving Functions</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4043330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200" dirty="0" smtClean="0">
                <a:latin typeface="Times New Roman" panose="02020603050405020304" pitchFamily="18" charset="0"/>
              </a:rPr>
              <a:t>Characteristics of Problem-Solving Software</a:t>
            </a:r>
            <a:endParaRPr lang="en-US" sz="3200"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1484992"/>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Fosters component skill development in general problem solving</a:t>
            </a:r>
          </a:p>
          <a:p>
            <a:pPr marL="255651" lvl="0" indent="-255651">
              <a:spcAft>
                <a:spcPct val="0"/>
              </a:spcAft>
              <a:buSzPts val="2400"/>
              <a:tabLst/>
            </a:pPr>
            <a:r>
              <a:rPr lang="en-US" sz="2400" dirty="0">
                <a:solidFill>
                  <a:srgbClr val="000000"/>
                </a:solidFill>
                <a:latin typeface="Arial (Body)"/>
              </a:rPr>
              <a:t>Supports practice in solving content-area problems</a:t>
            </a:r>
          </a:p>
        </p:txBody>
      </p:sp>
    </p:spTree>
    <p:extLst>
      <p:ext uri="{BB962C8B-B14F-4D97-AF65-F5344CB8AC3E}">
        <p14:creationId xmlns:p14="http://schemas.microsoft.com/office/powerpoint/2010/main" val="1702946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mtClean="0">
                <a:latin typeface="Times New Roman" panose="02020603050405020304" pitchFamily="18" charset="0"/>
              </a:rPr>
              <a:t>Common Types of Problem-Solving</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2008212"/>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Content-area problem-solving</a:t>
            </a:r>
          </a:p>
          <a:p>
            <a:pPr marL="741553" lvl="1" indent="-284353">
              <a:spcAft>
                <a:spcPct val="0"/>
              </a:spcAft>
              <a:buSzPts val="2400"/>
            </a:pPr>
            <a:r>
              <a:rPr lang="en-US" sz="2400" dirty="0">
                <a:solidFill>
                  <a:srgbClr val="000000"/>
                </a:solidFill>
                <a:latin typeface="Arial (Body)"/>
              </a:rPr>
              <a:t>Gives practice in solving content-area problems</a:t>
            </a:r>
          </a:p>
          <a:p>
            <a:pPr marL="255651" lvl="0" indent="-255651">
              <a:spcAft>
                <a:spcPct val="0"/>
              </a:spcAft>
              <a:buSzPts val="2400"/>
              <a:tabLst/>
            </a:pPr>
            <a:r>
              <a:rPr lang="en-US" sz="2400" dirty="0">
                <a:solidFill>
                  <a:srgbClr val="000000"/>
                </a:solidFill>
                <a:latin typeface="Arial (Body)"/>
              </a:rPr>
              <a:t>Content-free problem-solving</a:t>
            </a:r>
          </a:p>
          <a:p>
            <a:pPr marL="741553" lvl="1" indent="-284353">
              <a:spcAft>
                <a:spcPct val="0"/>
              </a:spcAft>
              <a:buSzPts val="2400"/>
            </a:pPr>
            <a:r>
              <a:rPr lang="en-US" sz="2400" dirty="0">
                <a:solidFill>
                  <a:srgbClr val="000000"/>
                </a:solidFill>
                <a:latin typeface="Arial (Body)"/>
              </a:rPr>
              <a:t>Fosters skills in solving any problems</a:t>
            </a:r>
          </a:p>
        </p:txBody>
      </p:sp>
    </p:spTree>
    <p:extLst>
      <p:ext uri="{BB962C8B-B14F-4D97-AF65-F5344CB8AC3E}">
        <p14:creationId xmlns:p14="http://schemas.microsoft.com/office/powerpoint/2010/main" val="642577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200" smtClean="0">
                <a:latin typeface="Times New Roman" panose="02020603050405020304" pitchFamily="18" charset="0"/>
              </a:rPr>
              <a:t>Selection Criteria for Problem-Solving Software</a:t>
            </a:r>
            <a:endParaRPr lang="en-US" sz="3200"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347040"/>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Problems should be interesting and challenging</a:t>
            </a:r>
          </a:p>
          <a:p>
            <a:pPr marL="255651" lvl="0" indent="-255651">
              <a:spcAft>
                <a:spcPct val="0"/>
              </a:spcAft>
              <a:buSzPts val="2400"/>
              <a:tabLst/>
            </a:pPr>
            <a:r>
              <a:rPr lang="en-US" altLang="en-US" sz="2400" dirty="0">
                <a:solidFill>
                  <a:srgbClr val="000000"/>
                </a:solidFill>
                <a:latin typeface="Arial (Body)"/>
              </a:rPr>
              <a:t>Software should have explicit and specific link to problem-solving ability</a:t>
            </a:r>
          </a:p>
          <a:p>
            <a:pPr marL="255651" lvl="0" indent="-255651">
              <a:spcAft>
                <a:spcPct val="0"/>
              </a:spcAft>
              <a:buSzPts val="2400"/>
              <a:tabLst/>
            </a:pPr>
            <a:r>
              <a:rPr lang="en-US" altLang="en-US" sz="2400" dirty="0">
                <a:solidFill>
                  <a:srgbClr val="000000"/>
                </a:solidFill>
                <a:latin typeface="Arial (Body)"/>
              </a:rPr>
              <a:t>Documentation that reveals specific skills students will learn</a:t>
            </a:r>
          </a:p>
          <a:p>
            <a:pPr marL="255651" lvl="0" indent="-255651">
              <a:spcAft>
                <a:spcPct val="0"/>
              </a:spcAft>
              <a:buSzPts val="2400"/>
              <a:tabLst/>
            </a:pPr>
            <a:r>
              <a:rPr lang="en-US" altLang="en-US" sz="2400" dirty="0">
                <a:solidFill>
                  <a:srgbClr val="000000"/>
                </a:solidFill>
                <a:latin typeface="Arial (Body)"/>
              </a:rPr>
              <a:t>Documentation that shows how software supports learning of skills</a:t>
            </a:r>
          </a:p>
        </p:txBody>
      </p:sp>
    </p:spTree>
    <p:extLst>
      <p:ext uri="{BB962C8B-B14F-4D97-AF65-F5344CB8AC3E}">
        <p14:creationId xmlns:p14="http://schemas.microsoft.com/office/powerpoint/2010/main" val="2998610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mtClean="0">
                <a:latin typeface="Times New Roman" panose="02020603050405020304" pitchFamily="18" charset="0"/>
              </a:rPr>
              <a:t>Benefits of Problem-Solving Software</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Promotes visualization in math</a:t>
            </a:r>
          </a:p>
          <a:p>
            <a:pPr marL="255651" lvl="0" indent="-255651">
              <a:spcAft>
                <a:spcPct val="0"/>
              </a:spcAft>
              <a:buSzPts val="2400"/>
              <a:tabLst/>
            </a:pPr>
            <a:r>
              <a:rPr lang="en-US" altLang="en-US" sz="2400" dirty="0">
                <a:solidFill>
                  <a:srgbClr val="000000"/>
                </a:solidFill>
                <a:latin typeface="Arial (Body)"/>
              </a:rPr>
              <a:t>Improves interest and motivation</a:t>
            </a:r>
          </a:p>
          <a:p>
            <a:pPr marL="255651" lvl="0" indent="-255651">
              <a:spcAft>
                <a:spcPct val="0"/>
              </a:spcAft>
              <a:buSzPts val="2400"/>
              <a:tabLst/>
            </a:pPr>
            <a:r>
              <a:rPr lang="en-US" altLang="en-US" sz="2400" dirty="0">
                <a:solidFill>
                  <a:srgbClr val="000000"/>
                </a:solidFill>
                <a:latin typeface="Arial (Body)"/>
              </a:rPr>
              <a:t>Prevents inert knowledge by illustrating situations in which skills apply</a:t>
            </a:r>
            <a:endParaRPr lang="en-US" sz="2400" dirty="0">
              <a:solidFill>
                <a:srgbClr val="000000"/>
              </a:solidFill>
              <a:latin typeface="Arial (Body)"/>
            </a:endParaRPr>
          </a:p>
        </p:txBody>
      </p:sp>
    </p:spTree>
    <p:extLst>
      <p:ext uri="{BB962C8B-B14F-4D97-AF65-F5344CB8AC3E}">
        <p14:creationId xmlns:p14="http://schemas.microsoft.com/office/powerpoint/2010/main" val="3467575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mtClean="0">
                <a:latin typeface="Times New Roman" panose="02020603050405020304" pitchFamily="18" charset="0"/>
              </a:rPr>
              <a:t>Challenges with Problem-Solving Software</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Use of multiple, imprecise problem-solving labels</a:t>
            </a:r>
          </a:p>
          <a:p>
            <a:pPr marL="255651" lvl="0" indent="-255651">
              <a:spcAft>
                <a:spcPct val="0"/>
              </a:spcAft>
              <a:buSzPts val="2400"/>
              <a:tabLst/>
            </a:pPr>
            <a:r>
              <a:rPr lang="en-US" altLang="en-US" sz="2400" dirty="0">
                <a:solidFill>
                  <a:srgbClr val="000000"/>
                </a:solidFill>
                <a:latin typeface="Arial (Body)"/>
              </a:rPr>
              <a:t>Software claims versus research-based effectiveness</a:t>
            </a:r>
          </a:p>
          <a:p>
            <a:pPr marL="255651" lvl="0" indent="-255651">
              <a:spcAft>
                <a:spcPct val="0"/>
              </a:spcAft>
              <a:buSzPts val="2400"/>
              <a:tabLst/>
            </a:pPr>
            <a:r>
              <a:rPr lang="en-US" altLang="en-US" sz="2400" dirty="0">
                <a:solidFill>
                  <a:srgbClr val="000000"/>
                </a:solidFill>
                <a:latin typeface="Arial (Body)"/>
              </a:rPr>
              <a:t>Lack of skill </a:t>
            </a:r>
            <a:r>
              <a:rPr lang="en-US" altLang="en-US" sz="2400" dirty="0" smtClean="0">
                <a:solidFill>
                  <a:srgbClr val="000000"/>
                </a:solidFill>
                <a:latin typeface="Arial (Body)"/>
              </a:rPr>
              <a:t>transfer</a:t>
            </a:r>
            <a:endParaRPr lang="en-US" sz="2400" dirty="0">
              <a:solidFill>
                <a:srgbClr val="000000"/>
              </a:solidFill>
              <a:latin typeface="Arial (Body)"/>
            </a:endParaRPr>
          </a:p>
        </p:txBody>
      </p:sp>
    </p:spTree>
    <p:extLst>
      <p:ext uri="{BB962C8B-B14F-4D97-AF65-F5344CB8AC3E}">
        <p14:creationId xmlns:p14="http://schemas.microsoft.com/office/powerpoint/2010/main" val="3115515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200" smtClean="0">
                <a:latin typeface="Times New Roman" panose="02020603050405020304" pitchFamily="18" charset="0"/>
              </a:rPr>
              <a:t>Integration Strategies for Problem-Solving Software</a:t>
            </a:r>
            <a:endParaRPr lang="en-US" sz="3200"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4608924"/>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Strategies</a:t>
            </a:r>
          </a:p>
          <a:p>
            <a:pPr marL="741553" lvl="1" indent="-284353">
              <a:spcAft>
                <a:spcPct val="0"/>
              </a:spcAft>
              <a:buSzPts val="2400"/>
            </a:pPr>
            <a:r>
              <a:rPr lang="en-US" altLang="en-US" sz="2400" dirty="0">
                <a:solidFill>
                  <a:srgbClr val="000000"/>
                </a:solidFill>
                <a:latin typeface="Arial (Body)"/>
              </a:rPr>
              <a:t>Teach component skills in problem-solving strategies</a:t>
            </a:r>
          </a:p>
          <a:p>
            <a:pPr marL="741553" lvl="1" indent="-284353">
              <a:spcAft>
                <a:spcPct val="0"/>
              </a:spcAft>
              <a:buSzPts val="2400"/>
            </a:pPr>
            <a:r>
              <a:rPr lang="en-US" altLang="en-US" sz="2400" dirty="0">
                <a:solidFill>
                  <a:srgbClr val="000000"/>
                </a:solidFill>
                <a:latin typeface="Arial (Body)"/>
              </a:rPr>
              <a:t>Provide support in solving problems</a:t>
            </a:r>
          </a:p>
          <a:p>
            <a:pPr marL="741553" lvl="1" indent="-284353">
              <a:spcAft>
                <a:spcPct val="0"/>
              </a:spcAft>
              <a:buSzPts val="2400"/>
            </a:pPr>
            <a:r>
              <a:rPr lang="en-US" altLang="en-US" sz="2400" dirty="0">
                <a:solidFill>
                  <a:srgbClr val="000000"/>
                </a:solidFill>
                <a:latin typeface="Arial (Body)"/>
              </a:rPr>
              <a:t>Encourage group problem solving</a:t>
            </a:r>
          </a:p>
          <a:p>
            <a:pPr marL="741553" lvl="1" indent="-284353">
              <a:spcAft>
                <a:spcPct val="0"/>
              </a:spcAft>
              <a:buSzPts val="2400"/>
            </a:pPr>
            <a:r>
              <a:rPr lang="en-US" altLang="en-US" sz="2400" dirty="0">
                <a:solidFill>
                  <a:srgbClr val="000000"/>
                </a:solidFill>
                <a:latin typeface="Arial (Body)"/>
              </a:rPr>
              <a:t>Provide practice in solving problems</a:t>
            </a:r>
          </a:p>
          <a:p>
            <a:pPr marL="255651" lvl="0" indent="-255651">
              <a:spcAft>
                <a:spcPct val="0"/>
              </a:spcAft>
              <a:buSzPts val="2400"/>
              <a:tabLst/>
            </a:pPr>
            <a:r>
              <a:rPr lang="en-US" sz="2400" dirty="0">
                <a:solidFill>
                  <a:srgbClr val="000000"/>
                </a:solidFill>
                <a:latin typeface="Arial (Body)"/>
              </a:rPr>
              <a:t>Guidelines</a:t>
            </a:r>
          </a:p>
          <a:p>
            <a:pPr marL="741553" lvl="1" indent="-284353">
              <a:spcAft>
                <a:spcPct val="0"/>
              </a:spcAft>
              <a:buSzPts val="2400"/>
            </a:pPr>
            <a:r>
              <a:rPr lang="en-US" altLang="en-US" sz="2400" dirty="0">
                <a:solidFill>
                  <a:srgbClr val="000000"/>
                </a:solidFill>
                <a:latin typeface="Arial (Body)"/>
              </a:rPr>
              <a:t>Identify specific problem-solving skills or capabilities the software will foster</a:t>
            </a:r>
          </a:p>
          <a:p>
            <a:pPr marL="741553" lvl="1" indent="-284353">
              <a:spcAft>
                <a:spcPct val="0"/>
              </a:spcAft>
              <a:buSzPts val="2400"/>
            </a:pPr>
            <a:r>
              <a:rPr lang="en-US" altLang="en-US" sz="2400" dirty="0">
                <a:solidFill>
                  <a:srgbClr val="000000"/>
                </a:solidFill>
                <a:latin typeface="Arial (Body)"/>
              </a:rPr>
              <a:t>Ensure the software fits in the teaching sequence</a:t>
            </a:r>
          </a:p>
          <a:p>
            <a:pPr marL="741553" lvl="1" indent="-284353">
              <a:spcAft>
                <a:spcPct val="0"/>
              </a:spcAft>
              <a:buSzPts val="2400"/>
            </a:pPr>
            <a:r>
              <a:rPr lang="en-US" sz="2400" dirty="0">
                <a:solidFill>
                  <a:srgbClr val="000000"/>
                </a:solidFill>
                <a:latin typeface="Arial (Body)"/>
              </a:rPr>
              <a:t>Build in transfer </a:t>
            </a:r>
            <a:r>
              <a:rPr lang="en-US" sz="2400" dirty="0" smtClean="0">
                <a:solidFill>
                  <a:srgbClr val="000000"/>
                </a:solidFill>
                <a:latin typeface="Arial (Body)"/>
              </a:rPr>
              <a:t>activities</a:t>
            </a:r>
            <a:endParaRPr lang="en-US" sz="2400" dirty="0">
              <a:solidFill>
                <a:srgbClr val="000000"/>
              </a:solidFill>
              <a:latin typeface="Arial (Body)"/>
            </a:endParaRPr>
          </a:p>
        </p:txBody>
      </p:sp>
    </p:spTree>
    <p:extLst>
      <p:ext uri="{BB962C8B-B14F-4D97-AF65-F5344CB8AC3E}">
        <p14:creationId xmlns:p14="http://schemas.microsoft.com/office/powerpoint/2010/main" val="28924689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Personalized Learning System Functions</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9252345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200" smtClean="0">
                <a:solidFill>
                  <a:srgbClr val="007FA3"/>
                </a:solidFill>
                <a:latin typeface="Times New Roman" panose="02020603050405020304" pitchFamily="18" charset="0"/>
              </a:rPr>
              <a:t>Characteristics of Personalized Learning Systems</a:t>
            </a:r>
            <a:endParaRPr lang="en-US" sz="3200" dirty="0">
              <a:solidFill>
                <a:srgbClr val="007FA3"/>
              </a:solidFill>
              <a:latin typeface="Times New Roman" panose="02020603050405020304" pitchFamily="18" charset="0"/>
            </a:endParaRPr>
          </a:p>
        </p:txBody>
      </p:sp>
      <p:sp>
        <p:nvSpPr>
          <p:cNvPr id="3" name="Content Placeholder 2"/>
          <p:cNvSpPr>
            <a:spLocks noGrp="1"/>
          </p:cNvSpPr>
          <p:nvPr>
            <p:ph idx="1"/>
          </p:nvPr>
        </p:nvSpPr>
        <p:spPr>
          <a:xfrm>
            <a:off x="457200" y="1600200"/>
            <a:ext cx="8229600" cy="3731761"/>
          </a:xfrm>
        </p:spPr>
        <p:txBody>
          <a:bodyPr wrap="square" lIns="91425" tIns="91425" rIns="91425" bIns="91425">
            <a:noAutofit/>
          </a:bodyPr>
          <a:lstStyle/>
          <a:p>
            <a:pPr marL="255651" lvl="0" indent="-255651">
              <a:spcAft>
                <a:spcPct val="0"/>
              </a:spcAft>
              <a:buSzPts val="2400"/>
            </a:pPr>
            <a:r>
              <a:rPr lang="en-US" sz="2400" dirty="0">
                <a:solidFill>
                  <a:srgbClr val="000000"/>
                </a:solidFill>
                <a:latin typeface="Arial (Body)"/>
              </a:rPr>
              <a:t>Student centered</a:t>
            </a:r>
          </a:p>
          <a:p>
            <a:pPr marL="255651" lvl="0" indent="-255651">
              <a:spcAft>
                <a:spcPct val="0"/>
              </a:spcAft>
              <a:buSzPts val="2400"/>
            </a:pPr>
            <a:r>
              <a:rPr lang="en-US" sz="2400" dirty="0">
                <a:solidFill>
                  <a:srgbClr val="000000"/>
                </a:solidFill>
                <a:latin typeface="Arial (Body)"/>
              </a:rPr>
              <a:t>Adaptive assessment</a:t>
            </a:r>
          </a:p>
          <a:p>
            <a:pPr marL="255651" lvl="0" indent="-255651">
              <a:spcAft>
                <a:spcPct val="0"/>
              </a:spcAft>
              <a:buSzPts val="2400"/>
            </a:pPr>
            <a:r>
              <a:rPr lang="en-US" sz="2400" dirty="0">
                <a:solidFill>
                  <a:srgbClr val="000000"/>
                </a:solidFill>
                <a:latin typeface="Arial (Body)"/>
              </a:rPr>
              <a:t>Curriculum matched to Common Core Standards or state standards</a:t>
            </a:r>
          </a:p>
          <a:p>
            <a:pPr marL="255651" lvl="0" indent="-255651">
              <a:spcAft>
                <a:spcPct val="0"/>
              </a:spcAft>
              <a:buSzPts val="2400"/>
            </a:pPr>
            <a:r>
              <a:rPr lang="en-US" sz="2400" dirty="0">
                <a:solidFill>
                  <a:srgbClr val="000000"/>
                </a:solidFill>
                <a:latin typeface="Arial (Body)"/>
              </a:rPr>
              <a:t>Competency or master based</a:t>
            </a:r>
          </a:p>
          <a:p>
            <a:pPr marL="255651" lvl="0" indent="-255651">
              <a:spcAft>
                <a:spcPct val="0"/>
              </a:spcAft>
              <a:buSzPts val="2400"/>
            </a:pPr>
            <a:r>
              <a:rPr lang="en-US" sz="2400" dirty="0">
                <a:solidFill>
                  <a:srgbClr val="000000"/>
                </a:solidFill>
                <a:latin typeface="Arial (Body)"/>
              </a:rPr>
              <a:t>Multiple learning media</a:t>
            </a:r>
          </a:p>
          <a:p>
            <a:pPr marL="255651" lvl="0" indent="-255651">
              <a:spcAft>
                <a:spcPct val="0"/>
              </a:spcAft>
              <a:buSzPts val="2400"/>
            </a:pPr>
            <a:r>
              <a:rPr lang="en-US" sz="2400" dirty="0">
                <a:solidFill>
                  <a:srgbClr val="000000"/>
                </a:solidFill>
                <a:latin typeface="Arial (Body)"/>
              </a:rPr>
              <a:t>Data reports on individual and group progress</a:t>
            </a:r>
          </a:p>
        </p:txBody>
      </p:sp>
    </p:spTree>
    <p:extLst>
      <p:ext uri="{BB962C8B-B14F-4D97-AF65-F5344CB8AC3E}">
        <p14:creationId xmlns:p14="http://schemas.microsoft.com/office/powerpoint/2010/main" val="26571278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200" smtClean="0">
                <a:solidFill>
                  <a:srgbClr val="007FA3"/>
                </a:solidFill>
                <a:latin typeface="Times New Roman" panose="02020603050405020304" pitchFamily="18" charset="0"/>
              </a:rPr>
              <a:t>Selection Criteria for Personalized Learning Systems</a:t>
            </a:r>
            <a:endParaRPr lang="en-US" sz="3200" dirty="0">
              <a:solidFill>
                <a:srgbClr val="007FA3"/>
              </a:solidFill>
              <a:latin typeface="Times New Roman" panose="02020603050405020304" pitchFamily="18" charset="0"/>
            </a:endParaRPr>
          </a:p>
        </p:txBody>
      </p:sp>
      <p:sp>
        <p:nvSpPr>
          <p:cNvPr id="3" name="Content Placeholder 2"/>
          <p:cNvSpPr>
            <a:spLocks noGrp="1"/>
          </p:cNvSpPr>
          <p:nvPr>
            <p:ph idx="1"/>
          </p:nvPr>
        </p:nvSpPr>
        <p:spPr>
          <a:xfrm>
            <a:off x="457200" y="1600200"/>
            <a:ext cx="8229600" cy="3924121"/>
          </a:xfrm>
        </p:spPr>
        <p:txBody>
          <a:bodyPr wrap="square" lIns="91425" tIns="91425" rIns="91425" bIns="91425">
            <a:noAutofit/>
          </a:bodyPr>
          <a:lstStyle/>
          <a:p>
            <a:pPr marL="255651" lvl="0" indent="-255651">
              <a:spcAft>
                <a:spcPct val="0"/>
              </a:spcAft>
              <a:buSzPts val="2400"/>
            </a:pPr>
            <a:r>
              <a:rPr lang="en-US" sz="2400" dirty="0">
                <a:solidFill>
                  <a:srgbClr val="000000"/>
                </a:solidFill>
                <a:latin typeface="Arial (Body)"/>
              </a:rPr>
              <a:t>Student agency</a:t>
            </a:r>
          </a:p>
          <a:p>
            <a:pPr marL="255651" lvl="0" indent="-255651">
              <a:spcAft>
                <a:spcPct val="0"/>
              </a:spcAft>
              <a:buSzPts val="2400"/>
            </a:pPr>
            <a:r>
              <a:rPr lang="en-US" sz="2400" dirty="0">
                <a:solidFill>
                  <a:srgbClr val="000000"/>
                </a:solidFill>
                <a:latin typeface="Arial (Body)"/>
              </a:rPr>
              <a:t>Content depth and quantity</a:t>
            </a:r>
          </a:p>
          <a:p>
            <a:pPr marL="255651" lvl="0" indent="-255651">
              <a:spcAft>
                <a:spcPct val="0"/>
              </a:spcAft>
              <a:buSzPts val="2400"/>
            </a:pPr>
            <a:r>
              <a:rPr lang="en-US" sz="2400" dirty="0">
                <a:solidFill>
                  <a:srgbClr val="000000"/>
                </a:solidFill>
                <a:latin typeface="Arial (Body)"/>
              </a:rPr>
              <a:t>Meaningful data</a:t>
            </a:r>
          </a:p>
          <a:p>
            <a:pPr marL="255651" lvl="0" indent="-255651">
              <a:spcAft>
                <a:spcPct val="0"/>
              </a:spcAft>
              <a:buSzPts val="2400"/>
            </a:pPr>
            <a:r>
              <a:rPr lang="en-US" sz="2400" dirty="0">
                <a:solidFill>
                  <a:srgbClr val="000000"/>
                </a:solidFill>
                <a:latin typeface="Arial (Body)"/>
              </a:rPr>
              <a:t>Aligned and validated assessments</a:t>
            </a:r>
          </a:p>
          <a:p>
            <a:pPr marL="255651" lvl="0" indent="-255651">
              <a:spcAft>
                <a:spcPct val="0"/>
              </a:spcAft>
              <a:buSzPts val="2400"/>
            </a:pPr>
            <a:r>
              <a:rPr lang="en-US" sz="2400" dirty="0">
                <a:solidFill>
                  <a:srgbClr val="000000"/>
                </a:solidFill>
                <a:latin typeface="Arial (Body)"/>
              </a:rPr>
              <a:t>Integration approach</a:t>
            </a:r>
          </a:p>
          <a:p>
            <a:pPr marL="255651" lvl="0" indent="-255651">
              <a:spcAft>
                <a:spcPct val="0"/>
              </a:spcAft>
              <a:buSzPts val="2400"/>
            </a:pPr>
            <a:r>
              <a:rPr lang="en-US" sz="2400" dirty="0">
                <a:solidFill>
                  <a:srgbClr val="000000"/>
                </a:solidFill>
                <a:latin typeface="Arial (Body)"/>
              </a:rPr>
              <a:t>Evidence of impact</a:t>
            </a:r>
          </a:p>
          <a:p>
            <a:pPr marL="255651" lvl="0" indent="-255651">
              <a:spcAft>
                <a:spcPct val="0"/>
              </a:spcAft>
              <a:buSzPts val="2400"/>
            </a:pPr>
            <a:r>
              <a:rPr lang="en-US" sz="2400" dirty="0">
                <a:solidFill>
                  <a:srgbClr val="000000"/>
                </a:solidFill>
                <a:latin typeface="Arial (Body)"/>
              </a:rPr>
              <a:t>Ease of implementation</a:t>
            </a:r>
          </a:p>
        </p:txBody>
      </p:sp>
    </p:spTree>
    <p:extLst>
      <p:ext uri="{BB962C8B-B14F-4D97-AF65-F5344CB8AC3E}">
        <p14:creationId xmlns:p14="http://schemas.microsoft.com/office/powerpoint/2010/main" val="3598199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buSzPct val="25000"/>
            </a:pPr>
            <a:r>
              <a:rPr lang="en-US" smtClean="0">
                <a:solidFill>
                  <a:srgbClr val="007FA3"/>
                </a:solidFill>
                <a:latin typeface="Times New Roman" panose="02020603050405020304" pitchFamily="18" charset="0"/>
              </a:rPr>
              <a:t>Learning Objectives </a:t>
            </a:r>
            <a:r>
              <a:rPr lang="en-US" sz="2000" b="0" smtClean="0">
                <a:solidFill>
                  <a:srgbClr val="007FA3"/>
                </a:solidFill>
                <a:latin typeface="Times New Roman" panose="02020603050405020304" pitchFamily="18" charset="0"/>
              </a:rPr>
              <a:t>(4 of 4)</a:t>
            </a:r>
            <a:endParaRPr lang="en-US" sz="2000" b="0" dirty="0">
              <a:solidFill>
                <a:srgbClr val="007FA3"/>
              </a:solidFill>
              <a:latin typeface="Times New Roman" panose="02020603050405020304" pitchFamily="18" charset="0"/>
            </a:endParaRPr>
          </a:p>
        </p:txBody>
      </p:sp>
      <p:sp>
        <p:nvSpPr>
          <p:cNvPr id="3" name="Content Placeholder 2"/>
          <p:cNvSpPr>
            <a:spLocks noGrp="1"/>
          </p:cNvSpPr>
          <p:nvPr>
            <p:ph idx="1"/>
          </p:nvPr>
        </p:nvSpPr>
        <p:spPr/>
        <p:txBody>
          <a:bodyPr wrap="square" lIns="91425" tIns="91425" rIns="91425" bIns="91425">
            <a:noAutofit/>
          </a:bodyPr>
          <a:lstStyle/>
          <a:p>
            <a:pPr marL="25400" lvl="0" indent="0">
              <a:buSzPts val="2400"/>
              <a:buNone/>
            </a:pPr>
            <a:r>
              <a:rPr lang="en-US" sz="2400" b="1" dirty="0">
                <a:solidFill>
                  <a:schemeClr val="tx2"/>
                </a:solidFill>
                <a:latin typeface="Arial (Body)"/>
              </a:rPr>
              <a:t>5.7</a:t>
            </a:r>
            <a:r>
              <a:rPr lang="en-US" sz="2400" b="1" dirty="0">
                <a:solidFill>
                  <a:srgbClr val="000000"/>
                </a:solidFill>
                <a:latin typeface="Arial (Body)"/>
              </a:rPr>
              <a:t> </a:t>
            </a:r>
            <a:r>
              <a:rPr lang="en-US" sz="2400" dirty="0">
                <a:solidFill>
                  <a:srgbClr val="000000"/>
                </a:solidFill>
                <a:latin typeface="Arial (Body)"/>
              </a:rPr>
              <a:t>Describe the selection criteria, benefits, challenges, and integration strategies of personalized learning system functions for relevant instructional situations.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T</a:t>
            </a:r>
            <a:r>
              <a:rPr lang="en-US" sz="100" dirty="0" smtClean="0">
                <a:solidFill>
                  <a:srgbClr val="000000"/>
                </a:solidFill>
                <a:latin typeface="Arial (Body)"/>
              </a:rPr>
              <a:t> </a:t>
            </a:r>
            <a:r>
              <a:rPr lang="en-US" sz="2400" dirty="0" smtClean="0">
                <a:solidFill>
                  <a:srgbClr val="000000"/>
                </a:solidFill>
                <a:latin typeface="Arial (Body)"/>
              </a:rPr>
              <a:t>E Standards </a:t>
            </a:r>
            <a:r>
              <a:rPr lang="en-US" sz="2400" dirty="0">
                <a:solidFill>
                  <a:srgbClr val="000000"/>
                </a:solidFill>
                <a:latin typeface="Arial (Body)"/>
              </a:rPr>
              <a:t>for Educators: 1—Learner; 2—Leader; 5—Designer; 6—Facilitator; 7—Analyst)</a:t>
            </a:r>
          </a:p>
        </p:txBody>
      </p:sp>
    </p:spTree>
    <p:extLst>
      <p:ext uri="{BB962C8B-B14F-4D97-AF65-F5344CB8AC3E}">
        <p14:creationId xmlns:p14="http://schemas.microsoft.com/office/powerpoint/2010/main" val="1594966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mtClean="0">
                <a:solidFill>
                  <a:srgbClr val="007FA3"/>
                </a:solidFill>
                <a:latin typeface="Times New Roman" panose="02020603050405020304" pitchFamily="18" charset="0"/>
              </a:rPr>
              <a:t>Benefits of Personalized Learning Systems</a:t>
            </a:r>
            <a:endParaRPr lang="en-US" dirty="0">
              <a:solidFill>
                <a:srgbClr val="007FA3"/>
              </a:solidFill>
              <a:latin typeface="Times New Roman" panose="02020603050405020304" pitchFamily="18" charset="0"/>
            </a:endParaRPr>
          </a:p>
        </p:txBody>
      </p:sp>
      <p:sp>
        <p:nvSpPr>
          <p:cNvPr id="3" name="Content Placeholder 2"/>
          <p:cNvSpPr>
            <a:spLocks noGrp="1"/>
          </p:cNvSpPr>
          <p:nvPr>
            <p:ph idx="1"/>
          </p:nvPr>
        </p:nvSpPr>
        <p:spPr>
          <a:xfrm>
            <a:off x="457200" y="1600200"/>
            <a:ext cx="8229600" cy="3908732"/>
          </a:xfrm>
        </p:spPr>
        <p:txBody>
          <a:bodyPr wrap="square" lIns="91425" tIns="91425" rIns="91425" bIns="91425">
            <a:noAutofit/>
          </a:bodyPr>
          <a:lstStyle/>
          <a:p>
            <a:pPr marL="255651" lvl="0" indent="-255651">
              <a:spcAft>
                <a:spcPct val="0"/>
              </a:spcAft>
              <a:buSzPts val="2400"/>
            </a:pPr>
            <a:r>
              <a:rPr lang="en-US" sz="2400" dirty="0">
                <a:solidFill>
                  <a:srgbClr val="000000"/>
                </a:solidFill>
                <a:latin typeface="Arial (Body)"/>
              </a:rPr>
              <a:t>Accurate assessments based on formative, summative, and longitudinal test data across groups</a:t>
            </a:r>
          </a:p>
          <a:p>
            <a:pPr marL="255651" lvl="0" indent="-255651">
              <a:spcAft>
                <a:spcPct val="0"/>
              </a:spcAft>
              <a:buSzPts val="2400"/>
            </a:pPr>
            <a:r>
              <a:rPr lang="en-US" sz="2400" dirty="0">
                <a:solidFill>
                  <a:srgbClr val="000000"/>
                </a:solidFill>
                <a:latin typeface="Arial (Body)"/>
              </a:rPr>
              <a:t>Progress linked to curriculum and standards</a:t>
            </a:r>
          </a:p>
          <a:p>
            <a:pPr marL="255651" lvl="0" indent="-255651">
              <a:spcAft>
                <a:spcPct val="0"/>
              </a:spcAft>
              <a:buSzPts val="2400"/>
            </a:pPr>
            <a:r>
              <a:rPr lang="en-US" sz="2400" dirty="0">
                <a:solidFill>
                  <a:srgbClr val="000000"/>
                </a:solidFill>
                <a:latin typeface="Arial (Body)"/>
              </a:rPr>
              <a:t>Personalized instructional prescriptions matched to student needs</a:t>
            </a:r>
          </a:p>
          <a:p>
            <a:pPr marL="255651" lvl="0" indent="-255651">
              <a:spcAft>
                <a:spcPct val="0"/>
              </a:spcAft>
              <a:buSzPts val="2400"/>
            </a:pPr>
            <a:r>
              <a:rPr lang="en-US" sz="2400" dirty="0">
                <a:solidFill>
                  <a:srgbClr val="000000"/>
                </a:solidFill>
                <a:latin typeface="Arial (Body)"/>
              </a:rPr>
              <a:t>Summary progress data that help meet teacher/district accountability requirements</a:t>
            </a:r>
          </a:p>
          <a:p>
            <a:pPr marL="255651" lvl="0" indent="-255651">
              <a:spcAft>
                <a:spcPct val="0"/>
              </a:spcAft>
              <a:buSzPts val="2400"/>
            </a:pPr>
            <a:r>
              <a:rPr lang="en-US" sz="2400" dirty="0">
                <a:solidFill>
                  <a:srgbClr val="000000"/>
                </a:solidFill>
                <a:latin typeface="Arial (Body)"/>
              </a:rPr>
              <a:t>Frees teacher time</a:t>
            </a:r>
          </a:p>
        </p:txBody>
      </p:sp>
    </p:spTree>
    <p:extLst>
      <p:ext uri="{BB962C8B-B14F-4D97-AF65-F5344CB8AC3E}">
        <p14:creationId xmlns:p14="http://schemas.microsoft.com/office/powerpoint/2010/main" val="3599412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200" smtClean="0">
                <a:solidFill>
                  <a:srgbClr val="007FA3"/>
                </a:solidFill>
                <a:latin typeface="Times New Roman" panose="02020603050405020304" pitchFamily="18" charset="0"/>
              </a:rPr>
              <a:t>Challenges with Personalized Learning Systems</a:t>
            </a:r>
            <a:endParaRPr lang="en-US" sz="3200" dirty="0">
              <a:solidFill>
                <a:srgbClr val="007FA3"/>
              </a:solidFill>
              <a:latin typeface="Times New Roman" panose="02020603050405020304" pitchFamily="18" charset="0"/>
            </a:endParaRPr>
          </a:p>
        </p:txBody>
      </p:sp>
      <p:sp>
        <p:nvSpPr>
          <p:cNvPr id="3" name="Content Placeholder 2"/>
          <p:cNvSpPr>
            <a:spLocks noGrp="1"/>
          </p:cNvSpPr>
          <p:nvPr>
            <p:ph idx="1"/>
          </p:nvPr>
        </p:nvSpPr>
        <p:spPr>
          <a:xfrm>
            <a:off x="457200" y="1600200"/>
            <a:ext cx="8229600" cy="2608376"/>
          </a:xfrm>
        </p:spPr>
        <p:txBody>
          <a:bodyPr wrap="square" lIns="91425" tIns="91425" rIns="91425" bIns="91425">
            <a:noAutofit/>
          </a:bodyPr>
          <a:lstStyle/>
          <a:p>
            <a:pPr marL="255651" lvl="0" indent="-255651">
              <a:spcAft>
                <a:spcPct val="0"/>
              </a:spcAft>
              <a:buSzPts val="2400"/>
            </a:pPr>
            <a:r>
              <a:rPr lang="en-US" sz="2400" dirty="0">
                <a:solidFill>
                  <a:srgbClr val="000000"/>
                </a:solidFill>
                <a:latin typeface="Arial (Body)"/>
              </a:rPr>
              <a:t>Obtaining support from school community</a:t>
            </a:r>
          </a:p>
          <a:p>
            <a:pPr marL="255651" lvl="0" indent="-255651">
              <a:spcAft>
                <a:spcPct val="0"/>
              </a:spcAft>
              <a:buSzPts val="2400"/>
            </a:pPr>
            <a:r>
              <a:rPr lang="en-US" sz="2400" dirty="0">
                <a:solidFill>
                  <a:srgbClr val="000000"/>
                </a:solidFill>
                <a:latin typeface="Arial (Body)"/>
              </a:rPr>
              <a:t>Recognizing that </a:t>
            </a:r>
            <a:r>
              <a:rPr lang="en-US" sz="2400" dirty="0" smtClean="0">
                <a:solidFill>
                  <a:srgbClr val="000000"/>
                </a:solidFill>
                <a:latin typeface="Arial (Body)"/>
              </a:rPr>
              <a:t>P</a:t>
            </a:r>
            <a:r>
              <a:rPr lang="en-US" sz="100" dirty="0" smtClean="0">
                <a:solidFill>
                  <a:srgbClr val="000000"/>
                </a:solidFill>
                <a:latin typeface="Arial (Body)"/>
              </a:rPr>
              <a:t> </a:t>
            </a:r>
            <a:r>
              <a:rPr lang="en-US" sz="2400" dirty="0" smtClean="0">
                <a:solidFill>
                  <a:srgbClr val="000000"/>
                </a:solidFill>
                <a:latin typeface="Arial (Body)"/>
              </a:rPr>
              <a:t>L</a:t>
            </a:r>
            <a:r>
              <a:rPr lang="en-US" sz="100" dirty="0" smtClean="0">
                <a:solidFill>
                  <a:srgbClr val="000000"/>
                </a:solidFill>
                <a:latin typeface="Arial (Body)"/>
              </a:rPr>
              <a:t> </a:t>
            </a:r>
            <a:r>
              <a:rPr lang="en-US" sz="2400" dirty="0" smtClean="0">
                <a:solidFill>
                  <a:srgbClr val="000000"/>
                </a:solidFill>
                <a:latin typeface="Arial (Body)"/>
              </a:rPr>
              <a:t>S is </a:t>
            </a:r>
            <a:r>
              <a:rPr lang="en-US" sz="2400" dirty="0">
                <a:solidFill>
                  <a:srgbClr val="000000"/>
                </a:solidFill>
                <a:latin typeface="Arial (Body)"/>
              </a:rPr>
              <a:t>part of a broad strategy for personalized learning, not a panacea</a:t>
            </a:r>
          </a:p>
          <a:p>
            <a:pPr marL="255651" lvl="0" indent="-255651">
              <a:spcAft>
                <a:spcPct val="0"/>
              </a:spcAft>
              <a:buSzPts val="2400"/>
            </a:pPr>
            <a:r>
              <a:rPr lang="en-US" sz="2400" dirty="0">
                <a:solidFill>
                  <a:srgbClr val="000000"/>
                </a:solidFill>
                <a:latin typeface="Arial (Body)"/>
              </a:rPr>
              <a:t>Obtaining extractable and meaningful data</a:t>
            </a:r>
          </a:p>
          <a:p>
            <a:pPr marL="255651" lvl="0" indent="-255651">
              <a:spcAft>
                <a:spcPct val="0"/>
              </a:spcAft>
              <a:buSzPts val="2400"/>
            </a:pPr>
            <a:r>
              <a:rPr lang="en-US" sz="2400" dirty="0">
                <a:solidFill>
                  <a:srgbClr val="000000"/>
                </a:solidFill>
                <a:latin typeface="Arial (Body)"/>
              </a:rPr>
              <a:t>Identifying research-based impact</a:t>
            </a:r>
          </a:p>
        </p:txBody>
      </p:sp>
    </p:spTree>
    <p:extLst>
      <p:ext uri="{BB962C8B-B14F-4D97-AF65-F5344CB8AC3E}">
        <p14:creationId xmlns:p14="http://schemas.microsoft.com/office/powerpoint/2010/main" val="3311124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200" smtClean="0">
                <a:solidFill>
                  <a:srgbClr val="007FA3"/>
                </a:solidFill>
                <a:latin typeface="Times New Roman" panose="02020603050405020304" pitchFamily="18" charset="0"/>
              </a:rPr>
              <a:t>Integration Strategies for Personalized Learning Systems</a:t>
            </a:r>
            <a:endParaRPr lang="en-US" sz="3200" dirty="0">
              <a:solidFill>
                <a:srgbClr val="007FA3"/>
              </a:solidFill>
              <a:latin typeface="Times New Roman" panose="02020603050405020304" pitchFamily="18" charset="0"/>
            </a:endParaRPr>
          </a:p>
        </p:txBody>
      </p:sp>
      <p:sp>
        <p:nvSpPr>
          <p:cNvPr id="3" name="Content Placeholder 2"/>
          <p:cNvSpPr>
            <a:spLocks noGrp="1"/>
          </p:cNvSpPr>
          <p:nvPr>
            <p:ph idx="1"/>
          </p:nvPr>
        </p:nvSpPr>
        <p:spPr>
          <a:xfrm>
            <a:off x="457200" y="1600200"/>
            <a:ext cx="8229600" cy="3270096"/>
          </a:xfrm>
        </p:spPr>
        <p:txBody>
          <a:bodyPr wrap="square" lIns="91425" tIns="91425" rIns="91425" bIns="91425">
            <a:noAutofit/>
          </a:bodyPr>
          <a:lstStyle/>
          <a:p>
            <a:pPr marL="255651" lvl="0" indent="-255651">
              <a:spcAft>
                <a:spcPct val="0"/>
              </a:spcAft>
              <a:buSzPts val="2400"/>
            </a:pPr>
            <a:r>
              <a:rPr lang="en-US" altLang="en-US" sz="2400" dirty="0">
                <a:solidFill>
                  <a:srgbClr val="000000"/>
                </a:solidFill>
                <a:latin typeface="Arial (Body)"/>
              </a:rPr>
              <a:t>Strategies</a:t>
            </a:r>
          </a:p>
          <a:p>
            <a:pPr marL="741553" lvl="1" indent="-284353">
              <a:spcAft>
                <a:spcPct val="0"/>
              </a:spcAft>
              <a:buSzPts val="2400"/>
            </a:pPr>
            <a:r>
              <a:rPr lang="en-US" altLang="en-US" sz="2400" dirty="0" smtClean="0">
                <a:solidFill>
                  <a:srgbClr val="000000"/>
                </a:solidFill>
                <a:latin typeface="Arial (Body)"/>
              </a:rPr>
              <a:t>P</a:t>
            </a:r>
            <a:r>
              <a:rPr lang="en-US" altLang="en-US" sz="100" dirty="0" smtClean="0">
                <a:solidFill>
                  <a:srgbClr val="000000"/>
                </a:solidFill>
                <a:latin typeface="Arial (Body)"/>
              </a:rPr>
              <a:t> </a:t>
            </a:r>
            <a:r>
              <a:rPr lang="en-US" altLang="en-US" sz="2400" dirty="0" smtClean="0">
                <a:solidFill>
                  <a:srgbClr val="000000"/>
                </a:solidFill>
                <a:latin typeface="Arial (Body)"/>
              </a:rPr>
              <a:t>L</a:t>
            </a:r>
            <a:r>
              <a:rPr lang="en-US" altLang="en-US" sz="100" dirty="0" smtClean="0">
                <a:solidFill>
                  <a:srgbClr val="000000"/>
                </a:solidFill>
                <a:latin typeface="Arial (Body)"/>
              </a:rPr>
              <a:t> </a:t>
            </a:r>
            <a:r>
              <a:rPr lang="en-US" altLang="en-US" sz="2400" dirty="0" smtClean="0">
                <a:solidFill>
                  <a:srgbClr val="000000"/>
                </a:solidFill>
                <a:latin typeface="Arial (Body)"/>
              </a:rPr>
              <a:t>S as </a:t>
            </a:r>
            <a:r>
              <a:rPr lang="en-US" altLang="en-US" sz="2400" dirty="0">
                <a:solidFill>
                  <a:srgbClr val="000000"/>
                </a:solidFill>
                <a:latin typeface="Arial (Body)"/>
              </a:rPr>
              <a:t>one station or center</a:t>
            </a:r>
          </a:p>
          <a:p>
            <a:pPr marL="741553" lvl="1" indent="-284353">
              <a:spcAft>
                <a:spcPct val="0"/>
              </a:spcAft>
              <a:buSzPts val="2400"/>
            </a:pPr>
            <a:r>
              <a:rPr lang="en-US" altLang="en-US" sz="2400" dirty="0" smtClean="0">
                <a:solidFill>
                  <a:srgbClr val="000000"/>
                </a:solidFill>
                <a:latin typeface="Arial (Body)"/>
              </a:rPr>
              <a:t>P</a:t>
            </a:r>
            <a:r>
              <a:rPr lang="en-US" altLang="en-US" sz="100" dirty="0" smtClean="0">
                <a:solidFill>
                  <a:srgbClr val="000000"/>
                </a:solidFill>
                <a:latin typeface="Arial (Body)"/>
              </a:rPr>
              <a:t> </a:t>
            </a:r>
            <a:r>
              <a:rPr lang="en-US" altLang="en-US" sz="2400" dirty="0" smtClean="0">
                <a:solidFill>
                  <a:srgbClr val="000000"/>
                </a:solidFill>
                <a:latin typeface="Arial (Body)"/>
              </a:rPr>
              <a:t>L</a:t>
            </a:r>
            <a:r>
              <a:rPr lang="en-US" altLang="en-US" sz="100" dirty="0" smtClean="0">
                <a:solidFill>
                  <a:srgbClr val="000000"/>
                </a:solidFill>
                <a:latin typeface="Arial (Body)"/>
              </a:rPr>
              <a:t> </a:t>
            </a:r>
            <a:r>
              <a:rPr lang="en-US" altLang="en-US" sz="2400" dirty="0" smtClean="0">
                <a:solidFill>
                  <a:srgbClr val="000000"/>
                </a:solidFill>
                <a:latin typeface="Arial (Body)"/>
              </a:rPr>
              <a:t>S used </a:t>
            </a:r>
            <a:r>
              <a:rPr lang="en-US" altLang="en-US" sz="2400" dirty="0">
                <a:solidFill>
                  <a:srgbClr val="000000"/>
                </a:solidFill>
                <a:latin typeface="Arial (Body)"/>
              </a:rPr>
              <a:t>for whole class one-to-one instruction</a:t>
            </a:r>
          </a:p>
          <a:p>
            <a:pPr marL="741553" lvl="1" indent="-284353">
              <a:spcAft>
                <a:spcPct val="0"/>
              </a:spcAft>
              <a:buSzPts val="2400"/>
            </a:pPr>
            <a:r>
              <a:rPr lang="en-US" altLang="en-US" sz="2400" dirty="0" smtClean="0">
                <a:solidFill>
                  <a:srgbClr val="000000"/>
                </a:solidFill>
                <a:latin typeface="Arial (Body)"/>
              </a:rPr>
              <a:t>P</a:t>
            </a:r>
            <a:r>
              <a:rPr lang="en-US" altLang="en-US" sz="100" dirty="0" smtClean="0">
                <a:solidFill>
                  <a:srgbClr val="000000"/>
                </a:solidFill>
                <a:latin typeface="Arial (Body)"/>
              </a:rPr>
              <a:t> </a:t>
            </a:r>
            <a:r>
              <a:rPr lang="en-US" altLang="en-US" sz="2400" dirty="0" smtClean="0">
                <a:solidFill>
                  <a:srgbClr val="000000"/>
                </a:solidFill>
                <a:latin typeface="Arial (Body)"/>
              </a:rPr>
              <a:t>L</a:t>
            </a:r>
            <a:r>
              <a:rPr lang="en-US" altLang="en-US" sz="100" dirty="0" smtClean="0">
                <a:solidFill>
                  <a:srgbClr val="000000"/>
                </a:solidFill>
                <a:latin typeface="Arial (Body)"/>
              </a:rPr>
              <a:t> </a:t>
            </a:r>
            <a:r>
              <a:rPr lang="en-US" altLang="en-US" sz="2400" dirty="0" smtClean="0">
                <a:solidFill>
                  <a:srgbClr val="000000"/>
                </a:solidFill>
                <a:latin typeface="Arial (Body)"/>
              </a:rPr>
              <a:t>S used </a:t>
            </a:r>
            <a:r>
              <a:rPr lang="en-US" altLang="en-US" sz="2400" dirty="0">
                <a:solidFill>
                  <a:srgbClr val="000000"/>
                </a:solidFill>
                <a:latin typeface="Arial (Body)"/>
              </a:rPr>
              <a:t>as supplementary one-to-one instruction for students with targeted learning needs</a:t>
            </a:r>
          </a:p>
          <a:p>
            <a:pPr marL="255651" lvl="0" indent="-255651">
              <a:spcAft>
                <a:spcPct val="0"/>
              </a:spcAft>
              <a:buSzPts val="2400"/>
            </a:pPr>
            <a:r>
              <a:rPr lang="en-US" sz="2400" dirty="0">
                <a:solidFill>
                  <a:srgbClr val="000000"/>
                </a:solidFill>
                <a:latin typeface="Arial (Body)"/>
              </a:rPr>
              <a:t>Guidelines</a:t>
            </a:r>
          </a:p>
          <a:p>
            <a:pPr marL="741553" lvl="1" indent="-284353">
              <a:spcAft>
                <a:spcPct val="0"/>
              </a:spcAft>
              <a:buSzPts val="2400"/>
            </a:pPr>
            <a:r>
              <a:rPr lang="en-US" altLang="en-US" sz="2400" dirty="0">
                <a:solidFill>
                  <a:srgbClr val="000000"/>
                </a:solidFill>
                <a:latin typeface="Arial (Body)"/>
              </a:rPr>
              <a:t>All integration strategies are viable options</a:t>
            </a:r>
            <a:endParaRPr lang="en-US" sz="2400" dirty="0">
              <a:solidFill>
                <a:srgbClr val="000000"/>
              </a:solidFill>
              <a:latin typeface="Arial (Body)"/>
            </a:endParaRPr>
          </a:p>
        </p:txBody>
      </p:sp>
    </p:spTree>
    <p:extLst>
      <p:ext uri="{BB962C8B-B14F-4D97-AF65-F5344CB8AC3E}">
        <p14:creationId xmlns:p14="http://schemas.microsoft.com/office/powerpoint/2010/main" val="39174990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buSzPct val="25000"/>
            </a:pPr>
            <a:r>
              <a:rPr lang="en-US" dirty="0" smtClean="0">
                <a:latin typeface="Times New Roman" panose="02020603050405020304" pitchFamily="18" charset="0"/>
              </a:rPr>
              <a:t>Copyright</a:t>
            </a:r>
            <a:endParaRPr lang="en-US" sz="2000" b="0" dirty="0">
              <a:latin typeface="Times New Roman" panose="02020603050405020304" pitchFamily="18" charset="0"/>
            </a:endParaRPr>
          </a:p>
        </p:txBody>
      </p:sp>
      <p:pic>
        <p:nvPicPr>
          <p:cNvPr id="4" name="Shape 386"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title="Copyright Notice"/>
          <p:cNvPicPr preferRelativeResize="0"/>
          <p:nvPr/>
        </p:nvPicPr>
        <p:blipFill>
          <a:blip r:embed="rId2">
            <a:alphaModFix/>
          </a:blip>
          <a:stretch>
            <a:fillRect/>
          </a:stretch>
        </p:blipFill>
        <p:spPr>
          <a:xfrm>
            <a:off x="715650" y="2310096"/>
            <a:ext cx="7419975" cy="2466975"/>
          </a:xfrm>
          <a:prstGeom prst="rect">
            <a:avLst/>
          </a:prstGeom>
          <a:noFill/>
          <a:ln>
            <a:noFill/>
          </a:ln>
        </p:spPr>
      </p:pic>
    </p:spTree>
    <p:extLst>
      <p:ext uri="{BB962C8B-B14F-4D97-AF65-F5344CB8AC3E}">
        <p14:creationId xmlns:p14="http://schemas.microsoft.com/office/powerpoint/2010/main" val="3902861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200" smtClean="0">
                <a:latin typeface="Times New Roman" panose="02020603050405020304" pitchFamily="18" charset="0"/>
              </a:rPr>
              <a:t>Technology Integration in Action: Math by Design</a:t>
            </a:r>
            <a:endParaRPr lang="en-US" sz="3200"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4585840"/>
          </a:xfrm>
        </p:spPr>
        <p:txBody>
          <a:bodyPr wrap="square" lIns="91425" tIns="91425" rIns="91425" bIns="91425">
            <a:noAutofit/>
          </a:bodyPr>
          <a:lstStyle/>
          <a:p>
            <a:pPr marL="255651" lvl="0" indent="-255651">
              <a:spcAft>
                <a:spcPct val="0"/>
              </a:spcAft>
              <a:tabLst/>
            </a:pPr>
            <a:r>
              <a:rPr lang="en-US" sz="1800" b="1" dirty="0">
                <a:solidFill>
                  <a:srgbClr val="000000"/>
                </a:solidFill>
                <a:latin typeface="Arial (Body)"/>
              </a:rPr>
              <a:t>Phase 1: Analysis of Learning and Teaching Assets and Needs</a:t>
            </a:r>
          </a:p>
          <a:p>
            <a:pPr marL="741553" lvl="1" indent="-284353">
              <a:spcAft>
                <a:spcPct val="0"/>
              </a:spcAft>
            </a:pPr>
            <a:r>
              <a:rPr lang="en-US" sz="1800" dirty="0">
                <a:solidFill>
                  <a:srgbClr val="000000"/>
                </a:solidFill>
                <a:latin typeface="Arial (Body)"/>
              </a:rPr>
              <a:t>Step 1: Analyze problems of practice (</a:t>
            </a:r>
            <a:r>
              <a:rPr lang="en-US" sz="1800" dirty="0" smtClean="0">
                <a:solidFill>
                  <a:srgbClr val="000000"/>
                </a:solidFill>
                <a:latin typeface="Arial (Body)"/>
              </a:rPr>
              <a:t>P</a:t>
            </a:r>
            <a:r>
              <a:rPr lang="en-US" sz="100" dirty="0" smtClean="0">
                <a:solidFill>
                  <a:srgbClr val="000000"/>
                </a:solidFill>
                <a:latin typeface="Arial (Body)"/>
              </a:rPr>
              <a:t> </a:t>
            </a:r>
            <a:r>
              <a:rPr lang="en-US" sz="1800" dirty="0" smtClean="0">
                <a:solidFill>
                  <a:srgbClr val="000000"/>
                </a:solidFill>
                <a:latin typeface="Arial (Body)"/>
              </a:rPr>
              <a:t>O</a:t>
            </a:r>
            <a:r>
              <a:rPr lang="en-US" sz="100" dirty="0" smtClean="0">
                <a:solidFill>
                  <a:srgbClr val="000000"/>
                </a:solidFill>
                <a:latin typeface="Arial (Body)"/>
              </a:rPr>
              <a:t> </a:t>
            </a:r>
            <a:r>
              <a:rPr lang="en-US" sz="1800" dirty="0" smtClean="0">
                <a:solidFill>
                  <a:srgbClr val="000000"/>
                </a:solidFill>
                <a:latin typeface="Arial (Body)"/>
              </a:rPr>
              <a:t>P</a:t>
            </a:r>
            <a:r>
              <a:rPr lang="en-US" sz="100" dirty="0" smtClean="0">
                <a:solidFill>
                  <a:srgbClr val="000000"/>
                </a:solidFill>
                <a:latin typeface="Arial (Body)"/>
              </a:rPr>
              <a:t> </a:t>
            </a:r>
            <a:r>
              <a:rPr lang="en-US" sz="1800" dirty="0" smtClean="0">
                <a:solidFill>
                  <a:srgbClr val="000000"/>
                </a:solidFill>
                <a:latin typeface="Arial (Body)"/>
              </a:rPr>
              <a:t>s</a:t>
            </a:r>
            <a:r>
              <a:rPr lang="en-US" sz="1800" dirty="0">
                <a:solidFill>
                  <a:srgbClr val="000000"/>
                </a:solidFill>
                <a:latin typeface="Arial (Body)"/>
              </a:rPr>
              <a:t>)</a:t>
            </a:r>
          </a:p>
          <a:p>
            <a:pPr marL="741553" lvl="1" indent="-284353">
              <a:spcAft>
                <a:spcPct val="0"/>
              </a:spcAft>
            </a:pPr>
            <a:r>
              <a:rPr lang="en-US" sz="1800" dirty="0">
                <a:solidFill>
                  <a:srgbClr val="000000"/>
                </a:solidFill>
                <a:latin typeface="Arial (Body)"/>
              </a:rPr>
              <a:t>Step 2: Assess technological </a:t>
            </a:r>
            <a:r>
              <a:rPr lang="en-US" sz="1800" dirty="0" smtClean="0">
                <a:solidFill>
                  <a:srgbClr val="000000"/>
                </a:solidFill>
                <a:latin typeface="Arial (Body)"/>
              </a:rPr>
              <a:t>resources</a:t>
            </a:r>
            <a:endParaRPr lang="en-US" sz="1800" dirty="0">
              <a:solidFill>
                <a:srgbClr val="000000"/>
              </a:solidFill>
              <a:latin typeface="Arial (Body)"/>
            </a:endParaRPr>
          </a:p>
          <a:p>
            <a:pPr marL="741553" lvl="1" indent="-284353">
              <a:spcAft>
                <a:spcPct val="0"/>
              </a:spcAft>
            </a:pPr>
            <a:r>
              <a:rPr lang="en-US" sz="1800" dirty="0">
                <a:solidFill>
                  <a:srgbClr val="000000"/>
                </a:solidFill>
                <a:latin typeface="Arial (Body)"/>
              </a:rPr>
              <a:t>Step 3: Identify technological possibilities</a:t>
            </a:r>
          </a:p>
          <a:p>
            <a:pPr marL="255651" lvl="0" indent="-255651">
              <a:spcAft>
                <a:spcPct val="0"/>
              </a:spcAft>
              <a:tabLst/>
            </a:pPr>
            <a:r>
              <a:rPr lang="en-US" sz="1800" b="1" dirty="0">
                <a:solidFill>
                  <a:srgbClr val="000000"/>
                </a:solidFill>
                <a:latin typeface="Arial (Body)"/>
              </a:rPr>
              <a:t>Phase 2: Design of the Integration Framework</a:t>
            </a:r>
          </a:p>
          <a:p>
            <a:pPr marL="741553" lvl="1" indent="-284353">
              <a:spcAft>
                <a:spcPct val="0"/>
              </a:spcAft>
            </a:pPr>
            <a:r>
              <a:rPr lang="en-US" sz="1800" dirty="0">
                <a:solidFill>
                  <a:srgbClr val="000000"/>
                </a:solidFill>
                <a:latin typeface="Arial (Body)"/>
              </a:rPr>
              <a:t>Step 4: Decide on learning objectives and assessments</a:t>
            </a:r>
          </a:p>
          <a:p>
            <a:pPr marL="741553" lvl="1" indent="-284353">
              <a:spcAft>
                <a:spcPct val="0"/>
              </a:spcAft>
            </a:pPr>
            <a:r>
              <a:rPr lang="en-US" sz="1800" dirty="0">
                <a:solidFill>
                  <a:srgbClr val="000000"/>
                </a:solidFill>
                <a:latin typeface="Arial (Body)"/>
              </a:rPr>
              <a:t>Step 5: Design integration strategies and determine relative advantage</a:t>
            </a:r>
          </a:p>
          <a:p>
            <a:pPr marL="741553" lvl="1" indent="-284353">
              <a:spcAft>
                <a:spcPct val="0"/>
              </a:spcAft>
            </a:pPr>
            <a:r>
              <a:rPr lang="en-US" sz="1800" dirty="0">
                <a:solidFill>
                  <a:srgbClr val="000000"/>
                </a:solidFill>
                <a:latin typeface="Arial (Body)"/>
              </a:rPr>
              <a:t>Step 6: Prepare instructional environment and implement the lesson</a:t>
            </a:r>
          </a:p>
          <a:p>
            <a:pPr marL="255651" lvl="0" indent="-255651">
              <a:spcAft>
                <a:spcPct val="0"/>
              </a:spcAft>
              <a:tabLst/>
            </a:pPr>
            <a:r>
              <a:rPr lang="en-US" sz="1800" b="1" dirty="0">
                <a:solidFill>
                  <a:srgbClr val="000000"/>
                </a:solidFill>
                <a:latin typeface="Arial (Body)"/>
              </a:rPr>
              <a:t>Phase </a:t>
            </a:r>
            <a:r>
              <a:rPr lang="en-US" sz="1800" b="1" dirty="0" smtClean="0">
                <a:solidFill>
                  <a:srgbClr val="000000"/>
                </a:solidFill>
                <a:latin typeface="Arial (Body)"/>
              </a:rPr>
              <a:t>3: </a:t>
            </a:r>
            <a:r>
              <a:rPr lang="en-US" sz="1800" b="1" dirty="0">
                <a:solidFill>
                  <a:srgbClr val="000000"/>
                </a:solidFill>
                <a:latin typeface="Arial (Body)"/>
              </a:rPr>
              <a:t>Post-Instruction Analysis and Revisions</a:t>
            </a:r>
          </a:p>
          <a:p>
            <a:pPr marL="741553" lvl="1" indent="-284353">
              <a:spcAft>
                <a:spcPct val="0"/>
              </a:spcAft>
            </a:pPr>
            <a:r>
              <a:rPr lang="en-US" sz="1800" dirty="0">
                <a:solidFill>
                  <a:srgbClr val="000000"/>
                </a:solidFill>
                <a:latin typeface="Arial (Body)"/>
              </a:rPr>
              <a:t>Step 7: Analyze lesson results and impact</a:t>
            </a:r>
          </a:p>
          <a:p>
            <a:pPr marL="741553" lvl="1" indent="-284353">
              <a:spcAft>
                <a:spcPct val="0"/>
              </a:spcAft>
            </a:pPr>
            <a:r>
              <a:rPr lang="en-US" sz="1800" dirty="0">
                <a:solidFill>
                  <a:srgbClr val="000000"/>
                </a:solidFill>
                <a:latin typeface="Arial (Body)"/>
              </a:rPr>
              <a:t>Step 8: Make revisions based on results</a:t>
            </a:r>
          </a:p>
          <a:p>
            <a:pPr marL="741553" lvl="1" indent="-284353">
              <a:spcAft>
                <a:spcPct val="0"/>
              </a:spcAft>
            </a:pPr>
            <a:r>
              <a:rPr lang="en-US" sz="1800" dirty="0">
                <a:solidFill>
                  <a:srgbClr val="000000"/>
                </a:solidFill>
                <a:latin typeface="Arial (Body)"/>
              </a:rPr>
              <a:t>Step 9: Share lessons, revisions, and outcomes with others</a:t>
            </a:r>
          </a:p>
        </p:txBody>
      </p:sp>
    </p:spTree>
    <p:extLst>
      <p:ext uri="{BB962C8B-B14F-4D97-AF65-F5344CB8AC3E}">
        <p14:creationId xmlns:p14="http://schemas.microsoft.com/office/powerpoint/2010/main" val="3004981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Introduction to Instructional Software</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382211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Definition of Instructional Software</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Computer programs or apps used specifically to deliver instruction or assist with the delivery of instruction on a topic through demonstrations, examples, and explanations</a:t>
            </a:r>
          </a:p>
          <a:p>
            <a:pPr marL="255651" lvl="0" indent="-255651">
              <a:spcAft>
                <a:spcPct val="0"/>
              </a:spcAft>
              <a:buSzPts val="2400"/>
              <a:tabLst/>
            </a:pPr>
            <a:r>
              <a:rPr lang="en-US" sz="2400" dirty="0">
                <a:solidFill>
                  <a:srgbClr val="000000"/>
                </a:solidFill>
                <a:latin typeface="Arial (Body)"/>
              </a:rPr>
              <a:t>Computer programs or apps include pre-programmed curricular material that often is instructionally sequenced</a:t>
            </a:r>
          </a:p>
          <a:p>
            <a:pPr marL="255651" lvl="0" indent="-255651">
              <a:spcAft>
                <a:spcPct val="0"/>
              </a:spcAft>
              <a:buSzPts val="2400"/>
              <a:tabLst/>
            </a:pPr>
            <a:r>
              <a:rPr lang="en-US" sz="2400" dirty="0">
                <a:solidFill>
                  <a:srgbClr val="000000"/>
                </a:solidFill>
                <a:latin typeface="Arial (Body)"/>
              </a:rPr>
              <a:t>Instructional software is used solely to support instruction and/or learning</a:t>
            </a:r>
          </a:p>
        </p:txBody>
      </p:sp>
    </p:spTree>
    <p:extLst>
      <p:ext uri="{BB962C8B-B14F-4D97-AF65-F5344CB8AC3E}">
        <p14:creationId xmlns:p14="http://schemas.microsoft.com/office/powerpoint/2010/main" val="2441746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200" dirty="0" smtClean="0">
                <a:latin typeface="Times New Roman" panose="02020603050405020304" pitchFamily="18" charset="0"/>
              </a:rPr>
              <a:t>Teaching Functions in Instructional Software</a:t>
            </a:r>
            <a:endParaRPr lang="en-US" sz="3200"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Drill and practice</a:t>
            </a:r>
          </a:p>
          <a:p>
            <a:pPr marL="255651" lvl="0" indent="-255651">
              <a:spcAft>
                <a:spcPct val="0"/>
              </a:spcAft>
              <a:buSzPts val="2400"/>
              <a:tabLst/>
            </a:pPr>
            <a:r>
              <a:rPr lang="en-US" altLang="en-US" sz="2400" dirty="0">
                <a:solidFill>
                  <a:srgbClr val="000000"/>
                </a:solidFill>
                <a:latin typeface="Arial (Body)"/>
              </a:rPr>
              <a:t>Tutorial</a:t>
            </a:r>
          </a:p>
          <a:p>
            <a:pPr marL="255651" lvl="0" indent="-255651">
              <a:spcAft>
                <a:spcPct val="0"/>
              </a:spcAft>
              <a:buSzPts val="2400"/>
              <a:tabLst/>
            </a:pPr>
            <a:r>
              <a:rPr lang="en-US" altLang="en-US" sz="2400" dirty="0">
                <a:solidFill>
                  <a:srgbClr val="000000"/>
                </a:solidFill>
                <a:latin typeface="Arial (Body)"/>
              </a:rPr>
              <a:t>Simulation</a:t>
            </a:r>
          </a:p>
          <a:p>
            <a:pPr marL="255651" lvl="0" indent="-255651">
              <a:spcAft>
                <a:spcPct val="0"/>
              </a:spcAft>
              <a:buSzPts val="2400"/>
              <a:tabLst/>
            </a:pPr>
            <a:r>
              <a:rPr lang="en-US" altLang="en-US" sz="2400" dirty="0">
                <a:solidFill>
                  <a:srgbClr val="000000"/>
                </a:solidFill>
                <a:latin typeface="Arial (Body)"/>
              </a:rPr>
              <a:t>Game or gamification</a:t>
            </a:r>
          </a:p>
          <a:p>
            <a:pPr marL="255651" lvl="0" indent="-255651">
              <a:spcAft>
                <a:spcPct val="0"/>
              </a:spcAft>
              <a:buSzPts val="2400"/>
              <a:tabLst/>
            </a:pPr>
            <a:r>
              <a:rPr lang="en-US" altLang="en-US" sz="2400" dirty="0">
                <a:solidFill>
                  <a:srgbClr val="000000"/>
                </a:solidFill>
                <a:latin typeface="Arial (Body)"/>
              </a:rPr>
              <a:t>Problem solving</a:t>
            </a:r>
          </a:p>
          <a:p>
            <a:pPr marL="255651" lvl="0" indent="-255651">
              <a:spcAft>
                <a:spcPct val="0"/>
              </a:spcAft>
              <a:buSzPts val="2400"/>
              <a:tabLst/>
            </a:pPr>
            <a:r>
              <a:rPr lang="en-US" altLang="en-US" sz="2400" dirty="0">
                <a:solidFill>
                  <a:srgbClr val="000000"/>
                </a:solidFill>
                <a:latin typeface="Arial (Body)"/>
              </a:rPr>
              <a:t>Personalized learning</a:t>
            </a:r>
          </a:p>
        </p:txBody>
      </p:sp>
    </p:spTree>
    <p:extLst>
      <p:ext uri="{BB962C8B-B14F-4D97-AF65-F5344CB8AC3E}">
        <p14:creationId xmlns:p14="http://schemas.microsoft.com/office/powerpoint/2010/main" val="1846523904"/>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8F781E32428D42878B6D5C3B6EC9A4" ma:contentTypeVersion="" ma:contentTypeDescription="Create a new document." ma:contentTypeScope="" ma:versionID="b913c53ce9ae3559e83383f88ae41f6d">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8BBEB6-1C51-4CED-9D4F-D9725687C7AC}"/>
</file>

<file path=customXml/itemProps2.xml><?xml version="1.0" encoding="utf-8"?>
<ds:datastoreItem xmlns:ds="http://schemas.openxmlformats.org/officeDocument/2006/customXml" ds:itemID="{33EA5C5C-DA7E-468E-82E9-9A17293C8BBC}"/>
</file>

<file path=customXml/itemProps3.xml><?xml version="1.0" encoding="utf-8"?>
<ds:datastoreItem xmlns:ds="http://schemas.openxmlformats.org/officeDocument/2006/customXml" ds:itemID="{E4791CF2-F080-4166-A053-FBC80CDB4FA8}"/>
</file>

<file path=docProps/app.xml><?xml version="1.0" encoding="utf-8"?>
<Properties xmlns="http://schemas.openxmlformats.org/officeDocument/2006/extended-properties" xmlns:vt="http://schemas.openxmlformats.org/officeDocument/2006/docPropsVTypes">
  <TotalTime>8093</TotalTime>
  <Words>1635</Words>
  <Application>Microsoft Office PowerPoint</Application>
  <PresentationFormat>On-screen Show (4:3)</PresentationFormat>
  <Paragraphs>282</Paragraphs>
  <Slides>53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53</vt:i4>
      </vt:variant>
    </vt:vector>
  </HeadingPairs>
  <TitlesOfParts>
    <vt:vector size="60" baseType="lpstr">
      <vt:lpstr>Arial</vt:lpstr>
      <vt:lpstr>Arial (Body)</vt:lpstr>
      <vt:lpstr>Noto Sans Symbols</vt:lpstr>
      <vt:lpstr>Times New Roman</vt:lpstr>
      <vt:lpstr>Verdana</vt:lpstr>
      <vt:lpstr>508 Lecture</vt:lpstr>
      <vt:lpstr>1_508 Lecture</vt:lpstr>
      <vt:lpstr>Integrating Educational Technology Into Teaching: Transforming Learning Across Disciplines</vt:lpstr>
      <vt:lpstr>Learning Objectives (1 of 4)</vt:lpstr>
      <vt:lpstr>Learning Objectives (2 of 4)</vt:lpstr>
      <vt:lpstr>Learning Objectives (3 of 4)</vt:lpstr>
      <vt:lpstr>Learning Objectives (4 of 4)</vt:lpstr>
      <vt:lpstr>Technology Integration in Action: Math by Design</vt:lpstr>
      <vt:lpstr>Introduction to Instructional Software</vt:lpstr>
      <vt:lpstr>Definition of Instructional Software</vt:lpstr>
      <vt:lpstr>Teaching Functions in Instructional Software</vt:lpstr>
      <vt:lpstr>Selecting Appropriate Instructional Software</vt:lpstr>
      <vt:lpstr>Drill and Practice Functions</vt:lpstr>
      <vt:lpstr>Characteristics of Drill and Practice</vt:lpstr>
      <vt:lpstr>Common Types of Drill and Practice</vt:lpstr>
      <vt:lpstr>Selection Criteria for Drill and Practice</vt:lpstr>
      <vt:lpstr>Benefits of Drill and Practice</vt:lpstr>
      <vt:lpstr>Challenges with Drill and Practice</vt:lpstr>
      <vt:lpstr>Integration Strategies for Drill and Practice</vt:lpstr>
      <vt:lpstr>Tutorial Functions</vt:lpstr>
      <vt:lpstr>Characteristics of Tutorials</vt:lpstr>
      <vt:lpstr>Common Types of Tutorials</vt:lpstr>
      <vt:lpstr>Selection Criteria for Tutorials</vt:lpstr>
      <vt:lpstr>Benefits of Tutorials</vt:lpstr>
      <vt:lpstr>Challenges with Tutorials</vt:lpstr>
      <vt:lpstr>Integration Strategies for Tutorials</vt:lpstr>
      <vt:lpstr>Simulation Functions</vt:lpstr>
      <vt:lpstr>Characteristics of Simulations</vt:lpstr>
      <vt:lpstr>Common Types of Simulations</vt:lpstr>
      <vt:lpstr>Selection Criteria for Simulations</vt:lpstr>
      <vt:lpstr>Benefits of Simulations</vt:lpstr>
      <vt:lpstr>Challenges with Simulations</vt:lpstr>
      <vt:lpstr>Integration Strategies for Simulations</vt:lpstr>
      <vt:lpstr>Games and Gamification Functions</vt:lpstr>
      <vt:lpstr>Characteristics of Games and Gamification (1 of 2)</vt:lpstr>
      <vt:lpstr>Characteristics of Games and Gamification (2 of 2)</vt:lpstr>
      <vt:lpstr>Common Types of Game and Gamification</vt:lpstr>
      <vt:lpstr>Selection Criteria for Games</vt:lpstr>
      <vt:lpstr>Benefits of Games</vt:lpstr>
      <vt:lpstr>Challenges with Games</vt:lpstr>
      <vt:lpstr>Integration Strategies for Games</vt:lpstr>
      <vt:lpstr>Problem-Solving Functions</vt:lpstr>
      <vt:lpstr>Characteristics of Problem-Solving Software</vt:lpstr>
      <vt:lpstr>Common Types of Problem-Solving</vt:lpstr>
      <vt:lpstr>Selection Criteria for Problem-Solving Software</vt:lpstr>
      <vt:lpstr>Benefits of Problem-Solving Software</vt:lpstr>
      <vt:lpstr>Challenges with Problem-Solving Software</vt:lpstr>
      <vt:lpstr>Integration Strategies for Problem-Solving Software</vt:lpstr>
      <vt:lpstr>Personalized Learning System Functions</vt:lpstr>
      <vt:lpstr>Characteristics of Personalized Learning Systems</vt:lpstr>
      <vt:lpstr>Selection Criteria for Personalized Learning Systems</vt:lpstr>
      <vt:lpstr>Benefits of Personalized Learning Systems</vt:lpstr>
      <vt:lpstr>Challenges with Personalized Learning Systems</vt:lpstr>
      <vt:lpstr>Integration Strategies for Personalized Learning Systems</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Educational Technology into Teaching: Transforming Learning Across Disciplines, 8e</dc:title>
  <dc:subject>Curriculum and Instruction - Core</dc:subject>
  <dc:creator>Roblyer/Hughes</dc:creator>
  <cp:keywords>Integrating Educational Technology into Teaching</cp:keywords>
  <cp:lastModifiedBy>Prabhu K</cp:lastModifiedBy>
  <cp:revision>802</cp:revision>
  <dcterms:modified xsi:type="dcterms:W3CDTF">2017-12-19T16:05:01Z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y fmtid="{D5CDD505-2E9C-101B-9397-08002B2CF9AE}" pid="8" name="ContentTypeId">
    <vt:lpwstr>0x010100CB8F781E32428D42878B6D5C3B6EC9A4</vt:lpwstr>
  </property>
</Properties>
</file>