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58" r:id="rId4"/>
    <p:sldId id="260" r:id="rId5"/>
    <p:sldId id="261" r:id="rId6"/>
    <p:sldId id="259" r:id="rId7"/>
    <p:sldId id="262" r:id="rId8"/>
    <p:sldId id="263" r:id="rId9"/>
    <p:sldId id="264" r:id="rId10"/>
    <p:sldId id="266" r:id="rId11"/>
    <p:sldId id="267" r:id="rId12"/>
    <p:sldId id="265" r:id="rId13"/>
    <p:sldId id="268" r:id="rId14"/>
    <p:sldId id="269" r:id="rId15"/>
    <p:sldId id="270" r:id="rId16"/>
    <p:sldId id="271" r:id="rId17"/>
    <p:sldId id="272" r:id="rId18"/>
    <p:sldId id="274" r:id="rId19"/>
    <p:sldId id="275" r:id="rId20"/>
    <p:sldId id="276" r:id="rId21"/>
    <p:sldId id="273"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63C1CD-59E0-4CA7-BDC4-41C0DD7EA514}" type="datetimeFigureOut">
              <a:rPr lang="en-US" smtClean="0"/>
              <a:t>11/15/2019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AD7E5-E336-4D05-BEEB-E2D060AFA087}" type="slidenum">
              <a:rPr lang="en-US" smtClean="0"/>
              <a:t>‹#›</a:t>
            </a:fld>
            <a:endParaRPr lang="en-US"/>
          </a:p>
        </p:txBody>
      </p:sp>
    </p:spTree>
    <p:extLst>
      <p:ext uri="{BB962C8B-B14F-4D97-AF65-F5344CB8AC3E}">
        <p14:creationId xmlns:p14="http://schemas.microsoft.com/office/powerpoint/2010/main" val="187156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2A6CDE0-AAFB-4672-8488-BCCF3CEA2CE8}" type="datetimeFigureOut">
              <a:rPr lang="tr-TR" smtClean="0"/>
              <a:t>15.11.2019</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6C73662-1268-42DA-969F-9D9BD4865B80}"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CDE0-AAFB-4672-8488-BCCF3CEA2CE8}" type="datetimeFigureOut">
              <a:rPr lang="tr-TR" smtClean="0"/>
              <a:t>15.11.2019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CDE0-AAFB-4672-8488-BCCF3CEA2CE8}" type="datetimeFigureOut">
              <a:rPr lang="tr-TR" smtClean="0"/>
              <a:t>15.11.2019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A6CDE0-AAFB-4672-8488-BCCF3CEA2CE8}" type="datetimeFigureOut">
              <a:rPr lang="tr-TR" smtClean="0"/>
              <a:t>15.11.2019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A6CDE0-AAFB-4672-8488-BCCF3CEA2CE8}" type="datetimeFigureOut">
              <a:rPr lang="tr-TR" smtClean="0"/>
              <a:t>15.11.2019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2A6CDE0-AAFB-4672-8488-BCCF3CEA2CE8}" type="datetimeFigureOut">
              <a:rPr lang="tr-TR" smtClean="0"/>
              <a:t>15.11.2019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C73662-1268-42DA-969F-9D9BD4865B80}"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A6CDE0-AAFB-4672-8488-BCCF3CEA2CE8}" type="datetimeFigureOut">
              <a:rPr lang="tr-TR" smtClean="0"/>
              <a:t>15.11.2019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6CDE0-AAFB-4672-8488-BCCF3CEA2CE8}" type="datetimeFigureOut">
              <a:rPr lang="tr-TR" smtClean="0"/>
              <a:t>15.11.2019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6CDE0-AAFB-4672-8488-BCCF3CEA2CE8}" type="datetimeFigureOut">
              <a:rPr lang="tr-TR" smtClean="0"/>
              <a:t>15.11.2019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2A6CDE0-AAFB-4672-8488-BCCF3CEA2CE8}" type="datetimeFigureOut">
              <a:rPr lang="tr-TR" smtClean="0"/>
              <a:t>15.11.2019</a:t>
            </a:fld>
            <a:endParaRPr lang="tr-TR"/>
          </a:p>
        </p:txBody>
      </p:sp>
      <p:sp>
        <p:nvSpPr>
          <p:cNvPr id="7" name="Slide Number Placeholder 6"/>
          <p:cNvSpPr>
            <a:spLocks noGrp="1"/>
          </p:cNvSpPr>
          <p:nvPr>
            <p:ph type="sldNum" sz="quarter" idx="12"/>
          </p:nvPr>
        </p:nvSpPr>
        <p:spPr/>
        <p:txBody>
          <a:bodyPr/>
          <a:lstStyle/>
          <a:p>
            <a:fld id="{06C73662-1268-42DA-969F-9D9BD4865B80}"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6CDE0-AAFB-4672-8488-BCCF3CEA2CE8}" type="datetimeFigureOut">
              <a:rPr lang="tr-TR" smtClean="0"/>
              <a:t>15.11.2019</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06C73662-1268-42DA-969F-9D9BD4865B8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2A6CDE0-AAFB-4672-8488-BCCF3CEA2CE8}" type="datetimeFigureOut">
              <a:rPr lang="tr-TR" smtClean="0"/>
              <a:t>15.11.2019</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6C73662-1268-42DA-969F-9D9BD4865B8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3385" y="2754347"/>
            <a:ext cx="3997486" cy="2387600"/>
          </a:xfrm>
        </p:spPr>
        <p:txBody>
          <a:bodyPr/>
          <a:lstStyle/>
          <a:p>
            <a:r>
              <a:rPr lang="tr-TR" dirty="0" smtClean="0">
                <a:solidFill>
                  <a:schemeClr val="tx1"/>
                </a:solidFill>
              </a:rPr>
              <a:t>Measurement </a:t>
            </a:r>
            <a:r>
              <a:rPr lang="tr-TR" dirty="0" smtClean="0">
                <a:solidFill>
                  <a:schemeClr val="tx1"/>
                </a:solidFill>
              </a:rPr>
              <a:t>&amp;</a:t>
            </a:r>
            <a:r>
              <a:rPr lang="en-US" dirty="0" smtClean="0">
                <a:solidFill>
                  <a:schemeClr val="tx1"/>
                </a:solidFill>
              </a:rPr>
              <a:t/>
            </a:r>
            <a:br>
              <a:rPr lang="en-US" dirty="0" smtClean="0">
                <a:solidFill>
                  <a:schemeClr val="tx1"/>
                </a:solidFill>
              </a:rPr>
            </a:br>
            <a:r>
              <a:rPr lang="tr-TR" dirty="0" smtClean="0">
                <a:solidFill>
                  <a:schemeClr val="tx1"/>
                </a:solidFill>
              </a:rPr>
              <a:t> </a:t>
            </a:r>
            <a:r>
              <a:rPr lang="tr-TR" dirty="0" smtClean="0">
                <a:solidFill>
                  <a:schemeClr val="tx1"/>
                </a:solidFill>
              </a:rPr>
              <a:t>Evaluation</a:t>
            </a:r>
            <a:endParaRPr lang="tr-TR" dirty="0">
              <a:solidFill>
                <a:schemeClr val="tx1"/>
              </a:solidFill>
            </a:endParaRPr>
          </a:p>
        </p:txBody>
      </p:sp>
    </p:spTree>
    <p:extLst>
      <p:ext uri="{BB962C8B-B14F-4D97-AF65-F5344CB8AC3E}">
        <p14:creationId xmlns:p14="http://schemas.microsoft.com/office/powerpoint/2010/main" val="2571554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Essay-Type Questions</a:t>
            </a:r>
            <a:endParaRPr lang="tr-TR" dirty="0"/>
          </a:p>
        </p:txBody>
      </p:sp>
      <p:sp>
        <p:nvSpPr>
          <p:cNvPr id="6" name="Content Placeholder 5"/>
          <p:cNvSpPr>
            <a:spLocks noGrp="1"/>
          </p:cNvSpPr>
          <p:nvPr>
            <p:ph idx="1"/>
          </p:nvPr>
        </p:nvSpPr>
        <p:spPr/>
        <p:txBody>
          <a:bodyPr>
            <a:normAutofit/>
          </a:bodyPr>
          <a:lstStyle/>
          <a:p>
            <a:r>
              <a:rPr lang="en-US" dirty="0"/>
              <a:t>Essay exams are a useful tool for finding out if you are able to sort through a large body of information, figure out what is important, and explain why it is important. </a:t>
            </a:r>
            <a:endParaRPr lang="tr-TR" dirty="0" smtClean="0"/>
          </a:p>
          <a:p>
            <a:r>
              <a:rPr lang="en-US" dirty="0" smtClean="0"/>
              <a:t>Essay </a:t>
            </a:r>
            <a:r>
              <a:rPr lang="en-US" dirty="0"/>
              <a:t>exams challenge you to come up with key course ideas and put them into your own words using the interpretive or analytical skills you've practiced in the course. </a:t>
            </a:r>
            <a:endParaRPr lang="tr-TR" dirty="0"/>
          </a:p>
        </p:txBody>
      </p:sp>
    </p:spTree>
    <p:extLst>
      <p:ext uri="{BB962C8B-B14F-4D97-AF65-F5344CB8AC3E}">
        <p14:creationId xmlns:p14="http://schemas.microsoft.com/office/powerpoint/2010/main" val="148727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Essay-Type Questions</a:t>
            </a:r>
            <a:endParaRPr lang="tr-TR" dirty="0"/>
          </a:p>
        </p:txBody>
      </p:sp>
      <p:sp>
        <p:nvSpPr>
          <p:cNvPr id="6" name="Content Placeholder 5"/>
          <p:cNvSpPr>
            <a:spLocks noGrp="1"/>
          </p:cNvSpPr>
          <p:nvPr>
            <p:ph idx="1"/>
          </p:nvPr>
        </p:nvSpPr>
        <p:spPr/>
        <p:txBody>
          <a:bodyPr>
            <a:normAutofit/>
          </a:bodyPr>
          <a:lstStyle/>
          <a:p>
            <a:r>
              <a:rPr lang="en-US" dirty="0" smtClean="0"/>
              <a:t>Essay </a:t>
            </a:r>
            <a:r>
              <a:rPr lang="en-US" dirty="0"/>
              <a:t>questions are typically used to assess your ability to analyze or evaluate material, as well as to create (synthesize) new material based on your knowledge.</a:t>
            </a:r>
            <a:endParaRPr lang="tr-TR" dirty="0"/>
          </a:p>
        </p:txBody>
      </p:sp>
    </p:spTree>
    <p:extLst>
      <p:ext uri="{BB962C8B-B14F-4D97-AF65-F5344CB8AC3E}">
        <p14:creationId xmlns:p14="http://schemas.microsoft.com/office/powerpoint/2010/main" val="3526724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Short-Answer Questions</a:t>
            </a:r>
            <a:endParaRPr lang="tr-TR" dirty="0"/>
          </a:p>
        </p:txBody>
      </p:sp>
      <p:sp>
        <p:nvSpPr>
          <p:cNvPr id="6" name="Content Placeholder 5"/>
          <p:cNvSpPr>
            <a:spLocks noGrp="1"/>
          </p:cNvSpPr>
          <p:nvPr>
            <p:ph idx="1"/>
          </p:nvPr>
        </p:nvSpPr>
        <p:spPr/>
        <p:txBody>
          <a:bodyPr>
            <a:normAutofit lnSpcReduction="10000"/>
          </a:bodyPr>
          <a:lstStyle/>
          <a:p>
            <a:r>
              <a:rPr lang="en-US" dirty="0"/>
              <a:t>Short-answer questions or statements are similar to essay questions, except they can be answered with just a few words or sentences. </a:t>
            </a:r>
            <a:endParaRPr lang="tr-TR" dirty="0" smtClean="0"/>
          </a:p>
          <a:p>
            <a:r>
              <a:rPr lang="en-US" dirty="0" smtClean="0"/>
              <a:t>They </a:t>
            </a:r>
            <a:r>
              <a:rPr lang="en-US" dirty="0"/>
              <a:t>test foundational knowledge which is usually factual. </a:t>
            </a:r>
            <a:endParaRPr lang="tr-TR" dirty="0" smtClean="0"/>
          </a:p>
          <a:p>
            <a:r>
              <a:rPr lang="en-US" dirty="0" smtClean="0"/>
              <a:t>When </a:t>
            </a:r>
            <a:r>
              <a:rPr lang="en-US" dirty="0"/>
              <a:t>completing short-answer questions, it's important to pay attention to the directive words in each item.</a:t>
            </a:r>
            <a:endParaRPr lang="tr-TR" dirty="0"/>
          </a:p>
        </p:txBody>
      </p:sp>
    </p:spTree>
    <p:extLst>
      <p:ext uri="{BB962C8B-B14F-4D97-AF65-F5344CB8AC3E}">
        <p14:creationId xmlns:p14="http://schemas.microsoft.com/office/powerpoint/2010/main" val="4293299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tr-TR" dirty="0" smtClean="0"/>
              <a:t>Fill-in-the-blank Type Questions</a:t>
            </a:r>
            <a:endParaRPr lang="tr-TR" dirty="0"/>
          </a:p>
        </p:txBody>
      </p:sp>
      <p:sp>
        <p:nvSpPr>
          <p:cNvPr id="6" name="Content Placeholder 5"/>
          <p:cNvSpPr>
            <a:spLocks noGrp="1"/>
          </p:cNvSpPr>
          <p:nvPr>
            <p:ph idx="1"/>
          </p:nvPr>
        </p:nvSpPr>
        <p:spPr/>
        <p:txBody>
          <a:bodyPr/>
          <a:lstStyle/>
          <a:p>
            <a:r>
              <a:rPr lang="en-US" dirty="0"/>
              <a:t>Fill-in-the-blank items, also known as completion questions, provide students with a partial sentence or question and then require them to write the word (or words) in the blank that best completes the statement or question. </a:t>
            </a:r>
            <a:endParaRPr lang="tr-TR" dirty="0" smtClean="0"/>
          </a:p>
          <a:p>
            <a:r>
              <a:rPr lang="en-US" dirty="0" smtClean="0"/>
              <a:t>Fill-in-the-blank </a:t>
            </a:r>
            <a:r>
              <a:rPr lang="en-US" dirty="0"/>
              <a:t>and short-answer questions test your ability to recollect facts you have learned.</a:t>
            </a:r>
            <a:endParaRPr lang="tr-TR" dirty="0"/>
          </a:p>
        </p:txBody>
      </p:sp>
    </p:spTree>
    <p:extLst>
      <p:ext uri="{BB962C8B-B14F-4D97-AF65-F5344CB8AC3E}">
        <p14:creationId xmlns:p14="http://schemas.microsoft.com/office/powerpoint/2010/main" val="627665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Matching Questions</a:t>
            </a:r>
            <a:endParaRPr lang="tr-TR" dirty="0"/>
          </a:p>
        </p:txBody>
      </p:sp>
      <p:sp>
        <p:nvSpPr>
          <p:cNvPr id="6" name="Content Placeholder 5"/>
          <p:cNvSpPr>
            <a:spLocks noGrp="1"/>
          </p:cNvSpPr>
          <p:nvPr>
            <p:ph idx="1"/>
          </p:nvPr>
        </p:nvSpPr>
        <p:spPr/>
        <p:txBody>
          <a:bodyPr/>
          <a:lstStyle/>
          <a:p>
            <a:r>
              <a:rPr lang="en-US" dirty="0"/>
              <a:t>To complete a matching assessment activity, you must select one item from each of two columns. The two items must fit together correctly based on the assessment directions.</a:t>
            </a:r>
            <a:endParaRPr lang="tr-TR" dirty="0"/>
          </a:p>
        </p:txBody>
      </p:sp>
    </p:spTree>
    <p:extLst>
      <p:ext uri="{BB962C8B-B14F-4D97-AF65-F5344CB8AC3E}">
        <p14:creationId xmlns:p14="http://schemas.microsoft.com/office/powerpoint/2010/main" val="3399652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Student Portfolio</a:t>
            </a:r>
            <a:endParaRPr lang="tr-TR" dirty="0"/>
          </a:p>
        </p:txBody>
      </p:sp>
      <p:sp>
        <p:nvSpPr>
          <p:cNvPr id="3" name="Content Placeholder 2"/>
          <p:cNvSpPr>
            <a:spLocks noGrp="1"/>
          </p:cNvSpPr>
          <p:nvPr>
            <p:ph idx="1"/>
          </p:nvPr>
        </p:nvSpPr>
        <p:spPr/>
        <p:txBody>
          <a:bodyPr>
            <a:normAutofit fontScale="77500" lnSpcReduction="20000"/>
          </a:bodyPr>
          <a:lstStyle/>
          <a:p>
            <a:r>
              <a:rPr lang="en-US" dirty="0"/>
              <a:t>A student portfolio is a compilation of academic work and other forms of educational evidence assembled for the purpose of </a:t>
            </a:r>
            <a:endParaRPr lang="tr-TR" dirty="0" smtClean="0"/>
          </a:p>
          <a:p>
            <a:pPr marL="914400" lvl="1" indent="-457200">
              <a:buAutoNum type="arabicParenBoth"/>
            </a:pPr>
            <a:r>
              <a:rPr lang="en-US" dirty="0" smtClean="0"/>
              <a:t>evaluating </a:t>
            </a:r>
            <a:r>
              <a:rPr lang="en-US" dirty="0"/>
              <a:t>coursework quality, learning progress, and academic achievement; </a:t>
            </a:r>
            <a:endParaRPr lang="tr-TR" dirty="0" smtClean="0"/>
          </a:p>
          <a:p>
            <a:pPr marL="914400" lvl="1" indent="-457200">
              <a:buAutoNum type="arabicParenBoth"/>
            </a:pPr>
            <a:r>
              <a:rPr lang="en-US" dirty="0" smtClean="0"/>
              <a:t>determining </a:t>
            </a:r>
            <a:r>
              <a:rPr lang="en-US" dirty="0"/>
              <a:t>whether students have met </a:t>
            </a:r>
            <a:r>
              <a:rPr lang="en-US" b="1" u="sng" dirty="0"/>
              <a:t>learning standards</a:t>
            </a:r>
            <a:r>
              <a:rPr lang="en-US" dirty="0"/>
              <a:t> or other academic requirements for courses, grade-level promotion, and graduation; </a:t>
            </a:r>
            <a:endParaRPr lang="tr-TR" dirty="0" smtClean="0"/>
          </a:p>
          <a:p>
            <a:pPr marL="914400" lvl="1" indent="-457200">
              <a:buAutoNum type="arabicParenBoth"/>
            </a:pPr>
            <a:r>
              <a:rPr lang="en-US" dirty="0" smtClean="0"/>
              <a:t>helping </a:t>
            </a:r>
            <a:r>
              <a:rPr lang="en-US" dirty="0"/>
              <a:t>students reflect on their academic goals and progress as learners; and </a:t>
            </a:r>
            <a:endParaRPr lang="tr-TR" dirty="0"/>
          </a:p>
          <a:p>
            <a:pPr marL="914400" lvl="1" indent="-457200">
              <a:buAutoNum type="arabicParenBoth"/>
            </a:pPr>
            <a:r>
              <a:rPr lang="en-US" dirty="0" smtClean="0"/>
              <a:t>creating </a:t>
            </a:r>
            <a:r>
              <a:rPr lang="en-US" dirty="0"/>
              <a:t>a lasting archive of academic work products, accomplishments, and other documentation. </a:t>
            </a:r>
            <a:endParaRPr lang="tr-TR" dirty="0"/>
          </a:p>
        </p:txBody>
      </p:sp>
    </p:spTree>
    <p:extLst>
      <p:ext uri="{BB962C8B-B14F-4D97-AF65-F5344CB8AC3E}">
        <p14:creationId xmlns:p14="http://schemas.microsoft.com/office/powerpoint/2010/main" val="1786524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Student Portfolio</a:t>
            </a:r>
            <a:endParaRPr lang="tr-TR" dirty="0"/>
          </a:p>
        </p:txBody>
      </p:sp>
      <p:sp>
        <p:nvSpPr>
          <p:cNvPr id="3" name="Content Placeholder 2"/>
          <p:cNvSpPr>
            <a:spLocks noGrp="1"/>
          </p:cNvSpPr>
          <p:nvPr>
            <p:ph idx="1"/>
          </p:nvPr>
        </p:nvSpPr>
        <p:spPr/>
        <p:txBody>
          <a:bodyPr>
            <a:normAutofit fontScale="92500" lnSpcReduction="10000"/>
          </a:bodyPr>
          <a:lstStyle/>
          <a:p>
            <a:r>
              <a:rPr lang="en-US" dirty="0" smtClean="0"/>
              <a:t>Portfolios </a:t>
            </a:r>
            <a:r>
              <a:rPr lang="en-US" dirty="0"/>
              <a:t>can be a physical collection of student work that includes materials such as written assignments, journal entries, completed tests, artwork, lab reports, physical projects (such as dioramas or models), and other material evidence of learning progress and academic accomplishment, including awards, honors, certifications, recommendations, written evaluations by teachers or peers, and self-reflections written by students.</a:t>
            </a:r>
            <a:endParaRPr lang="tr-TR" dirty="0"/>
          </a:p>
        </p:txBody>
      </p:sp>
    </p:spTree>
    <p:extLst>
      <p:ext uri="{BB962C8B-B14F-4D97-AF65-F5344CB8AC3E}">
        <p14:creationId xmlns:p14="http://schemas.microsoft.com/office/powerpoint/2010/main" val="4171540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Presentations</a:t>
            </a:r>
            <a:endParaRPr lang="tr-TR" dirty="0"/>
          </a:p>
        </p:txBody>
      </p:sp>
      <p:sp>
        <p:nvSpPr>
          <p:cNvPr id="3" name="Content Placeholder 2"/>
          <p:cNvSpPr>
            <a:spLocks noGrp="1"/>
          </p:cNvSpPr>
          <p:nvPr>
            <p:ph idx="1"/>
          </p:nvPr>
        </p:nvSpPr>
        <p:spPr/>
        <p:txBody>
          <a:bodyPr/>
          <a:lstStyle/>
          <a:p>
            <a:r>
              <a:rPr lang="en-US" dirty="0" smtClean="0"/>
              <a:t>the </a:t>
            </a:r>
            <a:r>
              <a:rPr lang="en-US" dirty="0"/>
              <a:t>delivery of a topic, either individually or in groups, usually to your fellow students in small tutorial sessions. For example, computing students may be asked to present the design of a new information system. Presentations enable you to develop your </a:t>
            </a:r>
            <a:r>
              <a:rPr lang="en-US" dirty="0" smtClean="0"/>
              <a:t>team working </a:t>
            </a:r>
            <a:r>
              <a:rPr lang="en-US" dirty="0"/>
              <a:t>and communication skills.</a:t>
            </a:r>
            <a:endParaRPr lang="tr-TR" dirty="0"/>
          </a:p>
        </p:txBody>
      </p:sp>
    </p:spTree>
    <p:extLst>
      <p:ext uri="{BB962C8B-B14F-4D97-AF65-F5344CB8AC3E}">
        <p14:creationId xmlns:p14="http://schemas.microsoft.com/office/powerpoint/2010/main" val="361660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Project Work</a:t>
            </a:r>
            <a:endParaRPr lang="tr-TR" dirty="0"/>
          </a:p>
        </p:txBody>
      </p:sp>
      <p:sp>
        <p:nvSpPr>
          <p:cNvPr id="3" name="Content Placeholder 2"/>
          <p:cNvSpPr>
            <a:spLocks noGrp="1"/>
          </p:cNvSpPr>
          <p:nvPr>
            <p:ph idx="1"/>
          </p:nvPr>
        </p:nvSpPr>
        <p:spPr/>
        <p:txBody>
          <a:bodyPr/>
          <a:lstStyle/>
          <a:p>
            <a:r>
              <a:rPr lang="en-US" dirty="0" smtClean="0"/>
              <a:t>Involves </a:t>
            </a:r>
            <a:r>
              <a:rPr lang="en-US" dirty="0"/>
              <a:t>working on a problem </a:t>
            </a:r>
            <a:r>
              <a:rPr lang="en-US" dirty="0" smtClean="0"/>
              <a:t>in-depth, </a:t>
            </a:r>
            <a:r>
              <a:rPr lang="en-US" dirty="0"/>
              <a:t>either individually or in groups to arrive at a solution, or answer to a set problem. Project work provides the opportunity to apply principles or methodologies in a different context, thus deepening your understanding.</a:t>
            </a:r>
            <a:endParaRPr lang="tr-TR" dirty="0"/>
          </a:p>
        </p:txBody>
      </p:sp>
    </p:spTree>
    <p:extLst>
      <p:ext uri="{BB962C8B-B14F-4D97-AF65-F5344CB8AC3E}">
        <p14:creationId xmlns:p14="http://schemas.microsoft.com/office/powerpoint/2010/main" val="1827245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Reports</a:t>
            </a:r>
            <a:endParaRPr lang="tr-TR" dirty="0"/>
          </a:p>
        </p:txBody>
      </p:sp>
      <p:sp>
        <p:nvSpPr>
          <p:cNvPr id="3" name="Content Placeholder 2"/>
          <p:cNvSpPr>
            <a:spLocks noGrp="1"/>
          </p:cNvSpPr>
          <p:nvPr>
            <p:ph idx="1"/>
          </p:nvPr>
        </p:nvSpPr>
        <p:spPr/>
        <p:txBody>
          <a:bodyPr/>
          <a:lstStyle/>
          <a:p>
            <a:r>
              <a:rPr lang="en-US" dirty="0"/>
              <a:t>written methods of relating your understanding of a particular subject. These might involve critically evaluating a topic and arriving at your own answers using various sources of evidence to support your conclusions. English students, for example, may be asked to write an analytical </a:t>
            </a:r>
            <a:r>
              <a:rPr lang="tr-TR" dirty="0" smtClean="0"/>
              <a:t>report</a:t>
            </a:r>
            <a:r>
              <a:rPr lang="en-US" dirty="0" smtClean="0"/>
              <a:t> </a:t>
            </a:r>
            <a:r>
              <a:rPr lang="en-US" dirty="0"/>
              <a:t>on a particular aspect of a novel.</a:t>
            </a:r>
            <a:endParaRPr lang="tr-TR" dirty="0"/>
          </a:p>
        </p:txBody>
      </p:sp>
    </p:spTree>
    <p:extLst>
      <p:ext uri="{BB962C8B-B14F-4D97-AF65-F5344CB8AC3E}">
        <p14:creationId xmlns:p14="http://schemas.microsoft.com/office/powerpoint/2010/main" val="2645993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Measurement and Evaluation</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Measurement</a:t>
            </a:r>
          </a:p>
          <a:p>
            <a:pPr lvl="1"/>
            <a:r>
              <a:rPr lang="en-US" dirty="0"/>
              <a:t>Gathering information about student achievements and performance to improve student learning</a:t>
            </a:r>
            <a:r>
              <a:rPr lang="en-US" dirty="0" smtClean="0"/>
              <a:t>.</a:t>
            </a:r>
            <a:endParaRPr lang="tr-TR" dirty="0" smtClean="0"/>
          </a:p>
          <a:p>
            <a:r>
              <a:rPr lang="tr-TR" dirty="0" smtClean="0"/>
              <a:t>Evaluation</a:t>
            </a:r>
          </a:p>
          <a:p>
            <a:pPr lvl="1"/>
            <a:r>
              <a:rPr lang="en-US" dirty="0"/>
              <a:t>Judgments on the quality, value and amount of learning </a:t>
            </a:r>
            <a:r>
              <a:rPr lang="en-US" dirty="0" smtClean="0"/>
              <a:t>output</a:t>
            </a:r>
            <a:endParaRPr lang="tr-TR" dirty="0" smtClean="0"/>
          </a:p>
          <a:p>
            <a:r>
              <a:rPr lang="tr-TR" dirty="0" smtClean="0"/>
              <a:t>Feedback</a:t>
            </a:r>
          </a:p>
          <a:p>
            <a:pPr lvl="1"/>
            <a:r>
              <a:rPr lang="tr-TR" dirty="0" smtClean="0"/>
              <a:t>Giving information to the students and parents about evaluation criteria</a:t>
            </a:r>
            <a:endParaRPr lang="tr-TR" dirty="0"/>
          </a:p>
        </p:txBody>
      </p:sp>
    </p:spTree>
    <p:extLst>
      <p:ext uri="{BB962C8B-B14F-4D97-AF65-F5344CB8AC3E}">
        <p14:creationId xmlns:p14="http://schemas.microsoft.com/office/powerpoint/2010/main" val="3351214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144894"/>
            <a:ext cx="7024744" cy="1143000"/>
          </a:xfrm>
        </p:spPr>
        <p:txBody>
          <a:bodyPr>
            <a:normAutofit fontScale="90000"/>
          </a:bodyPr>
          <a:lstStyle/>
          <a:p>
            <a:r>
              <a:rPr lang="tr-TR" dirty="0" smtClean="0"/>
              <a:t>Research Projects, Dissertations and Independent Study</a:t>
            </a:r>
            <a:endParaRPr lang="tr-TR" dirty="0"/>
          </a:p>
        </p:txBody>
      </p:sp>
      <p:sp>
        <p:nvSpPr>
          <p:cNvPr id="3" name="Content Placeholder 2"/>
          <p:cNvSpPr>
            <a:spLocks noGrp="1"/>
          </p:cNvSpPr>
          <p:nvPr>
            <p:ph idx="1"/>
          </p:nvPr>
        </p:nvSpPr>
        <p:spPr/>
        <p:txBody>
          <a:bodyPr/>
          <a:lstStyle/>
          <a:p>
            <a:r>
              <a:rPr lang="tr-TR" dirty="0"/>
              <a:t>E</a:t>
            </a:r>
            <a:r>
              <a:rPr lang="en-US" dirty="0" smtClean="0"/>
              <a:t>ach </a:t>
            </a:r>
            <a:r>
              <a:rPr lang="en-US" dirty="0"/>
              <a:t>of these involves an </a:t>
            </a:r>
            <a:r>
              <a:rPr lang="en-US" dirty="0" smtClean="0"/>
              <a:t>in-depth </a:t>
            </a:r>
            <a:r>
              <a:rPr lang="en-US" dirty="0"/>
              <a:t>critical study of a subject and the compilation of an extensive report. Research forms a major part of all postgraduate </a:t>
            </a:r>
            <a:r>
              <a:rPr lang="en-US" dirty="0" err="1"/>
              <a:t>programmes</a:t>
            </a:r>
            <a:r>
              <a:rPr lang="en-US" dirty="0"/>
              <a:t>, especially when undertaking a Masters degree.</a:t>
            </a:r>
            <a:endParaRPr lang="tr-TR" dirty="0"/>
          </a:p>
        </p:txBody>
      </p:sp>
    </p:spTree>
    <p:extLst>
      <p:ext uri="{BB962C8B-B14F-4D97-AF65-F5344CB8AC3E}">
        <p14:creationId xmlns:p14="http://schemas.microsoft.com/office/powerpoint/2010/main" val="1637280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Concept Maps</a:t>
            </a:r>
            <a:endParaRPr lang="tr-TR" dirty="0"/>
          </a:p>
        </p:txBody>
      </p:sp>
      <p:pic>
        <p:nvPicPr>
          <p:cNvPr id="2052" name="Picture 4" descr="https://cmap.ihmc.us/docs/images/Theory/Fig1CmapAboutCmaps-large.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28423" y="1506828"/>
            <a:ext cx="7757597" cy="4670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918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52528"/>
            <a:ext cx="7024744" cy="1143000"/>
          </a:xfrm>
        </p:spPr>
        <p:txBody>
          <a:bodyPr/>
          <a:lstStyle/>
          <a:p>
            <a:r>
              <a:rPr lang="tr-TR" dirty="0" smtClean="0"/>
              <a:t>Structured Grid</a:t>
            </a:r>
            <a:endParaRPr lang="tr-TR" dirty="0"/>
          </a:p>
        </p:txBody>
      </p:sp>
      <p:pic>
        <p:nvPicPr>
          <p:cNvPr id="3074" name="Picture 2" descr="http://slideplayer.biz.tr/slide/2910029/10/images/23/YAPILANDIRILMI%C5%9E+GR%C4%B0D+%C3%96RNE%C4%9E%C4%B0+(9.+S%C4%B1n%C4%B1f+Biyoloji+Dersi).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95754" y="1808287"/>
            <a:ext cx="6119446" cy="458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677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originals/23/0a/d8/230ad8011a772320b60e7be5f0509882.jpg"/>
          <p:cNvPicPr>
            <a:picLocks noChangeAspect="1" noChangeArrowheads="1"/>
          </p:cNvPicPr>
          <p:nvPr/>
        </p:nvPicPr>
        <p:blipFill rotWithShape="1">
          <a:blip r:embed="rId2">
            <a:extLst>
              <a:ext uri="{28A0092B-C50C-407E-A947-70E740481C1C}">
                <a14:useLocalDpi xmlns:a14="http://schemas.microsoft.com/office/drawing/2010/main" val="0"/>
              </a:ext>
            </a:extLst>
          </a:blip>
          <a:srcRect l="-20" t="50394"/>
          <a:stretch/>
        </p:blipFill>
        <p:spPr bwMode="auto">
          <a:xfrm>
            <a:off x="605307" y="862884"/>
            <a:ext cx="8022412" cy="516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657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originals/23/0a/d8/230ad8011a772320b60e7be5f0509882.jpg"/>
          <p:cNvPicPr>
            <a:picLocks noChangeAspect="1" noChangeArrowheads="1"/>
          </p:cNvPicPr>
          <p:nvPr/>
        </p:nvPicPr>
        <p:blipFill rotWithShape="1">
          <a:blip r:embed="rId2">
            <a:extLst>
              <a:ext uri="{28A0092B-C50C-407E-A947-70E740481C1C}">
                <a14:useLocalDpi xmlns:a14="http://schemas.microsoft.com/office/drawing/2010/main" val="0"/>
              </a:ext>
            </a:extLst>
          </a:blip>
          <a:srcRect r="-250" b="49605"/>
          <a:stretch/>
        </p:blipFill>
        <p:spPr bwMode="auto">
          <a:xfrm>
            <a:off x="655620" y="507474"/>
            <a:ext cx="8183321" cy="53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982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onlinelearninginsights.files.wordpress.com/2012/03/screenshot_images-peer-review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820" y="689981"/>
            <a:ext cx="8167793" cy="4641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619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kidsatthecore.com/wp-content/uploads/2014/12/Screen-shot-2014-12-17-at-1.45.15-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74" y="106562"/>
            <a:ext cx="8099782" cy="6236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750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image.slidesharecdn.com/rubric-130219080715-phpapp01/95/oral-presentation-rubric-1-638.jpg?cb=13612614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245" y="351150"/>
            <a:ext cx="7842206" cy="588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779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Formative vs Summative Evaluation</a:t>
            </a:r>
            <a:endParaRPr lang="tr-TR" dirty="0"/>
          </a:p>
        </p:txBody>
      </p:sp>
      <p:sp>
        <p:nvSpPr>
          <p:cNvPr id="3" name="Content Placeholder 2"/>
          <p:cNvSpPr>
            <a:spLocks noGrp="1"/>
          </p:cNvSpPr>
          <p:nvPr>
            <p:ph idx="1"/>
          </p:nvPr>
        </p:nvSpPr>
        <p:spPr/>
        <p:txBody>
          <a:bodyPr/>
          <a:lstStyle/>
          <a:p>
            <a:r>
              <a:rPr lang="tr-TR" dirty="0" smtClean="0"/>
              <a:t>Formative Evaluation</a:t>
            </a:r>
          </a:p>
          <a:p>
            <a:pPr lvl="1"/>
            <a:r>
              <a:rPr lang="tr-TR" dirty="0" smtClean="0"/>
              <a:t>It is not used for grading.</a:t>
            </a:r>
          </a:p>
          <a:p>
            <a:pPr lvl="1"/>
            <a:r>
              <a:rPr lang="tr-TR" dirty="0" smtClean="0"/>
              <a:t>Examples; Personal interviews, product files, student feedback.</a:t>
            </a:r>
          </a:p>
          <a:p>
            <a:r>
              <a:rPr lang="tr-TR" dirty="0" smtClean="0"/>
              <a:t>Summative Evaluation</a:t>
            </a:r>
          </a:p>
          <a:p>
            <a:pPr lvl="1"/>
            <a:r>
              <a:rPr lang="tr-TR" dirty="0" smtClean="0"/>
              <a:t>It is used for grading</a:t>
            </a:r>
          </a:p>
          <a:p>
            <a:pPr lvl="1"/>
            <a:r>
              <a:rPr lang="tr-TR" dirty="0" smtClean="0"/>
              <a:t>Examples; Report Cards</a:t>
            </a:r>
            <a:endParaRPr lang="tr-TR" dirty="0"/>
          </a:p>
        </p:txBody>
      </p:sp>
    </p:spTree>
    <p:extLst>
      <p:ext uri="{BB962C8B-B14F-4D97-AF65-F5344CB8AC3E}">
        <p14:creationId xmlns:p14="http://schemas.microsoft.com/office/powerpoint/2010/main" val="3411280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originals/af/c6/7c/afc67c652d989ff44daf3104efcb86b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399" y="0"/>
            <a:ext cx="8610601" cy="645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38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651" y="368078"/>
            <a:ext cx="7638486" cy="5842221"/>
          </a:xfrm>
          <a:prstGeom prst="rect">
            <a:avLst/>
          </a:prstGeom>
        </p:spPr>
      </p:pic>
    </p:spTree>
    <p:extLst>
      <p:ext uri="{BB962C8B-B14F-4D97-AF65-F5344CB8AC3E}">
        <p14:creationId xmlns:p14="http://schemas.microsoft.com/office/powerpoint/2010/main" val="2432878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0633"/>
            <a:ext cx="9144000" cy="1325563"/>
          </a:xfrm>
        </p:spPr>
        <p:txBody>
          <a:bodyPr>
            <a:normAutofit/>
          </a:bodyPr>
          <a:lstStyle/>
          <a:p>
            <a:pPr algn="ctr"/>
            <a:r>
              <a:rPr lang="tr-TR" sz="3600" dirty="0" smtClean="0"/>
              <a:t>Traditional vs Contemporary (Alternative) Evaluation Techniques</a:t>
            </a:r>
            <a:endParaRPr lang="tr-TR" sz="3600" dirty="0"/>
          </a:p>
        </p:txBody>
      </p:sp>
      <p:sp>
        <p:nvSpPr>
          <p:cNvPr id="8" name="Content Placeholder 7"/>
          <p:cNvSpPr>
            <a:spLocks noGrp="1"/>
          </p:cNvSpPr>
          <p:nvPr>
            <p:ph sz="quarter" idx="13"/>
          </p:nvPr>
        </p:nvSpPr>
        <p:spPr/>
        <p:txBody>
          <a:bodyPr>
            <a:normAutofit fontScale="92500" lnSpcReduction="10000"/>
          </a:bodyPr>
          <a:lstStyle/>
          <a:p>
            <a:r>
              <a:rPr lang="tr-TR" dirty="0" smtClean="0"/>
              <a:t>Multiple-choice tests</a:t>
            </a:r>
          </a:p>
          <a:p>
            <a:r>
              <a:rPr lang="tr-TR" dirty="0" smtClean="0"/>
              <a:t>True-false questions</a:t>
            </a:r>
          </a:p>
          <a:p>
            <a:r>
              <a:rPr lang="tr-TR" dirty="0" smtClean="0"/>
              <a:t>Matching questions</a:t>
            </a:r>
          </a:p>
          <a:p>
            <a:r>
              <a:rPr lang="tr-TR" dirty="0" smtClean="0"/>
              <a:t>Fill in the blanks type of questions</a:t>
            </a:r>
          </a:p>
          <a:p>
            <a:r>
              <a:rPr lang="tr-TR" dirty="0" smtClean="0"/>
              <a:t>Short-answer type questions</a:t>
            </a:r>
          </a:p>
          <a:p>
            <a:r>
              <a:rPr lang="tr-TR" dirty="0" smtClean="0"/>
              <a:t>Essay-type questions</a:t>
            </a:r>
          </a:p>
          <a:p>
            <a:r>
              <a:rPr lang="tr-TR" dirty="0" smtClean="0"/>
              <a:t>Question-answer</a:t>
            </a:r>
            <a:endParaRPr lang="tr-TR" dirty="0"/>
          </a:p>
        </p:txBody>
      </p:sp>
      <p:sp>
        <p:nvSpPr>
          <p:cNvPr id="9" name="Content Placeholder 8"/>
          <p:cNvSpPr>
            <a:spLocks noGrp="1"/>
          </p:cNvSpPr>
          <p:nvPr>
            <p:ph sz="quarter" idx="14"/>
          </p:nvPr>
        </p:nvSpPr>
        <p:spPr/>
        <p:txBody>
          <a:bodyPr>
            <a:normAutofit fontScale="62500" lnSpcReduction="20000"/>
          </a:bodyPr>
          <a:lstStyle/>
          <a:p>
            <a:r>
              <a:rPr lang="tr-TR" dirty="0" smtClean="0"/>
              <a:t>Performance evaluation</a:t>
            </a:r>
          </a:p>
          <a:p>
            <a:pPr lvl="1"/>
            <a:r>
              <a:rPr lang="tr-TR" dirty="0" smtClean="0"/>
              <a:t>Student portfolio</a:t>
            </a:r>
          </a:p>
          <a:p>
            <a:pPr lvl="1"/>
            <a:r>
              <a:rPr lang="tr-TR" dirty="0" smtClean="0"/>
              <a:t>Project</a:t>
            </a:r>
          </a:p>
          <a:p>
            <a:pPr lvl="1"/>
            <a:r>
              <a:rPr lang="tr-TR" dirty="0" smtClean="0"/>
              <a:t>Performance</a:t>
            </a:r>
          </a:p>
          <a:p>
            <a:pPr lvl="1"/>
            <a:r>
              <a:rPr lang="tr-TR" dirty="0" smtClean="0"/>
              <a:t>Dram</a:t>
            </a:r>
          </a:p>
          <a:p>
            <a:pPr lvl="1"/>
            <a:r>
              <a:rPr lang="tr-TR" dirty="0" smtClean="0"/>
              <a:t>Interview</a:t>
            </a:r>
          </a:p>
          <a:p>
            <a:pPr lvl="1"/>
            <a:r>
              <a:rPr lang="tr-TR" dirty="0" smtClean="0"/>
              <a:t>Written reports</a:t>
            </a:r>
          </a:p>
          <a:p>
            <a:pPr lvl="1"/>
            <a:r>
              <a:rPr lang="tr-TR" dirty="0" smtClean="0"/>
              <a:t>Demonstration</a:t>
            </a:r>
          </a:p>
          <a:p>
            <a:pPr lvl="1"/>
            <a:r>
              <a:rPr lang="tr-TR" dirty="0" smtClean="0"/>
              <a:t>Poster</a:t>
            </a:r>
          </a:p>
          <a:p>
            <a:r>
              <a:rPr lang="tr-TR" dirty="0" smtClean="0"/>
              <a:t>Concept Maps</a:t>
            </a:r>
          </a:p>
          <a:p>
            <a:r>
              <a:rPr lang="tr-TR" dirty="0" smtClean="0"/>
              <a:t>Structured grid</a:t>
            </a:r>
          </a:p>
          <a:p>
            <a:r>
              <a:rPr lang="tr-TR" dirty="0" smtClean="0"/>
              <a:t>Illustrative branch tree</a:t>
            </a:r>
          </a:p>
          <a:p>
            <a:r>
              <a:rPr lang="tr-TR" dirty="0" smtClean="0"/>
              <a:t>Word associations</a:t>
            </a:r>
          </a:p>
          <a:p>
            <a:r>
              <a:rPr lang="tr-TR" dirty="0" smtClean="0"/>
              <a:t>Group or peer evaluation</a:t>
            </a:r>
          </a:p>
          <a:p>
            <a:r>
              <a:rPr lang="tr-TR" dirty="0" smtClean="0"/>
              <a:t>Self-evaluation</a:t>
            </a:r>
          </a:p>
          <a:p>
            <a:pPr lvl="1"/>
            <a:endParaRPr lang="tr-TR" dirty="0"/>
          </a:p>
        </p:txBody>
      </p:sp>
    </p:spTree>
    <p:extLst>
      <p:ext uri="{BB962C8B-B14F-4D97-AF65-F5344CB8AC3E}">
        <p14:creationId xmlns:p14="http://schemas.microsoft.com/office/powerpoint/2010/main" val="3451349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Multiple-choice questions</a:t>
            </a:r>
            <a:endParaRPr lang="tr-TR" dirty="0"/>
          </a:p>
        </p:txBody>
      </p:sp>
      <p:sp>
        <p:nvSpPr>
          <p:cNvPr id="6" name="Content Placeholder 5"/>
          <p:cNvSpPr>
            <a:spLocks noGrp="1"/>
          </p:cNvSpPr>
          <p:nvPr>
            <p:ph idx="1"/>
          </p:nvPr>
        </p:nvSpPr>
        <p:spPr/>
        <p:txBody>
          <a:bodyPr>
            <a:normAutofit fontScale="92500"/>
          </a:bodyPr>
          <a:lstStyle/>
          <a:p>
            <a:r>
              <a:rPr lang="en-US" dirty="0"/>
              <a:t>Multiple-choice tests usually consist of a question or statement to which you respond by selecting the best answer from among a number of choices. </a:t>
            </a:r>
            <a:endParaRPr lang="tr-TR" dirty="0" smtClean="0"/>
          </a:p>
          <a:p>
            <a:pPr marL="0" indent="0">
              <a:buNone/>
            </a:pPr>
            <a:endParaRPr lang="tr-TR" dirty="0" smtClean="0"/>
          </a:p>
          <a:p>
            <a:r>
              <a:rPr lang="en-US" dirty="0"/>
              <a:t>Multiple-choice tests typically test what you know, whether or not you understand (comprehension), and your ability to apply what you have learned (application</a:t>
            </a:r>
            <a:r>
              <a:rPr lang="en-US" dirty="0" smtClean="0"/>
              <a:t>).</a:t>
            </a:r>
            <a:endParaRPr lang="tr-TR" dirty="0" smtClean="0"/>
          </a:p>
          <a:p>
            <a:endParaRPr lang="tr-TR" dirty="0"/>
          </a:p>
        </p:txBody>
      </p:sp>
    </p:spTree>
    <p:extLst>
      <p:ext uri="{BB962C8B-B14F-4D97-AF65-F5344CB8AC3E}">
        <p14:creationId xmlns:p14="http://schemas.microsoft.com/office/powerpoint/2010/main" val="3333780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True-False Questions</a:t>
            </a:r>
            <a:endParaRPr lang="tr-TR" dirty="0"/>
          </a:p>
        </p:txBody>
      </p:sp>
      <p:sp>
        <p:nvSpPr>
          <p:cNvPr id="6" name="Content Placeholder 5"/>
          <p:cNvSpPr>
            <a:spLocks noGrp="1"/>
          </p:cNvSpPr>
          <p:nvPr>
            <p:ph idx="1"/>
          </p:nvPr>
        </p:nvSpPr>
        <p:spPr/>
        <p:txBody>
          <a:bodyPr/>
          <a:lstStyle/>
          <a:p>
            <a:r>
              <a:rPr lang="en-US" dirty="0"/>
              <a:t>True-false tests contain statements that the student marks as being either true or false. </a:t>
            </a:r>
            <a:endParaRPr lang="tr-TR" dirty="0" smtClean="0"/>
          </a:p>
          <a:p>
            <a:r>
              <a:rPr lang="en-US" dirty="0" smtClean="0"/>
              <a:t>In </a:t>
            </a:r>
            <a:r>
              <a:rPr lang="en-US" dirty="0"/>
              <a:t>order to qualify as true, all parts of the statement must be true. </a:t>
            </a:r>
            <a:endParaRPr lang="tr-TR" dirty="0" smtClean="0"/>
          </a:p>
          <a:p>
            <a:r>
              <a:rPr lang="en-US" dirty="0" smtClean="0"/>
              <a:t>In </a:t>
            </a:r>
            <a:r>
              <a:rPr lang="en-US" dirty="0"/>
              <a:t>general, true-false tests check your knowledge of </a:t>
            </a:r>
            <a:r>
              <a:rPr lang="en-US" dirty="0" smtClean="0"/>
              <a:t>facts.</a:t>
            </a:r>
            <a:endParaRPr lang="tr-TR" dirty="0"/>
          </a:p>
        </p:txBody>
      </p:sp>
    </p:spTree>
    <p:extLst>
      <p:ext uri="{BB962C8B-B14F-4D97-AF65-F5344CB8AC3E}">
        <p14:creationId xmlns:p14="http://schemas.microsoft.com/office/powerpoint/2010/main" val="2926192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652528"/>
            <a:ext cx="7024744" cy="1143000"/>
          </a:xfrm>
        </p:spPr>
        <p:txBody>
          <a:bodyPr/>
          <a:lstStyle/>
          <a:p>
            <a:r>
              <a:rPr lang="tr-TR" dirty="0" smtClean="0"/>
              <a:t>Essay-Type Questions</a:t>
            </a:r>
            <a:endParaRPr lang="tr-TR" dirty="0"/>
          </a:p>
        </p:txBody>
      </p:sp>
      <p:sp>
        <p:nvSpPr>
          <p:cNvPr id="6" name="Content Placeholder 5"/>
          <p:cNvSpPr>
            <a:spLocks noGrp="1"/>
          </p:cNvSpPr>
          <p:nvPr>
            <p:ph idx="1"/>
          </p:nvPr>
        </p:nvSpPr>
        <p:spPr>
          <a:xfrm>
            <a:off x="1043492" y="2300206"/>
            <a:ext cx="6777317" cy="3508977"/>
          </a:xfrm>
        </p:spPr>
        <p:txBody>
          <a:bodyPr>
            <a:normAutofit fontScale="92500" lnSpcReduction="20000"/>
          </a:bodyPr>
          <a:lstStyle/>
          <a:p>
            <a:r>
              <a:rPr lang="en-US" dirty="0"/>
              <a:t>Essay questions require students to write answers to statements or questions. </a:t>
            </a:r>
            <a:endParaRPr lang="tr-TR" dirty="0" smtClean="0"/>
          </a:p>
          <a:p>
            <a:r>
              <a:rPr lang="en-US" dirty="0" smtClean="0"/>
              <a:t>To </a:t>
            </a:r>
            <a:r>
              <a:rPr lang="en-US" dirty="0"/>
              <a:t>complete a successful essay exam, you need to be able to recall relevant information and to organize it in a clear way, generating a thesis and building to a conclusion. </a:t>
            </a:r>
            <a:endParaRPr lang="tr-TR" dirty="0" smtClean="0"/>
          </a:p>
          <a:p>
            <a:r>
              <a:rPr lang="en-US" dirty="0" smtClean="0"/>
              <a:t>Instructors </a:t>
            </a:r>
            <a:r>
              <a:rPr lang="en-US" dirty="0"/>
              <a:t>give essay tests to determine whether or not students can make connections among various ideas, apply course information to new situations, and (most importantly) demonstrate that they have made the information their own.</a:t>
            </a:r>
            <a:endParaRPr lang="tr-TR" dirty="0"/>
          </a:p>
        </p:txBody>
      </p:sp>
    </p:spTree>
    <p:extLst>
      <p:ext uri="{BB962C8B-B14F-4D97-AF65-F5344CB8AC3E}">
        <p14:creationId xmlns:p14="http://schemas.microsoft.com/office/powerpoint/2010/main" val="3086258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8F781E32428D42878B6D5C3B6EC9A4" ma:contentTypeVersion="" ma:contentTypeDescription="Create a new document." ma:contentTypeScope="" ma:versionID="b913c53ce9ae3559e83383f88ae41f6d">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61CA7B-A263-426D-8B70-9C4E5DDB7089}"/>
</file>

<file path=customXml/itemProps2.xml><?xml version="1.0" encoding="utf-8"?>
<ds:datastoreItem xmlns:ds="http://schemas.openxmlformats.org/officeDocument/2006/customXml" ds:itemID="{EB831C35-7680-4455-9E7B-32C96F851C11}"/>
</file>

<file path=customXml/itemProps3.xml><?xml version="1.0" encoding="utf-8"?>
<ds:datastoreItem xmlns:ds="http://schemas.openxmlformats.org/officeDocument/2006/customXml" ds:itemID="{44DB1DE3-CDDD-40B2-B1EE-4EC58C9FF09E}"/>
</file>

<file path=docProps/app.xml><?xml version="1.0" encoding="utf-8"?>
<Properties xmlns="http://schemas.openxmlformats.org/officeDocument/2006/extended-properties" xmlns:vt="http://schemas.openxmlformats.org/officeDocument/2006/docPropsVTypes">
  <Template>Austin</Template>
  <TotalTime>65</TotalTime>
  <Words>843</Words>
  <Application>Microsoft Office PowerPoint</Application>
  <PresentationFormat>On-screen Show (4:3)</PresentationFormat>
  <Paragraphs>82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Measurement &amp;  Evaluation</vt:lpstr>
      <vt:lpstr>Measurement and Evaluation</vt:lpstr>
      <vt:lpstr>Formative vs Summative Evaluation</vt:lpstr>
      <vt:lpstr>PowerPoint Presentation</vt:lpstr>
      <vt:lpstr>PowerPoint Presentation</vt:lpstr>
      <vt:lpstr>Traditional vs Contemporary (Alternative) Evaluation Techniques</vt:lpstr>
      <vt:lpstr>Multiple-choice questions</vt:lpstr>
      <vt:lpstr>True-False Questions</vt:lpstr>
      <vt:lpstr>Essay-Type Questions</vt:lpstr>
      <vt:lpstr>Essay-Type Questions</vt:lpstr>
      <vt:lpstr>Essay-Type Questions</vt:lpstr>
      <vt:lpstr>Short-Answer Questions</vt:lpstr>
      <vt:lpstr>Fill-in-the-blank Type Questions</vt:lpstr>
      <vt:lpstr>Matching Questions</vt:lpstr>
      <vt:lpstr>Student Portfolio</vt:lpstr>
      <vt:lpstr>Student Portfolio</vt:lpstr>
      <vt:lpstr>Presentations</vt:lpstr>
      <vt:lpstr>Project Work</vt:lpstr>
      <vt:lpstr>Reports</vt:lpstr>
      <vt:lpstr>Research Projects, Dissertations and Independent Study</vt:lpstr>
      <vt:lpstr>Concept Maps</vt:lpstr>
      <vt:lpstr>Structured Grid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&amp; Evaluation</dc:title>
  <dc:creator>Bayram Güzer</dc:creator>
  <cp:lastModifiedBy>Durmaz</cp:lastModifiedBy>
  <cp:revision>12</cp:revision>
  <dcterms:created xsi:type="dcterms:W3CDTF">2017-11-13T00:36:36Z</dcterms:created>
  <dcterms:modified xsi:type="dcterms:W3CDTF">2019-11-15T18:41:16Z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0x010100CB8F781E32428D42878B6D5C3B6EC9A4</vt:lpwstr>
  </property>
</Properties>
</file>