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media/image5.jpg" ContentType="image/png"/>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1" r:id="rId3"/>
    <p:sldId id="258" r:id="rId4"/>
    <p:sldId id="282" r:id="rId5"/>
    <p:sldId id="283" r:id="rId6"/>
    <p:sldId id="259" r:id="rId7"/>
    <p:sldId id="260" r:id="rId8"/>
    <p:sldId id="261" r:id="rId9"/>
    <p:sldId id="262" r:id="rId10"/>
    <p:sldId id="263" r:id="rId11"/>
    <p:sldId id="284" r:id="rId12"/>
    <p:sldId id="264" r:id="rId13"/>
    <p:sldId id="265" r:id="rId14"/>
    <p:sldId id="266" r:id="rId15"/>
    <p:sldId id="267" r:id="rId16"/>
    <p:sldId id="268" r:id="rId17"/>
    <p:sldId id="269" r:id="rId18"/>
    <p:sldId id="270" r:id="rId19"/>
    <p:sldId id="271" r:id="rId20"/>
    <p:sldId id="277" r:id="rId21"/>
    <p:sldId id="278" r:id="rId22"/>
    <p:sldId id="272" r:id="rId23"/>
    <p:sldId id="279" r:id="rId24"/>
    <p:sldId id="273" r:id="rId25"/>
    <p:sldId id="274" r:id="rId26"/>
    <p:sldId id="275" r:id="rId27"/>
    <p:sldId id="276" r:id="rId28"/>
    <p:sldId id="28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3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9F8F2878-7C9D-436E-8710-AD128E6B5F99}" type="datetimeFigureOut">
              <a:rPr lang="en-US" smtClean="0"/>
              <a:t>11/15/2019</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F4F1B682-44DA-4E2E-922E-09836CA3C8B3}" type="slidenum">
              <a:rPr lang="en-US" smtClean="0"/>
              <a:t>‹#›</a:t>
            </a:fld>
            <a:endParaRPr lang="en-US"/>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F2878-7C9D-436E-8710-AD128E6B5F99}"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1B682-44DA-4E2E-922E-09836CA3C8B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F2878-7C9D-436E-8710-AD128E6B5F99}"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1B682-44DA-4E2E-922E-09836CA3C8B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8F2878-7C9D-436E-8710-AD128E6B5F99}"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1B682-44DA-4E2E-922E-09836CA3C8B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8F2878-7C9D-436E-8710-AD128E6B5F99}"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1B682-44DA-4E2E-922E-09836CA3C8B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F8F2878-7C9D-436E-8710-AD128E6B5F99}"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1B682-44DA-4E2E-922E-09836CA3C8B3}" type="slidenum">
              <a:rPr lang="en-US" smtClean="0"/>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8F2878-7C9D-436E-8710-AD128E6B5F99}" type="datetimeFigureOut">
              <a:rPr lang="en-US" smtClean="0"/>
              <a:t>11/15/2019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F1B682-44DA-4E2E-922E-09836CA3C8B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8F2878-7C9D-436E-8710-AD128E6B5F99}" type="datetimeFigureOut">
              <a:rPr lang="en-US" smtClean="0"/>
              <a:t>11/15/2019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F1B682-44DA-4E2E-922E-09836CA3C8B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F2878-7C9D-436E-8710-AD128E6B5F99}" type="datetimeFigureOut">
              <a:rPr lang="en-US" smtClean="0"/>
              <a:t>11/15/2019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F1B682-44DA-4E2E-922E-09836CA3C8B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F8F2878-7C9D-436E-8710-AD128E6B5F99}" type="datetimeFigureOut">
              <a:rPr lang="en-US" smtClean="0"/>
              <a:t>11/15/2019</a:t>
            </a:fld>
            <a:endParaRPr lang="en-US"/>
          </a:p>
        </p:txBody>
      </p:sp>
      <p:sp>
        <p:nvSpPr>
          <p:cNvPr id="7" name="Slide Number Placeholder 6"/>
          <p:cNvSpPr>
            <a:spLocks noGrp="1"/>
          </p:cNvSpPr>
          <p:nvPr>
            <p:ph type="sldNum" sz="quarter" idx="12"/>
          </p:nvPr>
        </p:nvSpPr>
        <p:spPr/>
        <p:txBody>
          <a:bodyPr/>
          <a:lstStyle/>
          <a:p>
            <a:fld id="{F4F1B682-44DA-4E2E-922E-09836CA3C8B3}" type="slidenum">
              <a:rPr lang="en-US" smtClean="0"/>
              <a:t>‹#›</a:t>
            </a:fld>
            <a:endParaRPr 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8F2878-7C9D-436E-8710-AD128E6B5F99}" type="datetimeFigureOut">
              <a:rPr lang="en-US" smtClean="0"/>
              <a:t>11/15/2019</a:t>
            </a:fld>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F4F1B682-44DA-4E2E-922E-09836CA3C8B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9F8F2878-7C9D-436E-8710-AD128E6B5F99}" type="datetimeFigureOut">
              <a:rPr lang="en-US" smtClean="0"/>
              <a:t>11/15/2019</a:t>
            </a:fld>
            <a:endParaRPr 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F4F1B682-44DA-4E2E-922E-09836CA3C8B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lang="en-US" sz="3800" b="0" kern="1200" dirty="0">
          <a:solidFill>
            <a:srgbClr val="00B05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A7B8E6-51D9-47DE-8787-1DC1ED129AAF}"/>
              </a:ext>
            </a:extLst>
          </p:cNvPr>
          <p:cNvSpPr>
            <a:spLocks noGrp="1"/>
          </p:cNvSpPr>
          <p:nvPr>
            <p:ph type="ctrTitle"/>
          </p:nvPr>
        </p:nvSpPr>
        <p:spPr/>
        <p:txBody>
          <a:bodyPr/>
          <a:lstStyle/>
          <a:p>
            <a:r>
              <a:rPr lang="tr-TR" dirty="0"/>
              <a:t>Micro </a:t>
            </a:r>
            <a:r>
              <a:rPr lang="en-US" dirty="0" smtClean="0"/>
              <a:t>Teaching</a:t>
            </a:r>
            <a:endParaRPr lang="en-US" dirty="0"/>
          </a:p>
        </p:txBody>
      </p:sp>
    </p:spTree>
    <p:extLst>
      <p:ext uri="{BB962C8B-B14F-4D97-AF65-F5344CB8AC3E}">
        <p14:creationId xmlns:p14="http://schemas.microsoft.com/office/powerpoint/2010/main" val="3820539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16AD5C-25B4-484C-B1AA-E4A930DFECDB}"/>
              </a:ext>
            </a:extLst>
          </p:cNvPr>
          <p:cNvSpPr>
            <a:spLocks noGrp="1"/>
          </p:cNvSpPr>
          <p:nvPr>
            <p:ph type="title"/>
          </p:nvPr>
        </p:nvSpPr>
        <p:spPr/>
        <p:txBody>
          <a:bodyPr>
            <a:normAutofit fontScale="90000"/>
          </a:bodyPr>
          <a:lstStyle/>
          <a:p>
            <a:r>
              <a:rPr lang="en-GB" b="1" dirty="0"/>
              <a:t>Concept of Micro teaching:</a:t>
            </a:r>
            <a:r>
              <a:rPr lang="tr-TR" b="1" dirty="0"/>
              <a:t> </a:t>
            </a:r>
            <a:r>
              <a:rPr lang="tr-TR" b="1" dirty="0">
                <a:sym typeface="Wingdings" panose="05000000000000000000" pitchFamily="2" charset="2"/>
              </a:rPr>
              <a:t>(</a:t>
            </a:r>
            <a:r>
              <a:rPr lang="tr-TR" b="1" dirty="0" err="1">
                <a:sym typeface="Wingdings" panose="05000000000000000000" pitchFamily="2" charset="2"/>
              </a:rPr>
              <a:t>cont’d</a:t>
            </a:r>
            <a:r>
              <a:rPr lang="tr-TR" b="1" dirty="0">
                <a:sym typeface="Wingdings" panose="05000000000000000000" pitchFamily="2" charset="2"/>
              </a:rPr>
              <a:t>)</a:t>
            </a:r>
            <a:r>
              <a:rPr lang="en-GB" b="1" dirty="0"/>
              <a:t/>
            </a:r>
            <a:br>
              <a:rPr lang="en-GB" b="1" dirty="0"/>
            </a:br>
            <a:endParaRPr lang="en-US" dirty="0"/>
          </a:p>
        </p:txBody>
      </p:sp>
      <p:sp>
        <p:nvSpPr>
          <p:cNvPr id="3" name="Content Placeholder 2">
            <a:extLst>
              <a:ext uri="{FF2B5EF4-FFF2-40B4-BE49-F238E27FC236}">
                <a16:creationId xmlns:a16="http://schemas.microsoft.com/office/drawing/2014/main" xmlns="" id="{7901998B-FF10-4644-81DC-CA322B12DC36}"/>
              </a:ext>
            </a:extLst>
          </p:cNvPr>
          <p:cNvSpPr>
            <a:spLocks noGrp="1"/>
          </p:cNvSpPr>
          <p:nvPr>
            <p:ph idx="1"/>
          </p:nvPr>
        </p:nvSpPr>
        <p:spPr/>
        <p:txBody>
          <a:bodyPr>
            <a:normAutofit fontScale="70000" lnSpcReduction="20000"/>
          </a:bodyPr>
          <a:lstStyle/>
          <a:p>
            <a:pPr marL="0" indent="0">
              <a:buNone/>
            </a:pPr>
            <a:r>
              <a:rPr lang="en-GB" dirty="0"/>
              <a:t>The concept of microteaching is mainly based on the following points</a:t>
            </a:r>
            <a:r>
              <a:rPr lang="tr-TR" dirty="0"/>
              <a:t>;</a:t>
            </a:r>
          </a:p>
          <a:p>
            <a:pPr marL="0" indent="0">
              <a:buNone/>
            </a:pPr>
            <a:endParaRPr lang="tr-TR" dirty="0"/>
          </a:p>
          <a:p>
            <a:pPr>
              <a:buFont typeface="Wingdings" panose="05000000000000000000" pitchFamily="2" charset="2"/>
              <a:buChar char="ü"/>
            </a:pPr>
            <a:r>
              <a:rPr lang="en-GB" i="1" dirty="0"/>
              <a:t>Teaching in its real form but with a minimum concept</a:t>
            </a:r>
          </a:p>
          <a:p>
            <a:pPr>
              <a:buFont typeface="Wingdings" panose="05000000000000000000" pitchFamily="2" charset="2"/>
              <a:buChar char="ü"/>
            </a:pPr>
            <a:r>
              <a:rPr lang="en-GB" i="1" dirty="0"/>
              <a:t>The exercise which is designed focuses mostly on the basic teaching skills with the help of feedback based on the knowledge and information of student learning level.</a:t>
            </a:r>
          </a:p>
          <a:p>
            <a:pPr>
              <a:buFont typeface="Wingdings" panose="05000000000000000000" pitchFamily="2" charset="2"/>
              <a:buChar char="ü"/>
            </a:pPr>
            <a:r>
              <a:rPr lang="en-GB" i="1" dirty="0"/>
              <a:t>The teaching is conducted for students who are from different backgrounds and their intellectual abilities.</a:t>
            </a:r>
          </a:p>
          <a:p>
            <a:pPr>
              <a:buFont typeface="Wingdings" panose="05000000000000000000" pitchFamily="2" charset="2"/>
              <a:buChar char="ü"/>
            </a:pPr>
            <a:r>
              <a:rPr lang="en-GB" i="1" dirty="0"/>
              <a:t>Monitoring the micro teaching exercises conducted in classrooms</a:t>
            </a:r>
          </a:p>
          <a:p>
            <a:pPr>
              <a:buFont typeface="Wingdings" panose="05000000000000000000" pitchFamily="2" charset="2"/>
              <a:buChar char="ü"/>
            </a:pPr>
            <a:r>
              <a:rPr lang="en-GB" i="1" dirty="0"/>
              <a:t>Enabling the prospective teachers to learn effective teaching skills.</a:t>
            </a:r>
          </a:p>
          <a:p>
            <a:pPr>
              <a:buFont typeface="Wingdings" panose="05000000000000000000" pitchFamily="2" charset="2"/>
              <a:buChar char="ü"/>
            </a:pPr>
            <a:r>
              <a:rPr lang="en-GB" i="1" dirty="0"/>
              <a:t>Helping the students to actively participate in teaching by providing a low-risk situation.</a:t>
            </a:r>
          </a:p>
          <a:p>
            <a:pPr>
              <a:buFont typeface="Wingdings" panose="05000000000000000000" pitchFamily="2" charset="2"/>
              <a:buChar char="ü"/>
            </a:pPr>
            <a:r>
              <a:rPr lang="en-GB" i="1" dirty="0"/>
              <a:t>It also offers opportunities for retraining at regular time intervals</a:t>
            </a:r>
          </a:p>
          <a:p>
            <a:pPr marL="0" indent="0">
              <a:buNone/>
            </a:pPr>
            <a:endParaRPr lang="en-US" dirty="0"/>
          </a:p>
        </p:txBody>
      </p:sp>
    </p:spTree>
    <p:extLst>
      <p:ext uri="{BB962C8B-B14F-4D97-AF65-F5344CB8AC3E}">
        <p14:creationId xmlns:p14="http://schemas.microsoft.com/office/powerpoint/2010/main" val="4099753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402B4BF-3FDE-4532-AA03-87EB1B1C1C99}"/>
              </a:ext>
            </a:extLst>
          </p:cNvPr>
          <p:cNvSpPr>
            <a:spLocks noGrp="1"/>
          </p:cNvSpPr>
          <p:nvPr>
            <p:ph type="title"/>
          </p:nvPr>
        </p:nvSpPr>
        <p:spPr>
          <a:xfrm>
            <a:off x="765019" y="113264"/>
            <a:ext cx="9366325" cy="1143000"/>
          </a:xfrm>
        </p:spPr>
        <p:txBody>
          <a:bodyPr>
            <a:normAutofit/>
          </a:bodyPr>
          <a:lstStyle/>
          <a:p>
            <a:r>
              <a:rPr lang="en-US" b="1" dirty="0"/>
              <a:t>Preparation for </a:t>
            </a:r>
            <a:r>
              <a:rPr lang="en-US" b="1" dirty="0" smtClean="0"/>
              <a:t>Micro-teaching</a:t>
            </a:r>
            <a:endParaRPr lang="en-US" dirty="0"/>
          </a:p>
        </p:txBody>
      </p:sp>
      <p:sp>
        <p:nvSpPr>
          <p:cNvPr id="5" name="Content Placeholder 4">
            <a:extLst>
              <a:ext uri="{FF2B5EF4-FFF2-40B4-BE49-F238E27FC236}">
                <a16:creationId xmlns:a16="http://schemas.microsoft.com/office/drawing/2014/main" xmlns="" id="{FE2063FF-06BD-47CB-8407-246FA9D9BF9C}"/>
              </a:ext>
            </a:extLst>
          </p:cNvPr>
          <p:cNvSpPr>
            <a:spLocks noGrp="1"/>
          </p:cNvSpPr>
          <p:nvPr>
            <p:ph sz="quarter" idx="13"/>
          </p:nvPr>
        </p:nvSpPr>
        <p:spPr>
          <a:xfrm>
            <a:off x="651355" y="1240077"/>
            <a:ext cx="10897642" cy="5260931"/>
          </a:xfrm>
        </p:spPr>
        <p:txBody>
          <a:bodyPr>
            <a:noAutofit/>
          </a:bodyPr>
          <a:lstStyle/>
          <a:p>
            <a:pPr marL="68580" indent="0" algn="just">
              <a:buNone/>
            </a:pPr>
            <a:r>
              <a:rPr lang="en-US" sz="1600" dirty="0" smtClean="0"/>
              <a:t>Micro-teaching </a:t>
            </a:r>
            <a:r>
              <a:rPr lang="en-US" sz="1600" dirty="0"/>
              <a:t>preparation </a:t>
            </a:r>
            <a:r>
              <a:rPr lang="en-US" sz="1600" dirty="0" smtClean="0"/>
              <a:t>needs </a:t>
            </a:r>
            <a:r>
              <a:rPr lang="en-US" sz="1600" dirty="0"/>
              <a:t>to proceed systematically in a step-by-step fashion.</a:t>
            </a:r>
          </a:p>
          <a:p>
            <a:pPr algn="just"/>
            <a:r>
              <a:rPr lang="en-US" sz="1600" b="1" u="sng" dirty="0"/>
              <a:t>Step </a:t>
            </a:r>
            <a:r>
              <a:rPr lang="en-US" sz="1600" b="1" u="sng" dirty="0" smtClean="0"/>
              <a:t>1: </a:t>
            </a:r>
            <a:r>
              <a:rPr lang="en-US" sz="1600" dirty="0" smtClean="0"/>
              <a:t>The </a:t>
            </a:r>
            <a:r>
              <a:rPr lang="en-US" sz="1600" dirty="0"/>
              <a:t>instructor trainee prepares a small lesson often in the light of previous lectures, discussions etc. to do with some aspects of learning and teaching.</a:t>
            </a:r>
          </a:p>
          <a:p>
            <a:pPr algn="just"/>
            <a:r>
              <a:rPr lang="en-US" sz="1600" b="1" u="sng" dirty="0"/>
              <a:t>Step </a:t>
            </a:r>
            <a:r>
              <a:rPr lang="en-US" sz="1600" b="1" u="sng" dirty="0" smtClean="0"/>
              <a:t>2: </a:t>
            </a:r>
            <a:r>
              <a:rPr lang="en-US" sz="1600" dirty="0" smtClean="0"/>
              <a:t>A </a:t>
            </a:r>
            <a:r>
              <a:rPr lang="en-US" sz="1600" dirty="0"/>
              <a:t>few specific skills are concentrated on e.g. questioning techniques, explaining (exposition) etc. during the lesson.</a:t>
            </a:r>
          </a:p>
          <a:p>
            <a:pPr algn="just"/>
            <a:r>
              <a:rPr lang="en-US" sz="1600" b="1" u="sng" dirty="0"/>
              <a:t>STEP </a:t>
            </a:r>
            <a:r>
              <a:rPr lang="en-US" sz="1600" b="1" u="sng" dirty="0" smtClean="0"/>
              <a:t>3: </a:t>
            </a:r>
            <a:r>
              <a:rPr lang="en-US" sz="1600" dirty="0" smtClean="0"/>
              <a:t>Class </a:t>
            </a:r>
            <a:r>
              <a:rPr lang="en-US" sz="1600" dirty="0"/>
              <a:t>size (consisting of fellow trainee instructors) should be between 5 and 10 at most. This number is far below the group of 20 to 35 trainees found in a normal class.</a:t>
            </a:r>
          </a:p>
          <a:p>
            <a:pPr algn="just"/>
            <a:r>
              <a:rPr lang="en-US" sz="1600" b="1" u="sng" dirty="0"/>
              <a:t>STEP </a:t>
            </a:r>
            <a:r>
              <a:rPr lang="en-US" sz="1600" b="1" u="sng" dirty="0" smtClean="0"/>
              <a:t>4: </a:t>
            </a:r>
            <a:r>
              <a:rPr lang="en-US" sz="1600" dirty="0" smtClean="0"/>
              <a:t>The </a:t>
            </a:r>
            <a:r>
              <a:rPr lang="en-US" sz="1600" dirty="0"/>
              <a:t>time limit is by far less than the normal 30 to 40 minutes in a regular lesson. This would take between 7 and 12 minutes.</a:t>
            </a:r>
          </a:p>
          <a:p>
            <a:pPr algn="just"/>
            <a:r>
              <a:rPr lang="en-US" sz="1600" b="1" u="sng" dirty="0"/>
              <a:t>STEP </a:t>
            </a:r>
            <a:r>
              <a:rPr lang="en-US" sz="1600" b="1" u="sng" dirty="0" smtClean="0"/>
              <a:t>5: </a:t>
            </a:r>
            <a:r>
              <a:rPr lang="en-US" sz="1600" dirty="0" smtClean="0"/>
              <a:t>The </a:t>
            </a:r>
            <a:r>
              <a:rPr lang="en-US" sz="1600" dirty="0"/>
              <a:t>instructor trainee teaches what s/he has prepared to a group of colleagues.</a:t>
            </a:r>
          </a:p>
          <a:p>
            <a:pPr algn="just"/>
            <a:r>
              <a:rPr lang="en-US" sz="1600" b="1" u="sng" dirty="0"/>
              <a:t>STEP </a:t>
            </a:r>
            <a:r>
              <a:rPr lang="en-US" sz="1600" b="1" u="sng" dirty="0" smtClean="0"/>
              <a:t>6: </a:t>
            </a:r>
            <a:r>
              <a:rPr lang="en-US" sz="1600" dirty="0" smtClean="0"/>
              <a:t>Feedback </a:t>
            </a:r>
            <a:r>
              <a:rPr lang="en-US" sz="1600" dirty="0"/>
              <a:t>session. After the trainee has taught the lesson, s/he is given a feedback. Feedback is given by his/her colleagues as well as the trainer. The feedback should be balanced and should focus on both the positive aspects as well as the perceived weakness. It is done with a view to improving rather than destroying the morale of the teacher-trainee.</a:t>
            </a:r>
          </a:p>
          <a:p>
            <a:pPr algn="just"/>
            <a:r>
              <a:rPr lang="en-US" sz="1600" b="1" u="sng" dirty="0"/>
              <a:t>STEP </a:t>
            </a:r>
            <a:r>
              <a:rPr lang="en-US" sz="1600" b="1" u="sng" dirty="0" smtClean="0"/>
              <a:t>7: </a:t>
            </a:r>
            <a:r>
              <a:rPr lang="en-US" sz="1600" dirty="0" smtClean="0"/>
              <a:t>Deciding </a:t>
            </a:r>
            <a:r>
              <a:rPr lang="en-US" sz="1600" dirty="0"/>
              <a:t>to re-teach the lesson. In the light of the feedback and the overall critique, the teacher-trainee prepares to re-teach the lesson. S/he </a:t>
            </a:r>
            <a:r>
              <a:rPr lang="en-US" sz="1600" dirty="0" smtClean="0"/>
              <a:t>re-plans </a:t>
            </a:r>
            <a:r>
              <a:rPr lang="en-US" sz="1600" dirty="0"/>
              <a:t>the lesson and gets another opportunity to teach a group similar to the first one </a:t>
            </a:r>
            <a:r>
              <a:rPr lang="en-US" sz="1600" dirty="0" smtClean="0"/>
              <a:t>taught.</a:t>
            </a:r>
          </a:p>
          <a:p>
            <a:pPr marL="68580" indent="0" algn="just">
              <a:buNone/>
            </a:pPr>
            <a:r>
              <a:rPr lang="en-US" sz="1600" dirty="0" smtClean="0"/>
              <a:t>After </a:t>
            </a:r>
            <a:r>
              <a:rPr lang="en-US" sz="1600" dirty="0"/>
              <a:t>every stage of the micro-teaching performance is reviewed and discussed, focusing attention on only one or two teaching skills, such as questioning techniques, motivation of class, class control etc. at a time</a:t>
            </a:r>
            <a:r>
              <a:rPr lang="en-US" sz="1600" dirty="0" smtClean="0"/>
              <a:t>.</a:t>
            </a:r>
            <a:endParaRPr lang="en-US" sz="1600" dirty="0"/>
          </a:p>
        </p:txBody>
      </p:sp>
    </p:spTree>
    <p:extLst>
      <p:ext uri="{BB962C8B-B14F-4D97-AF65-F5344CB8AC3E}">
        <p14:creationId xmlns:p14="http://schemas.microsoft.com/office/powerpoint/2010/main" val="796692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AEEA900-330A-4488-9DCF-FDDE154B7801}"/>
              </a:ext>
            </a:extLst>
          </p:cNvPr>
          <p:cNvSpPr>
            <a:spLocks noGrp="1"/>
          </p:cNvSpPr>
          <p:nvPr>
            <p:ph type="title"/>
          </p:nvPr>
        </p:nvSpPr>
        <p:spPr>
          <a:xfrm>
            <a:off x="1069848" y="484632"/>
            <a:ext cx="10058400" cy="1306461"/>
          </a:xfrm>
        </p:spPr>
        <p:txBody>
          <a:bodyPr>
            <a:normAutofit/>
          </a:bodyPr>
          <a:lstStyle/>
          <a:p>
            <a:r>
              <a:rPr lang="en-GB" b="1" dirty="0" smtClean="0"/>
              <a:t>Procedure of </a:t>
            </a:r>
            <a:r>
              <a:rPr lang="en-GB" b="1" dirty="0"/>
              <a:t>Micro teaching</a:t>
            </a:r>
            <a:r>
              <a:rPr lang="en-GB" b="1" dirty="0" smtClean="0"/>
              <a:t>:</a:t>
            </a:r>
            <a:endParaRPr lang="en-US" dirty="0"/>
          </a:p>
        </p:txBody>
      </p:sp>
      <p:sp>
        <p:nvSpPr>
          <p:cNvPr id="5" name="Content Placeholder 4">
            <a:extLst>
              <a:ext uri="{FF2B5EF4-FFF2-40B4-BE49-F238E27FC236}">
                <a16:creationId xmlns:a16="http://schemas.microsoft.com/office/drawing/2014/main" xmlns="" id="{986AF588-7321-499C-A324-D1C2B15BFB0A}"/>
              </a:ext>
            </a:extLst>
          </p:cNvPr>
          <p:cNvSpPr>
            <a:spLocks noGrp="1"/>
          </p:cNvSpPr>
          <p:nvPr>
            <p:ph sz="quarter" idx="13"/>
          </p:nvPr>
        </p:nvSpPr>
        <p:spPr>
          <a:xfrm>
            <a:off x="839244" y="2313432"/>
            <a:ext cx="5436296" cy="3493008"/>
          </a:xfrm>
        </p:spPr>
        <p:txBody>
          <a:bodyPr>
            <a:normAutofit lnSpcReduction="10000"/>
          </a:bodyPr>
          <a:lstStyle/>
          <a:p>
            <a:pPr marL="68580" indent="0" algn="just">
              <a:buNone/>
            </a:pPr>
            <a:r>
              <a:rPr lang="en-GB" sz="2800" b="1" i="1" dirty="0">
                <a:solidFill>
                  <a:schemeClr val="bg2">
                    <a:lumMod val="50000"/>
                  </a:schemeClr>
                </a:solidFill>
              </a:rPr>
              <a:t>1. Skill definition:</a:t>
            </a:r>
          </a:p>
          <a:p>
            <a:pPr lvl="1" algn="just">
              <a:buFont typeface="Wingdings" panose="05000000000000000000" pitchFamily="2" charset="2"/>
              <a:buChar char="Ø"/>
            </a:pPr>
            <a:endParaRPr lang="tr-TR" dirty="0"/>
          </a:p>
          <a:p>
            <a:pPr marL="274320" lvl="1" indent="0" algn="just">
              <a:buNone/>
            </a:pPr>
            <a:r>
              <a:rPr lang="en-GB" sz="2400" dirty="0"/>
              <a:t>The pupil-teacher or the supervisor defines a certain skill. The skills of micro teaching are defined regarding the teaching behaviours in order to procure knowledge of required skills, which they have to focus on.</a:t>
            </a:r>
            <a:endParaRPr lang="en-US" sz="2400" dirty="0"/>
          </a:p>
        </p:txBody>
      </p:sp>
      <p:pic>
        <p:nvPicPr>
          <p:cNvPr id="10" name="Content Placeholder 9">
            <a:extLst>
              <a:ext uri="{FF2B5EF4-FFF2-40B4-BE49-F238E27FC236}">
                <a16:creationId xmlns:a16="http://schemas.microsoft.com/office/drawing/2014/main" xmlns="" id="{E2AB469E-38A1-4D3F-B948-BBFBC232627D}"/>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561423" y="2312988"/>
            <a:ext cx="3823717" cy="3494087"/>
          </a:xfrm>
        </p:spPr>
      </p:pic>
    </p:spTree>
    <p:extLst>
      <p:ext uri="{BB962C8B-B14F-4D97-AF65-F5344CB8AC3E}">
        <p14:creationId xmlns:p14="http://schemas.microsoft.com/office/powerpoint/2010/main" val="240186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1B3D9A-F9EC-436D-B750-6EB12BFC683A}"/>
              </a:ext>
            </a:extLst>
          </p:cNvPr>
          <p:cNvSpPr>
            <a:spLocks noGrp="1"/>
          </p:cNvSpPr>
          <p:nvPr>
            <p:ph type="title"/>
          </p:nvPr>
        </p:nvSpPr>
        <p:spPr/>
        <p:txBody>
          <a:bodyPr>
            <a:normAutofit fontScale="90000"/>
          </a:bodyPr>
          <a:lstStyle/>
          <a:p>
            <a:r>
              <a:rPr lang="en-GB" b="1" dirty="0"/>
              <a:t>Procedure of Micro teaching:</a:t>
            </a:r>
            <a:r>
              <a:rPr lang="tr-TR" b="1" dirty="0"/>
              <a:t/>
            </a:r>
            <a:br>
              <a:rPr lang="tr-TR" b="1" dirty="0"/>
            </a:br>
            <a:r>
              <a:rPr lang="tr-TR" b="1" dirty="0">
                <a:sym typeface="Wingdings" panose="05000000000000000000" pitchFamily="2" charset="2"/>
              </a:rPr>
              <a:t>(cont’d</a:t>
            </a:r>
            <a:r>
              <a:rPr lang="tr-TR" b="1" dirty="0" smtClean="0">
                <a:sym typeface="Wingdings" panose="05000000000000000000" pitchFamily="2" charset="2"/>
              </a:rPr>
              <a:t>)</a:t>
            </a:r>
            <a:endParaRPr lang="en-US" dirty="0"/>
          </a:p>
        </p:txBody>
      </p:sp>
      <p:pic>
        <p:nvPicPr>
          <p:cNvPr id="7" name="Content Placeholder 6">
            <a:extLst>
              <a:ext uri="{FF2B5EF4-FFF2-40B4-BE49-F238E27FC236}">
                <a16:creationId xmlns:a16="http://schemas.microsoft.com/office/drawing/2014/main" xmlns="" id="{9FBBB1CC-1C86-4E74-8C51-DC22CD85E5FA}"/>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61540" y="2312988"/>
            <a:ext cx="4017520" cy="3494087"/>
          </a:xfrm>
        </p:spPr>
      </p:pic>
      <p:sp>
        <p:nvSpPr>
          <p:cNvPr id="5" name="Content Placeholder 4">
            <a:extLst>
              <a:ext uri="{FF2B5EF4-FFF2-40B4-BE49-F238E27FC236}">
                <a16:creationId xmlns:a16="http://schemas.microsoft.com/office/drawing/2014/main" xmlns="" id="{2B48E556-A02C-4519-B79B-416A65CA29F9}"/>
              </a:ext>
            </a:extLst>
          </p:cNvPr>
          <p:cNvSpPr>
            <a:spLocks noGrp="1"/>
          </p:cNvSpPr>
          <p:nvPr>
            <p:ph sz="quarter" idx="14"/>
          </p:nvPr>
        </p:nvSpPr>
        <p:spPr/>
        <p:txBody>
          <a:bodyPr>
            <a:normAutofit fontScale="92500" lnSpcReduction="10000"/>
          </a:bodyPr>
          <a:lstStyle/>
          <a:p>
            <a:pPr marL="68580" indent="0" algn="just">
              <a:buNone/>
            </a:pPr>
            <a:r>
              <a:rPr lang="en-GB" sz="3000" b="1" i="1" dirty="0">
                <a:solidFill>
                  <a:schemeClr val="bg2">
                    <a:lumMod val="50000"/>
                  </a:schemeClr>
                </a:solidFill>
              </a:rPr>
              <a:t>2. Demonstration:</a:t>
            </a:r>
          </a:p>
          <a:p>
            <a:pPr algn="just"/>
            <a:r>
              <a:rPr lang="en-GB" sz="2400" dirty="0"/>
              <a:t>The demonstration is the second step in the process. Experts demonstrate the specific skill by themselves or with the help of audio\video tape recordings to the teacher trainee. This gives an idea to the teachers to work accordingly.</a:t>
            </a:r>
          </a:p>
          <a:p>
            <a:pPr algn="just"/>
            <a:endParaRPr lang="en-US" dirty="0"/>
          </a:p>
        </p:txBody>
      </p:sp>
    </p:spTree>
    <p:extLst>
      <p:ext uri="{BB962C8B-B14F-4D97-AF65-F5344CB8AC3E}">
        <p14:creationId xmlns:p14="http://schemas.microsoft.com/office/powerpoint/2010/main" val="1313133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7FDC5B9-1F98-44DF-BE2F-A608019FC5A9}"/>
              </a:ext>
            </a:extLst>
          </p:cNvPr>
          <p:cNvSpPr>
            <a:spLocks noGrp="1"/>
          </p:cNvSpPr>
          <p:nvPr>
            <p:ph type="title"/>
          </p:nvPr>
        </p:nvSpPr>
        <p:spPr/>
        <p:txBody>
          <a:bodyPr>
            <a:normAutofit fontScale="90000"/>
          </a:bodyPr>
          <a:lstStyle/>
          <a:p>
            <a:r>
              <a:rPr lang="en-GB" b="1" dirty="0"/>
              <a:t>Procedure of Micro teaching:</a:t>
            </a:r>
            <a:r>
              <a:rPr lang="tr-TR" b="1" dirty="0"/>
              <a:t/>
            </a:r>
            <a:br>
              <a:rPr lang="tr-TR" b="1" dirty="0"/>
            </a:br>
            <a:r>
              <a:rPr lang="tr-TR" b="1" dirty="0">
                <a:sym typeface="Wingdings" panose="05000000000000000000" pitchFamily="2" charset="2"/>
              </a:rPr>
              <a:t>(cont’d</a:t>
            </a:r>
            <a:r>
              <a:rPr lang="tr-TR" b="1" dirty="0" smtClean="0">
                <a:sym typeface="Wingdings" panose="05000000000000000000" pitchFamily="2" charset="2"/>
              </a:rPr>
              <a:t>)</a:t>
            </a:r>
            <a:endParaRPr lang="en-US" dirty="0"/>
          </a:p>
        </p:txBody>
      </p:sp>
      <p:sp>
        <p:nvSpPr>
          <p:cNvPr id="5" name="Content Placeholder 4">
            <a:extLst>
              <a:ext uri="{FF2B5EF4-FFF2-40B4-BE49-F238E27FC236}">
                <a16:creationId xmlns:a16="http://schemas.microsoft.com/office/drawing/2014/main" xmlns="" id="{152E8D2A-3477-4E0B-A831-79ECA65245F0}"/>
              </a:ext>
            </a:extLst>
          </p:cNvPr>
          <p:cNvSpPr>
            <a:spLocks noGrp="1"/>
          </p:cNvSpPr>
          <p:nvPr>
            <p:ph sz="quarter" idx="13"/>
          </p:nvPr>
        </p:nvSpPr>
        <p:spPr>
          <a:xfrm>
            <a:off x="977030" y="2313432"/>
            <a:ext cx="4972666" cy="3493008"/>
          </a:xfrm>
        </p:spPr>
        <p:txBody>
          <a:bodyPr>
            <a:normAutofit/>
          </a:bodyPr>
          <a:lstStyle/>
          <a:p>
            <a:pPr marL="68580" indent="0" algn="just">
              <a:buNone/>
            </a:pPr>
            <a:r>
              <a:rPr lang="tr-TR" sz="2800" b="1" i="1" dirty="0">
                <a:solidFill>
                  <a:schemeClr val="bg2">
                    <a:lumMod val="50000"/>
                  </a:schemeClr>
                </a:solidFill>
              </a:rPr>
              <a:t>3</a:t>
            </a:r>
            <a:r>
              <a:rPr lang="en-US" sz="2800" b="1" i="1" dirty="0">
                <a:solidFill>
                  <a:schemeClr val="bg2">
                    <a:lumMod val="50000"/>
                  </a:schemeClr>
                </a:solidFill>
              </a:rPr>
              <a:t>.</a:t>
            </a:r>
            <a:r>
              <a:rPr lang="en-GB" sz="2800" b="1" i="1" dirty="0">
                <a:solidFill>
                  <a:schemeClr val="bg2">
                    <a:lumMod val="50000"/>
                  </a:schemeClr>
                </a:solidFill>
              </a:rPr>
              <a:t>Lesson </a:t>
            </a:r>
            <a:r>
              <a:rPr lang="en-GB" sz="2800" b="1" i="1" dirty="0">
                <a:solidFill>
                  <a:schemeClr val="bg2">
                    <a:lumMod val="50000"/>
                  </a:schemeClr>
                </a:solidFill>
              </a:rPr>
              <a:t>planning:</a:t>
            </a:r>
          </a:p>
          <a:p>
            <a:pPr lvl="1" algn="just"/>
            <a:r>
              <a:rPr lang="en-GB" dirty="0"/>
              <a:t>This step is the first action by the student teacher. The trainee teacher plans a short lesson through which he/she could practice the skill. This microteaching lesson plan is done with the help of his supervisor.</a:t>
            </a:r>
            <a:endParaRPr lang="en-US" dirty="0"/>
          </a:p>
        </p:txBody>
      </p:sp>
      <p:pic>
        <p:nvPicPr>
          <p:cNvPr id="8" name="Content Placeholder 7">
            <a:extLst>
              <a:ext uri="{FF2B5EF4-FFF2-40B4-BE49-F238E27FC236}">
                <a16:creationId xmlns:a16="http://schemas.microsoft.com/office/drawing/2014/main" xmlns="" id="{F352B88F-0666-4D53-BA06-C411C4E5E6F5}"/>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364288" y="2093976"/>
            <a:ext cx="4754562" cy="3977640"/>
          </a:xfrm>
        </p:spPr>
      </p:pic>
    </p:spTree>
    <p:extLst>
      <p:ext uri="{BB962C8B-B14F-4D97-AF65-F5344CB8AC3E}">
        <p14:creationId xmlns:p14="http://schemas.microsoft.com/office/powerpoint/2010/main" val="1998551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1C6428-2DF6-496A-970E-01EE878D057C}"/>
              </a:ext>
            </a:extLst>
          </p:cNvPr>
          <p:cNvSpPr>
            <a:spLocks noGrp="1"/>
          </p:cNvSpPr>
          <p:nvPr>
            <p:ph type="title"/>
          </p:nvPr>
        </p:nvSpPr>
        <p:spPr/>
        <p:txBody>
          <a:bodyPr>
            <a:normAutofit fontScale="90000"/>
          </a:bodyPr>
          <a:lstStyle/>
          <a:p>
            <a:r>
              <a:rPr lang="en-GB" b="1" dirty="0"/>
              <a:t>Procedure of Micro teaching:</a:t>
            </a:r>
            <a:r>
              <a:rPr lang="tr-TR" b="1" dirty="0"/>
              <a:t/>
            </a:r>
            <a:br>
              <a:rPr lang="tr-TR" b="1" dirty="0"/>
            </a:br>
            <a:r>
              <a:rPr lang="tr-TR" b="1" dirty="0">
                <a:sym typeface="Wingdings" panose="05000000000000000000" pitchFamily="2" charset="2"/>
              </a:rPr>
              <a:t>(cont’d</a:t>
            </a:r>
            <a:r>
              <a:rPr lang="tr-TR" b="1" dirty="0" smtClean="0">
                <a:sym typeface="Wingdings" panose="05000000000000000000" pitchFamily="2" charset="2"/>
              </a:rPr>
              <a:t>)</a:t>
            </a:r>
            <a:endParaRPr lang="en-US" dirty="0"/>
          </a:p>
        </p:txBody>
      </p:sp>
      <p:pic>
        <p:nvPicPr>
          <p:cNvPr id="7" name="Content Placeholder 6">
            <a:extLst>
              <a:ext uri="{FF2B5EF4-FFF2-40B4-BE49-F238E27FC236}">
                <a16:creationId xmlns:a16="http://schemas.microsoft.com/office/drawing/2014/main" xmlns="" id="{42A6045A-EE2F-426E-8B7D-14012054EC22}"/>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390650" y="2541434"/>
            <a:ext cx="4559300" cy="3037195"/>
          </a:xfrm>
        </p:spPr>
      </p:pic>
      <p:sp>
        <p:nvSpPr>
          <p:cNvPr id="5" name="Content Placeholder 4">
            <a:extLst>
              <a:ext uri="{FF2B5EF4-FFF2-40B4-BE49-F238E27FC236}">
                <a16:creationId xmlns:a16="http://schemas.microsoft.com/office/drawing/2014/main" xmlns="" id="{3EC47726-E090-4EBF-808D-279ABD739E37}"/>
              </a:ext>
            </a:extLst>
          </p:cNvPr>
          <p:cNvSpPr>
            <a:spLocks noGrp="1"/>
          </p:cNvSpPr>
          <p:nvPr>
            <p:ph sz="quarter" idx="14"/>
          </p:nvPr>
        </p:nvSpPr>
        <p:spPr/>
        <p:txBody>
          <a:bodyPr>
            <a:normAutofit fontScale="92500" lnSpcReduction="20000"/>
          </a:bodyPr>
          <a:lstStyle/>
          <a:p>
            <a:pPr marL="68580" indent="0">
              <a:buNone/>
            </a:pPr>
            <a:r>
              <a:rPr lang="en-GB" sz="2400" b="1" i="1" dirty="0">
                <a:solidFill>
                  <a:schemeClr val="bg2">
                    <a:lumMod val="50000"/>
                  </a:schemeClr>
                </a:solidFill>
              </a:rPr>
              <a:t>4. Conducting lesson:</a:t>
            </a:r>
          </a:p>
          <a:p>
            <a:pPr lvl="1" algn="just"/>
            <a:r>
              <a:rPr lang="en-GB" sz="2000" dirty="0"/>
              <a:t>Once the planning is done, according to the targeted skill the pupil-teacher teaches the planned lesson to the group of students. These lessons are observed by supervisor and pupil teachers.</a:t>
            </a:r>
            <a:endParaRPr lang="tr-TR" sz="2000" dirty="0"/>
          </a:p>
          <a:p>
            <a:pPr lvl="1" algn="just"/>
            <a:r>
              <a:rPr lang="en-GB" sz="2000" dirty="0"/>
              <a:t>Further, they are videotaped, audio-taped, or televised through a CCTV camera. These tapes are later used for self-evaluation as well.</a:t>
            </a:r>
            <a:endParaRPr lang="en-US" sz="2000" dirty="0"/>
          </a:p>
        </p:txBody>
      </p:sp>
    </p:spTree>
    <p:extLst>
      <p:ext uri="{BB962C8B-B14F-4D97-AF65-F5344CB8AC3E}">
        <p14:creationId xmlns:p14="http://schemas.microsoft.com/office/powerpoint/2010/main" val="782589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34E770-A4E9-43A7-850E-1BE5DB673FA8}"/>
              </a:ext>
            </a:extLst>
          </p:cNvPr>
          <p:cNvSpPr>
            <a:spLocks noGrp="1"/>
          </p:cNvSpPr>
          <p:nvPr>
            <p:ph type="title"/>
          </p:nvPr>
        </p:nvSpPr>
        <p:spPr/>
        <p:txBody>
          <a:bodyPr>
            <a:normAutofit fontScale="90000"/>
          </a:bodyPr>
          <a:lstStyle/>
          <a:p>
            <a:r>
              <a:rPr lang="en-GB" b="1" dirty="0"/>
              <a:t>Procedure of Micro teaching:</a:t>
            </a:r>
            <a:r>
              <a:rPr lang="tr-TR" b="1" dirty="0"/>
              <a:t/>
            </a:r>
            <a:br>
              <a:rPr lang="tr-TR" b="1" dirty="0"/>
            </a:br>
            <a:r>
              <a:rPr lang="tr-TR" b="1" dirty="0">
                <a:sym typeface="Wingdings" panose="05000000000000000000" pitchFamily="2" charset="2"/>
              </a:rPr>
              <a:t>(cont’d</a:t>
            </a:r>
            <a:r>
              <a:rPr lang="tr-TR" b="1" dirty="0" smtClean="0">
                <a:sym typeface="Wingdings" panose="05000000000000000000" pitchFamily="2" charset="2"/>
              </a:rPr>
              <a:t>)</a:t>
            </a:r>
            <a:endParaRPr lang="en-US" dirty="0"/>
          </a:p>
        </p:txBody>
      </p:sp>
      <p:sp>
        <p:nvSpPr>
          <p:cNvPr id="4" name="Content Placeholder 3">
            <a:extLst>
              <a:ext uri="{FF2B5EF4-FFF2-40B4-BE49-F238E27FC236}">
                <a16:creationId xmlns:a16="http://schemas.microsoft.com/office/drawing/2014/main" xmlns="" id="{2BB1B2AD-BA20-47E1-831C-4891AD688F65}"/>
              </a:ext>
            </a:extLst>
          </p:cNvPr>
          <p:cNvSpPr>
            <a:spLocks noGrp="1"/>
          </p:cNvSpPr>
          <p:nvPr>
            <p:ph sz="quarter" idx="13"/>
          </p:nvPr>
        </p:nvSpPr>
        <p:spPr>
          <a:xfrm>
            <a:off x="1389888" y="2313431"/>
            <a:ext cx="8530726" cy="3598853"/>
          </a:xfrm>
        </p:spPr>
        <p:txBody>
          <a:bodyPr>
            <a:normAutofit/>
          </a:bodyPr>
          <a:lstStyle/>
          <a:p>
            <a:pPr marL="68580" indent="0">
              <a:buNone/>
            </a:pPr>
            <a:r>
              <a:rPr lang="en-GB" sz="2400" b="1" i="1" dirty="0">
                <a:solidFill>
                  <a:schemeClr val="bg2">
                    <a:lumMod val="50000"/>
                  </a:schemeClr>
                </a:solidFill>
              </a:rPr>
              <a:t>5. Discussion and conclusion:</a:t>
            </a:r>
          </a:p>
          <a:p>
            <a:pPr lvl="1" algn="just"/>
            <a:r>
              <a:rPr lang="en-GB" sz="2000" dirty="0"/>
              <a:t>Once the teaching session comes to an end it is followed by a concluding session. Concluding session consist of feedback by the supervisor.</a:t>
            </a:r>
          </a:p>
          <a:p>
            <a:pPr lvl="1" algn="just"/>
            <a:r>
              <a:rPr lang="en-GB" sz="2000" dirty="0"/>
              <a:t>During this session, the audio or video recording may also be displayed in order to give an opportunity to evaluate oneself. Moreover, it also boosts the confidence level of the trainee. It is the best way to reinforce the trainee to work better the next time.</a:t>
            </a:r>
          </a:p>
          <a:p>
            <a:pPr algn="just"/>
            <a:endParaRPr lang="en-US" dirty="0"/>
          </a:p>
        </p:txBody>
      </p:sp>
    </p:spTree>
    <p:extLst>
      <p:ext uri="{BB962C8B-B14F-4D97-AF65-F5344CB8AC3E}">
        <p14:creationId xmlns:p14="http://schemas.microsoft.com/office/powerpoint/2010/main" val="4083450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F3FD8-16AD-4FAD-849D-17EAD4075BD7}"/>
              </a:ext>
            </a:extLst>
          </p:cNvPr>
          <p:cNvSpPr>
            <a:spLocks noGrp="1"/>
          </p:cNvSpPr>
          <p:nvPr>
            <p:ph type="title"/>
          </p:nvPr>
        </p:nvSpPr>
        <p:spPr/>
        <p:txBody>
          <a:bodyPr>
            <a:normAutofit fontScale="90000"/>
          </a:bodyPr>
          <a:lstStyle/>
          <a:p>
            <a:r>
              <a:rPr lang="en-GB" b="1" dirty="0"/>
              <a:t>Procedure of Micro teaching:</a:t>
            </a:r>
            <a:r>
              <a:rPr lang="tr-TR" b="1" dirty="0"/>
              <a:t/>
            </a:r>
            <a:br>
              <a:rPr lang="tr-TR" b="1" dirty="0"/>
            </a:br>
            <a:r>
              <a:rPr lang="tr-TR" b="1" dirty="0">
                <a:sym typeface="Wingdings" panose="05000000000000000000" pitchFamily="2" charset="2"/>
              </a:rPr>
              <a:t>(</a:t>
            </a:r>
            <a:r>
              <a:rPr lang="tr-TR" b="1" dirty="0" err="1">
                <a:sym typeface="Wingdings" panose="05000000000000000000" pitchFamily="2" charset="2"/>
              </a:rPr>
              <a:t>cont’d</a:t>
            </a:r>
            <a:r>
              <a:rPr lang="tr-TR" b="1" dirty="0">
                <a:sym typeface="Wingdings" panose="05000000000000000000" pitchFamily="2" charset="2"/>
              </a:rPr>
              <a:t>)</a:t>
            </a:r>
            <a:r>
              <a:rPr lang="en-GB" b="1" dirty="0"/>
              <a:t/>
            </a:r>
            <a:br>
              <a:rPr lang="en-GB" b="1" dirty="0"/>
            </a:br>
            <a:endParaRPr lang="en-US" dirty="0"/>
          </a:p>
        </p:txBody>
      </p:sp>
      <p:pic>
        <p:nvPicPr>
          <p:cNvPr id="7" name="Content Placeholder 6">
            <a:extLst>
              <a:ext uri="{FF2B5EF4-FFF2-40B4-BE49-F238E27FC236}">
                <a16:creationId xmlns:a16="http://schemas.microsoft.com/office/drawing/2014/main" xmlns="" id="{4D3E5D27-79FD-40A8-BABA-F6040F52EE5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68924" y="2096110"/>
            <a:ext cx="4204354" cy="3908764"/>
          </a:xfrm>
        </p:spPr>
      </p:pic>
      <p:sp>
        <p:nvSpPr>
          <p:cNvPr id="5" name="Content Placeholder 4">
            <a:extLst>
              <a:ext uri="{FF2B5EF4-FFF2-40B4-BE49-F238E27FC236}">
                <a16:creationId xmlns:a16="http://schemas.microsoft.com/office/drawing/2014/main" xmlns="" id="{F57466FE-00FC-42D1-9383-5014861B73CA}"/>
              </a:ext>
            </a:extLst>
          </p:cNvPr>
          <p:cNvSpPr>
            <a:spLocks noGrp="1"/>
          </p:cNvSpPr>
          <p:nvPr>
            <p:ph sz="quarter" idx="14"/>
          </p:nvPr>
        </p:nvSpPr>
        <p:spPr/>
        <p:txBody>
          <a:bodyPr>
            <a:normAutofit fontScale="92500" lnSpcReduction="10000"/>
          </a:bodyPr>
          <a:lstStyle/>
          <a:p>
            <a:pPr marL="68580" indent="0">
              <a:buNone/>
            </a:pPr>
            <a:r>
              <a:rPr lang="en-GB" sz="2400" b="1" i="1" dirty="0">
                <a:solidFill>
                  <a:schemeClr val="bg2">
                    <a:lumMod val="50000"/>
                  </a:schemeClr>
                </a:solidFill>
              </a:rPr>
              <a:t>6. Re-planning:</a:t>
            </a:r>
          </a:p>
          <a:p>
            <a:r>
              <a:rPr lang="en-GB" dirty="0"/>
              <a:t>Mastering a skill is an ongoing process. Thus, once the cycle of micro teaching revolves, the process is repeated. This repetition involves the re-planning of the lesson plan. The aim of this re-planning is to master the skill mentioned earlier.</a:t>
            </a:r>
          </a:p>
          <a:p>
            <a:endParaRPr lang="en-US" dirty="0"/>
          </a:p>
        </p:txBody>
      </p:sp>
    </p:spTree>
    <p:extLst>
      <p:ext uri="{BB962C8B-B14F-4D97-AF65-F5344CB8AC3E}">
        <p14:creationId xmlns:p14="http://schemas.microsoft.com/office/powerpoint/2010/main" val="2986067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05F1C4-9200-4779-88B2-D643B8F00D6B}"/>
              </a:ext>
            </a:extLst>
          </p:cNvPr>
          <p:cNvSpPr>
            <a:spLocks noGrp="1"/>
          </p:cNvSpPr>
          <p:nvPr>
            <p:ph type="title"/>
          </p:nvPr>
        </p:nvSpPr>
        <p:spPr/>
        <p:txBody>
          <a:bodyPr>
            <a:normAutofit fontScale="90000"/>
          </a:bodyPr>
          <a:lstStyle/>
          <a:p>
            <a:r>
              <a:rPr lang="en-GB" b="1" dirty="0"/>
              <a:t>Procedure of Micro teaching:</a:t>
            </a:r>
            <a:r>
              <a:rPr lang="tr-TR" b="1" dirty="0"/>
              <a:t/>
            </a:r>
            <a:br>
              <a:rPr lang="tr-TR" b="1" dirty="0"/>
            </a:br>
            <a:r>
              <a:rPr lang="tr-TR" b="1" dirty="0">
                <a:sym typeface="Wingdings" panose="05000000000000000000" pitchFamily="2" charset="2"/>
              </a:rPr>
              <a:t>(cont’d</a:t>
            </a:r>
            <a:r>
              <a:rPr lang="tr-TR" b="1" dirty="0" smtClean="0">
                <a:sym typeface="Wingdings" panose="05000000000000000000" pitchFamily="2" charset="2"/>
              </a:rPr>
              <a:t>)</a:t>
            </a:r>
            <a:endParaRPr lang="en-US" dirty="0"/>
          </a:p>
        </p:txBody>
      </p:sp>
      <p:sp>
        <p:nvSpPr>
          <p:cNvPr id="4" name="Content Placeholder 3">
            <a:extLst>
              <a:ext uri="{FF2B5EF4-FFF2-40B4-BE49-F238E27FC236}">
                <a16:creationId xmlns:a16="http://schemas.microsoft.com/office/drawing/2014/main" xmlns="" id="{91A70299-E14C-45A1-B871-1014FED8FD13}"/>
              </a:ext>
            </a:extLst>
          </p:cNvPr>
          <p:cNvSpPr>
            <a:spLocks noGrp="1"/>
          </p:cNvSpPr>
          <p:nvPr>
            <p:ph sz="quarter" idx="13"/>
          </p:nvPr>
        </p:nvSpPr>
        <p:spPr/>
        <p:txBody>
          <a:bodyPr>
            <a:normAutofit fontScale="92500" lnSpcReduction="20000"/>
          </a:bodyPr>
          <a:lstStyle/>
          <a:p>
            <a:pPr marL="68580" indent="0">
              <a:buNone/>
            </a:pPr>
            <a:r>
              <a:rPr lang="en-GB" sz="2800" b="1" i="1" dirty="0">
                <a:solidFill>
                  <a:schemeClr val="bg2">
                    <a:lumMod val="50000"/>
                  </a:schemeClr>
                </a:solidFill>
              </a:rPr>
              <a:t>7. Re-teaching:</a:t>
            </a:r>
          </a:p>
          <a:p>
            <a:pPr lvl="1"/>
            <a:r>
              <a:rPr lang="en-GB" sz="2400" dirty="0"/>
              <a:t>On completion of the re-planning of the lesson, it is again taught to another group of students from the same class. The time duration is kept as same as the previous class. This method contributes in practising the skill repeatedly.</a:t>
            </a:r>
          </a:p>
          <a:p>
            <a:endParaRPr lang="en-US" dirty="0"/>
          </a:p>
        </p:txBody>
      </p:sp>
      <p:pic>
        <p:nvPicPr>
          <p:cNvPr id="7" name="Content Placeholder 6">
            <a:extLst>
              <a:ext uri="{FF2B5EF4-FFF2-40B4-BE49-F238E27FC236}">
                <a16:creationId xmlns:a16="http://schemas.microsoft.com/office/drawing/2014/main" xmlns="" id="{2A3226D6-9282-4C21-ADC8-4FF9F9FD44D7}"/>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192838" y="2833987"/>
            <a:ext cx="4560887" cy="2452089"/>
          </a:xfrm>
        </p:spPr>
      </p:pic>
    </p:spTree>
    <p:extLst>
      <p:ext uri="{BB962C8B-B14F-4D97-AF65-F5344CB8AC3E}">
        <p14:creationId xmlns:p14="http://schemas.microsoft.com/office/powerpoint/2010/main" val="2950174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A3910D-510F-4E34-9678-07A910BD1714}"/>
              </a:ext>
            </a:extLst>
          </p:cNvPr>
          <p:cNvSpPr>
            <a:spLocks noGrp="1"/>
          </p:cNvSpPr>
          <p:nvPr>
            <p:ph type="title"/>
          </p:nvPr>
        </p:nvSpPr>
        <p:spPr/>
        <p:txBody>
          <a:bodyPr>
            <a:normAutofit fontScale="90000"/>
          </a:bodyPr>
          <a:lstStyle/>
          <a:p>
            <a:r>
              <a:rPr lang="en-GB" b="1" dirty="0"/>
              <a:t>Procedure of Micro teaching:</a:t>
            </a:r>
            <a:r>
              <a:rPr lang="tr-TR" b="1" dirty="0"/>
              <a:t/>
            </a:r>
            <a:br>
              <a:rPr lang="tr-TR" b="1" dirty="0"/>
            </a:br>
            <a:r>
              <a:rPr lang="tr-TR" b="1" dirty="0">
                <a:sym typeface="Wingdings" panose="05000000000000000000" pitchFamily="2" charset="2"/>
              </a:rPr>
              <a:t>(</a:t>
            </a:r>
            <a:r>
              <a:rPr lang="tr-TR" b="1" dirty="0" err="1">
                <a:sym typeface="Wingdings" panose="05000000000000000000" pitchFamily="2" charset="2"/>
              </a:rPr>
              <a:t>cont’d</a:t>
            </a:r>
            <a:r>
              <a:rPr lang="tr-TR" b="1" dirty="0">
                <a:sym typeface="Wingdings" panose="05000000000000000000" pitchFamily="2" charset="2"/>
              </a:rPr>
              <a:t>)</a:t>
            </a:r>
            <a:r>
              <a:rPr lang="en-GB" b="1" dirty="0"/>
              <a:t/>
            </a:r>
            <a:br>
              <a:rPr lang="en-GB" b="1" dirty="0"/>
            </a:br>
            <a:endParaRPr lang="en-US" dirty="0"/>
          </a:p>
        </p:txBody>
      </p:sp>
      <p:pic>
        <p:nvPicPr>
          <p:cNvPr id="7" name="Content Placeholder 6">
            <a:extLst>
              <a:ext uri="{FF2B5EF4-FFF2-40B4-BE49-F238E27FC236}">
                <a16:creationId xmlns:a16="http://schemas.microsoft.com/office/drawing/2014/main" xmlns="" id="{8B1D97C7-8A91-41F0-A9DB-495AFCBACDE7}"/>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69847" y="2193926"/>
            <a:ext cx="4548527" cy="3977640"/>
          </a:xfrm>
        </p:spPr>
      </p:pic>
      <p:sp>
        <p:nvSpPr>
          <p:cNvPr id="5" name="Content Placeholder 4">
            <a:extLst>
              <a:ext uri="{FF2B5EF4-FFF2-40B4-BE49-F238E27FC236}">
                <a16:creationId xmlns:a16="http://schemas.microsoft.com/office/drawing/2014/main" xmlns="" id="{0A41BEBF-E33F-4DEF-A5E1-9CB6E752D085}"/>
              </a:ext>
            </a:extLst>
          </p:cNvPr>
          <p:cNvSpPr>
            <a:spLocks noGrp="1"/>
          </p:cNvSpPr>
          <p:nvPr>
            <p:ph sz="quarter" idx="14"/>
          </p:nvPr>
        </p:nvSpPr>
        <p:spPr/>
        <p:txBody>
          <a:bodyPr>
            <a:normAutofit fontScale="92500" lnSpcReduction="20000"/>
          </a:bodyPr>
          <a:lstStyle/>
          <a:p>
            <a:pPr marL="68580" indent="0">
              <a:buNone/>
            </a:pPr>
            <a:r>
              <a:rPr lang="en-GB" sz="2800" b="1" i="1" dirty="0">
                <a:solidFill>
                  <a:schemeClr val="bg2">
                    <a:lumMod val="50000"/>
                  </a:schemeClr>
                </a:solidFill>
              </a:rPr>
              <a:t>8. Re-discussion:</a:t>
            </a:r>
          </a:p>
          <a:p>
            <a:pPr lvl="1"/>
            <a:r>
              <a:rPr lang="en-GB" sz="2400" dirty="0"/>
              <a:t>At the end of the re-teaching session, the discussion and conclusion step is repeated. These discussions and suggestions encourage the performance of the trainee. Thus, the process of feedback is procured to enhance performance furthermore.</a:t>
            </a:r>
          </a:p>
          <a:p>
            <a:endParaRPr lang="en-US" dirty="0"/>
          </a:p>
        </p:txBody>
      </p:sp>
    </p:spTree>
    <p:extLst>
      <p:ext uri="{BB962C8B-B14F-4D97-AF65-F5344CB8AC3E}">
        <p14:creationId xmlns:p14="http://schemas.microsoft.com/office/powerpoint/2010/main" val="1762065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micro teaching?</a:t>
            </a:r>
            <a:endParaRPr lang="en-US" dirty="0"/>
          </a:p>
        </p:txBody>
      </p:sp>
      <p:sp>
        <p:nvSpPr>
          <p:cNvPr id="3" name="Content Placeholder 2"/>
          <p:cNvSpPr>
            <a:spLocks noGrp="1"/>
          </p:cNvSpPr>
          <p:nvPr>
            <p:ph idx="1"/>
          </p:nvPr>
        </p:nvSpPr>
        <p:spPr/>
        <p:txBody>
          <a:bodyPr/>
          <a:lstStyle/>
          <a:p>
            <a:pPr algn="just"/>
            <a:r>
              <a:rPr lang="en-US" dirty="0"/>
              <a:t>Micro-teaching is a training system designed to improve teaching skills of teacher/instructor trainees. It is a scaled down (micro) version of actual teaching in which a teacher/instructor trainee teaches a group of colleagues for a time less than the normal lesson time allocated in an actual teaching situation.</a:t>
            </a:r>
            <a:endParaRPr lang="en-US" dirty="0">
              <a:latin typeface="Berlin Sans FB" panose="020E0602020502020306" pitchFamily="34" charset="0"/>
            </a:endParaRPr>
          </a:p>
          <a:p>
            <a:pPr algn="just"/>
            <a:endParaRPr lang="en-US" dirty="0"/>
          </a:p>
        </p:txBody>
      </p:sp>
    </p:spTree>
    <p:extLst>
      <p:ext uri="{BB962C8B-B14F-4D97-AF65-F5344CB8AC3E}">
        <p14:creationId xmlns:p14="http://schemas.microsoft.com/office/powerpoint/2010/main" val="4277221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402B4BF-3FDE-4532-AA03-87EB1B1C1C99}"/>
              </a:ext>
            </a:extLst>
          </p:cNvPr>
          <p:cNvSpPr>
            <a:spLocks noGrp="1"/>
          </p:cNvSpPr>
          <p:nvPr>
            <p:ph type="title"/>
          </p:nvPr>
        </p:nvSpPr>
        <p:spPr/>
        <p:txBody>
          <a:bodyPr>
            <a:normAutofit fontScale="90000"/>
          </a:bodyPr>
          <a:lstStyle/>
          <a:p>
            <a:r>
              <a:rPr lang="en-GB" b="1" dirty="0"/>
              <a:t>Procedure of Micro teaching:</a:t>
            </a:r>
            <a:r>
              <a:rPr lang="tr-TR" b="1" dirty="0"/>
              <a:t/>
            </a:r>
            <a:br>
              <a:rPr lang="tr-TR" b="1" dirty="0"/>
            </a:br>
            <a:r>
              <a:rPr lang="tr-TR" b="1" dirty="0">
                <a:sym typeface="Wingdings" panose="05000000000000000000" pitchFamily="2" charset="2"/>
              </a:rPr>
              <a:t>(cont’d</a:t>
            </a:r>
            <a:r>
              <a:rPr lang="tr-TR" b="1" dirty="0" smtClean="0">
                <a:sym typeface="Wingdings" panose="05000000000000000000" pitchFamily="2" charset="2"/>
              </a:rPr>
              <a:t>)</a:t>
            </a:r>
            <a:endParaRPr lang="en-US" dirty="0"/>
          </a:p>
        </p:txBody>
      </p:sp>
      <p:sp>
        <p:nvSpPr>
          <p:cNvPr id="5" name="Content Placeholder 4">
            <a:extLst>
              <a:ext uri="{FF2B5EF4-FFF2-40B4-BE49-F238E27FC236}">
                <a16:creationId xmlns:a16="http://schemas.microsoft.com/office/drawing/2014/main" xmlns="" id="{FE2063FF-06BD-47CB-8407-246FA9D9BF9C}"/>
              </a:ext>
            </a:extLst>
          </p:cNvPr>
          <p:cNvSpPr>
            <a:spLocks noGrp="1"/>
          </p:cNvSpPr>
          <p:nvPr>
            <p:ph sz="quarter" idx="13"/>
          </p:nvPr>
        </p:nvSpPr>
        <p:spPr/>
        <p:txBody>
          <a:bodyPr>
            <a:normAutofit fontScale="92500"/>
          </a:bodyPr>
          <a:lstStyle/>
          <a:p>
            <a:pPr marL="68580" indent="0">
              <a:buNone/>
            </a:pPr>
            <a:r>
              <a:rPr lang="en-GB" sz="2800" b="1" i="1" dirty="0">
                <a:solidFill>
                  <a:schemeClr val="bg2">
                    <a:lumMod val="50000"/>
                  </a:schemeClr>
                </a:solidFill>
              </a:rPr>
              <a:t>9. Redoing:</a:t>
            </a:r>
          </a:p>
          <a:p>
            <a:pPr lvl="1"/>
            <a:r>
              <a:rPr lang="en-GB" sz="2600" dirty="0"/>
              <a:t>After the end of every session, this cycle is repeated. The repetition is continued until the required skill is mastered. This process is repeated while attaining all the required skills.</a:t>
            </a:r>
          </a:p>
          <a:p>
            <a:endParaRPr lang="en-US" dirty="0"/>
          </a:p>
        </p:txBody>
      </p:sp>
      <p:pic>
        <p:nvPicPr>
          <p:cNvPr id="8" name="Content Placeholder 7">
            <a:extLst>
              <a:ext uri="{FF2B5EF4-FFF2-40B4-BE49-F238E27FC236}">
                <a16:creationId xmlns:a16="http://schemas.microsoft.com/office/drawing/2014/main" xmlns="" id="{9968F4FA-7C97-485C-A4DC-9E82184AB625}"/>
              </a:ext>
            </a:extLst>
          </p:cNvPr>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6192838" y="2777282"/>
            <a:ext cx="4560887" cy="2565498"/>
          </a:xfrm>
        </p:spPr>
      </p:pic>
    </p:spTree>
    <p:extLst>
      <p:ext uri="{BB962C8B-B14F-4D97-AF65-F5344CB8AC3E}">
        <p14:creationId xmlns:p14="http://schemas.microsoft.com/office/powerpoint/2010/main" val="4093403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2A9FF7-6D33-4210-9394-04257DE03129}"/>
              </a:ext>
            </a:extLst>
          </p:cNvPr>
          <p:cNvSpPr>
            <a:spLocks noGrp="1"/>
          </p:cNvSpPr>
          <p:nvPr>
            <p:ph type="title"/>
          </p:nvPr>
        </p:nvSpPr>
        <p:spPr>
          <a:xfrm>
            <a:off x="739967" y="889878"/>
            <a:ext cx="9366325" cy="1143000"/>
          </a:xfrm>
        </p:spPr>
        <p:txBody>
          <a:bodyPr>
            <a:normAutofit fontScale="90000"/>
          </a:bodyPr>
          <a:lstStyle/>
          <a:p>
            <a:r>
              <a:rPr lang="en-GB" b="1" dirty="0"/>
              <a:t>Three Phases of Microteaching:</a:t>
            </a:r>
            <a:br>
              <a:rPr lang="en-GB" b="1" dirty="0"/>
            </a:br>
            <a:endParaRPr lang="en-US" dirty="0"/>
          </a:p>
        </p:txBody>
      </p:sp>
      <p:sp>
        <p:nvSpPr>
          <p:cNvPr id="4" name="Content Placeholder 3">
            <a:extLst>
              <a:ext uri="{FF2B5EF4-FFF2-40B4-BE49-F238E27FC236}">
                <a16:creationId xmlns:a16="http://schemas.microsoft.com/office/drawing/2014/main" xmlns="" id="{68C3BF86-F95C-4EA7-AA30-EE32B854F3FA}"/>
              </a:ext>
            </a:extLst>
          </p:cNvPr>
          <p:cNvSpPr>
            <a:spLocks noGrp="1"/>
          </p:cNvSpPr>
          <p:nvPr>
            <p:ph sz="quarter" idx="13"/>
          </p:nvPr>
        </p:nvSpPr>
        <p:spPr>
          <a:xfrm>
            <a:off x="688932" y="1766171"/>
            <a:ext cx="5711868" cy="4334004"/>
          </a:xfrm>
        </p:spPr>
        <p:txBody>
          <a:bodyPr>
            <a:normAutofit/>
          </a:bodyPr>
          <a:lstStyle/>
          <a:p>
            <a:pPr marL="68580" indent="0">
              <a:buNone/>
            </a:pPr>
            <a:r>
              <a:rPr lang="en-GB" sz="2400" b="1" i="1" dirty="0">
                <a:solidFill>
                  <a:schemeClr val="bg2">
                    <a:lumMod val="50000"/>
                  </a:schemeClr>
                </a:solidFill>
              </a:rPr>
              <a:t>1. Knowledge acquisition:</a:t>
            </a:r>
          </a:p>
          <a:p>
            <a:pPr lvl="1"/>
            <a:r>
              <a:rPr lang="en-GB" sz="2000" dirty="0"/>
              <a:t>This is the first phase of micro teaching. It includes the collection of data. In this phase, the trainee teacher gathers knowledge about the required skills by reading different literature as well as going through certain demonstrating videos.</a:t>
            </a:r>
          </a:p>
          <a:p>
            <a:pPr lvl="1"/>
            <a:r>
              <a:rPr lang="en-GB" sz="2000" dirty="0"/>
              <a:t>Further, this phase includes the understanding of required skill in a rational manner, as a classroom component.</a:t>
            </a:r>
          </a:p>
          <a:p>
            <a:endParaRPr lang="en-US" dirty="0"/>
          </a:p>
        </p:txBody>
      </p:sp>
      <p:pic>
        <p:nvPicPr>
          <p:cNvPr id="7" name="Content Placeholder 6">
            <a:extLst>
              <a:ext uri="{FF2B5EF4-FFF2-40B4-BE49-F238E27FC236}">
                <a16:creationId xmlns:a16="http://schemas.microsoft.com/office/drawing/2014/main" xmlns="" id="{E0E83A60-8B0E-4A2A-B31A-8F26B22639A5}"/>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364288" y="2093976"/>
            <a:ext cx="4754562" cy="3977639"/>
          </a:xfrm>
        </p:spPr>
      </p:pic>
    </p:spTree>
    <p:extLst>
      <p:ext uri="{BB962C8B-B14F-4D97-AF65-F5344CB8AC3E}">
        <p14:creationId xmlns:p14="http://schemas.microsoft.com/office/powerpoint/2010/main" val="482844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4047B019-AF6F-4619-A550-B1725E939B5A}"/>
              </a:ext>
            </a:extLst>
          </p:cNvPr>
          <p:cNvSpPr>
            <a:spLocks noGrp="1"/>
          </p:cNvSpPr>
          <p:nvPr>
            <p:ph sz="quarter" idx="14"/>
          </p:nvPr>
        </p:nvSpPr>
        <p:spPr>
          <a:xfrm>
            <a:off x="1127342" y="2194560"/>
            <a:ext cx="9991762" cy="2790799"/>
          </a:xfrm>
        </p:spPr>
        <p:txBody>
          <a:bodyPr>
            <a:normAutofit/>
          </a:bodyPr>
          <a:lstStyle/>
          <a:p>
            <a:pPr marL="68580" indent="0">
              <a:buNone/>
            </a:pPr>
            <a:r>
              <a:rPr lang="en-GB" sz="2400" b="1" i="1" dirty="0">
                <a:solidFill>
                  <a:schemeClr val="bg2">
                    <a:lumMod val="50000"/>
                  </a:schemeClr>
                </a:solidFill>
              </a:rPr>
              <a:t>2. Skill acquisition:</a:t>
            </a:r>
          </a:p>
          <a:p>
            <a:pPr lvl="1"/>
            <a:r>
              <a:rPr lang="en-GB" sz="2000" dirty="0"/>
              <a:t>This is the working phase of the micro teaching program. Under this phase, the trainee teacher is asked to prepare lessons and practice skills based on the model presented at the start.</a:t>
            </a:r>
          </a:p>
          <a:p>
            <a:pPr lvl="1"/>
            <a:r>
              <a:rPr lang="en-GB" sz="2000" dirty="0"/>
              <a:t>Here, the two important factors of micro teaching are the feedback and the setting. Setting includes the length of the lesson, the duration of the class, the skill to be obtained, the supervisor and the students.</a:t>
            </a:r>
          </a:p>
          <a:p>
            <a:endParaRPr lang="en-US" dirty="0"/>
          </a:p>
        </p:txBody>
      </p:sp>
    </p:spTree>
    <p:extLst>
      <p:ext uri="{BB962C8B-B14F-4D97-AF65-F5344CB8AC3E}">
        <p14:creationId xmlns:p14="http://schemas.microsoft.com/office/powerpoint/2010/main" val="351238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B2896EFC-5133-446B-89AE-38A6EB2FF567}"/>
              </a:ext>
            </a:extLst>
          </p:cNvPr>
          <p:cNvSpPr>
            <a:spLocks noGrp="1"/>
          </p:cNvSpPr>
          <p:nvPr>
            <p:ph sz="quarter" idx="13"/>
          </p:nvPr>
        </p:nvSpPr>
        <p:spPr>
          <a:xfrm>
            <a:off x="1389887" y="2313432"/>
            <a:ext cx="9106923" cy="3493008"/>
          </a:xfrm>
        </p:spPr>
        <p:txBody>
          <a:bodyPr>
            <a:normAutofit/>
          </a:bodyPr>
          <a:lstStyle/>
          <a:p>
            <a:pPr marL="68580" indent="0">
              <a:buNone/>
            </a:pPr>
            <a:r>
              <a:rPr lang="en-GB" sz="2800" b="1" i="1" dirty="0">
                <a:solidFill>
                  <a:schemeClr val="bg2">
                    <a:lumMod val="50000"/>
                  </a:schemeClr>
                </a:solidFill>
              </a:rPr>
              <a:t>3. Transferring phase:</a:t>
            </a:r>
          </a:p>
          <a:p>
            <a:pPr lvl="1"/>
            <a:r>
              <a:rPr lang="en-GB" sz="2400" dirty="0"/>
              <a:t>This is the last and major phase of micro-teaching. Here the trainee comes out in a real situation, which is not controlled.</a:t>
            </a:r>
          </a:p>
          <a:p>
            <a:pPr lvl="1"/>
            <a:r>
              <a:rPr lang="en-GB" sz="2400" dirty="0"/>
              <a:t>Here the teachers, as well as the students, get the platform to learn and grow. This takes place in a real classroom, unlike the previous stages of micro teaching.</a:t>
            </a:r>
          </a:p>
          <a:p>
            <a:endParaRPr lang="en-US" dirty="0"/>
          </a:p>
        </p:txBody>
      </p:sp>
    </p:spTree>
    <p:extLst>
      <p:ext uri="{BB962C8B-B14F-4D97-AF65-F5344CB8AC3E}">
        <p14:creationId xmlns:p14="http://schemas.microsoft.com/office/powerpoint/2010/main" val="1835622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74A9B9-790D-4458-9E28-D44438C4708B}"/>
              </a:ext>
            </a:extLst>
          </p:cNvPr>
          <p:cNvSpPr>
            <a:spLocks noGrp="1"/>
          </p:cNvSpPr>
          <p:nvPr>
            <p:ph type="title"/>
          </p:nvPr>
        </p:nvSpPr>
        <p:spPr/>
        <p:txBody>
          <a:bodyPr>
            <a:normAutofit/>
          </a:bodyPr>
          <a:lstStyle/>
          <a:p>
            <a:r>
              <a:rPr lang="en-GB" dirty="0"/>
              <a:t>Benefits of </a:t>
            </a:r>
            <a:r>
              <a:rPr lang="en-GB" dirty="0" smtClean="0"/>
              <a:t>Microteaching</a:t>
            </a:r>
            <a:endParaRPr lang="en-US" dirty="0"/>
          </a:p>
        </p:txBody>
      </p:sp>
      <p:sp>
        <p:nvSpPr>
          <p:cNvPr id="3" name="Content Placeholder 2">
            <a:extLst>
              <a:ext uri="{FF2B5EF4-FFF2-40B4-BE49-F238E27FC236}">
                <a16:creationId xmlns:a16="http://schemas.microsoft.com/office/drawing/2014/main" xmlns="" id="{A3FF6D85-6E3A-4FA3-8D06-7A79AA91B2AD}"/>
              </a:ext>
            </a:extLst>
          </p:cNvPr>
          <p:cNvSpPr>
            <a:spLocks noGrp="1"/>
          </p:cNvSpPr>
          <p:nvPr>
            <p:ph idx="1"/>
          </p:nvPr>
        </p:nvSpPr>
        <p:spPr/>
        <p:txBody>
          <a:bodyPr>
            <a:normAutofit fontScale="92500" lnSpcReduction="20000"/>
          </a:bodyPr>
          <a:lstStyle/>
          <a:p>
            <a:pPr algn="just"/>
            <a:r>
              <a:rPr lang="en-US" sz="2800" dirty="0"/>
              <a:t>Enables separate skills to be </a:t>
            </a:r>
            <a:r>
              <a:rPr lang="en-US" sz="2800" dirty="0" smtClean="0"/>
              <a:t>practiced </a:t>
            </a:r>
            <a:r>
              <a:rPr lang="en-US" sz="2800" dirty="0"/>
              <a:t>and perfected· Provides an opportunity for immediate feedback and further </a:t>
            </a:r>
            <a:r>
              <a:rPr lang="en-US" sz="2800" dirty="0" smtClean="0"/>
              <a:t>practice.</a:t>
            </a:r>
            <a:endParaRPr lang="en-US" sz="2800" dirty="0"/>
          </a:p>
          <a:p>
            <a:pPr algn="just"/>
            <a:r>
              <a:rPr lang="en-US" sz="2800" dirty="0" smtClean="0"/>
              <a:t>Provides </a:t>
            </a:r>
            <a:r>
              <a:rPr lang="en-US" sz="2800" dirty="0"/>
              <a:t>a less threatening class environment, and hence no big problem of class control.</a:t>
            </a:r>
          </a:p>
          <a:p>
            <a:pPr algn="just"/>
            <a:r>
              <a:rPr lang="en-US" sz="2800" dirty="0" smtClean="0"/>
              <a:t>Constructive </a:t>
            </a:r>
            <a:r>
              <a:rPr lang="en-US" sz="2800" dirty="0"/>
              <a:t>criticisms are made by peers and the trainer in a friendly atmosphere.</a:t>
            </a:r>
          </a:p>
          <a:p>
            <a:pPr algn="just"/>
            <a:r>
              <a:rPr lang="en-US" sz="2800" dirty="0" smtClean="0"/>
              <a:t>There </a:t>
            </a:r>
            <a:r>
              <a:rPr lang="en-US" sz="2800" dirty="0"/>
              <a:t>is room for </a:t>
            </a:r>
            <a:r>
              <a:rPr lang="en-US" sz="2800" dirty="0" smtClean="0"/>
              <a:t>practicing </a:t>
            </a:r>
            <a:r>
              <a:rPr lang="en-US" sz="2800" dirty="0"/>
              <a:t>the skills and making improvement.</a:t>
            </a:r>
          </a:p>
          <a:p>
            <a:pPr algn="just"/>
            <a:endParaRPr lang="en-US" sz="2800" dirty="0"/>
          </a:p>
        </p:txBody>
      </p:sp>
    </p:spTree>
    <p:extLst>
      <p:ext uri="{BB962C8B-B14F-4D97-AF65-F5344CB8AC3E}">
        <p14:creationId xmlns:p14="http://schemas.microsoft.com/office/powerpoint/2010/main" val="841272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DDF49F-6C25-4065-A107-9D6C1D32A8DD}"/>
              </a:ext>
            </a:extLst>
          </p:cNvPr>
          <p:cNvSpPr>
            <a:spLocks noGrp="1"/>
          </p:cNvSpPr>
          <p:nvPr>
            <p:ph type="title"/>
          </p:nvPr>
        </p:nvSpPr>
        <p:spPr/>
        <p:txBody>
          <a:bodyPr>
            <a:noAutofit/>
          </a:bodyPr>
          <a:lstStyle/>
          <a:p>
            <a:r>
              <a:rPr lang="en-GB" dirty="0"/>
              <a:t>Disadvantages of </a:t>
            </a:r>
            <a:r>
              <a:rPr lang="en-GB" dirty="0" smtClean="0"/>
              <a:t>Microteaching</a:t>
            </a:r>
            <a:endParaRPr lang="en-US" dirty="0"/>
          </a:p>
        </p:txBody>
      </p:sp>
      <p:sp>
        <p:nvSpPr>
          <p:cNvPr id="3" name="Content Placeholder 2">
            <a:extLst>
              <a:ext uri="{FF2B5EF4-FFF2-40B4-BE49-F238E27FC236}">
                <a16:creationId xmlns:a16="http://schemas.microsoft.com/office/drawing/2014/main" xmlns="" id="{FB64158C-07BC-4983-B446-BBDE89C60F64}"/>
              </a:ext>
            </a:extLst>
          </p:cNvPr>
          <p:cNvSpPr>
            <a:spLocks noGrp="1"/>
          </p:cNvSpPr>
          <p:nvPr>
            <p:ph idx="1"/>
          </p:nvPr>
        </p:nvSpPr>
        <p:spPr/>
        <p:txBody>
          <a:bodyPr>
            <a:normAutofit fontScale="77500" lnSpcReduction="20000"/>
          </a:bodyPr>
          <a:lstStyle/>
          <a:p>
            <a:r>
              <a:rPr lang="en-GB" sz="2800" dirty="0"/>
              <a:t>Microteaching is considered one of the most effective techniques for teacher training, but it does have a few drawbacks. Most significantly, microteaching requires the presence of an instructor and a group of peers, which means that not all student teachers (or current teachers) can consistently complete microteaching sessions.</a:t>
            </a:r>
          </a:p>
          <a:p>
            <a:endParaRPr lang="en-GB" sz="2800" dirty="0"/>
          </a:p>
          <a:p>
            <a:r>
              <a:rPr lang="en-GB" sz="2800" dirty="0"/>
              <a:t>Ideally, microteaching sessions are repeated multiple times so that the student teacher can refine his or her skills. However, in larger education programs, there may not be time for all student teachers to complete multiple sessions.</a:t>
            </a:r>
            <a:endParaRPr lang="en-US" sz="2800" dirty="0"/>
          </a:p>
        </p:txBody>
      </p:sp>
    </p:spTree>
    <p:extLst>
      <p:ext uri="{BB962C8B-B14F-4D97-AF65-F5344CB8AC3E}">
        <p14:creationId xmlns:p14="http://schemas.microsoft.com/office/powerpoint/2010/main" val="3930652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63B5AB-F76A-4F6C-9EF3-D90D3B286CB8}"/>
              </a:ext>
            </a:extLst>
          </p:cNvPr>
          <p:cNvSpPr>
            <a:spLocks noGrp="1"/>
          </p:cNvSpPr>
          <p:nvPr>
            <p:ph type="title"/>
          </p:nvPr>
        </p:nvSpPr>
        <p:spPr/>
        <p:txBody>
          <a:bodyPr>
            <a:normAutofit/>
          </a:bodyPr>
          <a:lstStyle/>
          <a:p>
            <a:r>
              <a:rPr lang="en-GB" dirty="0"/>
              <a:t>Disadvantages of </a:t>
            </a:r>
            <a:r>
              <a:rPr lang="en-GB" dirty="0" smtClean="0"/>
              <a:t>Microteaching</a:t>
            </a:r>
            <a:endParaRPr lang="en-US" dirty="0"/>
          </a:p>
        </p:txBody>
      </p:sp>
      <p:sp>
        <p:nvSpPr>
          <p:cNvPr id="3" name="Content Placeholder 2">
            <a:extLst>
              <a:ext uri="{FF2B5EF4-FFF2-40B4-BE49-F238E27FC236}">
                <a16:creationId xmlns:a16="http://schemas.microsoft.com/office/drawing/2014/main" xmlns="" id="{35AA8D78-EF82-4BE5-A32E-1B683F7CE915}"/>
              </a:ext>
            </a:extLst>
          </p:cNvPr>
          <p:cNvSpPr>
            <a:spLocks noGrp="1"/>
          </p:cNvSpPr>
          <p:nvPr>
            <p:ph idx="1"/>
          </p:nvPr>
        </p:nvSpPr>
        <p:spPr/>
        <p:txBody>
          <a:bodyPr>
            <a:normAutofit fontScale="92500" lnSpcReduction="20000"/>
          </a:bodyPr>
          <a:lstStyle/>
          <a:p>
            <a:r>
              <a:rPr lang="en-GB" dirty="0"/>
              <a:t>Microteaching is considered one of the most effective techniques for teacher training, but it does have a few drawbacks. Most significantly, microteaching requires the presence of an instructor and a group of peers, which means that not all student teachers (or current teachers) can consistently complete microteaching sessions.</a:t>
            </a:r>
          </a:p>
          <a:p>
            <a:endParaRPr lang="en-GB" dirty="0"/>
          </a:p>
          <a:p>
            <a:r>
              <a:rPr lang="en-GB" dirty="0"/>
              <a:t>Ideally, microteaching sessions are repeated multiple times so that the student teacher can refine his or her skills. However, in larger education programs, there may not be time for all student teachers to complete multiple sessions.</a:t>
            </a:r>
            <a:endParaRPr lang="en-US" dirty="0"/>
          </a:p>
        </p:txBody>
      </p:sp>
    </p:spTree>
    <p:extLst>
      <p:ext uri="{BB962C8B-B14F-4D97-AF65-F5344CB8AC3E}">
        <p14:creationId xmlns:p14="http://schemas.microsoft.com/office/powerpoint/2010/main" val="2656073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text&#10;&#10;Description automatically generated">
            <a:extLst>
              <a:ext uri="{FF2B5EF4-FFF2-40B4-BE49-F238E27FC236}">
                <a16:creationId xmlns:a16="http://schemas.microsoft.com/office/drawing/2014/main" xmlns="" id="{AF99CB31-B0CC-4316-99FA-BF7E860CD5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040" y="293938"/>
            <a:ext cx="11114363" cy="6257174"/>
          </a:xfrm>
        </p:spPr>
      </p:pic>
    </p:spTree>
    <p:extLst>
      <p:ext uri="{BB962C8B-B14F-4D97-AF65-F5344CB8AC3E}">
        <p14:creationId xmlns:p14="http://schemas.microsoft.com/office/powerpoint/2010/main" val="488139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xmlns="" id="{EC5E3D2A-D4C6-45FE-BFAC-D1B2800144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4296" y="62630"/>
            <a:ext cx="9344417" cy="6707688"/>
          </a:xfrm>
        </p:spPr>
      </p:pic>
    </p:spTree>
    <p:extLst>
      <p:ext uri="{BB962C8B-B14F-4D97-AF65-F5344CB8AC3E}">
        <p14:creationId xmlns:p14="http://schemas.microsoft.com/office/powerpoint/2010/main" val="2366836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D9C8DB-CD05-41CB-9C76-17FDD69AFB43}"/>
              </a:ext>
            </a:extLst>
          </p:cNvPr>
          <p:cNvSpPr>
            <a:spLocks noGrp="1"/>
          </p:cNvSpPr>
          <p:nvPr>
            <p:ph type="title"/>
          </p:nvPr>
        </p:nvSpPr>
        <p:spPr>
          <a:xfrm>
            <a:off x="1069848" y="918265"/>
            <a:ext cx="10058400" cy="674865"/>
          </a:xfrm>
        </p:spPr>
        <p:txBody>
          <a:bodyPr>
            <a:noAutofit/>
          </a:bodyPr>
          <a:lstStyle/>
          <a:p>
            <a:pPr>
              <a:lnSpc>
                <a:spcPct val="150000"/>
              </a:lnSpc>
            </a:pPr>
            <a:r>
              <a:rPr lang="en-US" dirty="0"/>
              <a:t>How Microteaching </a:t>
            </a:r>
            <a:r>
              <a:rPr lang="en-US" dirty="0" smtClean="0"/>
              <a:t>Works?</a:t>
            </a:r>
            <a:endParaRPr lang="en-US" dirty="0"/>
          </a:p>
        </p:txBody>
      </p:sp>
      <p:sp>
        <p:nvSpPr>
          <p:cNvPr id="3" name="Content Placeholder 2">
            <a:extLst>
              <a:ext uri="{FF2B5EF4-FFF2-40B4-BE49-F238E27FC236}">
                <a16:creationId xmlns:a16="http://schemas.microsoft.com/office/drawing/2014/main" xmlns="" id="{2B1495E2-E88D-480A-9437-36FDF53B233D}"/>
              </a:ext>
            </a:extLst>
          </p:cNvPr>
          <p:cNvSpPr>
            <a:spLocks noGrp="1"/>
          </p:cNvSpPr>
          <p:nvPr>
            <p:ph idx="1"/>
          </p:nvPr>
        </p:nvSpPr>
        <p:spPr>
          <a:xfrm>
            <a:off x="692776" y="1734909"/>
            <a:ext cx="10058400" cy="4050792"/>
          </a:xfrm>
        </p:spPr>
        <p:txBody>
          <a:bodyPr>
            <a:noAutofit/>
          </a:bodyPr>
          <a:lstStyle/>
          <a:p>
            <a:pPr algn="just"/>
            <a:r>
              <a:rPr lang="en-GB" sz="2000" dirty="0"/>
              <a:t>Microteaching sessions involve one student teacher, the class instructor (or school supervisor), and a small group of peers. These sessions allow student teachers to practice and polish their teaching techniques in a simulated environment before putting them into practice with students.</a:t>
            </a:r>
          </a:p>
          <a:p>
            <a:pPr algn="just"/>
            <a:endParaRPr lang="en-GB" sz="2000" dirty="0"/>
          </a:p>
          <a:p>
            <a:pPr algn="just"/>
            <a:r>
              <a:rPr lang="en-GB" sz="2000" dirty="0" smtClean="0"/>
              <a:t>Using </a:t>
            </a:r>
            <a:r>
              <a:rPr lang="en-GB" sz="2000" dirty="0"/>
              <a:t>the teaching method, which was revised and simplified in the late 1980s and early 1990s, student teachers conduct a short lesson (usually 5-20 minutes in length).</a:t>
            </a:r>
          </a:p>
          <a:p>
            <a:pPr algn="just"/>
            <a:endParaRPr lang="en-GB" sz="2000" dirty="0"/>
          </a:p>
          <a:p>
            <a:pPr algn="just"/>
            <a:r>
              <a:rPr lang="en-GB" sz="2000" dirty="0"/>
              <a:t>Microteaching sessions focus on one teaching skill at a time. This singular focus provides the opportunity for student teachers to master each technique by planning and teaching the same lesson multiple times, making adjustments based on peer and instructor feedback. </a:t>
            </a:r>
            <a:endParaRPr lang="en-US" sz="2000" dirty="0"/>
          </a:p>
        </p:txBody>
      </p:sp>
    </p:spTree>
    <p:extLst>
      <p:ext uri="{BB962C8B-B14F-4D97-AF65-F5344CB8AC3E}">
        <p14:creationId xmlns:p14="http://schemas.microsoft.com/office/powerpoint/2010/main" val="1109709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aim of micro teaching?</a:t>
            </a:r>
            <a:endParaRPr lang="en-US" dirty="0"/>
          </a:p>
        </p:txBody>
      </p:sp>
      <p:sp>
        <p:nvSpPr>
          <p:cNvPr id="3" name="Content Placeholder 2"/>
          <p:cNvSpPr>
            <a:spLocks noGrp="1"/>
          </p:cNvSpPr>
          <p:nvPr>
            <p:ph idx="1"/>
          </p:nvPr>
        </p:nvSpPr>
        <p:spPr/>
        <p:txBody>
          <a:bodyPr>
            <a:normAutofit fontScale="92500"/>
          </a:bodyPr>
          <a:lstStyle/>
          <a:p>
            <a:pPr marL="68580" indent="0" algn="just">
              <a:buNone/>
            </a:pPr>
            <a:r>
              <a:rPr lang="en-US" dirty="0"/>
              <a:t>The aim of micro-teaching is to give the trainee instructor an opportunity to prepare and present lessons (both theory or demonstration) in order to apply the skills taught and learned. On completing the micro-teaching, the trainee-instructor will be able to:</a:t>
            </a:r>
          </a:p>
          <a:p>
            <a:pPr algn="just"/>
            <a:r>
              <a:rPr lang="en-US" dirty="0" smtClean="0"/>
              <a:t>Prepare </a:t>
            </a:r>
            <a:r>
              <a:rPr lang="en-US" dirty="0"/>
              <a:t>and apply lesson plans effectively during lesson </a:t>
            </a:r>
            <a:r>
              <a:rPr lang="en-US" dirty="0" smtClean="0"/>
              <a:t>presentation</a:t>
            </a:r>
          </a:p>
          <a:p>
            <a:pPr algn="just"/>
            <a:r>
              <a:rPr lang="en-US" dirty="0" smtClean="0"/>
              <a:t>Apply </a:t>
            </a:r>
            <a:r>
              <a:rPr lang="en-US" dirty="0"/>
              <a:t>the skills </a:t>
            </a:r>
            <a:r>
              <a:rPr lang="en-US" dirty="0" smtClean="0"/>
              <a:t>taught</a:t>
            </a:r>
          </a:p>
          <a:p>
            <a:pPr algn="just"/>
            <a:r>
              <a:rPr lang="en-US" dirty="0" smtClean="0"/>
              <a:t>Demonstrate </a:t>
            </a:r>
            <a:r>
              <a:rPr lang="en-US" dirty="0"/>
              <a:t>and practice a variety of teaching techniques</a:t>
            </a:r>
          </a:p>
        </p:txBody>
      </p:sp>
    </p:spTree>
    <p:extLst>
      <p:ext uri="{BB962C8B-B14F-4D97-AF65-F5344CB8AC3E}">
        <p14:creationId xmlns:p14="http://schemas.microsoft.com/office/powerpoint/2010/main" val="2318716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227" y="639357"/>
            <a:ext cx="9366325" cy="1143000"/>
          </a:xfrm>
        </p:spPr>
        <p:txBody>
          <a:bodyPr/>
          <a:lstStyle/>
          <a:p>
            <a:r>
              <a:rPr lang="en-US" dirty="0" smtClean="0"/>
              <a:t>Key factors of micro teaching</a:t>
            </a:r>
            <a:endParaRPr lang="en-US" dirty="0"/>
          </a:p>
        </p:txBody>
      </p:sp>
      <p:sp>
        <p:nvSpPr>
          <p:cNvPr id="3" name="Content Placeholder 2"/>
          <p:cNvSpPr>
            <a:spLocks noGrp="1"/>
          </p:cNvSpPr>
          <p:nvPr>
            <p:ph idx="1"/>
          </p:nvPr>
        </p:nvSpPr>
        <p:spPr>
          <a:xfrm>
            <a:off x="889348" y="1816274"/>
            <a:ext cx="10333973" cy="4622104"/>
          </a:xfrm>
        </p:spPr>
        <p:txBody>
          <a:bodyPr>
            <a:normAutofit fontScale="92500" lnSpcReduction="20000"/>
          </a:bodyPr>
          <a:lstStyle/>
          <a:p>
            <a:pPr marL="68580" indent="0">
              <a:buNone/>
            </a:pPr>
            <a:r>
              <a:rPr lang="en-US" dirty="0"/>
              <a:t>Micro-teaching is based on the theory that teaching consists of a number of basic factors or skills such as:</a:t>
            </a:r>
          </a:p>
          <a:p>
            <a:r>
              <a:rPr lang="en-US" dirty="0" smtClean="0"/>
              <a:t>Communication</a:t>
            </a:r>
          </a:p>
          <a:p>
            <a:r>
              <a:rPr lang="en-US" dirty="0" smtClean="0"/>
              <a:t>Explaining</a:t>
            </a:r>
          </a:p>
          <a:p>
            <a:r>
              <a:rPr lang="en-US" dirty="0" smtClean="0"/>
              <a:t>Organizing</a:t>
            </a:r>
          </a:p>
          <a:p>
            <a:r>
              <a:rPr lang="en-US" dirty="0" smtClean="0"/>
              <a:t>Questioning techniques</a:t>
            </a:r>
          </a:p>
          <a:p>
            <a:r>
              <a:rPr lang="en-US" dirty="0" smtClean="0"/>
              <a:t>Motivation </a:t>
            </a:r>
            <a:r>
              <a:rPr lang="en-US" dirty="0"/>
              <a:t>of </a:t>
            </a:r>
            <a:r>
              <a:rPr lang="en-US" dirty="0" smtClean="0"/>
              <a:t>learners</a:t>
            </a:r>
          </a:p>
          <a:p>
            <a:r>
              <a:rPr lang="en-US" dirty="0" smtClean="0"/>
              <a:t>Problem </a:t>
            </a:r>
            <a:r>
              <a:rPr lang="en-US" dirty="0"/>
              <a:t>solving </a:t>
            </a:r>
            <a:endParaRPr lang="en-US" dirty="0" smtClean="0"/>
          </a:p>
          <a:p>
            <a:r>
              <a:rPr lang="en-US" dirty="0" smtClean="0"/>
              <a:t>decision making</a:t>
            </a:r>
          </a:p>
          <a:p>
            <a:pPr marL="68580" indent="0">
              <a:buNone/>
            </a:pPr>
            <a:r>
              <a:rPr lang="en-US" dirty="0"/>
              <a:t>Each of these factors can be improved upon by analysis and practice in much the same way athletes carry out their training. During micro-teaching the skills acquired by instructor-trainees are </a:t>
            </a:r>
            <a:r>
              <a:rPr lang="en-US" dirty="0" smtClean="0"/>
              <a:t>practiced </a:t>
            </a:r>
            <a:r>
              <a:rPr lang="en-US" dirty="0"/>
              <a:t>during lesson presentation.</a:t>
            </a:r>
            <a:r>
              <a:rPr lang="en-US" dirty="0"/>
              <a:t/>
            </a:r>
            <a:br>
              <a:rPr lang="en-US" dirty="0"/>
            </a:br>
            <a:endParaRPr lang="en-US" dirty="0"/>
          </a:p>
        </p:txBody>
      </p:sp>
    </p:spTree>
    <p:extLst>
      <p:ext uri="{BB962C8B-B14F-4D97-AF65-F5344CB8AC3E}">
        <p14:creationId xmlns:p14="http://schemas.microsoft.com/office/powerpoint/2010/main" val="3147974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81735C-3DDD-410B-A333-B217373FA0A4}"/>
              </a:ext>
            </a:extLst>
          </p:cNvPr>
          <p:cNvSpPr>
            <a:spLocks noGrp="1"/>
          </p:cNvSpPr>
          <p:nvPr>
            <p:ph type="title"/>
          </p:nvPr>
        </p:nvSpPr>
        <p:spPr>
          <a:xfrm>
            <a:off x="932062" y="271690"/>
            <a:ext cx="10058400" cy="985949"/>
          </a:xfrm>
        </p:spPr>
        <p:txBody>
          <a:bodyPr>
            <a:normAutofit/>
          </a:bodyPr>
          <a:lstStyle/>
          <a:p>
            <a:r>
              <a:rPr lang="en-GB" dirty="0"/>
              <a:t>Underlying Principles of Micro teaching</a:t>
            </a:r>
            <a:r>
              <a:rPr lang="en-GB" dirty="0"/>
              <a:t>:</a:t>
            </a:r>
            <a:endParaRPr lang="en-US" dirty="0"/>
          </a:p>
        </p:txBody>
      </p:sp>
      <p:sp>
        <p:nvSpPr>
          <p:cNvPr id="3" name="Content Placeholder 2">
            <a:extLst>
              <a:ext uri="{FF2B5EF4-FFF2-40B4-BE49-F238E27FC236}">
                <a16:creationId xmlns:a16="http://schemas.microsoft.com/office/drawing/2014/main" xmlns="" id="{56146418-C2F1-4983-8A86-2C2FAA15C3A6}"/>
              </a:ext>
            </a:extLst>
          </p:cNvPr>
          <p:cNvSpPr>
            <a:spLocks noGrp="1"/>
          </p:cNvSpPr>
          <p:nvPr>
            <p:ph idx="1"/>
          </p:nvPr>
        </p:nvSpPr>
        <p:spPr>
          <a:xfrm>
            <a:off x="1069848" y="1357460"/>
            <a:ext cx="10058400" cy="4814740"/>
          </a:xfrm>
        </p:spPr>
        <p:txBody>
          <a:bodyPr>
            <a:normAutofit fontScale="92500" lnSpcReduction="20000"/>
          </a:bodyPr>
          <a:lstStyle/>
          <a:p>
            <a:pPr marL="0" indent="0">
              <a:buNone/>
            </a:pPr>
            <a:r>
              <a:rPr lang="en-GB" sz="2400" dirty="0"/>
              <a:t>Microteaching revolves around certain principles to improve its reach in the all-round development of the teachers.</a:t>
            </a:r>
            <a:endParaRPr lang="tr-TR" sz="2400" dirty="0"/>
          </a:p>
          <a:p>
            <a:pPr marL="68580" indent="0">
              <a:buNone/>
            </a:pPr>
            <a:r>
              <a:rPr lang="en-GB" sz="2200" b="1" dirty="0"/>
              <a:t>1. One skill at one time:</a:t>
            </a:r>
          </a:p>
          <a:p>
            <a:pPr lvl="1"/>
            <a:r>
              <a:rPr lang="en-GB" sz="2200" dirty="0"/>
              <a:t>Skills in microteaching are targeted one at a time. Training on particular skills are given until it is mastered. Once mastered another skill is targeted next. Thus, micro teaching aims for one skill at a time.</a:t>
            </a:r>
          </a:p>
          <a:p>
            <a:pPr marL="68580" indent="0">
              <a:buNone/>
            </a:pPr>
            <a:r>
              <a:rPr lang="en-GB" sz="2200" b="1" dirty="0"/>
              <a:t>2. Small scale content:</a:t>
            </a:r>
          </a:p>
          <a:p>
            <a:pPr lvl="1"/>
            <a:r>
              <a:rPr lang="en-GB" sz="2200" dirty="0"/>
              <a:t>Limiting the content gives more freedom and ease to the trainees. Thus, micro teaching is based upon the principle of limited content. Teachers are to prepare their lessons within the given content, therefore, it becomes easier for them to conduct their lessons.</a:t>
            </a:r>
          </a:p>
          <a:p>
            <a:pPr marL="68580" indent="0">
              <a:buNone/>
            </a:pPr>
            <a:r>
              <a:rPr lang="en-GB" sz="2200" b="1" dirty="0"/>
              <a:t>3. Practice makes a man perfect:</a:t>
            </a:r>
          </a:p>
          <a:p>
            <a:pPr lvl="1"/>
            <a:r>
              <a:rPr lang="en-GB" sz="2000" dirty="0"/>
              <a:t>Mastering skills require practice. While focusing on one skill at a time, micro teaching program also gives an opportunity to practice those skills. Lots of practice can boost the self-confidence and promote in development of teaching skills.</a:t>
            </a:r>
            <a:br>
              <a:rPr lang="en-GB" sz="2000" dirty="0"/>
            </a:br>
            <a:endParaRPr lang="tr-TR" sz="2000" dirty="0"/>
          </a:p>
          <a:p>
            <a:pPr marL="0" indent="0">
              <a:buNone/>
            </a:pPr>
            <a:endParaRPr lang="tr-TR" dirty="0"/>
          </a:p>
          <a:p>
            <a:endParaRPr lang="en-US" dirty="0"/>
          </a:p>
        </p:txBody>
      </p:sp>
    </p:spTree>
    <p:extLst>
      <p:ext uri="{BB962C8B-B14F-4D97-AF65-F5344CB8AC3E}">
        <p14:creationId xmlns:p14="http://schemas.microsoft.com/office/powerpoint/2010/main" val="4230833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652DE4-FF24-44CB-94A3-AFD598348310}"/>
              </a:ext>
            </a:extLst>
          </p:cNvPr>
          <p:cNvSpPr>
            <a:spLocks noGrp="1"/>
          </p:cNvSpPr>
          <p:nvPr>
            <p:ph type="title"/>
          </p:nvPr>
        </p:nvSpPr>
        <p:spPr>
          <a:xfrm>
            <a:off x="701458" y="639357"/>
            <a:ext cx="10056187" cy="1143000"/>
          </a:xfrm>
        </p:spPr>
        <p:txBody>
          <a:bodyPr>
            <a:noAutofit/>
          </a:bodyPr>
          <a:lstStyle/>
          <a:p>
            <a:r>
              <a:rPr lang="en-GB" dirty="0"/>
              <a:t>Underlying Principles of Micro teaching</a:t>
            </a:r>
            <a:r>
              <a:rPr lang="tr-TR" dirty="0">
                <a:sym typeface="Wingdings" panose="05000000000000000000" pitchFamily="2" charset="2"/>
              </a:rPr>
              <a:t>: (cont’d</a:t>
            </a:r>
            <a:r>
              <a:rPr lang="tr-TR" dirty="0" smtClean="0">
                <a:sym typeface="Wingdings" panose="05000000000000000000" pitchFamily="2" charset="2"/>
              </a:rPr>
              <a:t>)</a:t>
            </a:r>
            <a:endParaRPr lang="en-US" dirty="0"/>
          </a:p>
        </p:txBody>
      </p:sp>
      <p:sp>
        <p:nvSpPr>
          <p:cNvPr id="3" name="Content Placeholder 2">
            <a:extLst>
              <a:ext uri="{FF2B5EF4-FFF2-40B4-BE49-F238E27FC236}">
                <a16:creationId xmlns:a16="http://schemas.microsoft.com/office/drawing/2014/main" xmlns="" id="{A7C018D6-01E8-461C-B08B-5CD24731BCA5}"/>
              </a:ext>
            </a:extLst>
          </p:cNvPr>
          <p:cNvSpPr>
            <a:spLocks noGrp="1"/>
          </p:cNvSpPr>
          <p:nvPr>
            <p:ph idx="1"/>
          </p:nvPr>
        </p:nvSpPr>
        <p:spPr>
          <a:xfrm>
            <a:off x="713984" y="1640263"/>
            <a:ext cx="10414264" cy="5118755"/>
          </a:xfrm>
        </p:spPr>
        <p:txBody>
          <a:bodyPr>
            <a:normAutofit fontScale="92500" lnSpcReduction="10000"/>
          </a:bodyPr>
          <a:lstStyle/>
          <a:p>
            <a:pPr marL="68580" indent="0">
              <a:buNone/>
            </a:pPr>
            <a:r>
              <a:rPr lang="en-GB" sz="2400" b="1" dirty="0" smtClean="0"/>
              <a:t> 4</a:t>
            </a:r>
            <a:r>
              <a:rPr lang="en-GB" sz="2400" b="1" dirty="0"/>
              <a:t>. Experiments:</a:t>
            </a:r>
          </a:p>
          <a:p>
            <a:pPr lvl="1"/>
            <a:r>
              <a:rPr lang="en-GB" sz="2000" dirty="0"/>
              <a:t>Experiments are the key factors in any concept. In micro teaching, many experiments are conducted in order to test the skills of the teachers.</a:t>
            </a:r>
            <a:r>
              <a:rPr lang="tr-TR" sz="2000" dirty="0"/>
              <a:t> </a:t>
            </a:r>
            <a:r>
              <a:rPr lang="en-GB" sz="2000" dirty="0"/>
              <a:t>For example, the supervisors conduct experiments where the length of the lessons, time duration, the strength of students in the class etc is changed. These skills are tested under controlled condition.</a:t>
            </a:r>
          </a:p>
          <a:p>
            <a:pPr marL="68580" indent="0">
              <a:buNone/>
            </a:pPr>
            <a:r>
              <a:rPr lang="en-GB" sz="2400" b="1" dirty="0"/>
              <a:t>5. Instantaneous feedbacks:</a:t>
            </a:r>
          </a:p>
          <a:p>
            <a:pPr lvl="1"/>
            <a:r>
              <a:rPr lang="en-GB" sz="2000" dirty="0"/>
              <a:t>Micro teaching consists of teacher-pupil and supervisor as students. Once a session ends, teacher-pupil and supervisors come up with their feedback. This feedback is given instantly after the lesson plan ends. Thus, it helps in rectifying the drawbacks.</a:t>
            </a:r>
          </a:p>
          <a:p>
            <a:pPr marL="68580" indent="0">
              <a:buNone/>
            </a:pPr>
            <a:r>
              <a:rPr lang="en-GB" sz="2400" b="1" dirty="0"/>
              <a:t>6. Self-evaluation opportunities:</a:t>
            </a:r>
          </a:p>
          <a:p>
            <a:pPr lvl="1"/>
            <a:r>
              <a:rPr lang="en-GB" sz="2000" dirty="0"/>
              <a:t>Evaluation plays an important role in any task. In micro teaching, supervisors conduct various tests and thus there are several chances to </a:t>
            </a:r>
            <a:r>
              <a:rPr lang="en-GB" sz="2000" dirty="0" smtClean="0"/>
              <a:t>analyse </a:t>
            </a:r>
            <a:r>
              <a:rPr lang="en-GB" sz="2000" dirty="0"/>
              <a:t>mistakes</a:t>
            </a:r>
            <a:r>
              <a:rPr lang="en-GB" sz="2000" dirty="0" smtClean="0"/>
              <a:t>. Evaluation </a:t>
            </a:r>
            <a:r>
              <a:rPr lang="en-GB" sz="2000" dirty="0"/>
              <a:t>gives an opportunity to understand the mistake and overcome it. This program includes a session where drawbacks are pointed out along with their solution. Thus, overall improvement becomes an easier target.</a:t>
            </a:r>
            <a:endParaRPr lang="en-US" sz="2000" dirty="0"/>
          </a:p>
        </p:txBody>
      </p:sp>
    </p:spTree>
    <p:extLst>
      <p:ext uri="{BB962C8B-B14F-4D97-AF65-F5344CB8AC3E}">
        <p14:creationId xmlns:p14="http://schemas.microsoft.com/office/powerpoint/2010/main" val="163180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352FA0-D99E-41AC-A373-92F6D66FED46}"/>
              </a:ext>
            </a:extLst>
          </p:cNvPr>
          <p:cNvSpPr>
            <a:spLocks noGrp="1"/>
          </p:cNvSpPr>
          <p:nvPr>
            <p:ph type="title"/>
          </p:nvPr>
        </p:nvSpPr>
        <p:spPr>
          <a:xfrm>
            <a:off x="1003013" y="889878"/>
            <a:ext cx="9366325" cy="1143000"/>
          </a:xfrm>
        </p:spPr>
        <p:txBody>
          <a:bodyPr>
            <a:normAutofit fontScale="90000"/>
          </a:bodyPr>
          <a:lstStyle/>
          <a:p>
            <a:r>
              <a:rPr lang="en-GB" b="1" dirty="0"/>
              <a:t>Underlying Principles of Micro teaching</a:t>
            </a:r>
            <a:r>
              <a:rPr lang="tr-TR" b="1" dirty="0">
                <a:sym typeface="Wingdings" panose="05000000000000000000" pitchFamily="2" charset="2"/>
              </a:rPr>
              <a:t>: (cont’d</a:t>
            </a:r>
            <a:r>
              <a:rPr lang="tr-TR" b="1" dirty="0" smtClean="0">
                <a:sym typeface="Wingdings" panose="05000000000000000000" pitchFamily="2" charset="2"/>
              </a:rPr>
              <a:t>)</a:t>
            </a:r>
            <a:endParaRPr lang="en-US" dirty="0"/>
          </a:p>
        </p:txBody>
      </p:sp>
      <p:sp>
        <p:nvSpPr>
          <p:cNvPr id="3" name="Content Placeholder 2">
            <a:extLst>
              <a:ext uri="{FF2B5EF4-FFF2-40B4-BE49-F238E27FC236}">
                <a16:creationId xmlns:a16="http://schemas.microsoft.com/office/drawing/2014/main" xmlns="" id="{F74F3986-B0FD-47A3-B452-E29E6A74B188}"/>
              </a:ext>
            </a:extLst>
          </p:cNvPr>
          <p:cNvSpPr>
            <a:spLocks noGrp="1"/>
          </p:cNvSpPr>
          <p:nvPr>
            <p:ph idx="1"/>
          </p:nvPr>
        </p:nvSpPr>
        <p:spPr/>
        <p:txBody>
          <a:bodyPr>
            <a:normAutofit/>
          </a:bodyPr>
          <a:lstStyle/>
          <a:p>
            <a:pPr marL="68580" indent="0">
              <a:buNone/>
            </a:pPr>
            <a:r>
              <a:rPr lang="en-GB" sz="2400" b="1" dirty="0"/>
              <a:t>7. Continuous efforts:</a:t>
            </a:r>
          </a:p>
          <a:p>
            <a:pPr lvl="1"/>
            <a:r>
              <a:rPr lang="en-GB" sz="2000" dirty="0"/>
              <a:t>Acquiring and mastering skills is a slow and ongoing process. Even after mastering a previous skill, one should continually strive for betterment. Continuous efforts make it easier to attain overall development.</a:t>
            </a:r>
          </a:p>
          <a:p>
            <a:endParaRPr lang="en-US" sz="2400" dirty="0"/>
          </a:p>
        </p:txBody>
      </p:sp>
      <p:pic>
        <p:nvPicPr>
          <p:cNvPr id="5" name="Picture 4">
            <a:extLst>
              <a:ext uri="{FF2B5EF4-FFF2-40B4-BE49-F238E27FC236}">
                <a16:creationId xmlns:a16="http://schemas.microsoft.com/office/drawing/2014/main" xmlns="" id="{578194E6-6ABC-4FDA-84EE-7F249BEA06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2384" y="3888596"/>
            <a:ext cx="4174740" cy="2301103"/>
          </a:xfrm>
          <a:prstGeom prst="rect">
            <a:avLst/>
          </a:prstGeom>
        </p:spPr>
      </p:pic>
    </p:spTree>
    <p:extLst>
      <p:ext uri="{BB962C8B-B14F-4D97-AF65-F5344CB8AC3E}">
        <p14:creationId xmlns:p14="http://schemas.microsoft.com/office/powerpoint/2010/main" val="3012369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25B93-E754-4B6E-ACAD-AD122E0BEC7F}"/>
              </a:ext>
            </a:extLst>
          </p:cNvPr>
          <p:cNvSpPr>
            <a:spLocks noGrp="1"/>
          </p:cNvSpPr>
          <p:nvPr>
            <p:ph type="title"/>
          </p:nvPr>
        </p:nvSpPr>
        <p:spPr/>
        <p:txBody>
          <a:bodyPr>
            <a:normAutofit fontScale="90000"/>
          </a:bodyPr>
          <a:lstStyle/>
          <a:p>
            <a:r>
              <a:rPr lang="en-GB" b="1" dirty="0"/>
              <a:t>Concept of Micro teaching:</a:t>
            </a:r>
            <a:br>
              <a:rPr lang="en-GB" b="1" dirty="0"/>
            </a:br>
            <a:endParaRPr lang="en-US" dirty="0"/>
          </a:p>
        </p:txBody>
      </p:sp>
      <p:sp>
        <p:nvSpPr>
          <p:cNvPr id="3" name="Content Placeholder 2">
            <a:extLst>
              <a:ext uri="{FF2B5EF4-FFF2-40B4-BE49-F238E27FC236}">
                <a16:creationId xmlns:a16="http://schemas.microsoft.com/office/drawing/2014/main" xmlns="" id="{A4ACE6A6-4514-45A1-B8FF-E07E80234636}"/>
              </a:ext>
            </a:extLst>
          </p:cNvPr>
          <p:cNvSpPr>
            <a:spLocks noGrp="1"/>
          </p:cNvSpPr>
          <p:nvPr>
            <p:ph idx="1"/>
          </p:nvPr>
        </p:nvSpPr>
        <p:spPr/>
        <p:txBody>
          <a:bodyPr>
            <a:normAutofit/>
          </a:bodyPr>
          <a:lstStyle/>
          <a:p>
            <a:pPr algn="just"/>
            <a:r>
              <a:rPr lang="en-GB" sz="2400" dirty="0"/>
              <a:t>Micro-Teaching is a special teaching practice model or teaching training method. In this teaching context, there contains many actions like use of methods, usage of media, learning guide, motivation, classroom management, assessment, </a:t>
            </a:r>
            <a:r>
              <a:rPr lang="en-GB" sz="2400" dirty="0" smtClean="0"/>
              <a:t>analysing </a:t>
            </a:r>
            <a:r>
              <a:rPr lang="en-GB" sz="2400" dirty="0"/>
              <a:t>and so on.</a:t>
            </a:r>
            <a:endParaRPr lang="en-US" sz="2400" dirty="0"/>
          </a:p>
        </p:txBody>
      </p:sp>
    </p:spTree>
    <p:extLst>
      <p:ext uri="{BB962C8B-B14F-4D97-AF65-F5344CB8AC3E}">
        <p14:creationId xmlns:p14="http://schemas.microsoft.com/office/powerpoint/2010/main" val="18584984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8F781E32428D42878B6D5C3B6EC9A4" ma:contentTypeVersion="" ma:contentTypeDescription="Create a new document." ma:contentTypeScope="" ma:versionID="b913c53ce9ae3559e83383f88ae41f6d">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197FC7-7FB3-4894-BB41-8274B72D84B6}"/>
</file>

<file path=customXml/itemProps2.xml><?xml version="1.0" encoding="utf-8"?>
<ds:datastoreItem xmlns:ds="http://schemas.openxmlformats.org/officeDocument/2006/customXml" ds:itemID="{DDAB13FD-2C0C-42E9-9BD5-F1718EC6D8F0}"/>
</file>

<file path=customXml/itemProps3.xml><?xml version="1.0" encoding="utf-8"?>
<ds:datastoreItem xmlns:ds="http://schemas.openxmlformats.org/officeDocument/2006/customXml" ds:itemID="{94EDF578-809D-4E75-913C-74984447802B}"/>
</file>

<file path=docProps/app.xml><?xml version="1.0" encoding="utf-8"?>
<Properties xmlns="http://schemas.openxmlformats.org/officeDocument/2006/extended-properties" xmlns:vt="http://schemas.openxmlformats.org/officeDocument/2006/docPropsVTypes">
  <Template>Austin</Template>
  <TotalTime>264</TotalTime>
  <Words>2155</Words>
  <Application>Microsoft Office PowerPoint</Application>
  <PresentationFormat>Custom</PresentationFormat>
  <Paragraphs>117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Austin</vt:lpstr>
      <vt:lpstr>Micro Teaching</vt:lpstr>
      <vt:lpstr>What is micro teaching?</vt:lpstr>
      <vt:lpstr>How Microteaching Works?</vt:lpstr>
      <vt:lpstr>What is the aim of micro teaching?</vt:lpstr>
      <vt:lpstr>Key factors of micro teaching</vt:lpstr>
      <vt:lpstr>Underlying Principles of Micro teaching:</vt:lpstr>
      <vt:lpstr>Underlying Principles of Micro teaching: (cont’d)</vt:lpstr>
      <vt:lpstr>Underlying Principles of Micro teaching: (cont’d)</vt:lpstr>
      <vt:lpstr>Concept of Micro teaching: </vt:lpstr>
      <vt:lpstr>Concept of Micro teaching: (cont’d) </vt:lpstr>
      <vt:lpstr>Preparation for Micro-teaching</vt:lpstr>
      <vt:lpstr>Procedure of Micro teaching:</vt:lpstr>
      <vt:lpstr>Procedure of Micro teaching: (cont’d)</vt:lpstr>
      <vt:lpstr>Procedure of Micro teaching: (cont’d)</vt:lpstr>
      <vt:lpstr>Procedure of Micro teaching: (cont’d)</vt:lpstr>
      <vt:lpstr>Procedure of Micro teaching: (cont’d)</vt:lpstr>
      <vt:lpstr>Procedure of Micro teaching: (cont’d) </vt:lpstr>
      <vt:lpstr>Procedure of Micro teaching: (cont’d)</vt:lpstr>
      <vt:lpstr>Procedure of Micro teaching: (cont’d) </vt:lpstr>
      <vt:lpstr>Procedure of Micro teaching: (cont’d)</vt:lpstr>
      <vt:lpstr>Three Phases of Microteaching: </vt:lpstr>
      <vt:lpstr>PowerPoint Presentation</vt:lpstr>
      <vt:lpstr>PowerPoint Presentation</vt:lpstr>
      <vt:lpstr>Benefits of Microteaching</vt:lpstr>
      <vt:lpstr>Disadvantages of Microteaching</vt:lpstr>
      <vt:lpstr>Disadvantages of Microteaching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 Teaching</dc:title>
  <dc:creator>ahmet</dc:creator>
  <cp:lastModifiedBy>Durmaz</cp:lastModifiedBy>
  <cp:revision>22</cp:revision>
  <dcterms:created xsi:type="dcterms:W3CDTF">2019-10-26T21:38:15Z</dcterms:created>
  <dcterms:modified xsi:type="dcterms:W3CDTF">2019-11-15T19:52:45Z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0x010100CB8F781E32428D42878B6D5C3B6EC9A4</vt:lpwstr>
  </property>
</Properties>
</file>