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81" r:id="rId3"/>
    <p:sldId id="279" r:id="rId4"/>
    <p:sldId id="259" r:id="rId5"/>
    <p:sldId id="260" r:id="rId6"/>
    <p:sldId id="261" r:id="rId7"/>
    <p:sldId id="266" r:id="rId8"/>
    <p:sldId id="267" r:id="rId9"/>
    <p:sldId id="268" r:id="rId10"/>
    <p:sldId id="265" r:id="rId11"/>
    <p:sldId id="283" r:id="rId12"/>
    <p:sldId id="264" r:id="rId13"/>
    <p:sldId id="282" r:id="rId14"/>
    <p:sldId id="277" r:id="rId15"/>
    <p:sldId id="269" r:id="rId16"/>
    <p:sldId id="270" r:id="rId17"/>
    <p:sldId id="271" r:id="rId18"/>
    <p:sldId id="272" r:id="rId19"/>
    <p:sldId id="273" r:id="rId20"/>
    <p:sldId id="284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20F5D-E94C-4C17-936D-CC54A2E25147}" type="doc">
      <dgm:prSet loTypeId="urn:microsoft.com/office/officeart/2005/8/layout/vList3#1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06CD045B-5584-4B86-A472-6FE05448341B}">
      <dgm:prSet/>
      <dgm:spPr/>
      <dgm:t>
        <a:bodyPr/>
        <a:lstStyle/>
        <a:p>
          <a:pPr rtl="0"/>
          <a:r>
            <a:rPr lang="en-US" b="1" dirty="0" smtClean="0"/>
            <a:t>Fetch rows only when the cursor is open. </a:t>
          </a:r>
          <a:endParaRPr lang="en-US" dirty="0"/>
        </a:p>
      </dgm:t>
    </dgm:pt>
    <dgm:pt modelId="{355FAC64-12A0-4ADF-8C09-25ED97C40C04}" type="parTrans" cxnId="{D050E9DD-DEA2-44F8-9AC0-01C3C3DAB153}">
      <dgm:prSet/>
      <dgm:spPr/>
      <dgm:t>
        <a:bodyPr/>
        <a:lstStyle/>
        <a:p>
          <a:endParaRPr lang="en-US"/>
        </a:p>
      </dgm:t>
    </dgm:pt>
    <dgm:pt modelId="{D6A2D8B4-A342-4006-9003-62FF218B8A13}" type="sibTrans" cxnId="{D050E9DD-DEA2-44F8-9AC0-01C3C3DAB153}">
      <dgm:prSet/>
      <dgm:spPr/>
      <dgm:t>
        <a:bodyPr/>
        <a:lstStyle/>
        <a:p>
          <a:endParaRPr lang="en-US"/>
        </a:p>
      </dgm:t>
    </dgm:pt>
    <dgm:pt modelId="{61548154-96DA-4AB4-9068-4CEC380A3555}">
      <dgm:prSet/>
      <dgm:spPr/>
      <dgm:t>
        <a:bodyPr/>
        <a:lstStyle/>
        <a:p>
          <a:pPr rtl="0"/>
          <a:r>
            <a:rPr lang="en-US" b="1" dirty="0" smtClean="0"/>
            <a:t>Use the %ISOPEN cursor attribute before performing a fetch to test whether the cursor is open.</a:t>
          </a:r>
          <a:endParaRPr lang="en-US" dirty="0"/>
        </a:p>
      </dgm:t>
    </dgm:pt>
    <dgm:pt modelId="{D3F63FE0-3190-4628-BB43-324315043B6C}" type="parTrans" cxnId="{32A60A1F-44E1-410A-BB19-87F7B59C4FD7}">
      <dgm:prSet/>
      <dgm:spPr/>
      <dgm:t>
        <a:bodyPr/>
        <a:lstStyle/>
        <a:p>
          <a:endParaRPr lang="en-US"/>
        </a:p>
      </dgm:t>
    </dgm:pt>
    <dgm:pt modelId="{C8E5CEFB-F682-4A2C-9AA5-9076ACCE93BB}" type="sibTrans" cxnId="{32A60A1F-44E1-410A-BB19-87F7B59C4FD7}">
      <dgm:prSet/>
      <dgm:spPr/>
      <dgm:t>
        <a:bodyPr/>
        <a:lstStyle/>
        <a:p>
          <a:endParaRPr lang="en-US"/>
        </a:p>
      </dgm:t>
    </dgm:pt>
    <dgm:pt modelId="{421B6E71-89A0-4A90-8E92-6F5B7B00536B}" type="pres">
      <dgm:prSet presAssocID="{72820F5D-E94C-4C17-936D-CC54A2E2514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57808A3-6E18-4650-A1BD-2E56E60C18B4}" type="pres">
      <dgm:prSet presAssocID="{06CD045B-5584-4B86-A472-6FE05448341B}" presName="composite" presStyleCnt="0"/>
      <dgm:spPr/>
    </dgm:pt>
    <dgm:pt modelId="{989CC642-31B5-4E76-B998-D2077B0F9E8B}" type="pres">
      <dgm:prSet presAssocID="{06CD045B-5584-4B86-A472-6FE05448341B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3C1FD2A-EAB2-406E-9AB2-F6299851B6D2}" type="pres">
      <dgm:prSet presAssocID="{06CD045B-5584-4B86-A472-6FE05448341B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1A69F1-462F-4370-AB2D-B6D34B72C5EB}" type="pres">
      <dgm:prSet presAssocID="{D6A2D8B4-A342-4006-9003-62FF218B8A13}" presName="spacing" presStyleCnt="0"/>
      <dgm:spPr/>
    </dgm:pt>
    <dgm:pt modelId="{14A70388-27FF-4C68-A84F-5086A0D7497B}" type="pres">
      <dgm:prSet presAssocID="{61548154-96DA-4AB4-9068-4CEC380A3555}" presName="composite" presStyleCnt="0"/>
      <dgm:spPr/>
    </dgm:pt>
    <dgm:pt modelId="{71CB48A5-B348-4879-A827-DE1F318079F4}" type="pres">
      <dgm:prSet presAssocID="{61548154-96DA-4AB4-9068-4CEC380A3555}" presName="imgShp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D4BDE96-74E9-473C-8BBB-50A93DAD427D}" type="pres">
      <dgm:prSet presAssocID="{61548154-96DA-4AB4-9068-4CEC380A3555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3E8B61F-69B4-467C-8A70-842C25871E73}" type="presOf" srcId="{06CD045B-5584-4B86-A472-6FE05448341B}" destId="{C3C1FD2A-EAB2-406E-9AB2-F6299851B6D2}" srcOrd="0" destOrd="0" presId="urn:microsoft.com/office/officeart/2005/8/layout/vList3#1"/>
    <dgm:cxn modelId="{D050E9DD-DEA2-44F8-9AC0-01C3C3DAB153}" srcId="{72820F5D-E94C-4C17-936D-CC54A2E25147}" destId="{06CD045B-5584-4B86-A472-6FE05448341B}" srcOrd="0" destOrd="0" parTransId="{355FAC64-12A0-4ADF-8C09-25ED97C40C04}" sibTransId="{D6A2D8B4-A342-4006-9003-62FF218B8A13}"/>
    <dgm:cxn modelId="{ED95A3AE-8981-4E47-8107-099B7C50BB0B}" type="presOf" srcId="{72820F5D-E94C-4C17-936D-CC54A2E25147}" destId="{421B6E71-89A0-4A90-8E92-6F5B7B00536B}" srcOrd="0" destOrd="0" presId="urn:microsoft.com/office/officeart/2005/8/layout/vList3#1"/>
    <dgm:cxn modelId="{FD8CB82C-F764-48E1-BB8C-E04AC56F7D2C}" type="presOf" srcId="{61548154-96DA-4AB4-9068-4CEC380A3555}" destId="{CD4BDE96-74E9-473C-8BBB-50A93DAD427D}" srcOrd="0" destOrd="0" presId="urn:microsoft.com/office/officeart/2005/8/layout/vList3#1"/>
    <dgm:cxn modelId="{32A60A1F-44E1-410A-BB19-87F7B59C4FD7}" srcId="{72820F5D-E94C-4C17-936D-CC54A2E25147}" destId="{61548154-96DA-4AB4-9068-4CEC380A3555}" srcOrd="1" destOrd="0" parTransId="{D3F63FE0-3190-4628-BB43-324315043B6C}" sibTransId="{C8E5CEFB-F682-4A2C-9AA5-9076ACCE93BB}"/>
    <dgm:cxn modelId="{95C15A1E-2345-40CE-BB56-9076037E0BA5}" type="presParOf" srcId="{421B6E71-89A0-4A90-8E92-6F5B7B00536B}" destId="{957808A3-6E18-4650-A1BD-2E56E60C18B4}" srcOrd="0" destOrd="0" presId="urn:microsoft.com/office/officeart/2005/8/layout/vList3#1"/>
    <dgm:cxn modelId="{1A09554F-D0E9-45CB-AC0F-53CF1B3E8D57}" type="presParOf" srcId="{957808A3-6E18-4650-A1BD-2E56E60C18B4}" destId="{989CC642-31B5-4E76-B998-D2077B0F9E8B}" srcOrd="0" destOrd="0" presId="urn:microsoft.com/office/officeart/2005/8/layout/vList3#1"/>
    <dgm:cxn modelId="{8375DB79-1E1D-4963-B27A-1D7E9DC29C6B}" type="presParOf" srcId="{957808A3-6E18-4650-A1BD-2E56E60C18B4}" destId="{C3C1FD2A-EAB2-406E-9AB2-F6299851B6D2}" srcOrd="1" destOrd="0" presId="urn:microsoft.com/office/officeart/2005/8/layout/vList3#1"/>
    <dgm:cxn modelId="{04C65A2B-112F-4F90-851B-ABE70C000B04}" type="presParOf" srcId="{421B6E71-89A0-4A90-8E92-6F5B7B00536B}" destId="{761A69F1-462F-4370-AB2D-B6D34B72C5EB}" srcOrd="1" destOrd="0" presId="urn:microsoft.com/office/officeart/2005/8/layout/vList3#1"/>
    <dgm:cxn modelId="{2918A41F-5539-425E-9D14-587E7D9D30B7}" type="presParOf" srcId="{421B6E71-89A0-4A90-8E92-6F5B7B00536B}" destId="{14A70388-27FF-4C68-A84F-5086A0D7497B}" srcOrd="2" destOrd="0" presId="urn:microsoft.com/office/officeart/2005/8/layout/vList3#1"/>
    <dgm:cxn modelId="{4021B3A2-0C74-4E17-B384-90921B3FD4BA}" type="presParOf" srcId="{14A70388-27FF-4C68-A84F-5086A0D7497B}" destId="{71CB48A5-B348-4879-A827-DE1F318079F4}" srcOrd="0" destOrd="0" presId="urn:microsoft.com/office/officeart/2005/8/layout/vList3#1"/>
    <dgm:cxn modelId="{E6CCD170-31F6-4812-9180-A902DA70BB79}" type="presParOf" srcId="{14A70388-27FF-4C68-A84F-5086A0D7497B}" destId="{CD4BDE96-74E9-473C-8BBB-50A93DAD427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1566EE-59A4-4366-B3E1-A597FC5F4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7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4E23-2B2E-4871-A165-A8A8F1387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2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94D2-35F0-459A-BD7C-43459A354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5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54A5-3822-408A-8657-3441B911D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6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3328A4-A447-40A2-AD14-599987C21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2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53EBFC-2A28-4045-904A-D1E570145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2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9F348F-43AD-45A5-ABCE-6B9B221CF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9C34-CFA2-4D6A-968B-6D467AA02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3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275BC3-E904-467F-ABAC-AE919E01F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3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ABDAE-4EBE-4D93-AEF2-23171EBCC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D36481-75D0-456F-9CD0-FCD71D3BA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4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spcBef>
                <a:spcPct val="20000"/>
              </a:spcBef>
              <a:defRPr kumimoji="0" sz="11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spcBef>
                <a:spcPct val="20000"/>
              </a:spcBef>
              <a:defRPr kumimoji="0" sz="11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spcBef>
                <a:spcPct val="20000"/>
              </a:spcBef>
              <a:defRPr kumimoji="0" sz="1200" smtClean="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884502CE-9450-4A75-B47D-0EAAD44E7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7" r:id="rId4"/>
    <p:sldLayoutId id="2147483698" r:id="rId5"/>
    <p:sldLayoutId id="2147483691" r:id="rId6"/>
    <p:sldLayoutId id="2147483699" r:id="rId7"/>
    <p:sldLayoutId id="2147483692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14400" y="4343400"/>
            <a:ext cx="7772400" cy="1975104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solidFill>
                  <a:schemeClr val="tx2">
                    <a:satMod val="200000"/>
                  </a:schemeClr>
                </a:solidFill>
              </a:rPr>
              <a:t>ITEC 224 Database Programming</a:t>
            </a: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PL/SQL Lab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914400" y="2835275"/>
            <a:ext cx="7772400" cy="1508125"/>
          </a:xfrm>
          <a:prstGeom prst="rect">
            <a:avLst/>
          </a:prstGeom>
        </p:spPr>
        <p:txBody>
          <a:bodyPr>
            <a:normAutofit/>
          </a:bodyPr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54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114300"/>
            <a:ext cx="91440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Fetching Data from the Cursor using records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blackGray">
          <a:xfrm>
            <a:off x="1143000" y="685800"/>
            <a:ext cx="7159625" cy="5494454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DECLARE 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CURSOR </a:t>
            </a:r>
            <a:r>
              <a:rPr lang="en-US" b="1" dirty="0" err="1">
                <a:solidFill>
                  <a:srgbClr val="000000"/>
                </a:solidFill>
              </a:rPr>
              <a:t>emp_cursor</a:t>
            </a:r>
            <a:r>
              <a:rPr lang="en-US" b="1" dirty="0">
                <a:solidFill>
                  <a:srgbClr val="000000"/>
                </a:solidFill>
              </a:rPr>
              <a:t> IS 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 SELECT  </a:t>
            </a:r>
            <a:r>
              <a:rPr lang="en-US" b="1" dirty="0" err="1">
                <a:solidFill>
                  <a:srgbClr val="000000"/>
                </a:solidFill>
              </a:rPr>
              <a:t>employee_id</a:t>
            </a:r>
            <a:r>
              <a:rPr lang="en-US" b="1" dirty="0">
                <a:solidFill>
                  <a:srgbClr val="000000"/>
                </a:solidFill>
              </a:rPr>
              <a:t>   ,    </a:t>
            </a:r>
            <a:r>
              <a:rPr lang="en-US" b="1" dirty="0" err="1">
                <a:solidFill>
                  <a:srgbClr val="000000"/>
                </a:solidFill>
              </a:rPr>
              <a:t>last_name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 FROM employees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 WHERE  </a:t>
            </a:r>
            <a:r>
              <a:rPr lang="en-US" b="1" dirty="0" err="1">
                <a:solidFill>
                  <a:srgbClr val="000000"/>
                </a:solidFill>
              </a:rPr>
              <a:t>department_id</a:t>
            </a:r>
            <a:r>
              <a:rPr lang="en-US" b="1" dirty="0">
                <a:solidFill>
                  <a:srgbClr val="000000"/>
                </a:solidFill>
              </a:rPr>
              <a:t> =30;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endParaRPr lang="en-US" b="1" dirty="0">
              <a:solidFill>
                <a:srgbClr val="000000"/>
              </a:solidFill>
            </a:endParaRP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 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BEGIN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OPEN </a:t>
            </a:r>
            <a:r>
              <a:rPr lang="en-US" b="1" dirty="0" err="1">
                <a:solidFill>
                  <a:srgbClr val="000000"/>
                </a:solidFill>
              </a:rPr>
              <a:t>emp_cursor</a:t>
            </a:r>
            <a:r>
              <a:rPr lang="en-US" b="1" dirty="0">
                <a:solidFill>
                  <a:srgbClr val="000000"/>
                </a:solidFill>
              </a:rPr>
              <a:t>;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LOOP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  FETCH </a:t>
            </a:r>
            <a:r>
              <a:rPr lang="en-US" b="1" dirty="0" err="1">
                <a:solidFill>
                  <a:srgbClr val="000000"/>
                </a:solidFill>
              </a:rPr>
              <a:t>emp_cursor</a:t>
            </a:r>
            <a:r>
              <a:rPr lang="en-US" b="1" dirty="0">
                <a:solidFill>
                  <a:srgbClr val="000000"/>
                </a:solidFill>
              </a:rPr>
              <a:t> INTO </a:t>
            </a:r>
            <a:r>
              <a:rPr lang="en-US" b="1" dirty="0" err="1">
                <a:solidFill>
                  <a:srgbClr val="000000"/>
                </a:solidFill>
              </a:rPr>
              <a:t>emp_record</a:t>
            </a:r>
            <a:r>
              <a:rPr lang="en-US" b="1" dirty="0">
                <a:solidFill>
                  <a:srgbClr val="000000"/>
                </a:solidFill>
              </a:rPr>
              <a:t>;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  DBMS_OUTPUT.PUT_LINE(   </a:t>
            </a:r>
            <a:r>
              <a:rPr lang="en-US" b="1" dirty="0" err="1">
                <a:solidFill>
                  <a:srgbClr val="000000"/>
                </a:solidFill>
              </a:rPr>
              <a:t>emp_record.last_name</a:t>
            </a:r>
            <a:r>
              <a:rPr lang="en-US" b="1" dirty="0">
                <a:solidFill>
                  <a:srgbClr val="000000"/>
                </a:solidFill>
              </a:rPr>
              <a:t>   );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   . . 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03463" y="1600200"/>
            <a:ext cx="1582737" cy="3698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employee_id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71600" y="2921000"/>
            <a:ext cx="5791200" cy="508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emp_record</a:t>
            </a:r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en-US" b="1" dirty="0" err="1">
                <a:solidFill>
                  <a:srgbClr val="FF0000"/>
                </a:solidFill>
              </a:rPr>
              <a:t>emp_cursor%ROWTYPE</a:t>
            </a:r>
            <a:r>
              <a:rPr lang="en-US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91000" y="1600200"/>
            <a:ext cx="1377950" cy="3698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last_name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47783" y="4191000"/>
            <a:ext cx="1653017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b="1" dirty="0" err="1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  <a:cs typeface="+mn-cs"/>
              </a:rPr>
              <a:t>emp_record</a:t>
            </a:r>
            <a:endParaRPr lang="en-US" sz="2000" b="1" dirty="0">
              <a:ln w="0"/>
              <a:solidFill>
                <a:srgbClr val="FF3399"/>
              </a:solidFill>
              <a:effectLst>
                <a:reflection blurRad="12700" stA="50000" endPos="50000" dist="5000" dir="5400000" sy="-100000" rotWithShape="0"/>
              </a:effectLst>
              <a:cs typeface="+mn-cs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14600" y="1476375"/>
            <a:ext cx="1371600" cy="657225"/>
            <a:chOff x="2514600" y="1475601"/>
            <a:chExt cx="1371600" cy="657999"/>
          </a:xfrm>
        </p:grpSpPr>
        <p:sp>
          <p:nvSpPr>
            <p:cNvPr id="6" name="Cube 5"/>
            <p:cNvSpPr/>
            <p:nvPr/>
          </p:nvSpPr>
          <p:spPr>
            <a:xfrm>
              <a:off x="2514600" y="1600200"/>
              <a:ext cx="1371600" cy="533400"/>
            </a:xfrm>
            <a:prstGeom prst="cub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90800" y="1475601"/>
              <a:ext cx="1219200" cy="276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200" i="1" dirty="0" err="1">
                  <a:solidFill>
                    <a:schemeClr val="accent1">
                      <a:lumMod val="50000"/>
                    </a:schemeClr>
                  </a:solidFill>
                  <a:cs typeface="+mn-cs"/>
                </a:rPr>
                <a:t>employee_id</a:t>
              </a:r>
              <a:endParaRPr lang="en-US" sz="1600" i="1" dirty="0">
                <a:solidFill>
                  <a:schemeClr val="accent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267200" y="1524000"/>
            <a:ext cx="1295400" cy="609600"/>
            <a:chOff x="6781800" y="1981200"/>
            <a:chExt cx="1295400" cy="609600"/>
          </a:xfrm>
        </p:grpSpPr>
        <p:sp>
          <p:nvSpPr>
            <p:cNvPr id="7" name="Cube 6"/>
            <p:cNvSpPr/>
            <p:nvPr/>
          </p:nvSpPr>
          <p:spPr>
            <a:xfrm>
              <a:off x="6781800" y="2057400"/>
              <a:ext cx="1295400" cy="533400"/>
            </a:xfrm>
            <a:prstGeom prst="cub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0" y="1981200"/>
              <a:ext cx="1219200" cy="27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200" i="1" dirty="0" err="1">
                  <a:solidFill>
                    <a:schemeClr val="accent1">
                      <a:lumMod val="50000"/>
                    </a:schemeClr>
                  </a:solidFill>
                  <a:cs typeface="+mn-cs"/>
                </a:rPr>
                <a:t>Last_name</a:t>
              </a:r>
              <a:endParaRPr lang="en-US" sz="1600" i="1" dirty="0">
                <a:solidFill>
                  <a:schemeClr val="accent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616450" y="5715000"/>
            <a:ext cx="2698750" cy="3698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emp_record.last_name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 rot="21600000">
            <a:off x="6096000" y="5181600"/>
            <a:ext cx="3048000" cy="576263"/>
          </a:xfrm>
          <a:custGeom>
            <a:avLst/>
            <a:gdLst>
              <a:gd name="connsiteX0" fmla="*/ 0 w 3545719"/>
              <a:gd name="connsiteY0" fmla="*/ 0 h 575592"/>
              <a:gd name="connsiteX1" fmla="*/ 3257923 w 3545719"/>
              <a:gd name="connsiteY1" fmla="*/ 0 h 575592"/>
              <a:gd name="connsiteX2" fmla="*/ 3545719 w 3545719"/>
              <a:gd name="connsiteY2" fmla="*/ 287796 h 575592"/>
              <a:gd name="connsiteX3" fmla="*/ 3257923 w 3545719"/>
              <a:gd name="connsiteY3" fmla="*/ 575592 h 575592"/>
              <a:gd name="connsiteX4" fmla="*/ 0 w 3545719"/>
              <a:gd name="connsiteY4" fmla="*/ 575592 h 575592"/>
              <a:gd name="connsiteX5" fmla="*/ 0 w 3545719"/>
              <a:gd name="connsiteY5" fmla="*/ 0 h 57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5719" h="575592">
                <a:moveTo>
                  <a:pt x="3545719" y="575591"/>
                </a:moveTo>
                <a:lnTo>
                  <a:pt x="287796" y="575591"/>
                </a:lnTo>
                <a:lnTo>
                  <a:pt x="0" y="287796"/>
                </a:lnTo>
                <a:lnTo>
                  <a:pt x="287796" y="1"/>
                </a:lnTo>
                <a:lnTo>
                  <a:pt x="3545719" y="1"/>
                </a:lnTo>
                <a:lnTo>
                  <a:pt x="3545719" y="575591"/>
                </a:lnTo>
                <a:close/>
              </a:path>
            </a:pathLst>
          </a:custGeom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24000" tIns="60961" rIns="113792" bIns="60961" spcCol="1270" anchor="ctr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Use C style dot notation to access individual fields of the record</a:t>
            </a:r>
            <a:endParaRPr lang="en-US" sz="1600" dirty="0"/>
          </a:p>
        </p:txBody>
      </p:sp>
      <p:sp>
        <p:nvSpPr>
          <p:cNvPr id="23" name="Oval 22"/>
          <p:cNvSpPr/>
          <p:nvPr/>
        </p:nvSpPr>
        <p:spPr>
          <a:xfrm>
            <a:off x="5808663" y="5214938"/>
            <a:ext cx="473075" cy="57626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3 C 0.00451 -0.01088 0.02101 -0.02129 0.02674 -0.02129 C 0.06319 -0.02129 0.10052 0.1463 0.10052 0.31459 C 0.10052 0.22963 0.1191 0.1463 0.13698 0.1463 C 0.15556 0.1463 0.17326 0.23102 0.17326 0.31459 C 0.17326 0.27223 0.18281 0.22963 0.19201 0.22963 C 0.20139 0.22963 0.21094 0.2713 0.21094 0.31459 C 0.21094 0.29283 0.21545 0.27223 0.22014 0.27223 C 0.22483 0.27223 0.22951 0.29399 0.22951 0.31459 C 0.22951 0.30348 0.23194 0.29283 0.23403 0.29283 C 0.23542 0.29283 0.23872 0.30348 0.23872 0.31459 C 0.23872 0.3088 0.2401 0.30348 0.24132 0.30348 C 0.24132 0.30487 0.24375 0.3088 0.24375 0.31459 C 0.24375 0.31135 0.24375 0.3088 0.24497 0.3088 C 0.24497 0.31019 0.24618 0.31158 0.24618 0.31459 C 0.24618 0.31274 0.24618 0.31135 0.24618 0.31019 C 0.2474 0.31019 0.2474 0.31158 0.2474 0.31297 C 0.24861 0.31297 0.24861 0.31158 0.24861 0.31019 C 0.25 0.31019 0.25 0.31158 0.25 0.31297 " pathEditMode="relative" rAng="0" ptsTypes="fffffffffffffffffff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0.00139 C -0.04201 -0.01227 -0.02569 -0.02223 -0.02031 -0.02223 C 0.01476 -0.02223 0.05069 0.14398 0.05069 0.31111 C 0.05069 0.22639 0.0691 0.14398 0.08611 0.14398 C 0.10417 0.14398 0.12118 0.22777 0.12118 0.31111 C 0.12118 0.26944 0.13038 0.22639 0.13924 0.22639 C 0.14878 0.22639 0.15764 0.26782 0.15764 0.31111 C 0.15764 0.28912 0.16215 0.26944 0.16649 0.26944 C 0.17118 0.26944 0.17569 0.29051 0.17569 0.31111 C 0.17569 0.3 0.17795 0.28912 0.18003 0.28912 C 0.18125 0.28912 0.18455 0.3 0.18455 0.31111 C 0.18455 0.30532 0.18594 0.3 0.18698 0.3 C 0.18698 0.30115 0.18941 0.30532 0.18941 0.31111 C 0.18941 0.30764 0.18941 0.30532 0.19028 0.30532 C 0.19028 0.30671 0.19167 0.30787 0.19167 0.31111 C 0.19167 0.30902 0.19167 0.30764 0.19167 0.30671 C 0.19271 0.30671 0.19271 0.30787 0.19271 0.30926 C 0.1941 0.30926 0.1941 0.30787 0.1941 0.30671 C 0.19583 0.30671 0.19583 0.30787 0.19583 0.30926 " pathEditMode="relative" rAng="0" ptsTypes="fffffffffffffffffff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1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20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 txBox="1">
            <a:spLocks noChangeArrowheads="1"/>
          </p:cNvSpPr>
          <p:nvPr/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Using Cursors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079625" y="1524000"/>
            <a:ext cx="6149975" cy="1058863"/>
          </a:xfrm>
          <a:custGeom>
            <a:avLst/>
            <a:gdLst>
              <a:gd name="connsiteX0" fmla="*/ 0 w 5168646"/>
              <a:gd name="connsiteY0" fmla="*/ 0 h 933181"/>
              <a:gd name="connsiteX1" fmla="*/ 4702056 w 5168646"/>
              <a:gd name="connsiteY1" fmla="*/ 0 h 933181"/>
              <a:gd name="connsiteX2" fmla="*/ 5168646 w 5168646"/>
              <a:gd name="connsiteY2" fmla="*/ 466591 h 933181"/>
              <a:gd name="connsiteX3" fmla="*/ 4702056 w 5168646"/>
              <a:gd name="connsiteY3" fmla="*/ 933181 h 933181"/>
              <a:gd name="connsiteX4" fmla="*/ 0 w 5168646"/>
              <a:gd name="connsiteY4" fmla="*/ 933181 h 933181"/>
              <a:gd name="connsiteX5" fmla="*/ 0 w 5168646"/>
              <a:gd name="connsiteY5" fmla="*/ 0 h 93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46" h="933181">
                <a:moveTo>
                  <a:pt x="5168646" y="933180"/>
                </a:moveTo>
                <a:lnTo>
                  <a:pt x="466590" y="933180"/>
                </a:lnTo>
                <a:lnTo>
                  <a:pt x="0" y="466590"/>
                </a:lnTo>
                <a:lnTo>
                  <a:pt x="466590" y="1"/>
                </a:lnTo>
                <a:lnTo>
                  <a:pt x="5168646" y="1"/>
                </a:lnTo>
                <a:lnTo>
                  <a:pt x="5168646" y="93318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4805" tIns="68581" rIns="128016" bIns="68581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/>
              <a:t>If you attempt to open a cursor that is already open, you get </a:t>
            </a:r>
            <a:r>
              <a:rPr lang="en-US"/>
              <a:t>CURSOR_ALREADY_OPEN exception.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0" y="1524000"/>
            <a:ext cx="1109663" cy="1058863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>
            <a:off x="2079625" y="2898775"/>
            <a:ext cx="6149975" cy="1057275"/>
          </a:xfrm>
          <a:custGeom>
            <a:avLst/>
            <a:gdLst>
              <a:gd name="connsiteX0" fmla="*/ 0 w 5168646"/>
              <a:gd name="connsiteY0" fmla="*/ 0 h 933181"/>
              <a:gd name="connsiteX1" fmla="*/ 4702056 w 5168646"/>
              <a:gd name="connsiteY1" fmla="*/ 0 h 933181"/>
              <a:gd name="connsiteX2" fmla="*/ 5168646 w 5168646"/>
              <a:gd name="connsiteY2" fmla="*/ 466591 h 933181"/>
              <a:gd name="connsiteX3" fmla="*/ 4702056 w 5168646"/>
              <a:gd name="connsiteY3" fmla="*/ 933181 h 933181"/>
              <a:gd name="connsiteX4" fmla="*/ 0 w 5168646"/>
              <a:gd name="connsiteY4" fmla="*/ 933181 h 933181"/>
              <a:gd name="connsiteX5" fmla="*/ 0 w 5168646"/>
              <a:gd name="connsiteY5" fmla="*/ 0 h 93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46" h="933181">
                <a:moveTo>
                  <a:pt x="5168646" y="933180"/>
                </a:moveTo>
                <a:lnTo>
                  <a:pt x="466590" y="933180"/>
                </a:lnTo>
                <a:lnTo>
                  <a:pt x="0" y="466590"/>
                </a:lnTo>
                <a:lnTo>
                  <a:pt x="466590" y="1"/>
                </a:lnTo>
                <a:lnTo>
                  <a:pt x="5168646" y="1"/>
                </a:lnTo>
                <a:lnTo>
                  <a:pt x="5168646" y="93318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4805" tIns="68581" rIns="128016" bIns="68580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/>
              <a:t>The fetch list must be union compatible with the INTO list.</a:t>
            </a:r>
          </a:p>
        </p:txBody>
      </p:sp>
      <p:sp>
        <p:nvSpPr>
          <p:cNvPr id="25" name="Oval 24"/>
          <p:cNvSpPr/>
          <p:nvPr/>
        </p:nvSpPr>
        <p:spPr>
          <a:xfrm>
            <a:off x="1524000" y="2898775"/>
            <a:ext cx="1109663" cy="1057275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25"/>
          <p:cNvSpPr/>
          <p:nvPr/>
        </p:nvSpPr>
        <p:spPr>
          <a:xfrm>
            <a:off x="2079625" y="4273550"/>
            <a:ext cx="6149975" cy="1057275"/>
          </a:xfrm>
          <a:custGeom>
            <a:avLst/>
            <a:gdLst>
              <a:gd name="connsiteX0" fmla="*/ 0 w 5168646"/>
              <a:gd name="connsiteY0" fmla="*/ 0 h 933181"/>
              <a:gd name="connsiteX1" fmla="*/ 4702056 w 5168646"/>
              <a:gd name="connsiteY1" fmla="*/ 0 h 933181"/>
              <a:gd name="connsiteX2" fmla="*/ 5168646 w 5168646"/>
              <a:gd name="connsiteY2" fmla="*/ 466591 h 933181"/>
              <a:gd name="connsiteX3" fmla="*/ 4702056 w 5168646"/>
              <a:gd name="connsiteY3" fmla="*/ 933181 h 933181"/>
              <a:gd name="connsiteX4" fmla="*/ 0 w 5168646"/>
              <a:gd name="connsiteY4" fmla="*/ 933181 h 933181"/>
              <a:gd name="connsiteX5" fmla="*/ 0 w 5168646"/>
              <a:gd name="connsiteY5" fmla="*/ 0 h 93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46" h="933181">
                <a:moveTo>
                  <a:pt x="5168646" y="933180"/>
                </a:moveTo>
                <a:lnTo>
                  <a:pt x="466590" y="933180"/>
                </a:lnTo>
                <a:lnTo>
                  <a:pt x="0" y="466590"/>
                </a:lnTo>
                <a:lnTo>
                  <a:pt x="466590" y="1"/>
                </a:lnTo>
                <a:lnTo>
                  <a:pt x="5168646" y="1"/>
                </a:lnTo>
                <a:lnTo>
                  <a:pt x="5168646" y="93318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4805" tIns="68581" rIns="128016" bIns="68580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/>
              <a:t>If the query returns no rows when the cursor is opened, PL/SQL does not raise an exception. </a:t>
            </a:r>
          </a:p>
        </p:txBody>
      </p:sp>
      <p:sp>
        <p:nvSpPr>
          <p:cNvPr id="27" name="Oval 26"/>
          <p:cNvSpPr/>
          <p:nvPr/>
        </p:nvSpPr>
        <p:spPr>
          <a:xfrm>
            <a:off x="1524000" y="4273550"/>
            <a:ext cx="1109663" cy="1057275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>
          <a:xfrm>
            <a:off x="2079625" y="5646738"/>
            <a:ext cx="6149975" cy="1058862"/>
          </a:xfrm>
          <a:custGeom>
            <a:avLst/>
            <a:gdLst>
              <a:gd name="connsiteX0" fmla="*/ 0 w 5168646"/>
              <a:gd name="connsiteY0" fmla="*/ 0 h 933181"/>
              <a:gd name="connsiteX1" fmla="*/ 4702056 w 5168646"/>
              <a:gd name="connsiteY1" fmla="*/ 0 h 933181"/>
              <a:gd name="connsiteX2" fmla="*/ 5168646 w 5168646"/>
              <a:gd name="connsiteY2" fmla="*/ 466591 h 933181"/>
              <a:gd name="connsiteX3" fmla="*/ 4702056 w 5168646"/>
              <a:gd name="connsiteY3" fmla="*/ 933181 h 933181"/>
              <a:gd name="connsiteX4" fmla="*/ 0 w 5168646"/>
              <a:gd name="connsiteY4" fmla="*/ 933181 h 933181"/>
              <a:gd name="connsiteX5" fmla="*/ 0 w 5168646"/>
              <a:gd name="connsiteY5" fmla="*/ 0 h 93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46" h="933181">
                <a:moveTo>
                  <a:pt x="5168646" y="933180"/>
                </a:moveTo>
                <a:lnTo>
                  <a:pt x="466590" y="933180"/>
                </a:lnTo>
                <a:lnTo>
                  <a:pt x="0" y="466590"/>
                </a:lnTo>
                <a:lnTo>
                  <a:pt x="466590" y="1"/>
                </a:lnTo>
                <a:lnTo>
                  <a:pt x="5168646" y="1"/>
                </a:lnTo>
                <a:lnTo>
                  <a:pt x="5168646" y="93318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4805" tIns="68581" rIns="128016" bIns="68580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/>
              <a:t>When using cursors in a loop, you must check for exit condition using the %NOTFOUND attribute right after the fetch statement.</a:t>
            </a:r>
          </a:p>
        </p:txBody>
      </p:sp>
      <p:sp>
        <p:nvSpPr>
          <p:cNvPr id="29" name="Oval 28"/>
          <p:cNvSpPr/>
          <p:nvPr/>
        </p:nvSpPr>
        <p:spPr>
          <a:xfrm>
            <a:off x="1524000" y="5646738"/>
            <a:ext cx="1109663" cy="105886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88343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6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Using Cursors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63775" y="1419225"/>
            <a:ext cx="5659438" cy="1063625"/>
          </a:xfrm>
          <a:custGeom>
            <a:avLst/>
            <a:gdLst>
              <a:gd name="connsiteX0" fmla="*/ 0 w 5168646"/>
              <a:gd name="connsiteY0" fmla="*/ 0 h 933181"/>
              <a:gd name="connsiteX1" fmla="*/ 4702056 w 5168646"/>
              <a:gd name="connsiteY1" fmla="*/ 0 h 933181"/>
              <a:gd name="connsiteX2" fmla="*/ 5168646 w 5168646"/>
              <a:gd name="connsiteY2" fmla="*/ 466591 h 933181"/>
              <a:gd name="connsiteX3" fmla="*/ 4702056 w 5168646"/>
              <a:gd name="connsiteY3" fmla="*/ 933181 h 933181"/>
              <a:gd name="connsiteX4" fmla="*/ 0 w 5168646"/>
              <a:gd name="connsiteY4" fmla="*/ 933181 h 933181"/>
              <a:gd name="connsiteX5" fmla="*/ 0 w 5168646"/>
              <a:gd name="connsiteY5" fmla="*/ 0 h 93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46" h="933181">
                <a:moveTo>
                  <a:pt x="5168646" y="933180"/>
                </a:moveTo>
                <a:lnTo>
                  <a:pt x="466590" y="933180"/>
                </a:lnTo>
                <a:lnTo>
                  <a:pt x="0" y="466590"/>
                </a:lnTo>
                <a:lnTo>
                  <a:pt x="466590" y="1"/>
                </a:lnTo>
                <a:lnTo>
                  <a:pt x="5168646" y="1"/>
                </a:lnTo>
                <a:lnTo>
                  <a:pt x="5168646" y="93318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4805" tIns="68581" rIns="128016" bIns="68581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/>
              <a:t>Close the cursor after completing the processing of the FETCH statement. </a:t>
            </a:r>
          </a:p>
        </p:txBody>
      </p:sp>
      <p:sp>
        <p:nvSpPr>
          <p:cNvPr id="14" name="Oval 13"/>
          <p:cNvSpPr/>
          <p:nvPr/>
        </p:nvSpPr>
        <p:spPr>
          <a:xfrm>
            <a:off x="1752600" y="1419225"/>
            <a:ext cx="1022350" cy="1063625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2263775" y="2800350"/>
            <a:ext cx="5659438" cy="1065213"/>
          </a:xfrm>
          <a:custGeom>
            <a:avLst/>
            <a:gdLst>
              <a:gd name="connsiteX0" fmla="*/ 0 w 5168646"/>
              <a:gd name="connsiteY0" fmla="*/ 0 h 933181"/>
              <a:gd name="connsiteX1" fmla="*/ 4702056 w 5168646"/>
              <a:gd name="connsiteY1" fmla="*/ 0 h 933181"/>
              <a:gd name="connsiteX2" fmla="*/ 5168646 w 5168646"/>
              <a:gd name="connsiteY2" fmla="*/ 466591 h 933181"/>
              <a:gd name="connsiteX3" fmla="*/ 4702056 w 5168646"/>
              <a:gd name="connsiteY3" fmla="*/ 933181 h 933181"/>
              <a:gd name="connsiteX4" fmla="*/ 0 w 5168646"/>
              <a:gd name="connsiteY4" fmla="*/ 933181 h 933181"/>
              <a:gd name="connsiteX5" fmla="*/ 0 w 5168646"/>
              <a:gd name="connsiteY5" fmla="*/ 0 h 93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46" h="933181">
                <a:moveTo>
                  <a:pt x="5168646" y="933180"/>
                </a:moveTo>
                <a:lnTo>
                  <a:pt x="466590" y="933180"/>
                </a:lnTo>
                <a:lnTo>
                  <a:pt x="0" y="466590"/>
                </a:lnTo>
                <a:lnTo>
                  <a:pt x="466590" y="1"/>
                </a:lnTo>
                <a:lnTo>
                  <a:pt x="5168646" y="1"/>
                </a:lnTo>
                <a:lnTo>
                  <a:pt x="5168646" y="93318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4805" tIns="68581" rIns="128016" bIns="68580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/>
              <a:t>The CLOSE statement disables the cursor, releases the context area, and </a:t>
            </a:r>
            <a:r>
              <a:rPr lang="en-US" dirty="0" err="1"/>
              <a:t>undefines</a:t>
            </a:r>
            <a:r>
              <a:rPr lang="en-US" dirty="0"/>
              <a:t> the active set.</a:t>
            </a:r>
          </a:p>
        </p:txBody>
      </p:sp>
      <p:sp>
        <p:nvSpPr>
          <p:cNvPr id="16" name="Oval 15"/>
          <p:cNvSpPr/>
          <p:nvPr/>
        </p:nvSpPr>
        <p:spPr>
          <a:xfrm>
            <a:off x="1752600" y="2800350"/>
            <a:ext cx="1022350" cy="1065213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2263775" y="4183063"/>
            <a:ext cx="5659438" cy="1063625"/>
          </a:xfrm>
          <a:custGeom>
            <a:avLst/>
            <a:gdLst>
              <a:gd name="connsiteX0" fmla="*/ 0 w 5168646"/>
              <a:gd name="connsiteY0" fmla="*/ 0 h 933181"/>
              <a:gd name="connsiteX1" fmla="*/ 4702056 w 5168646"/>
              <a:gd name="connsiteY1" fmla="*/ 0 h 933181"/>
              <a:gd name="connsiteX2" fmla="*/ 5168646 w 5168646"/>
              <a:gd name="connsiteY2" fmla="*/ 466591 h 933181"/>
              <a:gd name="connsiteX3" fmla="*/ 4702056 w 5168646"/>
              <a:gd name="connsiteY3" fmla="*/ 933181 h 933181"/>
              <a:gd name="connsiteX4" fmla="*/ 0 w 5168646"/>
              <a:gd name="connsiteY4" fmla="*/ 933181 h 933181"/>
              <a:gd name="connsiteX5" fmla="*/ 0 w 5168646"/>
              <a:gd name="connsiteY5" fmla="*/ 0 h 93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46" h="933181">
                <a:moveTo>
                  <a:pt x="5168646" y="933180"/>
                </a:moveTo>
                <a:lnTo>
                  <a:pt x="466590" y="933180"/>
                </a:lnTo>
                <a:lnTo>
                  <a:pt x="0" y="466590"/>
                </a:lnTo>
                <a:lnTo>
                  <a:pt x="466590" y="1"/>
                </a:lnTo>
                <a:lnTo>
                  <a:pt x="5168646" y="1"/>
                </a:lnTo>
                <a:lnTo>
                  <a:pt x="5168646" y="93318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4805" tIns="68581" rIns="128016" bIns="68580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/>
              <a:t>You can reopen the cursor if required. A cursor can be reopened only if it is closed. </a:t>
            </a:r>
          </a:p>
        </p:txBody>
      </p:sp>
      <p:sp>
        <p:nvSpPr>
          <p:cNvPr id="18" name="Oval 17"/>
          <p:cNvSpPr/>
          <p:nvPr/>
        </p:nvSpPr>
        <p:spPr>
          <a:xfrm>
            <a:off x="1752600" y="4183063"/>
            <a:ext cx="1022350" cy="1063625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2263775" y="5565775"/>
            <a:ext cx="5659438" cy="1063625"/>
          </a:xfrm>
          <a:custGeom>
            <a:avLst/>
            <a:gdLst>
              <a:gd name="connsiteX0" fmla="*/ 0 w 5168646"/>
              <a:gd name="connsiteY0" fmla="*/ 0 h 933181"/>
              <a:gd name="connsiteX1" fmla="*/ 4702056 w 5168646"/>
              <a:gd name="connsiteY1" fmla="*/ 0 h 933181"/>
              <a:gd name="connsiteX2" fmla="*/ 5168646 w 5168646"/>
              <a:gd name="connsiteY2" fmla="*/ 466591 h 933181"/>
              <a:gd name="connsiteX3" fmla="*/ 4702056 w 5168646"/>
              <a:gd name="connsiteY3" fmla="*/ 933181 h 933181"/>
              <a:gd name="connsiteX4" fmla="*/ 0 w 5168646"/>
              <a:gd name="connsiteY4" fmla="*/ 933181 h 933181"/>
              <a:gd name="connsiteX5" fmla="*/ 0 w 5168646"/>
              <a:gd name="connsiteY5" fmla="*/ 0 h 93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46" h="933181">
                <a:moveTo>
                  <a:pt x="5168646" y="933180"/>
                </a:moveTo>
                <a:lnTo>
                  <a:pt x="466590" y="933180"/>
                </a:lnTo>
                <a:lnTo>
                  <a:pt x="0" y="466590"/>
                </a:lnTo>
                <a:lnTo>
                  <a:pt x="466590" y="1"/>
                </a:lnTo>
                <a:lnTo>
                  <a:pt x="5168646" y="1"/>
                </a:lnTo>
                <a:lnTo>
                  <a:pt x="5168646" y="93318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4805" tIns="68581" rIns="128016" bIns="68580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/>
              <a:t>If you attempt to fetch data from a cursor after it has been closed, then an INVALID_CURSOR exception will be raised.</a:t>
            </a:r>
          </a:p>
        </p:txBody>
      </p:sp>
      <p:sp>
        <p:nvSpPr>
          <p:cNvPr id="20" name="Oval 19"/>
          <p:cNvSpPr/>
          <p:nvPr/>
        </p:nvSpPr>
        <p:spPr>
          <a:xfrm>
            <a:off x="1752600" y="5565775"/>
            <a:ext cx="1022350" cy="1063625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838200" y="2286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Cursor </a:t>
            </a:r>
            <a:r>
              <a:rPr lang="en-US" sz="4000">
                <a:solidFill>
                  <a:schemeClr val="tx2"/>
                </a:solidFill>
                <a:latin typeface="Courier New" pitchFamily="49" charset="0"/>
              </a:rPr>
              <a:t>FOR</a:t>
            </a:r>
            <a:r>
              <a:rPr lang="en-US" sz="4000">
                <a:solidFill>
                  <a:schemeClr val="tx2"/>
                </a:solidFill>
              </a:rPr>
              <a:t> Loops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blackGray">
          <a:xfrm>
            <a:off x="990600" y="990600"/>
            <a:ext cx="7154863" cy="18351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400050" eaLnBrk="0" hangingPunct="0">
              <a:lnSpc>
                <a:spcPct val="12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FOR </a:t>
            </a:r>
            <a:r>
              <a:rPr lang="en-US" b="1" i="1" dirty="0" err="1">
                <a:solidFill>
                  <a:srgbClr val="000000"/>
                </a:solidFill>
                <a:latin typeface="Courier New" pitchFamily="49" charset="0"/>
              </a:rPr>
              <a:t>record_name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IN </a:t>
            </a:r>
            <a:r>
              <a:rPr lang="en-US" b="1" i="1" dirty="0" err="1">
                <a:solidFill>
                  <a:srgbClr val="000000"/>
                </a:solidFill>
                <a:latin typeface="Courier New" pitchFamily="49" charset="0"/>
              </a:rPr>
              <a:t>cursor_name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LOOP   </a:t>
            </a:r>
          </a:p>
          <a:p>
            <a:pPr defTabSz="400050" eaLnBrk="0" hangingPunct="0">
              <a:lnSpc>
                <a:spcPct val="12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statement1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b="1" i="1" dirty="0">
              <a:solidFill>
                <a:srgbClr val="000000"/>
              </a:solidFill>
              <a:latin typeface="Courier New" pitchFamily="49" charset="0"/>
            </a:endParaRPr>
          </a:p>
          <a:p>
            <a:pPr defTabSz="400050" eaLnBrk="0" hangingPunct="0">
              <a:lnSpc>
                <a:spcPct val="125000"/>
              </a:lnSpc>
              <a:tabLst>
                <a:tab pos="400050" algn="r"/>
                <a:tab pos="673100" algn="l"/>
              </a:tabLst>
            </a:pP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  statement2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defTabSz="400050" eaLnBrk="0" hangingPunct="0">
              <a:lnSpc>
                <a:spcPct val="12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. . .</a:t>
            </a:r>
          </a:p>
          <a:p>
            <a:pPr defTabSz="400050" eaLnBrk="0" hangingPunct="0">
              <a:lnSpc>
                <a:spcPct val="12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END LOOP;</a:t>
            </a:r>
          </a:p>
        </p:txBody>
      </p:sp>
      <p:sp>
        <p:nvSpPr>
          <p:cNvPr id="7" name="Freeform 6"/>
          <p:cNvSpPr/>
          <p:nvPr/>
        </p:nvSpPr>
        <p:spPr>
          <a:xfrm>
            <a:off x="228600" y="3200400"/>
            <a:ext cx="2554288" cy="2909888"/>
          </a:xfrm>
          <a:custGeom>
            <a:avLst/>
            <a:gdLst>
              <a:gd name="connsiteX0" fmla="*/ 0 w 2239863"/>
              <a:gd name="connsiteY0" fmla="*/ 1119932 h 2239863"/>
              <a:gd name="connsiteX1" fmla="*/ 328022 w 2239863"/>
              <a:gd name="connsiteY1" fmla="*/ 328021 h 2239863"/>
              <a:gd name="connsiteX2" fmla="*/ 1119934 w 2239863"/>
              <a:gd name="connsiteY2" fmla="*/ 2 h 2239863"/>
              <a:gd name="connsiteX3" fmla="*/ 1911845 w 2239863"/>
              <a:gd name="connsiteY3" fmla="*/ 328024 h 2239863"/>
              <a:gd name="connsiteX4" fmla="*/ 2239864 w 2239863"/>
              <a:gd name="connsiteY4" fmla="*/ 1119936 h 2239863"/>
              <a:gd name="connsiteX5" fmla="*/ 1911843 w 2239863"/>
              <a:gd name="connsiteY5" fmla="*/ 1911848 h 2239863"/>
              <a:gd name="connsiteX6" fmla="*/ 1119931 w 2239863"/>
              <a:gd name="connsiteY6" fmla="*/ 2239868 h 2239863"/>
              <a:gd name="connsiteX7" fmla="*/ 328019 w 2239863"/>
              <a:gd name="connsiteY7" fmla="*/ 1911847 h 2239863"/>
              <a:gd name="connsiteX8" fmla="*/ -1 w 2239863"/>
              <a:gd name="connsiteY8" fmla="*/ 1119935 h 2239863"/>
              <a:gd name="connsiteX9" fmla="*/ 0 w 2239863"/>
              <a:gd name="connsiteY9" fmla="*/ 1119932 h 22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9863" h="2239863">
                <a:moveTo>
                  <a:pt x="0" y="1119932"/>
                </a:moveTo>
                <a:cubicBezTo>
                  <a:pt x="0" y="822907"/>
                  <a:pt x="117993" y="538048"/>
                  <a:pt x="328022" y="328021"/>
                </a:cubicBezTo>
                <a:cubicBezTo>
                  <a:pt x="538050" y="117993"/>
                  <a:pt x="822910" y="1"/>
                  <a:pt x="1119934" y="2"/>
                </a:cubicBezTo>
                <a:cubicBezTo>
                  <a:pt x="1416959" y="2"/>
                  <a:pt x="1701818" y="117995"/>
                  <a:pt x="1911845" y="328024"/>
                </a:cubicBezTo>
                <a:cubicBezTo>
                  <a:pt x="2121873" y="538052"/>
                  <a:pt x="2239865" y="822912"/>
                  <a:pt x="2239864" y="1119936"/>
                </a:cubicBezTo>
                <a:cubicBezTo>
                  <a:pt x="2239864" y="1416961"/>
                  <a:pt x="2121871" y="1701820"/>
                  <a:pt x="1911843" y="1911848"/>
                </a:cubicBezTo>
                <a:cubicBezTo>
                  <a:pt x="1701815" y="2121876"/>
                  <a:pt x="1416956" y="2239868"/>
                  <a:pt x="1119931" y="2239868"/>
                </a:cubicBezTo>
                <a:cubicBezTo>
                  <a:pt x="822906" y="2239868"/>
                  <a:pt x="538047" y="2121875"/>
                  <a:pt x="328019" y="1911847"/>
                </a:cubicBezTo>
                <a:cubicBezTo>
                  <a:pt x="117991" y="1701819"/>
                  <a:pt x="-1" y="1416959"/>
                  <a:pt x="-1" y="1119935"/>
                </a:cubicBezTo>
                <a:cubicBezTo>
                  <a:pt x="-1" y="1119934"/>
                  <a:pt x="0" y="1119933"/>
                  <a:pt x="0" y="111993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451288" tIns="350880" rIns="451288" bIns="350880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400" dirty="0"/>
              <a:t>The cursor FOR loop is a shortcut to process explicit cursors.</a:t>
            </a:r>
          </a:p>
        </p:txBody>
      </p:sp>
      <p:sp>
        <p:nvSpPr>
          <p:cNvPr id="8" name="Freeform 7"/>
          <p:cNvSpPr/>
          <p:nvPr/>
        </p:nvSpPr>
        <p:spPr>
          <a:xfrm>
            <a:off x="2273300" y="3200400"/>
            <a:ext cx="2554288" cy="2909888"/>
          </a:xfrm>
          <a:custGeom>
            <a:avLst/>
            <a:gdLst>
              <a:gd name="connsiteX0" fmla="*/ 0 w 2239863"/>
              <a:gd name="connsiteY0" fmla="*/ 1119932 h 2239863"/>
              <a:gd name="connsiteX1" fmla="*/ 328022 w 2239863"/>
              <a:gd name="connsiteY1" fmla="*/ 328021 h 2239863"/>
              <a:gd name="connsiteX2" fmla="*/ 1119934 w 2239863"/>
              <a:gd name="connsiteY2" fmla="*/ 2 h 2239863"/>
              <a:gd name="connsiteX3" fmla="*/ 1911845 w 2239863"/>
              <a:gd name="connsiteY3" fmla="*/ 328024 h 2239863"/>
              <a:gd name="connsiteX4" fmla="*/ 2239864 w 2239863"/>
              <a:gd name="connsiteY4" fmla="*/ 1119936 h 2239863"/>
              <a:gd name="connsiteX5" fmla="*/ 1911843 w 2239863"/>
              <a:gd name="connsiteY5" fmla="*/ 1911848 h 2239863"/>
              <a:gd name="connsiteX6" fmla="*/ 1119931 w 2239863"/>
              <a:gd name="connsiteY6" fmla="*/ 2239868 h 2239863"/>
              <a:gd name="connsiteX7" fmla="*/ 328019 w 2239863"/>
              <a:gd name="connsiteY7" fmla="*/ 1911847 h 2239863"/>
              <a:gd name="connsiteX8" fmla="*/ -1 w 2239863"/>
              <a:gd name="connsiteY8" fmla="*/ 1119935 h 2239863"/>
              <a:gd name="connsiteX9" fmla="*/ 0 w 2239863"/>
              <a:gd name="connsiteY9" fmla="*/ 1119932 h 22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9863" h="2239863">
                <a:moveTo>
                  <a:pt x="0" y="1119932"/>
                </a:moveTo>
                <a:cubicBezTo>
                  <a:pt x="0" y="822907"/>
                  <a:pt x="117993" y="538048"/>
                  <a:pt x="328022" y="328021"/>
                </a:cubicBezTo>
                <a:cubicBezTo>
                  <a:pt x="538050" y="117993"/>
                  <a:pt x="822910" y="1"/>
                  <a:pt x="1119934" y="2"/>
                </a:cubicBezTo>
                <a:cubicBezTo>
                  <a:pt x="1416959" y="2"/>
                  <a:pt x="1701818" y="117995"/>
                  <a:pt x="1911845" y="328024"/>
                </a:cubicBezTo>
                <a:cubicBezTo>
                  <a:pt x="2121873" y="538052"/>
                  <a:pt x="2239865" y="822912"/>
                  <a:pt x="2239864" y="1119936"/>
                </a:cubicBezTo>
                <a:cubicBezTo>
                  <a:pt x="2239864" y="1416961"/>
                  <a:pt x="2121871" y="1701820"/>
                  <a:pt x="1911843" y="1911848"/>
                </a:cubicBezTo>
                <a:cubicBezTo>
                  <a:pt x="1701815" y="2121876"/>
                  <a:pt x="1416956" y="2239868"/>
                  <a:pt x="1119931" y="2239868"/>
                </a:cubicBezTo>
                <a:cubicBezTo>
                  <a:pt x="822906" y="2239868"/>
                  <a:pt x="538047" y="2121875"/>
                  <a:pt x="328019" y="1911847"/>
                </a:cubicBezTo>
                <a:cubicBezTo>
                  <a:pt x="117991" y="1701819"/>
                  <a:pt x="-1" y="1416959"/>
                  <a:pt x="-1" y="1119935"/>
                </a:cubicBezTo>
                <a:cubicBezTo>
                  <a:pt x="-1" y="1119934"/>
                  <a:pt x="0" y="1119933"/>
                  <a:pt x="0" y="111993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451288" tIns="350880" rIns="451288" bIns="350880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400" dirty="0"/>
              <a:t>Implicit open, fetch, exit, and close occur.</a:t>
            </a:r>
          </a:p>
        </p:txBody>
      </p:sp>
      <p:sp>
        <p:nvSpPr>
          <p:cNvPr id="9" name="Freeform 8"/>
          <p:cNvSpPr/>
          <p:nvPr/>
        </p:nvSpPr>
        <p:spPr>
          <a:xfrm>
            <a:off x="4316413" y="3200400"/>
            <a:ext cx="2554287" cy="2909888"/>
          </a:xfrm>
          <a:custGeom>
            <a:avLst/>
            <a:gdLst>
              <a:gd name="connsiteX0" fmla="*/ 0 w 2239863"/>
              <a:gd name="connsiteY0" fmla="*/ 1119932 h 2239863"/>
              <a:gd name="connsiteX1" fmla="*/ 328022 w 2239863"/>
              <a:gd name="connsiteY1" fmla="*/ 328021 h 2239863"/>
              <a:gd name="connsiteX2" fmla="*/ 1119934 w 2239863"/>
              <a:gd name="connsiteY2" fmla="*/ 2 h 2239863"/>
              <a:gd name="connsiteX3" fmla="*/ 1911845 w 2239863"/>
              <a:gd name="connsiteY3" fmla="*/ 328024 h 2239863"/>
              <a:gd name="connsiteX4" fmla="*/ 2239864 w 2239863"/>
              <a:gd name="connsiteY4" fmla="*/ 1119936 h 2239863"/>
              <a:gd name="connsiteX5" fmla="*/ 1911843 w 2239863"/>
              <a:gd name="connsiteY5" fmla="*/ 1911848 h 2239863"/>
              <a:gd name="connsiteX6" fmla="*/ 1119931 w 2239863"/>
              <a:gd name="connsiteY6" fmla="*/ 2239868 h 2239863"/>
              <a:gd name="connsiteX7" fmla="*/ 328019 w 2239863"/>
              <a:gd name="connsiteY7" fmla="*/ 1911847 h 2239863"/>
              <a:gd name="connsiteX8" fmla="*/ -1 w 2239863"/>
              <a:gd name="connsiteY8" fmla="*/ 1119935 h 2239863"/>
              <a:gd name="connsiteX9" fmla="*/ 0 w 2239863"/>
              <a:gd name="connsiteY9" fmla="*/ 1119932 h 22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9863" h="2239863">
                <a:moveTo>
                  <a:pt x="0" y="1119932"/>
                </a:moveTo>
                <a:cubicBezTo>
                  <a:pt x="0" y="822907"/>
                  <a:pt x="117993" y="538048"/>
                  <a:pt x="328022" y="328021"/>
                </a:cubicBezTo>
                <a:cubicBezTo>
                  <a:pt x="538050" y="117993"/>
                  <a:pt x="822910" y="1"/>
                  <a:pt x="1119934" y="2"/>
                </a:cubicBezTo>
                <a:cubicBezTo>
                  <a:pt x="1416959" y="2"/>
                  <a:pt x="1701818" y="117995"/>
                  <a:pt x="1911845" y="328024"/>
                </a:cubicBezTo>
                <a:cubicBezTo>
                  <a:pt x="2121873" y="538052"/>
                  <a:pt x="2239865" y="822912"/>
                  <a:pt x="2239864" y="1119936"/>
                </a:cubicBezTo>
                <a:cubicBezTo>
                  <a:pt x="2239864" y="1416961"/>
                  <a:pt x="2121871" y="1701820"/>
                  <a:pt x="1911843" y="1911848"/>
                </a:cubicBezTo>
                <a:cubicBezTo>
                  <a:pt x="1701815" y="2121876"/>
                  <a:pt x="1416956" y="2239868"/>
                  <a:pt x="1119931" y="2239868"/>
                </a:cubicBezTo>
                <a:cubicBezTo>
                  <a:pt x="822906" y="2239868"/>
                  <a:pt x="538047" y="2121875"/>
                  <a:pt x="328019" y="1911847"/>
                </a:cubicBezTo>
                <a:cubicBezTo>
                  <a:pt x="117991" y="1701819"/>
                  <a:pt x="-1" y="1416959"/>
                  <a:pt x="-1" y="1119935"/>
                </a:cubicBezTo>
                <a:cubicBezTo>
                  <a:pt x="-1" y="1119934"/>
                  <a:pt x="0" y="1119933"/>
                  <a:pt x="0" y="111993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451288" tIns="350880" rIns="451288" bIns="350880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400" dirty="0"/>
              <a:t>The record that controls the loop is implicitly declared.</a:t>
            </a:r>
          </a:p>
        </p:txBody>
      </p:sp>
      <p:sp>
        <p:nvSpPr>
          <p:cNvPr id="10" name="Freeform 9"/>
          <p:cNvSpPr/>
          <p:nvPr/>
        </p:nvSpPr>
        <p:spPr>
          <a:xfrm>
            <a:off x="6361113" y="3200400"/>
            <a:ext cx="2554287" cy="2909888"/>
          </a:xfrm>
          <a:custGeom>
            <a:avLst/>
            <a:gdLst>
              <a:gd name="connsiteX0" fmla="*/ 0 w 2239863"/>
              <a:gd name="connsiteY0" fmla="*/ 1119932 h 2239863"/>
              <a:gd name="connsiteX1" fmla="*/ 328022 w 2239863"/>
              <a:gd name="connsiteY1" fmla="*/ 328021 h 2239863"/>
              <a:gd name="connsiteX2" fmla="*/ 1119934 w 2239863"/>
              <a:gd name="connsiteY2" fmla="*/ 2 h 2239863"/>
              <a:gd name="connsiteX3" fmla="*/ 1911845 w 2239863"/>
              <a:gd name="connsiteY3" fmla="*/ 328024 h 2239863"/>
              <a:gd name="connsiteX4" fmla="*/ 2239864 w 2239863"/>
              <a:gd name="connsiteY4" fmla="*/ 1119936 h 2239863"/>
              <a:gd name="connsiteX5" fmla="*/ 1911843 w 2239863"/>
              <a:gd name="connsiteY5" fmla="*/ 1911848 h 2239863"/>
              <a:gd name="connsiteX6" fmla="*/ 1119931 w 2239863"/>
              <a:gd name="connsiteY6" fmla="*/ 2239868 h 2239863"/>
              <a:gd name="connsiteX7" fmla="*/ 328019 w 2239863"/>
              <a:gd name="connsiteY7" fmla="*/ 1911847 h 2239863"/>
              <a:gd name="connsiteX8" fmla="*/ -1 w 2239863"/>
              <a:gd name="connsiteY8" fmla="*/ 1119935 h 2239863"/>
              <a:gd name="connsiteX9" fmla="*/ 0 w 2239863"/>
              <a:gd name="connsiteY9" fmla="*/ 1119932 h 223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9863" h="2239863">
                <a:moveTo>
                  <a:pt x="0" y="1119932"/>
                </a:moveTo>
                <a:cubicBezTo>
                  <a:pt x="0" y="822907"/>
                  <a:pt x="117993" y="538048"/>
                  <a:pt x="328022" y="328021"/>
                </a:cubicBezTo>
                <a:cubicBezTo>
                  <a:pt x="538050" y="117993"/>
                  <a:pt x="822910" y="1"/>
                  <a:pt x="1119934" y="2"/>
                </a:cubicBezTo>
                <a:cubicBezTo>
                  <a:pt x="1416959" y="2"/>
                  <a:pt x="1701818" y="117995"/>
                  <a:pt x="1911845" y="328024"/>
                </a:cubicBezTo>
                <a:cubicBezTo>
                  <a:pt x="2121873" y="538052"/>
                  <a:pt x="2239865" y="822912"/>
                  <a:pt x="2239864" y="1119936"/>
                </a:cubicBezTo>
                <a:cubicBezTo>
                  <a:pt x="2239864" y="1416961"/>
                  <a:pt x="2121871" y="1701820"/>
                  <a:pt x="1911843" y="1911848"/>
                </a:cubicBezTo>
                <a:cubicBezTo>
                  <a:pt x="1701815" y="2121876"/>
                  <a:pt x="1416956" y="2239868"/>
                  <a:pt x="1119931" y="2239868"/>
                </a:cubicBezTo>
                <a:cubicBezTo>
                  <a:pt x="822906" y="2239868"/>
                  <a:pt x="538047" y="2121875"/>
                  <a:pt x="328019" y="1911847"/>
                </a:cubicBezTo>
                <a:cubicBezTo>
                  <a:pt x="117991" y="1701819"/>
                  <a:pt x="-1" y="1416959"/>
                  <a:pt x="-1" y="1119935"/>
                </a:cubicBezTo>
                <a:cubicBezTo>
                  <a:pt x="-1" y="1119934"/>
                  <a:pt x="0" y="1119933"/>
                  <a:pt x="0" y="1119932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451288" tIns="350880" rIns="451288" bIns="350880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400" dirty="0"/>
              <a:t>Test the cursor attributes during the loop, if required.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0" y="1095375"/>
            <a:ext cx="1752600" cy="2762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i="1">
                <a:solidFill>
                  <a:srgbClr val="FF3399"/>
                </a:solidFill>
                <a:latin typeface="Courier New" pitchFamily="49" charset="0"/>
              </a:rPr>
              <a:t>record_name</a:t>
            </a:r>
            <a:r>
              <a:rPr lang="en-US" b="1">
                <a:solidFill>
                  <a:srgbClr val="FF3399"/>
                </a:solidFill>
                <a:latin typeface="Courier New" pitchFamily="49" charset="0"/>
              </a:rPr>
              <a:t> </a:t>
            </a:r>
            <a:endParaRPr lang="en-US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2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14400" y="3048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Fetching Data from the Cursor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gray">
          <a:xfrm>
            <a:off x="304800" y="1000125"/>
            <a:ext cx="8839200" cy="5494338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DECLARE</a:t>
            </a: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CURSOR </a:t>
            </a:r>
            <a:r>
              <a:rPr lang="en-US" b="1" dirty="0" err="1">
                <a:solidFill>
                  <a:srgbClr val="000000"/>
                </a:solidFill>
              </a:rPr>
              <a:t>student_cursor</a:t>
            </a:r>
            <a:r>
              <a:rPr lang="en-US" b="1" dirty="0">
                <a:solidFill>
                  <a:srgbClr val="000000"/>
                </a:solidFill>
              </a:rPr>
              <a:t> IS </a:t>
            </a: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SELECT salutation, </a:t>
            </a:r>
            <a:r>
              <a:rPr lang="en-US" b="1" dirty="0" err="1">
                <a:solidFill>
                  <a:srgbClr val="000000"/>
                </a:solidFill>
              </a:rPr>
              <a:t>last_name</a:t>
            </a:r>
            <a:r>
              <a:rPr lang="en-US" b="1" dirty="0">
                <a:solidFill>
                  <a:srgbClr val="000000"/>
                </a:solidFill>
              </a:rPr>
              <a:t> FROM student</a:t>
            </a: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WHERE </a:t>
            </a:r>
            <a:r>
              <a:rPr lang="en-US" b="1" dirty="0" err="1">
                <a:solidFill>
                  <a:srgbClr val="000000"/>
                </a:solidFill>
              </a:rPr>
              <a:t>last_name</a:t>
            </a:r>
            <a:r>
              <a:rPr lang="en-US" b="1" dirty="0">
                <a:solidFill>
                  <a:srgbClr val="000000"/>
                </a:solidFill>
              </a:rPr>
              <a:t> like ‘C%’;</a:t>
            </a: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BEGIN</a:t>
            </a: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FF3399"/>
                </a:solidFill>
              </a:rPr>
              <a:t>  </a:t>
            </a: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FF3399"/>
                </a:solidFill>
              </a:rPr>
              <a:t>  FOR </a:t>
            </a:r>
            <a:r>
              <a:rPr lang="en-US" b="1" dirty="0" err="1">
                <a:solidFill>
                  <a:srgbClr val="FF3399"/>
                </a:solidFill>
              </a:rPr>
              <a:t>student_record</a:t>
            </a:r>
            <a:r>
              <a:rPr lang="en-US" b="1" dirty="0">
                <a:solidFill>
                  <a:srgbClr val="FF3399"/>
                </a:solidFill>
              </a:rPr>
              <a:t> IN </a:t>
            </a:r>
            <a:r>
              <a:rPr lang="en-US" b="1" dirty="0" err="1">
                <a:solidFill>
                  <a:srgbClr val="FF3399"/>
                </a:solidFill>
              </a:rPr>
              <a:t>student_cursor</a:t>
            </a:r>
            <a:endParaRPr lang="en-US" b="1" dirty="0">
              <a:solidFill>
                <a:srgbClr val="FF3399"/>
              </a:solidFill>
            </a:endParaRP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FF3399"/>
                </a:solidFill>
              </a:rPr>
              <a:t>     LOOP</a:t>
            </a: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</a:t>
            </a:r>
            <a:r>
              <a:rPr lang="en-US" sz="1600" b="1" dirty="0">
                <a:solidFill>
                  <a:srgbClr val="000000"/>
                </a:solidFill>
              </a:rPr>
              <a:t>DBMS_OUTPUT.PUT_LINE( </a:t>
            </a:r>
            <a:r>
              <a:rPr lang="en-US" sz="1600" b="1" dirty="0" err="1">
                <a:solidFill>
                  <a:srgbClr val="000000"/>
                </a:solidFill>
              </a:rPr>
              <a:t>student_record.salutation</a:t>
            </a:r>
            <a:r>
              <a:rPr lang="en-US" sz="1600" b="1" dirty="0">
                <a:solidFill>
                  <a:srgbClr val="000000"/>
                </a:solidFill>
              </a:rPr>
              <a:t> ||' '|| </a:t>
            </a:r>
            <a:r>
              <a:rPr lang="en-US" sz="1600" b="1" dirty="0" err="1">
                <a:solidFill>
                  <a:srgbClr val="000000"/>
                </a:solidFill>
              </a:rPr>
              <a:t>student_record.last_name</a:t>
            </a:r>
            <a:r>
              <a:rPr lang="en-US" sz="1600" b="1" dirty="0">
                <a:solidFill>
                  <a:srgbClr val="000000"/>
                </a:solidFill>
              </a:rPr>
              <a:t>);</a:t>
            </a:r>
            <a:r>
              <a:rPr lang="en-US" sz="1600" dirty="0"/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FF3399"/>
                </a:solidFill>
              </a:rPr>
              <a:t>    END LOOP;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/>
              <a:t>...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END;</a:t>
            </a:r>
          </a:p>
          <a:p>
            <a:pPr defTabSz="400050" eaLnBrk="0" hangingPunct="0">
              <a:lnSpc>
                <a:spcPct val="150000"/>
              </a:lnSpc>
              <a:tabLst>
                <a:tab pos="400050" algn="r"/>
                <a:tab pos="673100" algn="l"/>
              </a:tabLst>
            </a:pP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blackWhite">
          <a:xfrm>
            <a:off x="990600" y="2209800"/>
            <a:ext cx="7162800" cy="36449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tr-TR"/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889000" y="5334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Explicit Cursor Attributes</a:t>
            </a:r>
          </a:p>
        </p:txBody>
      </p:sp>
      <p:sp>
        <p:nvSpPr>
          <p:cNvPr id="22532" name="Line 7"/>
          <p:cNvSpPr>
            <a:spLocks noChangeShapeType="1"/>
          </p:cNvSpPr>
          <p:nvPr/>
        </p:nvSpPr>
        <p:spPr bwMode="auto">
          <a:xfrm>
            <a:off x="990600" y="2743200"/>
            <a:ext cx="7162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22533" name="Group 8"/>
          <p:cNvGrpSpPr>
            <a:grpSpLocks/>
          </p:cNvGrpSpPr>
          <p:nvPr/>
        </p:nvGrpSpPr>
        <p:grpSpPr bwMode="auto">
          <a:xfrm>
            <a:off x="2732088" y="2220913"/>
            <a:ext cx="1173162" cy="3646487"/>
            <a:chOff x="1721" y="1399"/>
            <a:chExt cx="787" cy="2457"/>
          </a:xfrm>
        </p:grpSpPr>
        <p:sp>
          <p:nvSpPr>
            <p:cNvPr id="22550" name="Line 9"/>
            <p:cNvSpPr>
              <a:spLocks noChangeShapeType="1"/>
            </p:cNvSpPr>
            <p:nvPr/>
          </p:nvSpPr>
          <p:spPr bwMode="auto">
            <a:xfrm>
              <a:off x="2508" y="1400"/>
              <a:ext cx="0" cy="2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551" name="Line 10"/>
            <p:cNvSpPr>
              <a:spLocks noChangeShapeType="1"/>
            </p:cNvSpPr>
            <p:nvPr/>
          </p:nvSpPr>
          <p:spPr bwMode="auto">
            <a:xfrm>
              <a:off x="1721" y="1399"/>
              <a:ext cx="0" cy="24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755900" y="278765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</a:rPr>
              <a:t>Boolean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24300" y="2787650"/>
            <a:ext cx="4113213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b="1">
                <a:solidFill>
                  <a:srgbClr val="000000"/>
                </a:solidFill>
              </a:rPr>
              <a:t>Evaluates to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TRUE</a:t>
            </a:r>
            <a:r>
              <a:rPr lang="en-US" b="1">
                <a:solidFill>
                  <a:srgbClr val="000000"/>
                </a:solidFill>
              </a:rPr>
              <a:t> if the cursor is open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940175" y="3505200"/>
            <a:ext cx="41132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b="1">
                <a:solidFill>
                  <a:srgbClr val="000000"/>
                </a:solidFill>
              </a:rPr>
              <a:t>Evaluates to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TRUE</a:t>
            </a:r>
            <a:r>
              <a:rPr lang="en-US" b="1">
                <a:solidFill>
                  <a:srgbClr val="000000"/>
                </a:solidFill>
              </a:rPr>
              <a:t> if the most recent fetch does not return a row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940175" y="4191000"/>
            <a:ext cx="41132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b="1">
                <a:solidFill>
                  <a:srgbClr val="000000"/>
                </a:solidFill>
              </a:rPr>
              <a:t>Evaluates to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TRUE</a:t>
            </a:r>
            <a:r>
              <a:rPr lang="en-US" b="1">
                <a:solidFill>
                  <a:srgbClr val="000000"/>
                </a:solidFill>
              </a:rPr>
              <a:t> if the most recent fetch returns a row; complement of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%NOTFOUND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40175" y="5105400"/>
            <a:ext cx="4113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b="1">
                <a:solidFill>
                  <a:srgbClr val="000000"/>
                </a:solidFill>
              </a:rPr>
              <a:t>Evaluates to the total number of  rows returned so far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755900" y="35052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</a:rPr>
              <a:t>Boolean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755900" y="41910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</a:rPr>
              <a:t>Boolean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755900" y="5105400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</a:rPr>
              <a:t>Number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990600" y="2787650"/>
            <a:ext cx="1139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%ISOPEN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990600" y="3505200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%NOTFOUND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990600" y="4191000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%FOUND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990600" y="5105400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%ROWCOUNT</a:t>
            </a:r>
          </a:p>
        </p:txBody>
      </p:sp>
      <p:sp>
        <p:nvSpPr>
          <p:cNvPr id="22546" name="Text Box 23"/>
          <p:cNvSpPr txBox="1">
            <a:spLocks noChangeArrowheads="1"/>
          </p:cNvSpPr>
          <p:nvPr/>
        </p:nvSpPr>
        <p:spPr bwMode="auto">
          <a:xfrm>
            <a:off x="990600" y="2286000"/>
            <a:ext cx="440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b="1">
                <a:solidFill>
                  <a:srgbClr val="000000"/>
                </a:solidFill>
              </a:rPr>
              <a:t>Attribute		  	   Type 	       Description</a:t>
            </a:r>
          </a:p>
        </p:txBody>
      </p:sp>
      <p:sp>
        <p:nvSpPr>
          <p:cNvPr id="22547" name="Line 24"/>
          <p:cNvSpPr>
            <a:spLocks noChangeShapeType="1"/>
          </p:cNvSpPr>
          <p:nvPr/>
        </p:nvSpPr>
        <p:spPr bwMode="auto">
          <a:xfrm>
            <a:off x="990600" y="3505200"/>
            <a:ext cx="716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48" name="Line 25"/>
          <p:cNvSpPr>
            <a:spLocks noChangeShapeType="1"/>
          </p:cNvSpPr>
          <p:nvPr/>
        </p:nvSpPr>
        <p:spPr bwMode="auto">
          <a:xfrm>
            <a:off x="990600" y="4140200"/>
            <a:ext cx="716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49" name="Line 26"/>
          <p:cNvSpPr>
            <a:spLocks noChangeShapeType="1"/>
          </p:cNvSpPr>
          <p:nvPr/>
        </p:nvSpPr>
        <p:spPr bwMode="auto">
          <a:xfrm>
            <a:off x="990600" y="5080000"/>
            <a:ext cx="716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 animBg="1"/>
      <p:bldP spid="19469" grpId="0"/>
      <p:bldP spid="19470" grpId="0"/>
      <p:bldP spid="19471" grpId="0"/>
      <p:bldP spid="19472" grpId="0"/>
      <p:bldP spid="19473" grpId="0"/>
      <p:bldP spid="19474" grpId="0"/>
      <p:bldP spid="19475" grpId="0"/>
      <p:bldP spid="19476" grpId="0"/>
      <p:bldP spid="19477" grpId="0"/>
      <p:bldP spid="194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1752600"/>
          <a:ext cx="8915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228600" y="533400"/>
            <a:ext cx="8915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Explicit Cursor Attributes: %ISOPEN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890588" y="5334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Cursor </a:t>
            </a:r>
            <a:r>
              <a:rPr lang="en-US" sz="4000">
                <a:solidFill>
                  <a:schemeClr val="tx2"/>
                </a:solidFill>
                <a:latin typeface="Courier New" pitchFamily="49" charset="0"/>
              </a:rPr>
              <a:t>FOR</a:t>
            </a:r>
            <a:r>
              <a:rPr lang="en-US" sz="4000">
                <a:solidFill>
                  <a:schemeClr val="tx2"/>
                </a:solidFill>
              </a:rPr>
              <a:t> Loops Using Subqueries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865188" y="1816100"/>
            <a:ext cx="73660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No need to declare the cursor.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blackGray">
          <a:xfrm>
            <a:off x="838200" y="2819400"/>
            <a:ext cx="7177088" cy="27244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45720" tIns="46038" rIns="0" bIns="46038">
            <a:spAutoFit/>
          </a:bodyPr>
          <a:lstStyle/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sz="2000" b="1" dirty="0" smtClean="0">
                <a:solidFill>
                  <a:srgbClr val="000000"/>
                </a:solidFill>
              </a:rPr>
              <a:t>BEGIN</a:t>
            </a:r>
            <a:endParaRPr lang="en-US" sz="2000" b="1" dirty="0">
              <a:solidFill>
                <a:srgbClr val="000000"/>
              </a:solidFill>
            </a:endParaRP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FOR </a:t>
            </a:r>
            <a:r>
              <a:rPr lang="en-US" sz="2000" b="1" dirty="0" err="1">
                <a:solidFill>
                  <a:srgbClr val="000000"/>
                </a:solidFill>
              </a:rPr>
              <a:t>student_record</a:t>
            </a:r>
            <a:r>
              <a:rPr lang="en-US" sz="2000" b="1" dirty="0">
                <a:solidFill>
                  <a:srgbClr val="000000"/>
                </a:solidFill>
              </a:rPr>
              <a:t> IN (SELECT salutation, </a:t>
            </a:r>
            <a:r>
              <a:rPr lang="en-US" sz="2000" b="1" dirty="0" err="1">
                <a:solidFill>
                  <a:srgbClr val="000000"/>
                </a:solidFill>
              </a:rPr>
              <a:t>last_name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   FROM student WHERE </a:t>
            </a:r>
            <a:r>
              <a:rPr lang="en-US" sz="2000" b="1" dirty="0" err="1">
                <a:solidFill>
                  <a:srgbClr val="000000"/>
                </a:solidFill>
              </a:rPr>
              <a:t>last_name</a:t>
            </a:r>
            <a:r>
              <a:rPr lang="en-US" sz="2000" b="1" dirty="0">
                <a:solidFill>
                  <a:srgbClr val="000000"/>
                </a:solidFill>
              </a:rPr>
              <a:t> like ‘C%’)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LOOP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 DBMS_OUTPUT.PUT_LINE( </a:t>
            </a:r>
            <a:r>
              <a:rPr lang="en-US" sz="2000" b="1" dirty="0" err="1">
                <a:solidFill>
                  <a:srgbClr val="000000"/>
                </a:solidFill>
              </a:rPr>
              <a:t>student_record.salutation</a:t>
            </a:r>
            <a:r>
              <a:rPr lang="en-US" sz="2000" b="1" dirty="0">
                <a:solidFill>
                  <a:srgbClr val="000000"/>
                </a:solidFill>
              </a:rPr>
              <a:t> ||' 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 '||</a:t>
            </a:r>
            <a:r>
              <a:rPr lang="en-US" sz="2000" b="1" dirty="0" err="1">
                <a:solidFill>
                  <a:srgbClr val="000000"/>
                </a:solidFill>
              </a:rPr>
              <a:t>student_record.last_name</a:t>
            </a:r>
            <a:r>
              <a:rPr lang="en-US" sz="2000" b="1" dirty="0">
                <a:solidFill>
                  <a:srgbClr val="000000"/>
                </a:solidFill>
              </a:rPr>
              <a:t>);   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END LOOP; 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END;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889000" y="5334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Cursors with Parameters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838200" y="1295400"/>
            <a:ext cx="73660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Syntax: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Pass parameter values to a cursor when the cursor is opened and the query is executed.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Open an explicit cursor several times with a different active set each time.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Gray">
          <a:xfrm>
            <a:off x="1004888" y="2209800"/>
            <a:ext cx="7148512" cy="11604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4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CURSOR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cursor_name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0" hangingPunct="0">
              <a:lnSpc>
                <a:spcPct val="65000"/>
              </a:lnSpc>
              <a:spcBef>
                <a:spcPct val="4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[(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parameter_name datatype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...)]</a:t>
            </a:r>
          </a:p>
          <a:p>
            <a:pPr eaLnBrk="0" hangingPunct="0">
              <a:lnSpc>
                <a:spcPct val="65000"/>
              </a:lnSpc>
              <a:spcBef>
                <a:spcPct val="4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IS</a:t>
            </a:r>
          </a:p>
          <a:p>
            <a:pPr eaLnBrk="0" hangingPunct="0">
              <a:lnSpc>
                <a:spcPct val="65000"/>
              </a:lnSpc>
              <a:spcBef>
                <a:spcPct val="40000"/>
              </a:spcBef>
            </a:pP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  select_statement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blackGray">
          <a:xfrm>
            <a:off x="1004888" y="5105400"/>
            <a:ext cx="7132637" cy="4635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400050" eaLnBrk="0" hangingPunct="0">
              <a:lnSpc>
                <a:spcPct val="125000"/>
              </a:lnSpc>
              <a:tabLst>
                <a:tab pos="400050" algn="r"/>
                <a:tab pos="67310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OPEN		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cursor_name(parameter_value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,.....)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889000" y="5334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Cursors with Parameters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blackGray">
          <a:xfrm>
            <a:off x="990600" y="1295400"/>
            <a:ext cx="7156450" cy="4784725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DECLARE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CURSOR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zipcode_cursor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v_state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VARCHAR2(2)) IS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SELECT  zip, city, state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FROM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zipcode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WHERE   state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v_state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. . .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BEGIN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OPEN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zipcode_cursor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(‘NJ’);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. . .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CLOSE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zipcode_cursor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OPEN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zipcode_cursor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(‘IL’);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. . .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FOR ZIPCODE_RECORD in ZIPCODE_CURSOR(‘MA’)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LOOP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  . . .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END LOOP;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. . .</a:t>
            </a:r>
          </a:p>
          <a:p>
            <a:pPr eaLnBrk="0" hangingPunct="0">
              <a:lnSpc>
                <a:spcPct val="75000"/>
              </a:lnSpc>
              <a:spcBef>
                <a:spcPct val="1500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Cursors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917575" y="1784350"/>
            <a:ext cx="7766050" cy="2181225"/>
          </a:xfrm>
          <a:custGeom>
            <a:avLst/>
            <a:gdLst>
              <a:gd name="connsiteX0" fmla="*/ 0 w 7766661"/>
              <a:gd name="connsiteY0" fmla="*/ 218108 h 2181076"/>
              <a:gd name="connsiteX1" fmla="*/ 63883 w 7766661"/>
              <a:gd name="connsiteY1" fmla="*/ 63882 h 2181076"/>
              <a:gd name="connsiteX2" fmla="*/ 218109 w 7766661"/>
              <a:gd name="connsiteY2" fmla="*/ 0 h 2181076"/>
              <a:gd name="connsiteX3" fmla="*/ 7548553 w 7766661"/>
              <a:gd name="connsiteY3" fmla="*/ 0 h 2181076"/>
              <a:gd name="connsiteX4" fmla="*/ 7702779 w 7766661"/>
              <a:gd name="connsiteY4" fmla="*/ 63883 h 2181076"/>
              <a:gd name="connsiteX5" fmla="*/ 7766661 w 7766661"/>
              <a:gd name="connsiteY5" fmla="*/ 218109 h 2181076"/>
              <a:gd name="connsiteX6" fmla="*/ 7766661 w 7766661"/>
              <a:gd name="connsiteY6" fmla="*/ 1962968 h 2181076"/>
              <a:gd name="connsiteX7" fmla="*/ 7702779 w 7766661"/>
              <a:gd name="connsiteY7" fmla="*/ 2117194 h 2181076"/>
              <a:gd name="connsiteX8" fmla="*/ 7548553 w 7766661"/>
              <a:gd name="connsiteY8" fmla="*/ 2181076 h 2181076"/>
              <a:gd name="connsiteX9" fmla="*/ 218108 w 7766661"/>
              <a:gd name="connsiteY9" fmla="*/ 2181076 h 2181076"/>
              <a:gd name="connsiteX10" fmla="*/ 63882 w 7766661"/>
              <a:gd name="connsiteY10" fmla="*/ 2117194 h 2181076"/>
              <a:gd name="connsiteX11" fmla="*/ 0 w 7766661"/>
              <a:gd name="connsiteY11" fmla="*/ 1962968 h 2181076"/>
              <a:gd name="connsiteX12" fmla="*/ 0 w 7766661"/>
              <a:gd name="connsiteY12" fmla="*/ 218108 h 218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6661" h="2181076">
                <a:moveTo>
                  <a:pt x="0" y="218108"/>
                </a:moveTo>
                <a:cubicBezTo>
                  <a:pt x="0" y="160262"/>
                  <a:pt x="22979" y="104786"/>
                  <a:pt x="63883" y="63882"/>
                </a:cubicBezTo>
                <a:cubicBezTo>
                  <a:pt x="104786" y="22979"/>
                  <a:pt x="160263" y="0"/>
                  <a:pt x="218109" y="0"/>
                </a:cubicBezTo>
                <a:lnTo>
                  <a:pt x="7548553" y="0"/>
                </a:lnTo>
                <a:cubicBezTo>
                  <a:pt x="7606399" y="0"/>
                  <a:pt x="7661875" y="22979"/>
                  <a:pt x="7702779" y="63883"/>
                </a:cubicBezTo>
                <a:cubicBezTo>
                  <a:pt x="7743682" y="104786"/>
                  <a:pt x="7766661" y="160263"/>
                  <a:pt x="7766661" y="218109"/>
                </a:cubicBezTo>
                <a:lnTo>
                  <a:pt x="7766661" y="1962968"/>
                </a:lnTo>
                <a:cubicBezTo>
                  <a:pt x="7766661" y="2020814"/>
                  <a:pt x="7743682" y="2076291"/>
                  <a:pt x="7702779" y="2117194"/>
                </a:cubicBezTo>
                <a:cubicBezTo>
                  <a:pt x="7661876" y="2158097"/>
                  <a:pt x="7606399" y="2181076"/>
                  <a:pt x="7548553" y="2181076"/>
                </a:cubicBezTo>
                <a:lnTo>
                  <a:pt x="218108" y="2181076"/>
                </a:lnTo>
                <a:cubicBezTo>
                  <a:pt x="160262" y="2181076"/>
                  <a:pt x="104786" y="2158097"/>
                  <a:pt x="63882" y="2117194"/>
                </a:cubicBezTo>
                <a:cubicBezTo>
                  <a:pt x="22979" y="2076291"/>
                  <a:pt x="0" y="2020814"/>
                  <a:pt x="0" y="1962968"/>
                </a:cubicBezTo>
                <a:lnTo>
                  <a:pt x="0" y="218108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16282" tIns="216282" rIns="216282" bIns="216282" spcCol="1270" anchor="ctr"/>
          <a:lstStyle/>
          <a:p>
            <a:pPr algn="ctr" defTabSz="1778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4000" dirty="0"/>
              <a:t>Every SQL statement executed by the Oracle Server has an individual cursor associated with it</a:t>
            </a:r>
          </a:p>
        </p:txBody>
      </p:sp>
      <p:sp>
        <p:nvSpPr>
          <p:cNvPr id="9" name="Freeform 8"/>
          <p:cNvSpPr/>
          <p:nvPr/>
        </p:nvSpPr>
        <p:spPr>
          <a:xfrm>
            <a:off x="917575" y="4724400"/>
            <a:ext cx="3725863" cy="1630363"/>
          </a:xfrm>
          <a:custGeom>
            <a:avLst/>
            <a:gdLst>
              <a:gd name="connsiteX0" fmla="*/ 0 w 3726805"/>
              <a:gd name="connsiteY0" fmla="*/ 218108 h 2181076"/>
              <a:gd name="connsiteX1" fmla="*/ 63883 w 3726805"/>
              <a:gd name="connsiteY1" fmla="*/ 63882 h 2181076"/>
              <a:gd name="connsiteX2" fmla="*/ 218109 w 3726805"/>
              <a:gd name="connsiteY2" fmla="*/ 0 h 2181076"/>
              <a:gd name="connsiteX3" fmla="*/ 3508697 w 3726805"/>
              <a:gd name="connsiteY3" fmla="*/ 0 h 2181076"/>
              <a:gd name="connsiteX4" fmla="*/ 3662923 w 3726805"/>
              <a:gd name="connsiteY4" fmla="*/ 63883 h 2181076"/>
              <a:gd name="connsiteX5" fmla="*/ 3726805 w 3726805"/>
              <a:gd name="connsiteY5" fmla="*/ 218109 h 2181076"/>
              <a:gd name="connsiteX6" fmla="*/ 3726805 w 3726805"/>
              <a:gd name="connsiteY6" fmla="*/ 1962968 h 2181076"/>
              <a:gd name="connsiteX7" fmla="*/ 3662923 w 3726805"/>
              <a:gd name="connsiteY7" fmla="*/ 2117194 h 2181076"/>
              <a:gd name="connsiteX8" fmla="*/ 3508697 w 3726805"/>
              <a:gd name="connsiteY8" fmla="*/ 2181076 h 2181076"/>
              <a:gd name="connsiteX9" fmla="*/ 218108 w 3726805"/>
              <a:gd name="connsiteY9" fmla="*/ 2181076 h 2181076"/>
              <a:gd name="connsiteX10" fmla="*/ 63882 w 3726805"/>
              <a:gd name="connsiteY10" fmla="*/ 2117194 h 2181076"/>
              <a:gd name="connsiteX11" fmla="*/ 0 w 3726805"/>
              <a:gd name="connsiteY11" fmla="*/ 1962968 h 2181076"/>
              <a:gd name="connsiteX12" fmla="*/ 0 w 3726805"/>
              <a:gd name="connsiteY12" fmla="*/ 218108 h 218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6805" h="2181076">
                <a:moveTo>
                  <a:pt x="0" y="218108"/>
                </a:moveTo>
                <a:cubicBezTo>
                  <a:pt x="0" y="160262"/>
                  <a:pt x="22979" y="104786"/>
                  <a:pt x="63883" y="63882"/>
                </a:cubicBezTo>
                <a:cubicBezTo>
                  <a:pt x="104786" y="22979"/>
                  <a:pt x="160263" y="0"/>
                  <a:pt x="218109" y="0"/>
                </a:cubicBezTo>
                <a:lnTo>
                  <a:pt x="3508697" y="0"/>
                </a:lnTo>
                <a:cubicBezTo>
                  <a:pt x="3566543" y="0"/>
                  <a:pt x="3622019" y="22979"/>
                  <a:pt x="3662923" y="63883"/>
                </a:cubicBezTo>
                <a:cubicBezTo>
                  <a:pt x="3703826" y="104786"/>
                  <a:pt x="3726805" y="160263"/>
                  <a:pt x="3726805" y="218109"/>
                </a:cubicBezTo>
                <a:lnTo>
                  <a:pt x="3726805" y="1962968"/>
                </a:lnTo>
                <a:cubicBezTo>
                  <a:pt x="3726805" y="2020814"/>
                  <a:pt x="3703826" y="2076291"/>
                  <a:pt x="3662923" y="2117194"/>
                </a:cubicBezTo>
                <a:cubicBezTo>
                  <a:pt x="3622020" y="2158097"/>
                  <a:pt x="3566543" y="2181076"/>
                  <a:pt x="3508697" y="2181076"/>
                </a:cubicBezTo>
                <a:lnTo>
                  <a:pt x="218108" y="2181076"/>
                </a:lnTo>
                <a:cubicBezTo>
                  <a:pt x="160262" y="2181076"/>
                  <a:pt x="104786" y="2158097"/>
                  <a:pt x="63882" y="2117194"/>
                </a:cubicBezTo>
                <a:cubicBezTo>
                  <a:pt x="22979" y="2076291"/>
                  <a:pt x="0" y="2020814"/>
                  <a:pt x="0" y="1962968"/>
                </a:cubicBezTo>
                <a:lnTo>
                  <a:pt x="0" y="218108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62942" tIns="162942" rIns="162942" bIns="162942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dirty="0"/>
              <a:t>Declared and managed by PL/SQL for all DML and PL/SQL SELECT statements</a:t>
            </a:r>
          </a:p>
        </p:txBody>
      </p:sp>
      <p:sp>
        <p:nvSpPr>
          <p:cNvPr id="10" name="Freeform 9"/>
          <p:cNvSpPr/>
          <p:nvPr/>
        </p:nvSpPr>
        <p:spPr>
          <a:xfrm>
            <a:off x="4957763" y="4724400"/>
            <a:ext cx="3725862" cy="1630363"/>
          </a:xfrm>
          <a:custGeom>
            <a:avLst/>
            <a:gdLst>
              <a:gd name="connsiteX0" fmla="*/ 0 w 3726805"/>
              <a:gd name="connsiteY0" fmla="*/ 218108 h 2181076"/>
              <a:gd name="connsiteX1" fmla="*/ 63883 w 3726805"/>
              <a:gd name="connsiteY1" fmla="*/ 63882 h 2181076"/>
              <a:gd name="connsiteX2" fmla="*/ 218109 w 3726805"/>
              <a:gd name="connsiteY2" fmla="*/ 0 h 2181076"/>
              <a:gd name="connsiteX3" fmla="*/ 3508697 w 3726805"/>
              <a:gd name="connsiteY3" fmla="*/ 0 h 2181076"/>
              <a:gd name="connsiteX4" fmla="*/ 3662923 w 3726805"/>
              <a:gd name="connsiteY4" fmla="*/ 63883 h 2181076"/>
              <a:gd name="connsiteX5" fmla="*/ 3726805 w 3726805"/>
              <a:gd name="connsiteY5" fmla="*/ 218109 h 2181076"/>
              <a:gd name="connsiteX6" fmla="*/ 3726805 w 3726805"/>
              <a:gd name="connsiteY6" fmla="*/ 1962968 h 2181076"/>
              <a:gd name="connsiteX7" fmla="*/ 3662923 w 3726805"/>
              <a:gd name="connsiteY7" fmla="*/ 2117194 h 2181076"/>
              <a:gd name="connsiteX8" fmla="*/ 3508697 w 3726805"/>
              <a:gd name="connsiteY8" fmla="*/ 2181076 h 2181076"/>
              <a:gd name="connsiteX9" fmla="*/ 218108 w 3726805"/>
              <a:gd name="connsiteY9" fmla="*/ 2181076 h 2181076"/>
              <a:gd name="connsiteX10" fmla="*/ 63882 w 3726805"/>
              <a:gd name="connsiteY10" fmla="*/ 2117194 h 2181076"/>
              <a:gd name="connsiteX11" fmla="*/ 0 w 3726805"/>
              <a:gd name="connsiteY11" fmla="*/ 1962968 h 2181076"/>
              <a:gd name="connsiteX12" fmla="*/ 0 w 3726805"/>
              <a:gd name="connsiteY12" fmla="*/ 218108 h 218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6805" h="2181076">
                <a:moveTo>
                  <a:pt x="0" y="218108"/>
                </a:moveTo>
                <a:cubicBezTo>
                  <a:pt x="0" y="160262"/>
                  <a:pt x="22979" y="104786"/>
                  <a:pt x="63883" y="63882"/>
                </a:cubicBezTo>
                <a:cubicBezTo>
                  <a:pt x="104786" y="22979"/>
                  <a:pt x="160263" y="0"/>
                  <a:pt x="218109" y="0"/>
                </a:cubicBezTo>
                <a:lnTo>
                  <a:pt x="3508697" y="0"/>
                </a:lnTo>
                <a:cubicBezTo>
                  <a:pt x="3566543" y="0"/>
                  <a:pt x="3622019" y="22979"/>
                  <a:pt x="3662923" y="63883"/>
                </a:cubicBezTo>
                <a:cubicBezTo>
                  <a:pt x="3703826" y="104786"/>
                  <a:pt x="3726805" y="160263"/>
                  <a:pt x="3726805" y="218109"/>
                </a:cubicBezTo>
                <a:lnTo>
                  <a:pt x="3726805" y="1962968"/>
                </a:lnTo>
                <a:cubicBezTo>
                  <a:pt x="3726805" y="2020814"/>
                  <a:pt x="3703826" y="2076291"/>
                  <a:pt x="3662923" y="2117194"/>
                </a:cubicBezTo>
                <a:cubicBezTo>
                  <a:pt x="3622020" y="2158097"/>
                  <a:pt x="3566543" y="2181076"/>
                  <a:pt x="3508697" y="2181076"/>
                </a:cubicBezTo>
                <a:lnTo>
                  <a:pt x="218108" y="2181076"/>
                </a:lnTo>
                <a:cubicBezTo>
                  <a:pt x="160262" y="2181076"/>
                  <a:pt x="104786" y="2158097"/>
                  <a:pt x="63882" y="2117194"/>
                </a:cubicBezTo>
                <a:cubicBezTo>
                  <a:pt x="22979" y="2076291"/>
                  <a:pt x="0" y="2020814"/>
                  <a:pt x="0" y="1962968"/>
                </a:cubicBezTo>
                <a:lnTo>
                  <a:pt x="0" y="218108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62942" tIns="162942" rIns="162942" bIns="162942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dirty="0"/>
              <a:t>Declared and managed by the programmer for SELECT statements that return multiple rows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90600" y="4191000"/>
            <a:ext cx="35814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3200" dirty="0"/>
              <a:t>Implicit cursors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29200" y="4191000"/>
            <a:ext cx="35814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3200" dirty="0"/>
              <a:t>Explicit cursors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0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The FOR UPDATE clause</a:t>
            </a:r>
            <a:endParaRPr lang="en-U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914400"/>
            <a:ext cx="8229600" cy="4525963"/>
          </a:xfrm>
          <a:prstGeom prst="rect">
            <a:avLst/>
          </a:prstGeom>
        </p:spPr>
        <p:txBody>
          <a:bodyPr/>
          <a:lstStyle>
            <a:lvl1pPr marL="411163" indent="-342900" algn="l" rtl="0" fontAlgn="base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sz="2400" smtClean="0"/>
              <a:t>If there are multiple sessions for a single database, there is the possibility that the rows of a particular table were updated after you opened your cursor. </a:t>
            </a:r>
          </a:p>
          <a:p>
            <a:pPr lvl="1"/>
            <a:r>
              <a:rPr lang="en-US" sz="2400" smtClean="0"/>
              <a:t>You will see the updated data only when you reopen the cursor. Therefore, it is better to have locks on the rows before you update or delete rows. </a:t>
            </a:r>
          </a:p>
          <a:p>
            <a:pPr lvl="1"/>
            <a:r>
              <a:rPr lang="en-US" sz="2400" smtClean="0"/>
              <a:t>You can lock the rows with the </a:t>
            </a:r>
            <a:r>
              <a:rPr lang="en-US" sz="2400" smtClean="0">
                <a:latin typeface="Courier New" pitchFamily="49" charset="0"/>
              </a:rPr>
              <a:t>FOR</a:t>
            </a:r>
            <a:r>
              <a:rPr lang="en-US" sz="2400" smtClean="0"/>
              <a:t> </a:t>
            </a:r>
            <a:r>
              <a:rPr lang="en-US" sz="2400" smtClean="0">
                <a:latin typeface="Courier New" pitchFamily="49" charset="0"/>
              </a:rPr>
              <a:t>UPDATE</a:t>
            </a:r>
            <a:r>
              <a:rPr lang="en-US" sz="2400" smtClean="0"/>
              <a:t> clause in the cursor query.</a:t>
            </a:r>
          </a:p>
          <a:p>
            <a:pPr lvl="1"/>
            <a:r>
              <a:rPr lang="en-US" sz="2400" smtClean="0"/>
              <a:t>The </a:t>
            </a:r>
            <a:r>
              <a:rPr lang="en-US" sz="2400" smtClean="0">
                <a:latin typeface="Courier New" pitchFamily="49" charset="0"/>
              </a:rPr>
              <a:t>FOR</a:t>
            </a:r>
            <a:r>
              <a:rPr lang="en-US" sz="2200" smtClean="0"/>
              <a:t> </a:t>
            </a:r>
            <a:r>
              <a:rPr lang="en-US" sz="2400" smtClean="0">
                <a:latin typeface="Courier New" pitchFamily="49" charset="0"/>
              </a:rPr>
              <a:t>UPDATE</a:t>
            </a:r>
            <a:r>
              <a:rPr lang="en-US" sz="2400" smtClean="0"/>
              <a:t> clause is the last clause in a select statement, even after the </a:t>
            </a:r>
            <a:r>
              <a:rPr lang="en-US" sz="2400" smtClean="0">
                <a:latin typeface="Courier New" pitchFamily="49" charset="0"/>
              </a:rPr>
              <a:t>ORDER BY</a:t>
            </a:r>
            <a:r>
              <a:rPr lang="en-US" sz="2400" smtClean="0"/>
              <a:t>, if one exists.</a:t>
            </a:r>
            <a:endParaRPr lang="en-US" sz="2400" dirty="0" smtClean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blackGray">
          <a:xfrm>
            <a:off x="838200" y="5257800"/>
            <a:ext cx="7151688" cy="873125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4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SELECT	... </a:t>
            </a:r>
          </a:p>
          <a:p>
            <a:pPr eaLnBrk="0" hangingPunct="0">
              <a:lnSpc>
                <a:spcPct val="65000"/>
              </a:lnSpc>
              <a:spcBef>
                <a:spcPct val="4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FROM		...</a:t>
            </a:r>
          </a:p>
          <a:p>
            <a:pPr eaLnBrk="0" hangingPunct="0">
              <a:lnSpc>
                <a:spcPct val="65000"/>
              </a:lnSpc>
              <a:spcBef>
                <a:spcPct val="4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FOR UPDATE [OF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column_reference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][NOWAIT | WAIT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298497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200000"/>
                  </a:schemeClr>
                </a:solidFill>
              </a:rPr>
              <a:t>The FOR UPDATE clause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4800" y="3505200"/>
            <a:ext cx="8153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sz="2000" b="1"/>
              <a:t>If the Oracle server cannot acquire the locks on the rows it needs in a SELECT FOR UPDATE, it waits indefinitely. </a:t>
            </a:r>
          </a:p>
          <a:p>
            <a:pPr lvl="1"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If the rows are locked by another session and you have specified NOWAIT, then opening the cursor will result in an error. </a:t>
            </a:r>
          </a:p>
          <a:p>
            <a:pPr lvl="1"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You can use WAIT instead of NOWAIT and specify the number of seconds to wait and check if the rows are unlocked. If the rows are still locked after </a:t>
            </a:r>
            <a:r>
              <a:rPr lang="en-US" sz="2000" b="1" i="1">
                <a:solidFill>
                  <a:srgbClr val="000000"/>
                </a:solidFill>
              </a:rPr>
              <a:t>n</a:t>
            </a:r>
            <a:r>
              <a:rPr lang="en-US" sz="2000" b="1">
                <a:solidFill>
                  <a:srgbClr val="000000"/>
                </a:solidFill>
              </a:rPr>
              <a:t> seconds, then an error is returned.</a:t>
            </a:r>
          </a:p>
          <a:p>
            <a:pPr lvl="1"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It is not mandatory that the FOR UPDATE OF clause refers to a column, but it is recommended for better readability and maintenance.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228600" y="1219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Example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blackGray">
          <a:xfrm>
            <a:off x="533400" y="1600200"/>
            <a:ext cx="7151688" cy="1506538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DECLARE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 CURSOR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zipcode_cursor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IS 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 SELECT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zip,city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FROM 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zipcode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 WHERE state=‘NJ’ FOR UPDATE OF salary NOWAIT;</a:t>
            </a:r>
          </a:p>
          <a:p>
            <a:pPr eaLnBrk="0" hangingPunct="0">
              <a:lnSpc>
                <a:spcPct val="65000"/>
              </a:lnSpc>
              <a:spcBef>
                <a:spcPct val="4000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838200" y="2286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The </a:t>
            </a:r>
            <a:r>
              <a:rPr lang="en-US" sz="4000">
                <a:solidFill>
                  <a:schemeClr val="tx2"/>
                </a:solidFill>
                <a:latin typeface="Courier New" pitchFamily="49" charset="0"/>
              </a:rPr>
              <a:t>WHERE</a:t>
            </a:r>
            <a:r>
              <a:rPr lang="en-US" sz="4000">
                <a:solidFill>
                  <a:schemeClr val="tx2"/>
                </a:solidFill>
              </a:rPr>
              <a:t> </a:t>
            </a:r>
            <a:r>
              <a:rPr lang="en-US" sz="4000">
                <a:solidFill>
                  <a:schemeClr val="tx2"/>
                </a:solidFill>
                <a:latin typeface="Courier New" pitchFamily="49" charset="0"/>
              </a:rPr>
              <a:t>CURRENT</a:t>
            </a:r>
            <a:r>
              <a:rPr lang="en-US" sz="4000">
                <a:solidFill>
                  <a:schemeClr val="tx2"/>
                </a:solidFill>
              </a:rPr>
              <a:t> </a:t>
            </a:r>
            <a:r>
              <a:rPr lang="en-US" sz="4000">
                <a:solidFill>
                  <a:schemeClr val="tx2"/>
                </a:solidFill>
                <a:latin typeface="Courier New" pitchFamily="49" charset="0"/>
              </a:rPr>
              <a:t>OF</a:t>
            </a:r>
            <a:r>
              <a:rPr lang="en-US" sz="4000">
                <a:solidFill>
                  <a:schemeClr val="tx2"/>
                </a:solidFill>
              </a:rPr>
              <a:t> Clause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914400" y="1066800"/>
            <a:ext cx="7366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Syntax: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Use cursors to update or delete the current row.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Include the </a:t>
            </a:r>
            <a:r>
              <a:rPr lang="en-US" sz="2800">
                <a:latin typeface="Courier New" pitchFamily="49" charset="0"/>
              </a:rPr>
              <a:t>FOR</a:t>
            </a:r>
            <a:r>
              <a:rPr lang="en-US" sz="2800"/>
              <a:t> </a:t>
            </a:r>
            <a:r>
              <a:rPr lang="en-US" sz="2800">
                <a:latin typeface="Courier New" pitchFamily="49" charset="0"/>
              </a:rPr>
              <a:t>UPDATE</a:t>
            </a:r>
            <a:r>
              <a:rPr lang="en-US" sz="2800"/>
              <a:t> clause in the cursor query to lock the rows first.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Use the </a:t>
            </a:r>
            <a:r>
              <a:rPr lang="en-US" sz="2800">
                <a:latin typeface="Courier New" pitchFamily="49" charset="0"/>
              </a:rPr>
              <a:t>WHERE</a:t>
            </a:r>
            <a:r>
              <a:rPr lang="en-US" sz="2800"/>
              <a:t> </a:t>
            </a:r>
            <a:r>
              <a:rPr lang="en-US" sz="2800">
                <a:latin typeface="Courier New" pitchFamily="49" charset="0"/>
              </a:rPr>
              <a:t>CURRENT</a:t>
            </a:r>
            <a:r>
              <a:rPr lang="en-US" sz="2800"/>
              <a:t> </a:t>
            </a:r>
            <a:r>
              <a:rPr lang="en-US" sz="2800">
                <a:latin typeface="Courier New" pitchFamily="49" charset="0"/>
              </a:rPr>
              <a:t>OF</a:t>
            </a:r>
            <a:r>
              <a:rPr lang="en-US" sz="2800"/>
              <a:t> clause to reference the current row from an explicit cursor.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Gray">
          <a:xfrm>
            <a:off x="990600" y="1600200"/>
            <a:ext cx="7161213" cy="354013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4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WHERE CURRENT OF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cursor ;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blackGray">
          <a:xfrm>
            <a:off x="990600" y="5715000"/>
            <a:ext cx="7162800" cy="874713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4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UPDATE zipcode </a:t>
            </a:r>
          </a:p>
          <a:p>
            <a:pPr>
              <a:lnSpc>
                <a:spcPct val="65000"/>
              </a:lnSpc>
              <a:spcBef>
                <a:spcPct val="30000"/>
              </a:spcBef>
              <a:buClr>
                <a:srgbClr val="00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SET    state = ‘NY’ </a:t>
            </a:r>
          </a:p>
          <a:p>
            <a:pPr>
              <a:lnSpc>
                <a:spcPct val="65000"/>
              </a:lnSpc>
              <a:spcBef>
                <a:spcPct val="30000"/>
              </a:spcBef>
              <a:buClr>
                <a:srgbClr val="000000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WHERE CURRENT OF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zipcode_cursor;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4267200"/>
            <a:ext cx="7239000" cy="930166"/>
          </a:xfrm>
          <a:custGeom>
            <a:avLst/>
            <a:gdLst>
              <a:gd name="connsiteX0" fmla="*/ 0 w 7772400"/>
              <a:gd name="connsiteY0" fmla="*/ 210799 h 1264770"/>
              <a:gd name="connsiteX1" fmla="*/ 61742 w 7772400"/>
              <a:gd name="connsiteY1" fmla="*/ 61742 h 1264770"/>
              <a:gd name="connsiteX2" fmla="*/ 210800 w 7772400"/>
              <a:gd name="connsiteY2" fmla="*/ 1 h 1264770"/>
              <a:gd name="connsiteX3" fmla="*/ 7561601 w 7772400"/>
              <a:gd name="connsiteY3" fmla="*/ 0 h 1264770"/>
              <a:gd name="connsiteX4" fmla="*/ 7710658 w 7772400"/>
              <a:gd name="connsiteY4" fmla="*/ 61742 h 1264770"/>
              <a:gd name="connsiteX5" fmla="*/ 7772399 w 7772400"/>
              <a:gd name="connsiteY5" fmla="*/ 210800 h 1264770"/>
              <a:gd name="connsiteX6" fmla="*/ 7772400 w 7772400"/>
              <a:gd name="connsiteY6" fmla="*/ 1053971 h 1264770"/>
              <a:gd name="connsiteX7" fmla="*/ 7710658 w 7772400"/>
              <a:gd name="connsiteY7" fmla="*/ 1203028 h 1264770"/>
              <a:gd name="connsiteX8" fmla="*/ 7561601 w 7772400"/>
              <a:gd name="connsiteY8" fmla="*/ 1264770 h 1264770"/>
              <a:gd name="connsiteX9" fmla="*/ 210799 w 7772400"/>
              <a:gd name="connsiteY9" fmla="*/ 1264770 h 1264770"/>
              <a:gd name="connsiteX10" fmla="*/ 61742 w 7772400"/>
              <a:gd name="connsiteY10" fmla="*/ 1203028 h 1264770"/>
              <a:gd name="connsiteX11" fmla="*/ 1 w 7772400"/>
              <a:gd name="connsiteY11" fmla="*/ 1053970 h 1264770"/>
              <a:gd name="connsiteX12" fmla="*/ 0 w 7772400"/>
              <a:gd name="connsiteY12" fmla="*/ 210799 h 126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2400" h="1264770">
                <a:moveTo>
                  <a:pt x="0" y="210799"/>
                </a:moveTo>
                <a:cubicBezTo>
                  <a:pt x="0" y="154892"/>
                  <a:pt x="22209" y="101274"/>
                  <a:pt x="61742" y="61742"/>
                </a:cubicBezTo>
                <a:cubicBezTo>
                  <a:pt x="101275" y="22210"/>
                  <a:pt x="154892" y="1"/>
                  <a:pt x="210800" y="1"/>
                </a:cubicBezTo>
                <a:lnTo>
                  <a:pt x="7561601" y="0"/>
                </a:lnTo>
                <a:cubicBezTo>
                  <a:pt x="7617508" y="0"/>
                  <a:pt x="7671126" y="22209"/>
                  <a:pt x="7710658" y="61742"/>
                </a:cubicBezTo>
                <a:cubicBezTo>
                  <a:pt x="7750190" y="101275"/>
                  <a:pt x="7772399" y="154892"/>
                  <a:pt x="7772399" y="210800"/>
                </a:cubicBezTo>
                <a:cubicBezTo>
                  <a:pt x="7772399" y="491857"/>
                  <a:pt x="7772400" y="772914"/>
                  <a:pt x="7772400" y="1053971"/>
                </a:cubicBezTo>
                <a:cubicBezTo>
                  <a:pt x="7772400" y="1109878"/>
                  <a:pt x="7750191" y="1163496"/>
                  <a:pt x="7710658" y="1203028"/>
                </a:cubicBezTo>
                <a:cubicBezTo>
                  <a:pt x="7671125" y="1242560"/>
                  <a:pt x="7617508" y="1264770"/>
                  <a:pt x="7561601" y="1264770"/>
                </a:cubicBezTo>
                <a:lnTo>
                  <a:pt x="210799" y="1264770"/>
                </a:lnTo>
                <a:cubicBezTo>
                  <a:pt x="154892" y="1264770"/>
                  <a:pt x="101274" y="1242561"/>
                  <a:pt x="61742" y="1203028"/>
                </a:cubicBezTo>
                <a:cubicBezTo>
                  <a:pt x="22210" y="1163495"/>
                  <a:pt x="0" y="1109878"/>
                  <a:pt x="1" y="1053970"/>
                </a:cubicBezTo>
                <a:cubicBezTo>
                  <a:pt x="1" y="772913"/>
                  <a:pt x="0" y="491856"/>
                  <a:pt x="0" y="210799"/>
                </a:cubicBezTo>
                <a:close/>
              </a:path>
            </a:pathLst>
          </a:custGeom>
          <a:ln w="3175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49371" tIns="149371" rIns="149371" bIns="149371" spcCol="1270" anchor="ctr"/>
          <a:lstStyle/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endParaRPr lang="en-US" sz="2000" dirty="0"/>
          </a:p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Using PL/SQL you can refer to the most recent implicit cursor as the SQL cursor.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Cursors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914400" y="1853624"/>
            <a:ext cx="7772400" cy="1264770"/>
          </a:xfrm>
          <a:custGeom>
            <a:avLst/>
            <a:gdLst>
              <a:gd name="connsiteX0" fmla="*/ 0 w 7772400"/>
              <a:gd name="connsiteY0" fmla="*/ 210799 h 1264770"/>
              <a:gd name="connsiteX1" fmla="*/ 61742 w 7772400"/>
              <a:gd name="connsiteY1" fmla="*/ 61742 h 1264770"/>
              <a:gd name="connsiteX2" fmla="*/ 210800 w 7772400"/>
              <a:gd name="connsiteY2" fmla="*/ 1 h 1264770"/>
              <a:gd name="connsiteX3" fmla="*/ 7561601 w 7772400"/>
              <a:gd name="connsiteY3" fmla="*/ 0 h 1264770"/>
              <a:gd name="connsiteX4" fmla="*/ 7710658 w 7772400"/>
              <a:gd name="connsiteY4" fmla="*/ 61742 h 1264770"/>
              <a:gd name="connsiteX5" fmla="*/ 7772399 w 7772400"/>
              <a:gd name="connsiteY5" fmla="*/ 210800 h 1264770"/>
              <a:gd name="connsiteX6" fmla="*/ 7772400 w 7772400"/>
              <a:gd name="connsiteY6" fmla="*/ 1053971 h 1264770"/>
              <a:gd name="connsiteX7" fmla="*/ 7710658 w 7772400"/>
              <a:gd name="connsiteY7" fmla="*/ 1203028 h 1264770"/>
              <a:gd name="connsiteX8" fmla="*/ 7561601 w 7772400"/>
              <a:gd name="connsiteY8" fmla="*/ 1264770 h 1264770"/>
              <a:gd name="connsiteX9" fmla="*/ 210799 w 7772400"/>
              <a:gd name="connsiteY9" fmla="*/ 1264770 h 1264770"/>
              <a:gd name="connsiteX10" fmla="*/ 61742 w 7772400"/>
              <a:gd name="connsiteY10" fmla="*/ 1203028 h 1264770"/>
              <a:gd name="connsiteX11" fmla="*/ 1 w 7772400"/>
              <a:gd name="connsiteY11" fmla="*/ 1053970 h 1264770"/>
              <a:gd name="connsiteX12" fmla="*/ 0 w 7772400"/>
              <a:gd name="connsiteY12" fmla="*/ 210799 h 126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2400" h="1264770">
                <a:moveTo>
                  <a:pt x="0" y="210799"/>
                </a:moveTo>
                <a:cubicBezTo>
                  <a:pt x="0" y="154892"/>
                  <a:pt x="22209" y="101274"/>
                  <a:pt x="61742" y="61742"/>
                </a:cubicBezTo>
                <a:cubicBezTo>
                  <a:pt x="101275" y="22210"/>
                  <a:pt x="154892" y="1"/>
                  <a:pt x="210800" y="1"/>
                </a:cubicBezTo>
                <a:lnTo>
                  <a:pt x="7561601" y="0"/>
                </a:lnTo>
                <a:cubicBezTo>
                  <a:pt x="7617508" y="0"/>
                  <a:pt x="7671126" y="22209"/>
                  <a:pt x="7710658" y="61742"/>
                </a:cubicBezTo>
                <a:cubicBezTo>
                  <a:pt x="7750190" y="101275"/>
                  <a:pt x="7772399" y="154892"/>
                  <a:pt x="7772399" y="210800"/>
                </a:cubicBezTo>
                <a:cubicBezTo>
                  <a:pt x="7772399" y="491857"/>
                  <a:pt x="7772400" y="772914"/>
                  <a:pt x="7772400" y="1053971"/>
                </a:cubicBezTo>
                <a:cubicBezTo>
                  <a:pt x="7772400" y="1109878"/>
                  <a:pt x="7750191" y="1163496"/>
                  <a:pt x="7710658" y="1203028"/>
                </a:cubicBezTo>
                <a:cubicBezTo>
                  <a:pt x="7671125" y="1242560"/>
                  <a:pt x="7617508" y="1264770"/>
                  <a:pt x="7561601" y="1264770"/>
                </a:cubicBezTo>
                <a:lnTo>
                  <a:pt x="210799" y="1264770"/>
                </a:lnTo>
                <a:cubicBezTo>
                  <a:pt x="154892" y="1264770"/>
                  <a:pt x="101274" y="1242561"/>
                  <a:pt x="61742" y="1203028"/>
                </a:cubicBezTo>
                <a:cubicBezTo>
                  <a:pt x="22210" y="1163495"/>
                  <a:pt x="0" y="1109878"/>
                  <a:pt x="1" y="1053970"/>
                </a:cubicBezTo>
                <a:cubicBezTo>
                  <a:pt x="1" y="772913"/>
                  <a:pt x="0" y="491856"/>
                  <a:pt x="0" y="210799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49371" tIns="149371" rIns="149371" bIns="149371" spcCol="1270" anchor="ctr"/>
          <a:lstStyle/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300" dirty="0"/>
              <a:t>To execute SQL statements and to store processing information, Oracle server uses work areas,  also known as  private SQL areas</a:t>
            </a:r>
            <a:r>
              <a:rPr lang="en-US" sz="2300" i="1" dirty="0"/>
              <a:t>.</a:t>
            </a:r>
            <a:endParaRPr lang="en-US" sz="2300" dirty="0"/>
          </a:p>
        </p:txBody>
      </p:sp>
      <p:sp>
        <p:nvSpPr>
          <p:cNvPr id="5" name="Freeform 4"/>
          <p:cNvSpPr/>
          <p:nvPr/>
        </p:nvSpPr>
        <p:spPr>
          <a:xfrm>
            <a:off x="914400" y="3184634"/>
            <a:ext cx="7772400" cy="1264770"/>
          </a:xfrm>
          <a:custGeom>
            <a:avLst/>
            <a:gdLst>
              <a:gd name="connsiteX0" fmla="*/ 0 w 7772400"/>
              <a:gd name="connsiteY0" fmla="*/ 210799 h 1264770"/>
              <a:gd name="connsiteX1" fmla="*/ 61742 w 7772400"/>
              <a:gd name="connsiteY1" fmla="*/ 61742 h 1264770"/>
              <a:gd name="connsiteX2" fmla="*/ 210800 w 7772400"/>
              <a:gd name="connsiteY2" fmla="*/ 1 h 1264770"/>
              <a:gd name="connsiteX3" fmla="*/ 7561601 w 7772400"/>
              <a:gd name="connsiteY3" fmla="*/ 0 h 1264770"/>
              <a:gd name="connsiteX4" fmla="*/ 7710658 w 7772400"/>
              <a:gd name="connsiteY4" fmla="*/ 61742 h 1264770"/>
              <a:gd name="connsiteX5" fmla="*/ 7772399 w 7772400"/>
              <a:gd name="connsiteY5" fmla="*/ 210800 h 1264770"/>
              <a:gd name="connsiteX6" fmla="*/ 7772400 w 7772400"/>
              <a:gd name="connsiteY6" fmla="*/ 1053971 h 1264770"/>
              <a:gd name="connsiteX7" fmla="*/ 7710658 w 7772400"/>
              <a:gd name="connsiteY7" fmla="*/ 1203028 h 1264770"/>
              <a:gd name="connsiteX8" fmla="*/ 7561601 w 7772400"/>
              <a:gd name="connsiteY8" fmla="*/ 1264770 h 1264770"/>
              <a:gd name="connsiteX9" fmla="*/ 210799 w 7772400"/>
              <a:gd name="connsiteY9" fmla="*/ 1264770 h 1264770"/>
              <a:gd name="connsiteX10" fmla="*/ 61742 w 7772400"/>
              <a:gd name="connsiteY10" fmla="*/ 1203028 h 1264770"/>
              <a:gd name="connsiteX11" fmla="*/ 1 w 7772400"/>
              <a:gd name="connsiteY11" fmla="*/ 1053970 h 1264770"/>
              <a:gd name="connsiteX12" fmla="*/ 0 w 7772400"/>
              <a:gd name="connsiteY12" fmla="*/ 210799 h 126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2400" h="1264770">
                <a:moveTo>
                  <a:pt x="0" y="210799"/>
                </a:moveTo>
                <a:cubicBezTo>
                  <a:pt x="0" y="154892"/>
                  <a:pt x="22209" y="101274"/>
                  <a:pt x="61742" y="61742"/>
                </a:cubicBezTo>
                <a:cubicBezTo>
                  <a:pt x="101275" y="22210"/>
                  <a:pt x="154892" y="1"/>
                  <a:pt x="210800" y="1"/>
                </a:cubicBezTo>
                <a:lnTo>
                  <a:pt x="7561601" y="0"/>
                </a:lnTo>
                <a:cubicBezTo>
                  <a:pt x="7617508" y="0"/>
                  <a:pt x="7671126" y="22209"/>
                  <a:pt x="7710658" y="61742"/>
                </a:cubicBezTo>
                <a:cubicBezTo>
                  <a:pt x="7750190" y="101275"/>
                  <a:pt x="7772399" y="154892"/>
                  <a:pt x="7772399" y="210800"/>
                </a:cubicBezTo>
                <a:cubicBezTo>
                  <a:pt x="7772399" y="491857"/>
                  <a:pt x="7772400" y="772914"/>
                  <a:pt x="7772400" y="1053971"/>
                </a:cubicBezTo>
                <a:cubicBezTo>
                  <a:pt x="7772400" y="1109878"/>
                  <a:pt x="7750191" y="1163496"/>
                  <a:pt x="7710658" y="1203028"/>
                </a:cubicBezTo>
                <a:cubicBezTo>
                  <a:pt x="7671125" y="1242560"/>
                  <a:pt x="7617508" y="1264770"/>
                  <a:pt x="7561601" y="1264770"/>
                </a:cubicBezTo>
                <a:lnTo>
                  <a:pt x="210799" y="1264770"/>
                </a:lnTo>
                <a:cubicBezTo>
                  <a:pt x="154892" y="1264770"/>
                  <a:pt x="101274" y="1242561"/>
                  <a:pt x="61742" y="1203028"/>
                </a:cubicBezTo>
                <a:cubicBezTo>
                  <a:pt x="22210" y="1163495"/>
                  <a:pt x="0" y="1109878"/>
                  <a:pt x="1" y="1053970"/>
                </a:cubicBezTo>
                <a:cubicBezTo>
                  <a:pt x="1" y="772913"/>
                  <a:pt x="0" y="491856"/>
                  <a:pt x="0" y="210799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49371" tIns="149371" rIns="149371" bIns="149371" spcCol="1270" anchor="ctr"/>
          <a:lstStyle/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300" dirty="0"/>
              <a:t>The Oracle server implicitly opens a cursor to process each SQL statement not associated with an explicitly declared cursor. </a:t>
            </a:r>
          </a:p>
        </p:txBody>
      </p:sp>
      <p:sp>
        <p:nvSpPr>
          <p:cNvPr id="6" name="Freeform 5"/>
          <p:cNvSpPr/>
          <p:nvPr/>
        </p:nvSpPr>
        <p:spPr>
          <a:xfrm>
            <a:off x="914400" y="5364630"/>
            <a:ext cx="7772400" cy="1264770"/>
          </a:xfrm>
          <a:custGeom>
            <a:avLst/>
            <a:gdLst>
              <a:gd name="connsiteX0" fmla="*/ 0 w 7772400"/>
              <a:gd name="connsiteY0" fmla="*/ 210799 h 1264770"/>
              <a:gd name="connsiteX1" fmla="*/ 61742 w 7772400"/>
              <a:gd name="connsiteY1" fmla="*/ 61742 h 1264770"/>
              <a:gd name="connsiteX2" fmla="*/ 210800 w 7772400"/>
              <a:gd name="connsiteY2" fmla="*/ 1 h 1264770"/>
              <a:gd name="connsiteX3" fmla="*/ 7561601 w 7772400"/>
              <a:gd name="connsiteY3" fmla="*/ 0 h 1264770"/>
              <a:gd name="connsiteX4" fmla="*/ 7710658 w 7772400"/>
              <a:gd name="connsiteY4" fmla="*/ 61742 h 1264770"/>
              <a:gd name="connsiteX5" fmla="*/ 7772399 w 7772400"/>
              <a:gd name="connsiteY5" fmla="*/ 210800 h 1264770"/>
              <a:gd name="connsiteX6" fmla="*/ 7772400 w 7772400"/>
              <a:gd name="connsiteY6" fmla="*/ 1053971 h 1264770"/>
              <a:gd name="connsiteX7" fmla="*/ 7710658 w 7772400"/>
              <a:gd name="connsiteY7" fmla="*/ 1203028 h 1264770"/>
              <a:gd name="connsiteX8" fmla="*/ 7561601 w 7772400"/>
              <a:gd name="connsiteY8" fmla="*/ 1264770 h 1264770"/>
              <a:gd name="connsiteX9" fmla="*/ 210799 w 7772400"/>
              <a:gd name="connsiteY9" fmla="*/ 1264770 h 1264770"/>
              <a:gd name="connsiteX10" fmla="*/ 61742 w 7772400"/>
              <a:gd name="connsiteY10" fmla="*/ 1203028 h 1264770"/>
              <a:gd name="connsiteX11" fmla="*/ 1 w 7772400"/>
              <a:gd name="connsiteY11" fmla="*/ 1053970 h 1264770"/>
              <a:gd name="connsiteX12" fmla="*/ 0 w 7772400"/>
              <a:gd name="connsiteY12" fmla="*/ 210799 h 126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2400" h="1264770">
                <a:moveTo>
                  <a:pt x="0" y="210799"/>
                </a:moveTo>
                <a:cubicBezTo>
                  <a:pt x="0" y="154892"/>
                  <a:pt x="22209" y="101274"/>
                  <a:pt x="61742" y="61742"/>
                </a:cubicBezTo>
                <a:cubicBezTo>
                  <a:pt x="101275" y="22210"/>
                  <a:pt x="154892" y="1"/>
                  <a:pt x="210800" y="1"/>
                </a:cubicBezTo>
                <a:lnTo>
                  <a:pt x="7561601" y="0"/>
                </a:lnTo>
                <a:cubicBezTo>
                  <a:pt x="7617508" y="0"/>
                  <a:pt x="7671126" y="22209"/>
                  <a:pt x="7710658" y="61742"/>
                </a:cubicBezTo>
                <a:cubicBezTo>
                  <a:pt x="7750190" y="101275"/>
                  <a:pt x="7772399" y="154892"/>
                  <a:pt x="7772399" y="210800"/>
                </a:cubicBezTo>
                <a:cubicBezTo>
                  <a:pt x="7772399" y="491857"/>
                  <a:pt x="7772400" y="772914"/>
                  <a:pt x="7772400" y="1053971"/>
                </a:cubicBezTo>
                <a:cubicBezTo>
                  <a:pt x="7772400" y="1109878"/>
                  <a:pt x="7750191" y="1163496"/>
                  <a:pt x="7710658" y="1203028"/>
                </a:cubicBezTo>
                <a:cubicBezTo>
                  <a:pt x="7671125" y="1242560"/>
                  <a:pt x="7617508" y="1264770"/>
                  <a:pt x="7561601" y="1264770"/>
                </a:cubicBezTo>
                <a:lnTo>
                  <a:pt x="210799" y="1264770"/>
                </a:lnTo>
                <a:cubicBezTo>
                  <a:pt x="154892" y="1264770"/>
                  <a:pt x="101274" y="1242561"/>
                  <a:pt x="61742" y="1203028"/>
                </a:cubicBezTo>
                <a:cubicBezTo>
                  <a:pt x="22210" y="1163495"/>
                  <a:pt x="0" y="1109878"/>
                  <a:pt x="1" y="1053970"/>
                </a:cubicBezTo>
                <a:cubicBezTo>
                  <a:pt x="1" y="772913"/>
                  <a:pt x="0" y="491856"/>
                  <a:pt x="0" y="210799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49371" tIns="149371" rIns="149371" bIns="149371" spcCol="1270" anchor="ctr"/>
          <a:lstStyle/>
          <a:p>
            <a:pPr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300" dirty="0"/>
              <a:t>You can use explicit cursors to name a private SQL area and access its stored information. </a:t>
            </a:r>
          </a:p>
        </p:txBody>
      </p:sp>
    </p:spTree>
    <p:extLst>
      <p:ext uri="{BB962C8B-B14F-4D97-AF65-F5344CB8AC3E}">
        <p14:creationId xmlns:p14="http://schemas.microsoft.com/office/powerpoint/2010/main" val="107088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749800" y="3071813"/>
            <a:ext cx="608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889000" y="5334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Controlling Explicit Cursors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857375" y="3071813"/>
            <a:ext cx="476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759200" y="3676650"/>
            <a:ext cx="14224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30000"/>
              </a:spcBef>
              <a:buClr>
                <a:schemeClr val="tx1"/>
              </a:buClr>
              <a:buSzPct val="120000"/>
            </a:pPr>
            <a:r>
              <a:rPr lang="en-US" b="1" dirty="0"/>
              <a:t>Load the current row into variables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3311525" y="3071813"/>
            <a:ext cx="454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blackWhite">
          <a:xfrm>
            <a:off x="3781425" y="2633663"/>
            <a:ext cx="1066800" cy="87630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FETCH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334000" y="3676650"/>
            <a:ext cx="1438275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30000"/>
              </a:spcBef>
              <a:buClr>
                <a:schemeClr val="tx1"/>
              </a:buClr>
              <a:buSzPct val="120000"/>
            </a:pPr>
            <a:r>
              <a:rPr lang="en-US" b="1" dirty="0"/>
              <a:t>Test for existing rows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410200" y="2667000"/>
            <a:ext cx="1006475" cy="838200"/>
            <a:chOff x="5449888" y="2611996"/>
            <a:chExt cx="1006475" cy="838200"/>
          </a:xfrm>
        </p:grpSpPr>
        <p:sp>
          <p:nvSpPr>
            <p:cNvPr id="11290" name="Rectangle 13"/>
            <p:cNvSpPr>
              <a:spLocks noChangeArrowheads="1"/>
            </p:cNvSpPr>
            <p:nvPr/>
          </p:nvSpPr>
          <p:spPr bwMode="blackWhite">
            <a:xfrm rot="-2700000">
              <a:off x="5583797" y="2611996"/>
              <a:ext cx="838200" cy="838200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eaLnBrk="0" hangingPunct="0">
                <a:spcBef>
                  <a:spcPct val="50000"/>
                </a:spcBef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1291" name="Rectangle 14"/>
            <p:cNvSpPr>
              <a:spLocks noChangeArrowheads="1"/>
            </p:cNvSpPr>
            <p:nvPr/>
          </p:nvSpPr>
          <p:spPr bwMode="auto">
            <a:xfrm>
              <a:off x="5449888" y="2889250"/>
              <a:ext cx="10064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  <a:latin typeface="Courier New" pitchFamily="49" charset="0"/>
                </a:rPr>
                <a:t>EMPTY?</a:t>
              </a:r>
            </a:p>
          </p:txBody>
        </p:sp>
      </p:grp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353050" y="4667250"/>
            <a:ext cx="17335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30000"/>
              </a:spcBef>
              <a:buClr>
                <a:schemeClr val="tx1"/>
              </a:buClr>
              <a:buSzPct val="120000"/>
            </a:pPr>
            <a:r>
              <a:rPr lang="en-US" b="1" dirty="0"/>
              <a:t>Return to </a:t>
            </a:r>
            <a:r>
              <a:rPr lang="en-US" b="1" dirty="0">
                <a:latin typeface="Courier New" pitchFamily="49" charset="0"/>
              </a:rPr>
              <a:t>FETCH</a:t>
            </a:r>
            <a:r>
              <a:rPr lang="en-US" b="1" dirty="0"/>
              <a:t> if rows are found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7145338" y="3676650"/>
            <a:ext cx="13271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30000"/>
              </a:spcBef>
              <a:buClr>
                <a:schemeClr val="tx1"/>
              </a:buClr>
              <a:buSzPct val="120000"/>
            </a:pPr>
            <a:r>
              <a:rPr lang="en-US" b="1" dirty="0"/>
              <a:t>Release the active set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blackWhite">
          <a:xfrm>
            <a:off x="7145338" y="2633663"/>
            <a:ext cx="1066800" cy="87630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CLOSE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477000" y="2743200"/>
            <a:ext cx="649288" cy="366713"/>
            <a:chOff x="6477000" y="2743200"/>
            <a:chExt cx="649288" cy="366713"/>
          </a:xfrm>
        </p:grpSpPr>
        <p:sp>
          <p:nvSpPr>
            <p:cNvPr id="11288" name="Line 5"/>
            <p:cNvSpPr>
              <a:spLocks noChangeShapeType="1"/>
            </p:cNvSpPr>
            <p:nvPr/>
          </p:nvSpPr>
          <p:spPr bwMode="auto">
            <a:xfrm>
              <a:off x="6518275" y="3071813"/>
              <a:ext cx="608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289" name="Rectangle 20"/>
            <p:cNvSpPr>
              <a:spLocks noChangeArrowheads="1"/>
            </p:cNvSpPr>
            <p:nvPr/>
          </p:nvSpPr>
          <p:spPr bwMode="auto">
            <a:xfrm>
              <a:off x="6477000" y="2743200"/>
              <a:ext cx="590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/>
                <a:t>Yes</a:t>
              </a:r>
            </a:p>
          </p:txBody>
        </p:sp>
      </p:grp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776288" y="3676650"/>
            <a:ext cx="154146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30000"/>
              </a:spcBef>
              <a:buClr>
                <a:schemeClr val="tx1"/>
              </a:buClr>
              <a:buSzPct val="120000"/>
            </a:pPr>
            <a:r>
              <a:rPr lang="en-US" b="1" dirty="0"/>
              <a:t>Create a named SQL area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blackWhite">
          <a:xfrm>
            <a:off x="928688" y="2633663"/>
            <a:ext cx="1066800" cy="87630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DECLARE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2333624" y="3676650"/>
            <a:ext cx="13239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30000"/>
              </a:spcBef>
              <a:buClr>
                <a:schemeClr val="tx1"/>
              </a:buClr>
              <a:buSzPct val="120000"/>
            </a:pPr>
            <a:r>
              <a:rPr lang="en-US" b="1" dirty="0"/>
              <a:t>Identify the active set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blackWhite">
          <a:xfrm>
            <a:off x="2354263" y="2633663"/>
            <a:ext cx="1066800" cy="87630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OPEN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314825" y="1828800"/>
            <a:ext cx="1636713" cy="776288"/>
            <a:chOff x="4314825" y="1828800"/>
            <a:chExt cx="1636713" cy="776288"/>
          </a:xfrm>
        </p:grpSpPr>
        <p:sp>
          <p:nvSpPr>
            <p:cNvPr id="11285" name="Rectangle 16"/>
            <p:cNvSpPr>
              <a:spLocks noChangeArrowheads="1"/>
            </p:cNvSpPr>
            <p:nvPr/>
          </p:nvSpPr>
          <p:spPr bwMode="auto">
            <a:xfrm>
              <a:off x="4876800" y="1828800"/>
              <a:ext cx="488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/>
                <a:t>No</a:t>
              </a:r>
            </a:p>
          </p:txBody>
        </p:sp>
        <p:sp>
          <p:nvSpPr>
            <p:cNvPr id="11286" name="Freeform 17"/>
            <p:cNvSpPr>
              <a:spLocks/>
            </p:cNvSpPr>
            <p:nvPr/>
          </p:nvSpPr>
          <p:spPr bwMode="auto">
            <a:xfrm>
              <a:off x="4316413" y="2159000"/>
              <a:ext cx="1635125" cy="304800"/>
            </a:xfrm>
            <a:custGeom>
              <a:avLst/>
              <a:gdLst>
                <a:gd name="T0" fmla="*/ 902 w 903"/>
                <a:gd name="T1" fmla="*/ 322 h 323"/>
                <a:gd name="T2" fmla="*/ 902 w 903"/>
                <a:gd name="T3" fmla="*/ 0 h 323"/>
                <a:gd name="T4" fmla="*/ 0 w 903"/>
                <a:gd name="T5" fmla="*/ 0 h 323"/>
                <a:gd name="T6" fmla="*/ 0 60000 65536"/>
                <a:gd name="T7" fmla="*/ 0 60000 65536"/>
                <a:gd name="T8" fmla="*/ 0 60000 65536"/>
                <a:gd name="T9" fmla="*/ 0 w 903"/>
                <a:gd name="T10" fmla="*/ 0 h 323"/>
                <a:gd name="T11" fmla="*/ 903 w 903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3" h="323">
                  <a:moveTo>
                    <a:pt x="902" y="322"/>
                  </a:moveTo>
                  <a:lnTo>
                    <a:pt x="902" y="0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287" name="Line 25"/>
            <p:cNvSpPr>
              <a:spLocks noChangeShapeType="1"/>
            </p:cNvSpPr>
            <p:nvPr/>
          </p:nvSpPr>
          <p:spPr bwMode="auto">
            <a:xfrm>
              <a:off x="4314825" y="214788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8" name="Right Brace 27"/>
          <p:cNvSpPr/>
          <p:nvPr/>
        </p:nvSpPr>
        <p:spPr>
          <a:xfrm rot="5400000">
            <a:off x="1066800" y="4343400"/>
            <a:ext cx="457200" cy="1676400"/>
          </a:xfrm>
          <a:prstGeom prst="rightBrace">
            <a:avLst>
              <a:gd name="adj1" fmla="val 8333"/>
              <a:gd name="adj2" fmla="val 49174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1116000" tIns="216000" anchorCtr="1"/>
          <a:lstStyle/>
          <a:p>
            <a:pPr algn="ctr">
              <a:spcBef>
                <a:spcPct val="20000"/>
              </a:spcBef>
              <a:defRPr/>
            </a:pPr>
            <a:r>
              <a:rPr lang="en-US" dirty="0"/>
              <a:t>DECLARATION SECTION</a:t>
            </a:r>
          </a:p>
        </p:txBody>
      </p:sp>
      <p:sp>
        <p:nvSpPr>
          <p:cNvPr id="29" name="Right Brace 28"/>
          <p:cNvSpPr/>
          <p:nvPr/>
        </p:nvSpPr>
        <p:spPr>
          <a:xfrm rot="5400000">
            <a:off x="5029200" y="3124199"/>
            <a:ext cx="609600" cy="5791200"/>
          </a:xfrm>
          <a:prstGeom prst="rightBrace">
            <a:avLst>
              <a:gd name="adj1" fmla="val 8333"/>
              <a:gd name="adj2" fmla="val 49174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1116000" tIns="216000" anchorCtr="1"/>
          <a:lstStyle/>
          <a:p>
            <a:pPr algn="ctr">
              <a:spcBef>
                <a:spcPct val="20000"/>
              </a:spcBef>
              <a:defRPr/>
            </a:pPr>
            <a:r>
              <a:rPr lang="en-US" dirty="0"/>
              <a:t>EXECUTABLE or EXCEPTION HANDLING SECTIONS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73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6" grpId="1" animBg="1"/>
      <p:bldP spid="5128" grpId="0" animBg="1"/>
      <p:bldP spid="5129" grpId="0"/>
      <p:bldP spid="5130" grpId="0" animBg="1"/>
      <p:bldP spid="5131" grpId="0" animBg="1"/>
      <p:bldP spid="5131" grpId="1" animBg="1"/>
      <p:bldP spid="5132" grpId="0"/>
      <p:bldP spid="5135" grpId="0"/>
      <p:bldP spid="5138" grpId="0"/>
      <p:bldP spid="5139" grpId="0" animBg="1"/>
      <p:bldP spid="5141" grpId="0"/>
      <p:bldP spid="5142" grpId="0" animBg="1"/>
      <p:bldP spid="5143" grpId="0"/>
      <p:bldP spid="51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889000" y="5334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Controlling Explicit Cursors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505200" y="1528763"/>
            <a:ext cx="2638425" cy="1671637"/>
            <a:chOff x="3505200" y="1528763"/>
            <a:chExt cx="2638425" cy="1671637"/>
          </a:xfrm>
        </p:grpSpPr>
        <p:pic>
          <p:nvPicPr>
            <p:cNvPr id="12309" name="Picture 7" descr="open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505200" y="1528763"/>
              <a:ext cx="1247775" cy="167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0" name="Rectangle 9"/>
            <p:cNvSpPr>
              <a:spLocks noChangeArrowheads="1"/>
            </p:cNvSpPr>
            <p:nvPr/>
          </p:nvSpPr>
          <p:spPr bwMode="auto">
            <a:xfrm>
              <a:off x="4191000" y="2209800"/>
              <a:ext cx="1952625" cy="544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342900" indent="-342900" algn="ctr" eaLnBrk="0" hangingPunct="0">
                <a:lnSpc>
                  <a:spcPct val="65000"/>
                </a:lnSpc>
                <a:spcBef>
                  <a:spcPct val="35000"/>
                </a:spcBef>
              </a:pPr>
              <a:r>
                <a:rPr lang="en-US" b="1"/>
                <a:t>Cursor </a:t>
              </a:r>
            </a:p>
            <a:p>
              <a:pPr marL="342900" indent="-342900" algn="ctr" eaLnBrk="0" hangingPunct="0">
                <a:lnSpc>
                  <a:spcPct val="65000"/>
                </a:lnSpc>
                <a:spcBef>
                  <a:spcPct val="35000"/>
                </a:spcBef>
              </a:pPr>
              <a:r>
                <a:rPr lang="en-US" b="1"/>
                <a:t>pointer</a:t>
              </a:r>
            </a:p>
          </p:txBody>
        </p:sp>
        <p:sp>
          <p:nvSpPr>
            <p:cNvPr id="12311" name="Line 10"/>
            <p:cNvSpPr>
              <a:spLocks noChangeShapeType="1"/>
            </p:cNvSpPr>
            <p:nvPr/>
          </p:nvSpPr>
          <p:spPr bwMode="auto">
            <a:xfrm flipH="1" flipV="1">
              <a:off x="4367213" y="2476500"/>
              <a:ext cx="3571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990600" y="1828800"/>
            <a:ext cx="2901950" cy="493713"/>
            <a:chOff x="990600" y="1828800"/>
            <a:chExt cx="2901950" cy="493713"/>
          </a:xfrm>
        </p:grpSpPr>
        <p:sp>
          <p:nvSpPr>
            <p:cNvPr id="12307" name="Rectangle 12"/>
            <p:cNvSpPr>
              <a:spLocks noChangeArrowheads="1"/>
            </p:cNvSpPr>
            <p:nvPr/>
          </p:nvSpPr>
          <p:spPr bwMode="auto">
            <a:xfrm>
              <a:off x="1066800" y="1865313"/>
              <a:ext cx="282575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342900" indent="-342900" algn="ctr" eaLnBrk="0" hangingPunct="0">
                <a:lnSpc>
                  <a:spcPct val="95000"/>
                </a:lnSpc>
                <a:spcBef>
                  <a:spcPct val="35000"/>
                </a:spcBef>
              </a:pPr>
              <a:r>
                <a:rPr lang="en-US" b="1"/>
                <a:t> Open the cursor.</a:t>
              </a:r>
            </a:p>
          </p:txBody>
        </p:sp>
        <p:sp>
          <p:nvSpPr>
            <p:cNvPr id="12308" name="Oval 13"/>
            <p:cNvSpPr>
              <a:spLocks noChangeArrowheads="1"/>
            </p:cNvSpPr>
            <p:nvPr/>
          </p:nvSpPr>
          <p:spPr bwMode="blackWhite">
            <a:xfrm>
              <a:off x="990600" y="1828800"/>
              <a:ext cx="493713" cy="493713"/>
            </a:xfrm>
            <a:prstGeom prst="ellipse">
              <a:avLst/>
            </a:prstGeom>
            <a:solidFill>
              <a:srgbClr val="CCCC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46038" tIns="46038" rIns="46038" bIns="46038" anchor="ctr"/>
            <a:lstStyle/>
            <a:p>
              <a:pPr algn="ctr" defTabSz="822325" eaLnBrk="0" hangingPunct="0">
                <a:lnSpc>
                  <a:spcPct val="95000"/>
                </a:lnSpc>
              </a:pPr>
              <a:r>
                <a:rPr lang="en-US" sz="2400" b="1"/>
                <a:t>1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974850" y="3590925"/>
            <a:ext cx="2825750" cy="493713"/>
            <a:chOff x="1974850" y="3590925"/>
            <a:chExt cx="2825750" cy="493713"/>
          </a:xfrm>
        </p:grpSpPr>
        <p:sp>
          <p:nvSpPr>
            <p:cNvPr id="12305" name="Rectangle 5"/>
            <p:cNvSpPr>
              <a:spLocks noChangeArrowheads="1"/>
            </p:cNvSpPr>
            <p:nvPr/>
          </p:nvSpPr>
          <p:spPr bwMode="auto">
            <a:xfrm>
              <a:off x="1974850" y="3662363"/>
              <a:ext cx="282575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342900" indent="-342900" algn="ctr" eaLnBrk="0" hangingPunct="0">
                <a:lnSpc>
                  <a:spcPct val="95000"/>
                </a:lnSpc>
                <a:spcBef>
                  <a:spcPct val="35000"/>
                </a:spcBef>
              </a:pPr>
              <a:r>
                <a:rPr lang="en-US" b="1"/>
                <a:t>Fetch a row.</a:t>
              </a:r>
            </a:p>
          </p:txBody>
        </p:sp>
        <p:sp>
          <p:nvSpPr>
            <p:cNvPr id="12306" name="Oval 14"/>
            <p:cNvSpPr>
              <a:spLocks noChangeArrowheads="1"/>
            </p:cNvSpPr>
            <p:nvPr/>
          </p:nvSpPr>
          <p:spPr bwMode="blackWhite">
            <a:xfrm>
              <a:off x="2100263" y="3590925"/>
              <a:ext cx="490537" cy="493713"/>
            </a:xfrm>
            <a:prstGeom prst="ellipse">
              <a:avLst/>
            </a:prstGeom>
            <a:solidFill>
              <a:srgbClr val="CCCC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46038" tIns="46038" rIns="46038" bIns="46038" anchor="ctr"/>
            <a:lstStyle/>
            <a:p>
              <a:pPr algn="ctr" defTabSz="822325" eaLnBrk="0" hangingPunct="0">
                <a:lnSpc>
                  <a:spcPct val="95000"/>
                </a:lnSpc>
              </a:pPr>
              <a:r>
                <a:rPr lang="en-US" sz="2400" b="1"/>
                <a:t>2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276600" y="5456238"/>
            <a:ext cx="2971800" cy="493712"/>
            <a:chOff x="3276600" y="5456238"/>
            <a:chExt cx="2971800" cy="493712"/>
          </a:xfrm>
        </p:grpSpPr>
        <p:sp>
          <p:nvSpPr>
            <p:cNvPr id="12303" name="Rectangle 6"/>
            <p:cNvSpPr>
              <a:spLocks noChangeArrowheads="1"/>
            </p:cNvSpPr>
            <p:nvPr/>
          </p:nvSpPr>
          <p:spPr bwMode="auto">
            <a:xfrm>
              <a:off x="3422650" y="5526088"/>
              <a:ext cx="282575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342900" indent="-342900" algn="ctr" eaLnBrk="0" hangingPunct="0">
                <a:lnSpc>
                  <a:spcPct val="95000"/>
                </a:lnSpc>
                <a:spcBef>
                  <a:spcPct val="35000"/>
                </a:spcBef>
              </a:pPr>
              <a:r>
                <a:rPr lang="en-US" b="1"/>
                <a:t>Close the cursor.</a:t>
              </a:r>
            </a:p>
          </p:txBody>
        </p:sp>
        <p:sp>
          <p:nvSpPr>
            <p:cNvPr id="12304" name="Oval 15"/>
            <p:cNvSpPr>
              <a:spLocks noChangeArrowheads="1"/>
            </p:cNvSpPr>
            <p:nvPr/>
          </p:nvSpPr>
          <p:spPr bwMode="blackWhite">
            <a:xfrm>
              <a:off x="3276600" y="5456238"/>
              <a:ext cx="493713" cy="493712"/>
            </a:xfrm>
            <a:prstGeom prst="ellipse">
              <a:avLst/>
            </a:prstGeom>
            <a:solidFill>
              <a:srgbClr val="CCCC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46038" tIns="46038" rIns="46038" bIns="46038" anchor="ctr"/>
            <a:lstStyle/>
            <a:p>
              <a:pPr algn="ctr" defTabSz="822325" eaLnBrk="0" hangingPunct="0">
                <a:lnSpc>
                  <a:spcPct val="95000"/>
                </a:lnSpc>
              </a:pPr>
              <a:r>
                <a:rPr lang="en-US" sz="2400" b="1"/>
                <a:t>3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219575" y="3205163"/>
            <a:ext cx="2790825" cy="1671637"/>
            <a:chOff x="4219575" y="3205163"/>
            <a:chExt cx="2790825" cy="1671637"/>
          </a:xfrm>
        </p:grpSpPr>
        <p:pic>
          <p:nvPicPr>
            <p:cNvPr id="12300" name="Picture 8" descr="opened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219575" y="3205163"/>
              <a:ext cx="1393825" cy="167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1" name="Rectangle 16"/>
            <p:cNvSpPr>
              <a:spLocks noChangeArrowheads="1"/>
            </p:cNvSpPr>
            <p:nvPr/>
          </p:nvSpPr>
          <p:spPr bwMode="auto">
            <a:xfrm>
              <a:off x="5057775" y="4043363"/>
              <a:ext cx="1952625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342900" indent="-342900" algn="ctr" eaLnBrk="0" hangingPunct="0">
                <a:lnSpc>
                  <a:spcPct val="65000"/>
                </a:lnSpc>
                <a:spcBef>
                  <a:spcPct val="35000"/>
                </a:spcBef>
              </a:pPr>
              <a:r>
                <a:rPr lang="en-US" b="1"/>
                <a:t>Cursor </a:t>
              </a:r>
            </a:p>
            <a:p>
              <a:pPr marL="342900" indent="-342900" algn="ctr" eaLnBrk="0" hangingPunct="0">
                <a:lnSpc>
                  <a:spcPct val="65000"/>
                </a:lnSpc>
                <a:spcBef>
                  <a:spcPct val="35000"/>
                </a:spcBef>
              </a:pPr>
              <a:r>
                <a:rPr lang="en-US" b="1"/>
                <a:t>pointer</a:t>
              </a:r>
            </a:p>
          </p:txBody>
        </p:sp>
        <p:sp>
          <p:nvSpPr>
            <p:cNvPr id="12302" name="Line 17"/>
            <p:cNvSpPr>
              <a:spLocks noChangeShapeType="1"/>
            </p:cNvSpPr>
            <p:nvPr/>
          </p:nvSpPr>
          <p:spPr bwMode="auto">
            <a:xfrm flipH="1" flipV="1">
              <a:off x="5233988" y="4240213"/>
              <a:ext cx="3571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715000" y="4876800"/>
            <a:ext cx="2867025" cy="1371600"/>
            <a:chOff x="5715000" y="4876800"/>
            <a:chExt cx="2867025" cy="1371600"/>
          </a:xfrm>
        </p:grpSpPr>
        <p:pic>
          <p:nvPicPr>
            <p:cNvPr id="12297" name="Picture 11" descr="clo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715000" y="4876800"/>
              <a:ext cx="1201738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Rectangle 18"/>
            <p:cNvSpPr>
              <a:spLocks noChangeArrowheads="1"/>
            </p:cNvSpPr>
            <p:nvPr/>
          </p:nvSpPr>
          <p:spPr bwMode="auto">
            <a:xfrm>
              <a:off x="6629400" y="5399088"/>
              <a:ext cx="1952625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342900" indent="-342900" algn="ctr" eaLnBrk="0" hangingPunct="0">
                <a:lnSpc>
                  <a:spcPct val="65000"/>
                </a:lnSpc>
                <a:spcBef>
                  <a:spcPct val="35000"/>
                </a:spcBef>
              </a:pPr>
              <a:r>
                <a:rPr lang="en-US" b="1"/>
                <a:t>Cursor </a:t>
              </a:r>
            </a:p>
            <a:p>
              <a:pPr marL="342900" indent="-342900" algn="ctr" eaLnBrk="0" hangingPunct="0">
                <a:lnSpc>
                  <a:spcPct val="65000"/>
                </a:lnSpc>
                <a:spcBef>
                  <a:spcPct val="35000"/>
                </a:spcBef>
              </a:pPr>
              <a:r>
                <a:rPr lang="en-US" b="1"/>
                <a:t>pointer</a:t>
              </a:r>
            </a:p>
          </p:txBody>
        </p:sp>
        <p:sp>
          <p:nvSpPr>
            <p:cNvPr id="12299" name="Line 19"/>
            <p:cNvSpPr>
              <a:spLocks noChangeShapeType="1"/>
            </p:cNvSpPr>
            <p:nvPr/>
          </p:nvSpPr>
          <p:spPr bwMode="auto">
            <a:xfrm flipH="1" flipV="1">
              <a:off x="6805613" y="5595938"/>
              <a:ext cx="3571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889000" y="5334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Declaring the Cursor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1295400"/>
            <a:ext cx="73660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Syntax: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blackGray">
          <a:xfrm>
            <a:off x="990600" y="1905000"/>
            <a:ext cx="7158038" cy="8064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400050" eaLnBrk="0" hangingPunct="0">
              <a:lnSpc>
                <a:spcPct val="125000"/>
              </a:lnSpc>
              <a:tabLst>
                <a:tab pos="400050" algn="r"/>
                <a:tab pos="67310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CURSOR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cursor_name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IS</a:t>
            </a:r>
          </a:p>
          <a:p>
            <a:pPr defTabSz="400050" eaLnBrk="0" hangingPunct="0">
              <a:lnSpc>
                <a:spcPct val="125000"/>
              </a:lnSpc>
              <a:tabLst>
                <a:tab pos="400050" algn="r"/>
                <a:tab pos="67310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b="1" i="1">
                <a:solidFill>
                  <a:srgbClr val="000000"/>
                </a:solidFill>
                <a:latin typeface="Courier New" pitchFamily="49" charset="0"/>
              </a:rPr>
              <a:t>select_statement;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838200" y="2743200"/>
            <a:ext cx="73660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Examples: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blackGray">
          <a:xfrm>
            <a:off x="990600" y="3276600"/>
            <a:ext cx="7158038" cy="1412875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DECLARE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CURSOR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</a:rPr>
              <a:t>book_cursor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IS 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SELECT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ISBN, TITLE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FROM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book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WHERE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TITLE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like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‘B%’;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lvl="2"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. . .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blackGray">
          <a:xfrm>
            <a:off x="990600" y="4800600"/>
            <a:ext cx="7158038" cy="18923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0">
            <a:spAutoFit/>
          </a:bodyPr>
          <a:lstStyle/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DECLARE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v_state VARCHAR2(2):= ‘NJ’;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CURSOR zipcode_cursor IS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SELECT * FROM zipcode </a:t>
            </a:r>
            <a:br>
              <a:rPr lang="en-US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WHERE state = v_state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  ORDER by zip;</a:t>
            </a:r>
          </a:p>
          <a:p>
            <a:pPr lvl="2"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 animBg="1"/>
      <p:bldP spid="8199" grpId="0"/>
      <p:bldP spid="8200" grpId="0" animBg="1"/>
      <p:bldP spid="82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889000" y="5334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Opening the Cursor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blackGray">
          <a:xfrm>
            <a:off x="995363" y="2222500"/>
            <a:ext cx="7158037" cy="2530475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DECLARE</a:t>
            </a: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CURSOR </a:t>
            </a:r>
            <a:r>
              <a:rPr lang="en-US" b="1" dirty="0" err="1" smtClean="0">
                <a:solidFill>
                  <a:srgbClr val="000000"/>
                </a:solidFill>
              </a:rPr>
              <a:t>book_cursor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IS </a:t>
            </a: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SELECT </a:t>
            </a:r>
            <a:r>
              <a:rPr lang="en-US" b="1" dirty="0" smtClean="0">
                <a:solidFill>
                  <a:srgbClr val="000000"/>
                </a:solidFill>
              </a:rPr>
              <a:t>ISBN, TITLE </a:t>
            </a:r>
            <a:r>
              <a:rPr lang="en-US" b="1" dirty="0">
                <a:solidFill>
                  <a:srgbClr val="000000"/>
                </a:solidFill>
              </a:rPr>
              <a:t>FROM </a:t>
            </a:r>
            <a:r>
              <a:rPr lang="en-US" b="1" dirty="0" smtClean="0">
                <a:solidFill>
                  <a:srgbClr val="000000"/>
                </a:solidFill>
              </a:rPr>
              <a:t>book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  WHERE </a:t>
            </a:r>
            <a:r>
              <a:rPr lang="en-US" b="1" dirty="0" smtClean="0">
                <a:solidFill>
                  <a:srgbClr val="000000"/>
                </a:solidFill>
              </a:rPr>
              <a:t>TITLE </a:t>
            </a:r>
            <a:r>
              <a:rPr lang="en-US" b="1" dirty="0">
                <a:solidFill>
                  <a:srgbClr val="000000"/>
                </a:solidFill>
              </a:rPr>
              <a:t>like </a:t>
            </a:r>
            <a:r>
              <a:rPr lang="en-US" b="1" dirty="0" smtClean="0">
                <a:solidFill>
                  <a:srgbClr val="000000"/>
                </a:solidFill>
              </a:rPr>
              <a:t>‘B%’;</a:t>
            </a:r>
            <a:endParaRPr lang="en-US" b="1" dirty="0">
              <a:solidFill>
                <a:srgbClr val="000000"/>
              </a:solidFill>
            </a:endParaRP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		. . .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BEGIN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		. . .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 OPEN </a:t>
            </a:r>
            <a:r>
              <a:rPr lang="en-US" b="1" dirty="0" err="1" smtClean="0">
                <a:solidFill>
                  <a:srgbClr val="000000"/>
                </a:solidFill>
              </a:rPr>
              <a:t>book_cursor</a:t>
            </a:r>
            <a:r>
              <a:rPr lang="en-US" b="1" dirty="0">
                <a:solidFill>
                  <a:srgbClr val="000000"/>
                </a:solidFill>
              </a:rPr>
              <a:t>;</a:t>
            </a:r>
          </a:p>
          <a:p>
            <a:pPr defTabSz="400050" eaLnBrk="0" hangingPunct="0">
              <a:lnSpc>
                <a:spcPct val="95000"/>
              </a:lnSpc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		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mph" presetSubtype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  <p:to>
                                        <p:strVal val="1.5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28600" y="152400"/>
            <a:ext cx="8686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Fetching Data from the Cursor using scalar variables</a:t>
            </a:r>
          </a:p>
        </p:txBody>
      </p:sp>
      <p:sp>
        <p:nvSpPr>
          <p:cNvPr id="15363" name="Arc 5"/>
          <p:cNvSpPr>
            <a:spLocks/>
          </p:cNvSpPr>
          <p:nvPr/>
        </p:nvSpPr>
        <p:spPr bwMode="auto">
          <a:xfrm>
            <a:off x="5464175" y="2663825"/>
            <a:ext cx="211138" cy="225425"/>
          </a:xfrm>
          <a:custGeom>
            <a:avLst/>
            <a:gdLst>
              <a:gd name="T0" fmla="*/ 211138 w 21600"/>
              <a:gd name="T1" fmla="*/ 225425 h 21600"/>
              <a:gd name="T2" fmla="*/ 0 w 21600"/>
              <a:gd name="T3" fmla="*/ 0 h 21600"/>
              <a:gd name="T4" fmla="*/ 211138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gray">
          <a:xfrm>
            <a:off x="381000" y="1219200"/>
            <a:ext cx="8610600" cy="54944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40005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DECLARE</a:t>
            </a: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  CURSOR </a:t>
            </a:r>
            <a:r>
              <a:rPr lang="en-US" b="1" dirty="0" err="1" smtClean="0">
                <a:solidFill>
                  <a:srgbClr val="000000"/>
                </a:solidFill>
                <a:cs typeface="+mn-cs"/>
              </a:rPr>
              <a:t>book_cursor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IS </a:t>
            </a:r>
          </a:p>
          <a:p>
            <a:pPr defTabSz="400050">
              <a:lnSpc>
                <a:spcPct val="150000"/>
              </a:lnSpc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  SELECT   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ISBN,   TITLE   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FROM 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books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/>
            </a:r>
            <a:br>
              <a:rPr lang="en-US" b="1" dirty="0">
                <a:solidFill>
                  <a:srgbClr val="000000"/>
                </a:solidFill>
                <a:cs typeface="+mn-cs"/>
              </a:rPr>
            </a:br>
            <a:r>
              <a:rPr lang="en-US" b="1" dirty="0">
                <a:solidFill>
                  <a:srgbClr val="000000"/>
                </a:solidFill>
                <a:cs typeface="+mn-cs"/>
              </a:rPr>
              <a:t>  WHERE 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title like ‘B%’; </a:t>
            </a:r>
            <a:endParaRPr lang="en-US" b="1" dirty="0">
              <a:solidFill>
                <a:srgbClr val="FF0000"/>
              </a:solidFill>
              <a:cs typeface="+mn-cs"/>
            </a:endParaRP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endParaRPr lang="en-US" b="1" dirty="0">
              <a:solidFill>
                <a:srgbClr val="000000"/>
              </a:solidFill>
              <a:cs typeface="+mn-cs"/>
            </a:endParaRP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cs typeface="+mn-cs"/>
              </a:rPr>
              <a:t>v_ISBN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cs typeface="+mn-cs"/>
              </a:rPr>
              <a:t>books.ISBN%TYPE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;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cs typeface="+mn-cs"/>
              </a:rPr>
              <a:t>v_TITLE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cs typeface="+mn-cs"/>
              </a:rPr>
              <a:t>books.TITLE%TYPE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;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endParaRPr lang="en-US" b="1" dirty="0">
              <a:solidFill>
                <a:srgbClr val="000000"/>
              </a:solidFill>
              <a:cs typeface="+mn-cs"/>
            </a:endParaRP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BEGIN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cs typeface="+mn-cs"/>
              </a:rPr>
              <a:t> 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cs typeface="+mn-cs"/>
              </a:rPr>
              <a:t>	  OPEN </a:t>
            </a:r>
            <a:r>
              <a:rPr lang="en-US" b="1" dirty="0" err="1" smtClean="0">
                <a:solidFill>
                  <a:schemeClr val="bg1"/>
                </a:solidFill>
                <a:cs typeface="+mn-cs"/>
              </a:rPr>
              <a:t>book_cursor</a:t>
            </a:r>
            <a:r>
              <a:rPr lang="en-US" b="1" dirty="0">
                <a:solidFill>
                  <a:schemeClr val="bg1"/>
                </a:solidFill>
                <a:cs typeface="+mn-cs"/>
              </a:rPr>
              <a:t>;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endParaRPr lang="en-US" b="1" dirty="0">
              <a:solidFill>
                <a:schemeClr val="bg1"/>
              </a:solidFill>
              <a:cs typeface="+mn-cs"/>
            </a:endParaRP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cs typeface="+mn-cs"/>
              </a:rPr>
              <a:t>  	FETCH </a:t>
            </a:r>
            <a:r>
              <a:rPr lang="en-US" b="1" dirty="0" err="1" smtClean="0">
                <a:solidFill>
                  <a:schemeClr val="bg1"/>
                </a:solidFill>
                <a:cs typeface="+mn-cs"/>
              </a:rPr>
              <a:t>book_cursor</a:t>
            </a:r>
            <a:r>
              <a:rPr lang="en-US" b="1" dirty="0" smtClean="0">
                <a:solidFill>
                  <a:schemeClr val="bg1"/>
                </a:solidFill>
                <a:cs typeface="+mn-cs"/>
              </a:rPr>
              <a:t> </a:t>
            </a:r>
            <a:r>
              <a:rPr lang="en-US" b="1" dirty="0">
                <a:solidFill>
                  <a:schemeClr val="bg1"/>
                </a:solidFill>
                <a:cs typeface="+mn-cs"/>
              </a:rPr>
              <a:t>INTO  </a:t>
            </a:r>
            <a:r>
              <a:rPr lang="en-US" b="1" dirty="0" smtClean="0">
                <a:solidFill>
                  <a:schemeClr val="bg1"/>
                </a:solidFill>
                <a:cs typeface="+mn-cs"/>
              </a:rPr>
              <a:t>          </a:t>
            </a:r>
            <a:r>
              <a:rPr lang="en-US" b="1" dirty="0" err="1" smtClean="0">
                <a:solidFill>
                  <a:schemeClr val="bg1"/>
                </a:solidFill>
                <a:cs typeface="+mn-cs"/>
              </a:rPr>
              <a:t>v_ISBN</a:t>
            </a:r>
            <a:r>
              <a:rPr lang="en-US" b="1" dirty="0" smtClean="0">
                <a:solidFill>
                  <a:schemeClr val="bg1"/>
                </a:solidFill>
                <a:cs typeface="+mn-cs"/>
              </a:rPr>
              <a:t>         </a:t>
            </a:r>
            <a:r>
              <a:rPr lang="en-US" b="1" dirty="0">
                <a:solidFill>
                  <a:schemeClr val="bg1"/>
                </a:solidFill>
                <a:cs typeface="+mn-cs"/>
              </a:rPr>
              <a:t>,    </a:t>
            </a:r>
            <a:r>
              <a:rPr lang="en-US" b="1" dirty="0" smtClean="0">
                <a:solidFill>
                  <a:schemeClr val="bg1"/>
                </a:solidFill>
                <a:cs typeface="+mn-cs"/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  <a:cs typeface="+mn-cs"/>
              </a:rPr>
              <a:t>v_TITLE</a:t>
            </a:r>
            <a:r>
              <a:rPr lang="en-US" b="1" dirty="0" smtClean="0">
                <a:solidFill>
                  <a:schemeClr val="bg1"/>
                </a:solidFill>
                <a:cs typeface="+mn-cs"/>
              </a:rPr>
              <a:t>   </a:t>
            </a:r>
            <a:r>
              <a:rPr lang="en-US" b="1" dirty="0">
                <a:solidFill>
                  <a:schemeClr val="bg1"/>
                </a:solidFill>
                <a:cs typeface="+mn-cs"/>
              </a:rPr>
              <a:t>;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endParaRPr lang="en-US" b="1" dirty="0">
              <a:solidFill>
                <a:schemeClr val="bg1"/>
              </a:solidFill>
              <a:cs typeface="+mn-cs"/>
            </a:endParaRP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cs typeface="+mn-cs"/>
              </a:rPr>
              <a:t>  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DBMS_OUTPUT.PUT_LINE( </a:t>
            </a:r>
            <a:r>
              <a:rPr lang="en-US" b="1" dirty="0" err="1" smtClean="0">
                <a:solidFill>
                  <a:srgbClr val="000000"/>
                </a:solidFill>
                <a:cs typeface="+mn-cs"/>
              </a:rPr>
              <a:t>v_ISBN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||' '||</a:t>
            </a:r>
            <a:r>
              <a:rPr lang="en-US" b="1" dirty="0" err="1" smtClean="0">
                <a:solidFill>
                  <a:srgbClr val="000000"/>
                </a:solidFill>
                <a:cs typeface="+mn-cs"/>
              </a:rPr>
              <a:t>v_TITLE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); 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/>
            </a:r>
            <a:br>
              <a:rPr lang="en-US" b="1" dirty="0">
                <a:solidFill>
                  <a:srgbClr val="000000"/>
                </a:solidFill>
                <a:cs typeface="+mn-cs"/>
              </a:rPr>
            </a:br>
            <a:r>
              <a:rPr lang="en-US" b="1" dirty="0">
                <a:solidFill>
                  <a:srgbClr val="000000"/>
                </a:solidFill>
                <a:cs typeface="+mn-cs"/>
              </a:rPr>
              <a:t>    . . .  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END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;</a:t>
            </a:r>
            <a:endParaRPr lang="en-US" b="1" dirty="0">
              <a:solidFill>
                <a:srgbClr val="000000"/>
              </a:solidFill>
              <a:cs typeface="+mn-cs"/>
            </a:endParaRP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endParaRPr lang="en-US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4808538"/>
            <a:ext cx="1600200" cy="533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0" y="4808538"/>
            <a:ext cx="1600200" cy="533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en-US"/>
          </a:p>
        </p:txBody>
      </p:sp>
      <p:cxnSp>
        <p:nvCxnSpPr>
          <p:cNvPr id="8" name="Curved Connector 7"/>
          <p:cNvCxnSpPr>
            <a:stCxn id="5" idx="0"/>
            <a:endCxn id="9" idx="2"/>
          </p:cNvCxnSpPr>
          <p:nvPr/>
        </p:nvCxnSpPr>
        <p:spPr>
          <a:xfrm rot="16200000" flipV="1">
            <a:off x="2066925" y="2265363"/>
            <a:ext cx="2457451" cy="2628900"/>
          </a:xfrm>
          <a:prstGeom prst="curvedConnector3">
            <a:avLst>
              <a:gd name="adj1" fmla="val 50000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>
            <a:stCxn id="6" idx="0"/>
            <a:endCxn id="11" idx="2"/>
          </p:cNvCxnSpPr>
          <p:nvPr/>
        </p:nvCxnSpPr>
        <p:spPr>
          <a:xfrm rot="16200000" flipV="1">
            <a:off x="3425031" y="1718469"/>
            <a:ext cx="2446338" cy="3733800"/>
          </a:xfrm>
          <a:prstGeom prst="curvedConnector3">
            <a:avLst>
              <a:gd name="adj1" fmla="val 50000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0200" y="1981200"/>
            <a:ext cx="762000" cy="369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ISBN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1992868"/>
            <a:ext cx="9906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, TITLE</a:t>
            </a:r>
            <a:endParaRPr lang="en-US" dirty="0">
              <a:cs typeface="+mn-cs"/>
            </a:endParaRPr>
          </a:p>
        </p:txBody>
      </p:sp>
      <p:sp>
        <p:nvSpPr>
          <p:cNvPr id="20" name="Freeform 19"/>
          <p:cNvSpPr/>
          <p:nvPr/>
        </p:nvSpPr>
        <p:spPr>
          <a:xfrm rot="21600000">
            <a:off x="5316538" y="2252663"/>
            <a:ext cx="3546475" cy="574675"/>
          </a:xfrm>
          <a:custGeom>
            <a:avLst/>
            <a:gdLst>
              <a:gd name="connsiteX0" fmla="*/ 0 w 3545719"/>
              <a:gd name="connsiteY0" fmla="*/ 0 h 575592"/>
              <a:gd name="connsiteX1" fmla="*/ 3257923 w 3545719"/>
              <a:gd name="connsiteY1" fmla="*/ 0 h 575592"/>
              <a:gd name="connsiteX2" fmla="*/ 3545719 w 3545719"/>
              <a:gd name="connsiteY2" fmla="*/ 287796 h 575592"/>
              <a:gd name="connsiteX3" fmla="*/ 3257923 w 3545719"/>
              <a:gd name="connsiteY3" fmla="*/ 575592 h 575592"/>
              <a:gd name="connsiteX4" fmla="*/ 0 w 3545719"/>
              <a:gd name="connsiteY4" fmla="*/ 575592 h 575592"/>
              <a:gd name="connsiteX5" fmla="*/ 0 w 3545719"/>
              <a:gd name="connsiteY5" fmla="*/ 0 h 57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5719" h="575592">
                <a:moveTo>
                  <a:pt x="3545719" y="575591"/>
                </a:moveTo>
                <a:lnTo>
                  <a:pt x="287796" y="575591"/>
                </a:lnTo>
                <a:lnTo>
                  <a:pt x="0" y="287796"/>
                </a:lnTo>
                <a:lnTo>
                  <a:pt x="287796" y="1"/>
                </a:lnTo>
                <a:lnTo>
                  <a:pt x="3545719" y="1"/>
                </a:lnTo>
                <a:lnTo>
                  <a:pt x="3545719" y="575591"/>
                </a:lnTo>
                <a:close/>
              </a:path>
            </a:pathLst>
          </a:custGeom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97720" tIns="60961" rIns="113792" bIns="60961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/>
              <a:t>This code fetches a single row from the cursor</a:t>
            </a:r>
            <a:endParaRPr lang="en-US" sz="1600" dirty="0"/>
          </a:p>
        </p:txBody>
      </p:sp>
      <p:sp>
        <p:nvSpPr>
          <p:cNvPr id="21" name="Oval 20"/>
          <p:cNvSpPr/>
          <p:nvPr/>
        </p:nvSpPr>
        <p:spPr>
          <a:xfrm>
            <a:off x="5029200" y="2252663"/>
            <a:ext cx="576263" cy="574675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 rot="21600000">
            <a:off x="5316538" y="2971800"/>
            <a:ext cx="3546475" cy="576263"/>
          </a:xfrm>
          <a:custGeom>
            <a:avLst/>
            <a:gdLst>
              <a:gd name="connsiteX0" fmla="*/ 0 w 3545719"/>
              <a:gd name="connsiteY0" fmla="*/ 0 h 575592"/>
              <a:gd name="connsiteX1" fmla="*/ 3257923 w 3545719"/>
              <a:gd name="connsiteY1" fmla="*/ 0 h 575592"/>
              <a:gd name="connsiteX2" fmla="*/ 3545719 w 3545719"/>
              <a:gd name="connsiteY2" fmla="*/ 287796 h 575592"/>
              <a:gd name="connsiteX3" fmla="*/ 3257923 w 3545719"/>
              <a:gd name="connsiteY3" fmla="*/ 575592 h 575592"/>
              <a:gd name="connsiteX4" fmla="*/ 0 w 3545719"/>
              <a:gd name="connsiteY4" fmla="*/ 575592 h 575592"/>
              <a:gd name="connsiteX5" fmla="*/ 0 w 3545719"/>
              <a:gd name="connsiteY5" fmla="*/ 0 h 57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5719" h="575592">
                <a:moveTo>
                  <a:pt x="3545719" y="575591"/>
                </a:moveTo>
                <a:lnTo>
                  <a:pt x="287796" y="575591"/>
                </a:lnTo>
                <a:lnTo>
                  <a:pt x="0" y="287796"/>
                </a:lnTo>
                <a:lnTo>
                  <a:pt x="287796" y="1"/>
                </a:lnTo>
                <a:lnTo>
                  <a:pt x="3545719" y="1"/>
                </a:lnTo>
                <a:lnTo>
                  <a:pt x="3545719" y="575591"/>
                </a:lnTo>
                <a:close/>
              </a:path>
            </a:pathLst>
          </a:custGeom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97720" tIns="60960" rIns="113792" bIns="60961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/>
              <a:t>Normally a loop is used to fetch all required rows</a:t>
            </a:r>
          </a:p>
        </p:txBody>
      </p:sp>
      <p:sp>
        <p:nvSpPr>
          <p:cNvPr id="23" name="Oval 22"/>
          <p:cNvSpPr/>
          <p:nvPr/>
        </p:nvSpPr>
        <p:spPr>
          <a:xfrm>
            <a:off x="5029200" y="2971800"/>
            <a:ext cx="576263" cy="576263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9" grpId="0" animBg="1"/>
      <p:bldP spid="11" grpId="0" animBg="1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889000" y="533400"/>
            <a:ext cx="7315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Fetching Data from the Cursor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gray">
          <a:xfrm>
            <a:off x="1004888" y="1535113"/>
            <a:ext cx="7150100" cy="5078955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DECLARE</a:t>
            </a: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 CURSOR </a:t>
            </a:r>
            <a:r>
              <a:rPr lang="en-US" b="1" dirty="0" err="1">
                <a:solidFill>
                  <a:srgbClr val="000000"/>
                </a:solidFill>
              </a:rPr>
              <a:t>book_cursor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IS</a:t>
            </a: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  SELECT   </a:t>
            </a:r>
            <a:r>
              <a:rPr lang="en-US" b="1" dirty="0">
                <a:solidFill>
                  <a:srgbClr val="000000"/>
                </a:solidFill>
              </a:rPr>
              <a:t>ISBN,   TITLE   FROM books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 WHERE TITLE </a:t>
            </a:r>
            <a:r>
              <a:rPr lang="en-US" b="1" dirty="0">
                <a:solidFill>
                  <a:srgbClr val="000000"/>
                </a:solidFill>
              </a:rPr>
              <a:t>like ‘C%’;</a:t>
            </a:r>
          </a:p>
          <a:p>
            <a:pPr defTabSz="400050">
              <a:tabLst>
                <a:tab pos="400050" algn="r"/>
                <a:tab pos="673100" algn="l"/>
              </a:tabLst>
            </a:pPr>
            <a:endParaRPr lang="en-US" b="1" dirty="0">
              <a:solidFill>
                <a:srgbClr val="000000"/>
              </a:solidFill>
            </a:endParaRP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v_ISBN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books.ISBN%TYPE</a:t>
            </a:r>
            <a:r>
              <a:rPr lang="en-US" b="1" dirty="0">
                <a:solidFill>
                  <a:srgbClr val="000000"/>
                </a:solidFill>
              </a:rPr>
              <a:t>;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>
                <a:solidFill>
                  <a:srgbClr val="000000"/>
                </a:solidFill>
              </a:rPr>
              <a:t>  </a:t>
            </a:r>
            <a:r>
              <a:rPr lang="en-US" b="1" dirty="0" err="1">
                <a:solidFill>
                  <a:srgbClr val="000000"/>
                </a:solidFill>
              </a:rPr>
              <a:t>v_TITLE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books.TITLE%TYPE</a:t>
            </a:r>
            <a:r>
              <a:rPr lang="en-US" b="1" dirty="0">
                <a:solidFill>
                  <a:srgbClr val="000000"/>
                </a:solidFill>
              </a:rPr>
              <a:t>;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</a:rPr>
              <a:t>  </a:t>
            </a:r>
            <a:endParaRPr lang="en-US" b="1" dirty="0">
              <a:solidFill>
                <a:srgbClr val="000000"/>
              </a:solidFill>
            </a:endParaRP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rgbClr val="000000"/>
                </a:solidFill>
              </a:rPr>
              <a:t>BEGIN</a:t>
            </a: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/>
              <a:t>  </a:t>
            </a:r>
            <a:r>
              <a:rPr lang="en-US" b="1" dirty="0">
                <a:solidFill>
                  <a:schemeClr val="bg1"/>
                </a:solidFill>
              </a:rPr>
              <a:t>OPEN </a:t>
            </a:r>
            <a:r>
              <a:rPr lang="en-US" b="1" dirty="0" err="1" smtClean="0">
                <a:solidFill>
                  <a:schemeClr val="bg1"/>
                </a:solidFill>
              </a:rPr>
              <a:t>book_cursor</a:t>
            </a:r>
            <a:r>
              <a:rPr lang="en-US" b="1" dirty="0">
                <a:solidFill>
                  <a:schemeClr val="bg1"/>
                </a:solidFill>
              </a:rPr>
              <a:t>;</a:t>
            </a: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chemeClr val="bg1"/>
                </a:solidFill>
              </a:rPr>
              <a:t>  LOOP</a:t>
            </a: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chemeClr val="bg1"/>
                </a:solidFill>
              </a:rPr>
              <a:t>       FETCH </a:t>
            </a:r>
            <a:r>
              <a:rPr lang="en-US" b="1" dirty="0" err="1" smtClean="0">
                <a:solidFill>
                  <a:schemeClr val="bg1"/>
                </a:solidFill>
              </a:rPr>
              <a:t>book_cursor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INTO </a:t>
            </a:r>
            <a:r>
              <a:rPr lang="en-US" b="1" dirty="0" err="1" smtClean="0">
                <a:solidFill>
                  <a:schemeClr val="bg1"/>
                </a:solidFill>
              </a:rPr>
              <a:t>v_ISBN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v_TITLE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  <a:endParaRPr lang="en-US" b="1" dirty="0">
              <a:solidFill>
                <a:schemeClr val="bg1"/>
              </a:solidFill>
            </a:endParaRP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chemeClr val="bg1"/>
                </a:solidFill>
              </a:rPr>
              <a:t>       EXIT WHEN </a:t>
            </a:r>
            <a:r>
              <a:rPr lang="en-US" b="1" dirty="0" err="1" smtClean="0">
                <a:solidFill>
                  <a:schemeClr val="bg1"/>
                </a:solidFill>
              </a:rPr>
              <a:t>book_cursor%NOTFOUND</a:t>
            </a:r>
            <a:r>
              <a:rPr lang="en-US" b="1" dirty="0">
                <a:solidFill>
                  <a:schemeClr val="bg1"/>
                </a:solidFill>
              </a:rPr>
              <a:t>;</a:t>
            </a:r>
          </a:p>
          <a:p>
            <a:pPr defTabSz="40005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chemeClr val="bg1"/>
                </a:solidFill>
              </a:rPr>
              <a:t>       DBMS_OUTPUT.PUT_LINE( </a:t>
            </a:r>
            <a:r>
              <a:rPr lang="en-US" b="1" dirty="0" err="1" smtClean="0">
                <a:solidFill>
                  <a:schemeClr val="bg1"/>
                </a:solidFill>
              </a:rPr>
              <a:t>v_ISBN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||' '||</a:t>
            </a:r>
            <a:r>
              <a:rPr lang="en-US" b="1" dirty="0" err="1" smtClean="0">
                <a:solidFill>
                  <a:schemeClr val="bg1"/>
                </a:solidFill>
              </a:rPr>
              <a:t>v_TITLE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  <a:p>
            <a:pPr defTabSz="400050" eaLnBrk="0" hangingPunct="0">
              <a:tabLst>
                <a:tab pos="400050" algn="r"/>
                <a:tab pos="673100" algn="l"/>
              </a:tabLst>
            </a:pPr>
            <a:r>
              <a:rPr lang="en-US" b="1" dirty="0" smtClean="0">
                <a:solidFill>
                  <a:schemeClr val="bg1"/>
                </a:solidFill>
              </a:rPr>
              <a:t>  END </a:t>
            </a:r>
            <a:r>
              <a:rPr lang="en-US" b="1" dirty="0">
                <a:solidFill>
                  <a:schemeClr val="bg1"/>
                </a:solidFill>
              </a:rPr>
              <a:t>LOOP;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chemeClr val="bg1"/>
                </a:solidFill>
              </a:rPr>
              <a:t>...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</a:pPr>
            <a:r>
              <a:rPr lang="en-US" b="1" dirty="0">
                <a:solidFill>
                  <a:schemeClr val="bg1"/>
                </a:solidFill>
              </a:rPr>
              <a:t>E</a:t>
            </a:r>
            <a:r>
              <a:rPr lang="en-US" b="1" dirty="0">
                <a:solidFill>
                  <a:srgbClr val="000000"/>
                </a:solidFill>
              </a:rPr>
              <a:t>ND;</a:t>
            </a:r>
          </a:p>
          <a:p>
            <a:pPr defTabSz="400050" eaLnBrk="0" hangingPunct="0">
              <a:tabLst>
                <a:tab pos="400050" algn="r"/>
                <a:tab pos="673100" algn="l"/>
              </a:tabLst>
            </a:pP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7D8722E564145A91C9E1137B22BD3" ma:contentTypeVersion="" ma:contentTypeDescription="Create a new document." ma:contentTypeScope="" ma:versionID="9efd273f6991ce74a1900a83dfc408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5637B5-4ACF-422C-89A0-DA87E9CC9980}"/>
</file>

<file path=customXml/itemProps2.xml><?xml version="1.0" encoding="utf-8"?>
<ds:datastoreItem xmlns:ds="http://schemas.openxmlformats.org/officeDocument/2006/customXml" ds:itemID="{588F2865-50F7-4036-8FFD-53D03ACBD9E2}"/>
</file>

<file path=customXml/itemProps3.xml><?xml version="1.0" encoding="utf-8"?>
<ds:datastoreItem xmlns:ds="http://schemas.openxmlformats.org/officeDocument/2006/customXml" ds:itemID="{C32C803F-930A-45E4-9BEB-FCF48DFC2D3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1183</Words>
  <Application>Microsoft Office PowerPoint</Application>
  <PresentationFormat>On-screen Show (4:3)</PresentationFormat>
  <Paragraphs>242</Paragraphs>
  <Slides>22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FOR UPDATE clause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adminstrator</cp:lastModifiedBy>
  <cp:revision>111</cp:revision>
  <dcterms:created xsi:type="dcterms:W3CDTF">2006-11-01T17:57:17Z</dcterms:created>
  <dcterms:modified xsi:type="dcterms:W3CDTF">2013-03-21T15:35:50Z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0x010100D047D8722E564145A91C9E1137B22BD3</vt:lpwstr>
  </property>
</Properties>
</file>