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4" r:id="rId2"/>
    <p:sldId id="257" r:id="rId3"/>
    <p:sldId id="258" r:id="rId4"/>
    <p:sldId id="268" r:id="rId5"/>
    <p:sldId id="269" r:id="rId6"/>
    <p:sldId id="270" r:id="rId7"/>
    <p:sldId id="260" r:id="rId8"/>
    <p:sldId id="259" r:id="rId9"/>
    <p:sldId id="261" r:id="rId10"/>
    <p:sldId id="262" r:id="rId11"/>
    <p:sldId id="263" r:id="rId12"/>
    <p:sldId id="264" r:id="rId13"/>
    <p:sldId id="271" r:id="rId14"/>
    <p:sldId id="272" r:id="rId15"/>
    <p:sldId id="273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8C5A-CFB5-4C1D-A32A-576173A11CB9}" type="datetimeFigureOut">
              <a:rPr lang="tr-TR" smtClean="0"/>
              <a:t>18.04.2013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B80C-7366-4991-8679-D1816C84561C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8C5A-CFB5-4C1D-A32A-576173A11CB9}" type="datetimeFigureOut">
              <a:rPr lang="tr-TR" smtClean="0"/>
              <a:t>18.04.2013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B80C-7366-4991-8679-D1816C8456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8C5A-CFB5-4C1D-A32A-576173A11CB9}" type="datetimeFigureOut">
              <a:rPr lang="tr-TR" smtClean="0"/>
              <a:t>18.04.2013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B80C-7366-4991-8679-D1816C8456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8C5A-CFB5-4C1D-A32A-576173A11CB9}" type="datetimeFigureOut">
              <a:rPr lang="tr-TR" smtClean="0"/>
              <a:t>18.04.2013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B80C-7366-4991-8679-D1816C84561C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8C5A-CFB5-4C1D-A32A-576173A11CB9}" type="datetimeFigureOut">
              <a:rPr lang="tr-TR" smtClean="0"/>
              <a:t>18.04.2013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B80C-7366-4991-8679-D1816C8456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8C5A-CFB5-4C1D-A32A-576173A11CB9}" type="datetimeFigureOut">
              <a:rPr lang="tr-TR" smtClean="0"/>
              <a:t>18.04.2013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B80C-7366-4991-8679-D1816C84561C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8C5A-CFB5-4C1D-A32A-576173A11CB9}" type="datetimeFigureOut">
              <a:rPr lang="tr-TR" smtClean="0"/>
              <a:t>18.04.2013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B80C-7366-4991-8679-D1816C84561C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8C5A-CFB5-4C1D-A32A-576173A11CB9}" type="datetimeFigureOut">
              <a:rPr lang="tr-TR" smtClean="0"/>
              <a:t>18.04.2013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B80C-7366-4991-8679-D1816C8456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8C5A-CFB5-4C1D-A32A-576173A11CB9}" type="datetimeFigureOut">
              <a:rPr lang="tr-TR" smtClean="0"/>
              <a:t>18.04.2013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B80C-7366-4991-8679-D1816C8456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8C5A-CFB5-4C1D-A32A-576173A11CB9}" type="datetimeFigureOut">
              <a:rPr lang="tr-TR" smtClean="0"/>
              <a:t>18.04.2013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B80C-7366-4991-8679-D1816C8456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8C5A-CFB5-4C1D-A32A-576173A11CB9}" type="datetimeFigureOut">
              <a:rPr lang="tr-TR" smtClean="0"/>
              <a:t>18.04.2013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FB80C-7366-4991-8679-D1816C84561C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DA58C5A-CFB5-4C1D-A32A-576173A11CB9}" type="datetimeFigureOut">
              <a:rPr lang="tr-TR" smtClean="0"/>
              <a:t>18.04.2013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DFB80C-7366-4991-8679-D1816C84561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371600"/>
            <a:ext cx="6512511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dirty="0" smtClean="0"/>
              <a:t>CHAPTER 5</a:t>
            </a:r>
            <a:br>
              <a:rPr lang="en-US" sz="8000" dirty="0" smtClean="0"/>
            </a:br>
            <a:r>
              <a:rPr lang="en-US" sz="8000" dirty="0" smtClean="0"/>
              <a:t>EXCEPTION HANDLING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34298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61" name="Rectangle 5"/>
          <p:cNvSpPr>
            <a:spLocks noGrp="1" noChangeArrowheads="1"/>
          </p:cNvSpPr>
          <p:nvPr>
            <p:ph sz="quarter" idx="13"/>
          </p:nvPr>
        </p:nvSpPr>
        <p:spPr>
          <a:xfrm>
            <a:off x="152400" y="304800"/>
            <a:ext cx="4572000" cy="63246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effectLst/>
              </a:rPr>
              <a:t>DECLARE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effectLst/>
              </a:rPr>
              <a:t>  </a:t>
            </a:r>
            <a:r>
              <a:rPr lang="en-US" sz="1800" dirty="0" err="1">
                <a:effectLst/>
              </a:rPr>
              <a:t>v_student_id</a:t>
            </a:r>
            <a:r>
              <a:rPr lang="en-US" sz="1800" dirty="0">
                <a:effectLst/>
              </a:rPr>
              <a:t> NUMBER := &amp;</a:t>
            </a:r>
            <a:r>
              <a:rPr lang="en-US" sz="1800" dirty="0" err="1">
                <a:effectLst/>
              </a:rPr>
              <a:t>sv_student_id</a:t>
            </a:r>
            <a:r>
              <a:rPr lang="en-US" sz="1800" dirty="0">
                <a:effectLst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effectLst/>
              </a:rPr>
              <a:t>  </a:t>
            </a:r>
            <a:r>
              <a:rPr lang="en-US" sz="1800" dirty="0" err="1">
                <a:effectLst/>
              </a:rPr>
              <a:t>v_enrolled</a:t>
            </a:r>
            <a:r>
              <a:rPr lang="en-US" sz="1800" dirty="0">
                <a:effectLst/>
              </a:rPr>
              <a:t> VARCHAR2(3) := 'NO';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effectLst/>
              </a:rPr>
              <a:t>BEGIN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effectLst/>
              </a:rPr>
              <a:t>   DBMS_OUTPUT.PUT_LINE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effectLst/>
              </a:rPr>
              <a:t>   (‘Check if the student is enrolled’);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effectLst/>
              </a:rPr>
              <a:t>SELECT ‘YES’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effectLst/>
              </a:rPr>
              <a:t>INTO </a:t>
            </a:r>
            <a:r>
              <a:rPr lang="en-US" sz="1800" dirty="0" err="1">
                <a:effectLst/>
              </a:rPr>
              <a:t>v_enrolled</a:t>
            </a:r>
            <a:endParaRPr lang="en-US" sz="1800" dirty="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effectLst/>
              </a:rPr>
              <a:t>FROM enrollment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effectLst/>
              </a:rPr>
              <a:t> WHERE </a:t>
            </a:r>
            <a:r>
              <a:rPr lang="en-US" sz="1800" dirty="0" err="1">
                <a:effectLst/>
              </a:rPr>
              <a:t>student_id</a:t>
            </a:r>
            <a:r>
              <a:rPr lang="en-US" sz="1800" dirty="0">
                <a:effectLst/>
              </a:rPr>
              <a:t> = </a:t>
            </a:r>
            <a:r>
              <a:rPr lang="en-US" sz="1800" dirty="0" err="1">
                <a:effectLst/>
              </a:rPr>
              <a:t>v_student_id</a:t>
            </a:r>
            <a:r>
              <a:rPr lang="en-US" sz="1800" dirty="0">
                <a:effectLst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effectLst/>
              </a:rPr>
              <a:t>    DBMS_OUTPUT.PUT_LINE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effectLst/>
              </a:rPr>
              <a:t>    (‘The student is enrolled into one course’);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effectLst/>
              </a:rPr>
              <a:t>EXCEPTION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effectLst/>
              </a:rPr>
              <a:t>  WHEN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NO_DATA_FOUND </a:t>
            </a:r>
            <a:r>
              <a:rPr lang="en-US" sz="1800" dirty="0" smtClean="0">
                <a:effectLst/>
              </a:rPr>
              <a:t>THEN</a:t>
            </a:r>
            <a:endParaRPr lang="en-US" sz="1800" dirty="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effectLst/>
              </a:rPr>
              <a:t>    DBMS_OUTPUT.PUT_LINE(‘The student is not enrolled’);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effectLst/>
              </a:rPr>
              <a:t>WHEN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TOO_MANY_ROWS </a:t>
            </a:r>
            <a:r>
              <a:rPr lang="en-US" sz="1800" dirty="0" smtClean="0">
                <a:effectLst/>
              </a:rPr>
              <a:t>THEN</a:t>
            </a:r>
            <a:endParaRPr lang="en-US" sz="1800" dirty="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effectLst/>
              </a:rPr>
              <a:t>    DBMS_OUTPUT.PUT_LINE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effectLst/>
              </a:rPr>
              <a:t>   (‘The student is enrolled into many courses’);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dirty="0">
                <a:effectLst/>
              </a:rPr>
              <a:t>END;</a:t>
            </a:r>
            <a:endParaRPr lang="en-US" sz="1800" dirty="0"/>
          </a:p>
        </p:txBody>
      </p:sp>
      <p:sp>
        <p:nvSpPr>
          <p:cNvPr id="480262" name="Rectangle 6"/>
          <p:cNvSpPr>
            <a:spLocks noGrp="1" noChangeArrowheads="1"/>
          </p:cNvSpPr>
          <p:nvPr>
            <p:ph sz="quarter" idx="14"/>
          </p:nvPr>
        </p:nvSpPr>
        <p:spPr>
          <a:xfrm>
            <a:off x="4648200" y="457200"/>
            <a:ext cx="4343400" cy="6248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>
                <a:effectLst/>
              </a:rPr>
              <a:t>This example contains two exceptions in the single exception handling section.</a:t>
            </a:r>
          </a:p>
          <a:p>
            <a:pPr>
              <a:lnSpc>
                <a:spcPct val="80000"/>
              </a:lnSpc>
            </a:pPr>
            <a:r>
              <a:rPr lang="en-US" sz="2400">
                <a:effectLst/>
              </a:rPr>
              <a:t>The first exception, NO_DATA_FOUND, will be raised if there are no records in the ENROLLMENT table for a particular student.</a:t>
            </a:r>
          </a:p>
          <a:p>
            <a:pPr>
              <a:lnSpc>
                <a:spcPct val="80000"/>
              </a:lnSpc>
            </a:pPr>
            <a:r>
              <a:rPr lang="en-US" sz="2400">
                <a:effectLst/>
              </a:rPr>
              <a:t>The second exception, TOO_MANY_ROWS, will be raised if a particular student is enrolled into more than one course.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  <p:sp>
        <p:nvSpPr>
          <p:cNvPr id="480263" name="Rectangle 7"/>
          <p:cNvSpPr>
            <a:spLocks noChangeArrowheads="1"/>
          </p:cNvSpPr>
          <p:nvPr/>
        </p:nvSpPr>
        <p:spPr bwMode="auto">
          <a:xfrm>
            <a:off x="152400" y="228600"/>
            <a:ext cx="4495800" cy="6324600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722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marL="0" indent="0" algn="l">
              <a:buNone/>
            </a:pPr>
            <a:r>
              <a:rPr lang="en-US" sz="3600" u="sng" dirty="0"/>
              <a:t>OTHERS Handler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04800" y="1295400"/>
            <a:ext cx="86106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>
                <a:effectLst/>
              </a:rPr>
              <a:t>You have seen examples of exception-handling sections that have particular exceptions, such as NO_DATA_FOUND or ZERO_DIVIDE.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>
                <a:effectLst/>
              </a:rPr>
              <a:t>However, you cannot always predict beforehand what exception might be raised by your PL/SQL block.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>
                <a:effectLst/>
              </a:rPr>
              <a:t>In cases like this, there is a special exception handler called OTHERS.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>
                <a:effectLst/>
              </a:rPr>
              <a:t>All predefined Oracle errors (exceptions) can be handled with the help of the OTHERS handler.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566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04800" y="152400"/>
            <a:ext cx="4191000" cy="6477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u="sng" dirty="0">
                <a:effectLst/>
              </a:rPr>
              <a:t>Example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800" u="sng" dirty="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</a:rPr>
              <a:t>DECLARE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</a:rPr>
              <a:t>  </a:t>
            </a:r>
            <a:r>
              <a:rPr lang="en-US" sz="2000" dirty="0" err="1">
                <a:effectLst/>
              </a:rPr>
              <a:t>v_instructor_id</a:t>
            </a:r>
            <a:r>
              <a:rPr lang="en-US" sz="2000" dirty="0">
                <a:effectLst/>
              </a:rPr>
              <a:t> NUMBER := &amp;</a:t>
            </a:r>
            <a:r>
              <a:rPr lang="en-US" sz="2000" dirty="0" err="1">
                <a:effectLst/>
              </a:rPr>
              <a:t>sv_instructor_id</a:t>
            </a:r>
            <a:r>
              <a:rPr lang="en-US" sz="2000" dirty="0">
                <a:effectLst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</a:rPr>
              <a:t>  </a:t>
            </a:r>
            <a:r>
              <a:rPr lang="en-US" sz="2000" dirty="0" err="1">
                <a:effectLst/>
              </a:rPr>
              <a:t>v_instructor_name</a:t>
            </a:r>
            <a:r>
              <a:rPr lang="en-US" sz="2000" dirty="0">
                <a:effectLst/>
              </a:rPr>
              <a:t> VARCHAR2(50);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</a:rPr>
              <a:t>BEGIN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</a:rPr>
              <a:t> SELECT </a:t>
            </a:r>
            <a:r>
              <a:rPr lang="en-US" sz="2000" dirty="0" err="1">
                <a:effectLst/>
              </a:rPr>
              <a:t>first_name</a:t>
            </a:r>
            <a:r>
              <a:rPr lang="en-US" sz="2000" dirty="0">
                <a:effectLst/>
              </a:rPr>
              <a:t>||' '||</a:t>
            </a:r>
            <a:r>
              <a:rPr lang="en-US" sz="2000" dirty="0" err="1">
                <a:effectLst/>
              </a:rPr>
              <a:t>last_name</a:t>
            </a:r>
            <a:endParaRPr lang="en-US" sz="2000" dirty="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</a:rPr>
              <a:t> INTO </a:t>
            </a:r>
            <a:r>
              <a:rPr lang="en-US" sz="2000" dirty="0" err="1">
                <a:effectLst/>
              </a:rPr>
              <a:t>v_instructor_name</a:t>
            </a:r>
            <a:endParaRPr lang="en-US" sz="2000" dirty="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</a:rPr>
              <a:t> FROM instructor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</a:rPr>
              <a:t> WHERE </a:t>
            </a:r>
            <a:r>
              <a:rPr lang="en-US" sz="2000" dirty="0" err="1">
                <a:effectLst/>
              </a:rPr>
              <a:t>instructor_id</a:t>
            </a:r>
            <a:r>
              <a:rPr lang="en-US" sz="2000" dirty="0">
                <a:effectLst/>
              </a:rPr>
              <a:t> = </a:t>
            </a:r>
            <a:r>
              <a:rPr lang="en-US" sz="2000" dirty="0" err="1">
                <a:effectLst/>
              </a:rPr>
              <a:t>v_instructor_id</a:t>
            </a:r>
            <a:r>
              <a:rPr lang="en-US" sz="2000" dirty="0">
                <a:effectLst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</a:rPr>
              <a:t>   DBMS_OUTPUT.PUT_LINE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</a:rPr>
              <a:t>   (‘Instructor name is’ ||</a:t>
            </a:r>
            <a:r>
              <a:rPr lang="en-US" sz="2000" dirty="0" err="1">
                <a:effectLst/>
              </a:rPr>
              <a:t>v_instructor_name</a:t>
            </a:r>
            <a:r>
              <a:rPr lang="en-US" sz="2000" dirty="0">
                <a:effectLst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</a:rPr>
              <a:t>EXCEPTION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</a:rPr>
              <a:t>  WHEN </a:t>
            </a:r>
            <a:r>
              <a:rPr lang="en-US" sz="2000" dirty="0" smtClean="0">
                <a:effectLst/>
              </a:rPr>
              <a:t>OTHERS  </a:t>
            </a:r>
            <a:r>
              <a:rPr lang="en-US" sz="2000" dirty="0">
                <a:effectLst/>
              </a:rPr>
              <a:t>THEN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</a:rPr>
              <a:t>     DBMS_OUTPUT.PUT_LINE(‘An error has occurred’);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</a:rPr>
              <a:t>END;</a:t>
            </a:r>
          </a:p>
        </p:txBody>
      </p:sp>
      <p:sp>
        <p:nvSpPr>
          <p:cNvPr id="483332" name="Rectangle 4"/>
          <p:cNvSpPr>
            <a:spLocks noChangeArrowheads="1"/>
          </p:cNvSpPr>
          <p:nvPr/>
        </p:nvSpPr>
        <p:spPr bwMode="auto">
          <a:xfrm>
            <a:off x="4343400" y="228600"/>
            <a:ext cx="48006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/>
              <a:t>When run, this example produces the following output: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1800" b="1" dirty="0"/>
              <a:t>Enter value for </a:t>
            </a:r>
            <a:r>
              <a:rPr lang="en-US" sz="1800" b="1" dirty="0" err="1"/>
              <a:t>sv_instructor_id</a:t>
            </a:r>
            <a:r>
              <a:rPr lang="en-US" sz="1800" b="1" dirty="0"/>
              <a:t>: 100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1800" b="1" dirty="0"/>
              <a:t>old 2: </a:t>
            </a:r>
            <a:r>
              <a:rPr lang="en-US" sz="1800" b="1" dirty="0" err="1"/>
              <a:t>v_instructor_id</a:t>
            </a:r>
            <a:r>
              <a:rPr lang="en-US" sz="1800" b="1" dirty="0"/>
              <a:t> NUMBER := &amp;</a:t>
            </a:r>
            <a:r>
              <a:rPr lang="en-US" sz="1800" b="1" dirty="0" err="1"/>
              <a:t>sv_instructor_id</a:t>
            </a:r>
            <a:r>
              <a:rPr lang="en-US" sz="1800" b="1" dirty="0"/>
              <a:t>;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1800" b="1" dirty="0"/>
              <a:t>new 2: </a:t>
            </a:r>
            <a:r>
              <a:rPr lang="en-US" sz="1800" b="1" dirty="0" err="1"/>
              <a:t>v_instructor_id</a:t>
            </a:r>
            <a:r>
              <a:rPr lang="en-US" sz="1800" b="1" dirty="0"/>
              <a:t> NUMBER := 100;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1800" b="1" dirty="0"/>
              <a:t>An error has occurred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1800" b="1" dirty="0"/>
              <a:t>PL/SQL procedure successfully completed.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/>
              <a:t>This demonstrates not only the use of the OTHERS exception handler, but also a bad programming practice.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/>
              <a:t>The exception OTHERS has been raised because there is no record in the INSTRUCTOR table for instructor ID 100.</a:t>
            </a:r>
          </a:p>
        </p:txBody>
      </p:sp>
      <p:sp>
        <p:nvSpPr>
          <p:cNvPr id="483333" name="Rectangle 5"/>
          <p:cNvSpPr>
            <a:spLocks noChangeArrowheads="1"/>
          </p:cNvSpPr>
          <p:nvPr/>
        </p:nvSpPr>
        <p:spPr bwMode="auto">
          <a:xfrm>
            <a:off x="152400" y="152400"/>
            <a:ext cx="4191000" cy="6172200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235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8153400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IE" dirty="0"/>
              <a:t>Unnamed system exceptions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IE" sz="2800" dirty="0"/>
              <a:t>These errors are not pre-named, but have a number.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IE" sz="2800" dirty="0"/>
              <a:t>They will be raised </a:t>
            </a:r>
            <a:r>
              <a:rPr lang="en-IE" sz="2800" u="sng" dirty="0"/>
              <a:t>automatically</a:t>
            </a:r>
            <a:r>
              <a:rPr lang="en-IE" sz="2800" dirty="0"/>
              <a:t> by the RDBMS.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IE" sz="2800" dirty="0"/>
              <a:t>The EXCEPTION section handles them in the WHEN </a:t>
            </a:r>
            <a:r>
              <a:rPr lang="en-IE" sz="2800" dirty="0" smtClean="0"/>
              <a:t>OTHERS </a:t>
            </a:r>
            <a:r>
              <a:rPr lang="en-IE" sz="2800" dirty="0"/>
              <a:t>clause.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IE" sz="2800" dirty="0"/>
              <a:t>To name an unnamed error in your application: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IE" sz="2400" dirty="0"/>
              <a:t>Give the error a name using a PRAGMA, or compiler directive, called EXCEPTION_INIT.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IE" sz="2400" i="1" dirty="0"/>
              <a:t>PL/SQL or RDBMS raise the error automatically.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IE" sz="2400" dirty="0"/>
              <a:t>Handle the error in a specially written WHEN clause in the exception section.</a:t>
            </a:r>
          </a:p>
        </p:txBody>
      </p:sp>
    </p:spTree>
    <p:extLst>
      <p:ext uri="{BB962C8B-B14F-4D97-AF65-F5344CB8AC3E}">
        <p14:creationId xmlns:p14="http://schemas.microsoft.com/office/powerpoint/2010/main" val="373179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153400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GB" dirty="0"/>
              <a:t>Unnamed system exceptions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800" dirty="0"/>
              <a:t>We’ve all seen errors that Oracle throws at us: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ERROR: ORA=12170: TNS: Connect timeout occurred 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TNS Listener does not currently know of service requested in connect descriptor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800" dirty="0"/>
              <a:t>Note:  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All of these errors have an error number: 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e.g. ORA = 12170 means that the connection timeout occurred.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800" dirty="0"/>
              <a:t>These errors are </a:t>
            </a:r>
            <a:r>
              <a:rPr lang="en-GB" sz="2800" b="1" dirty="0"/>
              <a:t>RAISED </a:t>
            </a:r>
            <a:r>
              <a:rPr lang="en-GB" sz="2800" dirty="0"/>
              <a:t>automatically by the system, because they are system errors.</a:t>
            </a:r>
          </a:p>
        </p:txBody>
      </p:sp>
    </p:spTree>
    <p:extLst>
      <p:ext uri="{BB962C8B-B14F-4D97-AF65-F5344CB8AC3E}">
        <p14:creationId xmlns:p14="http://schemas.microsoft.com/office/powerpoint/2010/main" val="56133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GB" dirty="0"/>
              <a:t>Example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7338"/>
            <a:ext cx="8686800" cy="452596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 b="1" dirty="0">
                <a:latin typeface="Courier New" pitchFamily="49" charset="0"/>
              </a:rPr>
              <a:t>DECLARE </a:t>
            </a:r>
            <a:endParaRPr lang="en-GB" sz="24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>
                <a:latin typeface="Courier New" pitchFamily="49" charset="0"/>
              </a:rPr>
              <a:t> </a:t>
            </a:r>
            <a:r>
              <a:rPr lang="en-GB" sz="2400" b="1" dirty="0" smtClean="0">
                <a:latin typeface="Courier New" pitchFamily="49" charset="0"/>
              </a:rPr>
              <a:t> </a:t>
            </a:r>
            <a:r>
              <a:rPr lang="en-GB" sz="2400" b="1" dirty="0" err="1" smtClean="0">
                <a:latin typeface="Courier New" pitchFamily="49" charset="0"/>
              </a:rPr>
              <a:t>deadlock_detected</a:t>
            </a:r>
            <a:r>
              <a:rPr lang="en-GB" sz="2400" b="1" dirty="0" smtClean="0">
                <a:latin typeface="Courier New" pitchFamily="49" charset="0"/>
              </a:rPr>
              <a:t> </a:t>
            </a:r>
            <a:r>
              <a:rPr lang="en-GB" sz="2400" b="1" dirty="0">
                <a:latin typeface="Courier New" pitchFamily="49" charset="0"/>
              </a:rPr>
              <a:t>EXCEPTION;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</a:rPr>
              <a:t>  PRAGMA </a:t>
            </a:r>
            <a:r>
              <a:rPr lang="en-GB" sz="2400" b="1" dirty="0">
                <a:latin typeface="Courier New" pitchFamily="49" charset="0"/>
              </a:rPr>
              <a:t>EXCEPTION_INIT(</a:t>
            </a:r>
            <a:r>
              <a:rPr lang="en-GB" sz="2400" b="1" dirty="0" err="1">
                <a:latin typeface="Courier New" pitchFamily="49" charset="0"/>
              </a:rPr>
              <a:t>deadlock_detected</a:t>
            </a:r>
            <a:r>
              <a:rPr lang="en-GB" sz="2400" b="1" dirty="0">
                <a:latin typeface="Courier New" pitchFamily="49" charset="0"/>
              </a:rPr>
              <a:t>, -60);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</a:rPr>
              <a:t>BEGIN</a:t>
            </a:r>
            <a:endParaRPr lang="en-GB" sz="2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</a:rPr>
              <a:t>  </a:t>
            </a:r>
            <a:r>
              <a:rPr lang="en-GB" sz="2400" b="1" dirty="0">
                <a:latin typeface="Courier New" pitchFamily="49" charset="0"/>
              </a:rPr>
              <a:t>...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</a:rPr>
              <a:t>  -- </a:t>
            </a:r>
            <a:r>
              <a:rPr lang="en-GB" sz="2400" b="1" dirty="0">
                <a:latin typeface="Courier New" pitchFamily="49" charset="0"/>
              </a:rPr>
              <a:t>Some operation that causes an ORA-00060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</a:rPr>
              <a:t>  --  </a:t>
            </a:r>
            <a:r>
              <a:rPr lang="en-GB" sz="2400" b="1" dirty="0">
                <a:latin typeface="Courier New" pitchFamily="49" charset="0"/>
              </a:rPr>
              <a:t>error (see locking)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</a:rPr>
              <a:t>EXCEPTION </a:t>
            </a:r>
            <a:endParaRPr lang="en-GB" sz="2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</a:rPr>
              <a:t>  WHEN </a:t>
            </a:r>
            <a:r>
              <a:rPr lang="en-GB" sz="2400" b="1" dirty="0" err="1">
                <a:latin typeface="Courier New" pitchFamily="49" charset="0"/>
              </a:rPr>
              <a:t>deadlock_detected</a:t>
            </a:r>
            <a:r>
              <a:rPr lang="en-GB" sz="2400" b="1" dirty="0">
                <a:latin typeface="Courier New" pitchFamily="49" charset="0"/>
              </a:rPr>
              <a:t> THEN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</a:rPr>
              <a:t>  </a:t>
            </a:r>
            <a:r>
              <a:rPr lang="en-GB" sz="2400" b="1" dirty="0">
                <a:latin typeface="Courier New" pitchFamily="49" charset="0"/>
              </a:rPr>
              <a:t>-- handle the error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b="1" dirty="0" smtClean="0">
                <a:latin typeface="Courier New" pitchFamily="49" charset="0"/>
              </a:rPr>
              <a:t>END</a:t>
            </a:r>
            <a:r>
              <a:rPr lang="en-GB" sz="2400" b="1" dirty="0">
                <a:latin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5428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85800"/>
            <a:ext cx="8991600" cy="5638800"/>
          </a:xfrm>
        </p:spPr>
        <p:txBody>
          <a:bodyPr>
            <a:normAutofit fontScale="92500" lnSpcReduction="10000"/>
          </a:bodyPr>
          <a:lstStyle/>
          <a:p>
            <a:pPr marL="742950" indent="-571500" algn="l">
              <a:lnSpc>
                <a:spcPct val="80000"/>
              </a:lnSpc>
              <a:buFontTx/>
              <a:buChar char="•"/>
            </a:pPr>
            <a:r>
              <a:rPr lang="en-US" sz="2800" dirty="0">
                <a:effectLst/>
              </a:rPr>
              <a:t>This type of </a:t>
            </a:r>
            <a:r>
              <a:rPr lang="en-US" sz="2800" dirty="0" smtClean="0">
                <a:effectLst/>
              </a:rPr>
              <a:t>exception </a:t>
            </a:r>
            <a:r>
              <a:rPr lang="en-US" sz="2800" dirty="0">
                <a:effectLst/>
              </a:rPr>
              <a:t>is called a </a:t>
            </a:r>
            <a:r>
              <a:rPr lang="en-US" sz="2800" i="1" dirty="0">
                <a:effectLst/>
              </a:rPr>
              <a:t>user-defined exceptio</a:t>
            </a:r>
            <a:r>
              <a:rPr lang="en-US" sz="2800" dirty="0">
                <a:effectLst/>
              </a:rPr>
              <a:t>n because it is defined by the programmer. </a:t>
            </a:r>
          </a:p>
          <a:p>
            <a:pPr marL="742950" indent="-571500" algn="l">
              <a:lnSpc>
                <a:spcPct val="80000"/>
              </a:lnSpc>
              <a:buFontTx/>
              <a:buChar char="•"/>
            </a:pPr>
            <a:r>
              <a:rPr lang="en-US" sz="2800" dirty="0">
                <a:effectLst/>
              </a:rPr>
              <a:t>Before the exception can be used, it must be declared.</a:t>
            </a:r>
          </a:p>
          <a:p>
            <a:pPr marL="742950" indent="-571500" algn="l">
              <a:lnSpc>
                <a:spcPct val="80000"/>
              </a:lnSpc>
              <a:buFontTx/>
              <a:buChar char="•"/>
            </a:pPr>
            <a:r>
              <a:rPr lang="en-US" sz="2800" dirty="0">
                <a:effectLst/>
              </a:rPr>
              <a:t>A user-defined exception is declared in the </a:t>
            </a:r>
            <a:r>
              <a:rPr lang="en-US" sz="2800" dirty="0" smtClean="0">
                <a:effectLst/>
              </a:rPr>
              <a:t>declaration </a:t>
            </a:r>
            <a:r>
              <a:rPr lang="en-US" sz="2800" dirty="0">
                <a:effectLst/>
              </a:rPr>
              <a:t>part of a PL/SQL block as shown below:</a:t>
            </a:r>
          </a:p>
          <a:p>
            <a:pPr marL="2593975" lvl="3" indent="-342900" algn="l">
              <a:lnSpc>
                <a:spcPct val="80000"/>
              </a:lnSpc>
            </a:pPr>
            <a:endParaRPr lang="en-US" sz="2400" dirty="0">
              <a:effectLst/>
            </a:endParaRPr>
          </a:p>
          <a:p>
            <a:pPr marL="2593975" lvl="3" indent="-342900" algn="l">
              <a:lnSpc>
                <a:spcPct val="80000"/>
              </a:lnSpc>
            </a:pPr>
            <a:r>
              <a:rPr lang="en-US" sz="2400" dirty="0">
                <a:effectLst/>
              </a:rPr>
              <a:t>DECLARE</a:t>
            </a:r>
          </a:p>
          <a:p>
            <a:pPr marL="2593975" lvl="3" indent="-342900" algn="l">
              <a:lnSpc>
                <a:spcPct val="80000"/>
              </a:lnSpc>
            </a:pPr>
            <a:r>
              <a:rPr lang="en-US" sz="2400" dirty="0" err="1">
                <a:effectLst/>
              </a:rPr>
              <a:t>exception_name</a:t>
            </a:r>
            <a:r>
              <a:rPr lang="en-US" sz="2400" dirty="0">
                <a:effectLst/>
              </a:rPr>
              <a:t> EXCEPTION;</a:t>
            </a:r>
          </a:p>
          <a:p>
            <a:pPr marL="2593975" lvl="3" indent="-342900" algn="l">
              <a:lnSpc>
                <a:spcPct val="80000"/>
              </a:lnSpc>
            </a:pPr>
            <a:endParaRPr lang="en-US" sz="1800" dirty="0">
              <a:effectLst/>
            </a:endParaRPr>
          </a:p>
          <a:p>
            <a:pPr marL="742950" indent="-571500" algn="l">
              <a:lnSpc>
                <a:spcPct val="80000"/>
              </a:lnSpc>
              <a:buFontTx/>
              <a:buChar char="•"/>
            </a:pPr>
            <a:r>
              <a:rPr lang="en-US" sz="2800" dirty="0">
                <a:effectLst/>
              </a:rPr>
              <a:t>Once an exception has been declared, the executable statements associated with this exception are specified in the exception-handling section of the block.</a:t>
            </a:r>
          </a:p>
          <a:p>
            <a:pPr marL="742950" indent="-571500" algn="l">
              <a:lnSpc>
                <a:spcPct val="80000"/>
              </a:lnSpc>
              <a:buFontTx/>
              <a:buChar char="•"/>
            </a:pPr>
            <a:r>
              <a:rPr lang="en-US" sz="2800" dirty="0">
                <a:effectLst/>
              </a:rPr>
              <a:t>The format of the exception-handling section is the same as for </a:t>
            </a:r>
            <a:r>
              <a:rPr lang="en-US" sz="2800" dirty="0" smtClean="0">
                <a:effectLst/>
              </a:rPr>
              <a:t>named </a:t>
            </a:r>
            <a:r>
              <a:rPr lang="en-US" sz="2800" dirty="0">
                <a:effectLst/>
              </a:rPr>
              <a:t>exceptions. </a:t>
            </a:r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0"/>
            <a:ext cx="8610600" cy="609600"/>
          </a:xfrm>
        </p:spPr>
        <p:txBody>
          <a:bodyPr>
            <a:normAutofit fontScale="90000"/>
          </a:bodyPr>
          <a:lstStyle/>
          <a:p>
            <a:r>
              <a:rPr lang="en-US" sz="3600" b="1" u="sng">
                <a:effectLst/>
              </a:rPr>
              <a:t>User Defined Exceptions</a:t>
            </a:r>
          </a:p>
        </p:txBody>
      </p:sp>
    </p:spTree>
    <p:extLst>
      <p:ext uri="{BB962C8B-B14F-4D97-AF65-F5344CB8AC3E}">
        <p14:creationId xmlns:p14="http://schemas.microsoft.com/office/powerpoint/2010/main" val="42634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85800"/>
            <a:ext cx="8991600" cy="5410200"/>
          </a:xfrm>
        </p:spPr>
        <p:txBody>
          <a:bodyPr/>
          <a:lstStyle/>
          <a:p>
            <a:pPr marL="742950" indent="-571500" algn="l"/>
            <a:endParaRPr lang="en-US" sz="2400" dirty="0">
              <a:effectLst/>
            </a:endParaRPr>
          </a:p>
          <a:p>
            <a:pPr marL="1454150" lvl="1" indent="-457200" algn="l"/>
            <a:r>
              <a:rPr lang="en-US" sz="2400" dirty="0">
                <a:solidFill>
                  <a:schemeClr val="tx1"/>
                </a:solidFill>
                <a:effectLst/>
              </a:rPr>
              <a:t>DECLARE</a:t>
            </a:r>
          </a:p>
          <a:p>
            <a:pPr marL="1454150" lvl="1" indent="-457200" algn="l"/>
            <a:r>
              <a:rPr lang="en-US" sz="2400" dirty="0">
                <a:solidFill>
                  <a:schemeClr val="tx1"/>
                </a:solidFill>
                <a:effectLst/>
              </a:rPr>
              <a:t>	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e_invalid_id</a:t>
            </a:r>
            <a:r>
              <a:rPr lang="en-US" sz="2400" dirty="0">
                <a:solidFill>
                  <a:schemeClr val="tx1"/>
                </a:solidFill>
                <a:effectLst/>
              </a:rPr>
              <a:t> EXCEPTION;</a:t>
            </a:r>
          </a:p>
          <a:p>
            <a:pPr marL="1454150" lvl="1" indent="-457200" algn="l"/>
            <a:r>
              <a:rPr lang="en-US" sz="2400" dirty="0">
                <a:solidFill>
                  <a:schemeClr val="tx1"/>
                </a:solidFill>
                <a:effectLst/>
              </a:rPr>
              <a:t>BEGIN</a:t>
            </a:r>
          </a:p>
          <a:p>
            <a:pPr marL="1454150" lvl="1" indent="-457200" algn="l"/>
            <a:r>
              <a:rPr lang="en-US" sz="2400" dirty="0">
                <a:solidFill>
                  <a:schemeClr val="tx1"/>
                </a:solidFill>
                <a:effectLst/>
              </a:rPr>
              <a:t>	…</a:t>
            </a:r>
          </a:p>
          <a:p>
            <a:pPr marL="1454150" lvl="1" indent="-457200" algn="l"/>
            <a:r>
              <a:rPr lang="en-US" sz="2400" dirty="0">
                <a:solidFill>
                  <a:schemeClr val="tx1"/>
                </a:solidFill>
                <a:effectLst/>
              </a:rPr>
              <a:t>EXCEPTION</a:t>
            </a:r>
          </a:p>
          <a:p>
            <a:pPr marL="1454150" lvl="1" indent="-457200" algn="l"/>
            <a:r>
              <a:rPr lang="en-US" sz="2400" dirty="0">
                <a:solidFill>
                  <a:schemeClr val="tx1"/>
                </a:solidFill>
                <a:effectLst/>
              </a:rPr>
              <a:t>	WHEN </a:t>
            </a:r>
            <a:r>
              <a:rPr lang="en-US" sz="2400" dirty="0" err="1" smtClean="0">
                <a:solidFill>
                  <a:schemeClr val="tx1"/>
                </a:solidFill>
                <a:effectLst/>
              </a:rPr>
              <a:t>e_invalid_id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 THEN</a:t>
            </a:r>
            <a:endParaRPr lang="en-US" sz="2400" dirty="0">
              <a:solidFill>
                <a:schemeClr val="tx1"/>
              </a:solidFill>
              <a:effectLst/>
            </a:endParaRPr>
          </a:p>
          <a:p>
            <a:pPr marL="1454150" lvl="1" indent="-457200" algn="l"/>
            <a:r>
              <a:rPr lang="en-US" sz="2400" dirty="0">
                <a:solidFill>
                  <a:schemeClr val="tx1"/>
                </a:solidFill>
                <a:effectLst/>
              </a:rPr>
              <a:t>		DBMS_OUTPUT.PUT_LINE ('An id cannot be 	negative');</a:t>
            </a:r>
          </a:p>
          <a:p>
            <a:pPr marL="1454150" lvl="1" indent="-457200" algn="l"/>
            <a:r>
              <a:rPr lang="en-US" sz="2400" dirty="0">
                <a:solidFill>
                  <a:schemeClr val="tx1"/>
                </a:solidFill>
                <a:effectLst/>
              </a:rPr>
              <a:t>END;</a:t>
            </a:r>
          </a:p>
          <a:p>
            <a:pPr marL="742950" indent="-571500" algn="l">
              <a:buFontTx/>
              <a:buChar char="•"/>
            </a:pPr>
            <a:endParaRPr lang="en-US" sz="1400" b="1" dirty="0">
              <a:effectLst/>
            </a:endParaRP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"/>
            <a:ext cx="7924800" cy="609600"/>
          </a:xfrm>
        </p:spPr>
        <p:txBody>
          <a:bodyPr>
            <a:normAutofit fontScale="90000"/>
          </a:bodyPr>
          <a:lstStyle/>
          <a:p>
            <a:pPr marL="182880" indent="0" algn="l">
              <a:buNone/>
            </a:pPr>
            <a:r>
              <a:rPr lang="en-US" sz="3600" b="1" u="sng" dirty="0">
                <a:effectLst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57534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76200" y="685800"/>
            <a:ext cx="5029200" cy="5410200"/>
          </a:xfrm>
        </p:spPr>
        <p:txBody>
          <a:bodyPr/>
          <a:lstStyle/>
          <a:p>
            <a:pPr marL="742950" indent="-571500" algn="just">
              <a:buFontTx/>
              <a:buChar char="•"/>
            </a:pPr>
            <a:r>
              <a:rPr lang="en-US" sz="2800" dirty="0">
                <a:effectLst/>
              </a:rPr>
              <a:t>A user-defined exception must be raised explicitly.</a:t>
            </a:r>
          </a:p>
          <a:p>
            <a:pPr marL="742950" indent="-571500" algn="just">
              <a:buFontTx/>
              <a:buChar char="•"/>
            </a:pPr>
            <a:r>
              <a:rPr lang="en-US" sz="2800" dirty="0">
                <a:effectLst/>
              </a:rPr>
              <a:t>In other words, you need to specify in your program under which circumstances an exception must be raised as shown :</a:t>
            </a:r>
          </a:p>
        </p:txBody>
      </p:sp>
      <p:sp>
        <p:nvSpPr>
          <p:cNvPr id="494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0"/>
            <a:ext cx="8610600" cy="609600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en-US" sz="3600" b="1" u="sng" dirty="0">
                <a:effectLst/>
              </a:rPr>
              <a:t>Raising Exception</a:t>
            </a:r>
          </a:p>
        </p:txBody>
      </p:sp>
      <p:sp>
        <p:nvSpPr>
          <p:cNvPr id="494596" name="Rectangle 4"/>
          <p:cNvSpPr>
            <a:spLocks noChangeArrowheads="1"/>
          </p:cNvSpPr>
          <p:nvPr/>
        </p:nvSpPr>
        <p:spPr bwMode="auto">
          <a:xfrm>
            <a:off x="5181600" y="762000"/>
            <a:ext cx="39624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indent="-571500">
              <a:spcBef>
                <a:spcPct val="20000"/>
              </a:spcBef>
            </a:pPr>
            <a:r>
              <a:rPr lang="en-US" sz="2000" dirty="0"/>
              <a:t>DECLARE</a:t>
            </a:r>
          </a:p>
          <a:p>
            <a:pPr marL="742950" indent="-571500">
              <a:spcBef>
                <a:spcPct val="20000"/>
              </a:spcBef>
            </a:pPr>
            <a:r>
              <a:rPr lang="en-US" sz="2000" dirty="0"/>
              <a:t>   </a:t>
            </a:r>
            <a:r>
              <a:rPr lang="en-US" sz="2000" dirty="0" err="1"/>
              <a:t>exception_name</a:t>
            </a:r>
            <a:r>
              <a:rPr lang="en-US" sz="2000" dirty="0"/>
              <a:t> EXCEPTION;</a:t>
            </a:r>
          </a:p>
          <a:p>
            <a:pPr marL="742950" indent="-571500">
              <a:spcBef>
                <a:spcPct val="20000"/>
              </a:spcBef>
            </a:pPr>
            <a:r>
              <a:rPr lang="en-US" sz="2000" dirty="0"/>
              <a:t>BEGIN</a:t>
            </a:r>
          </a:p>
          <a:p>
            <a:pPr marL="742950" indent="-571500">
              <a:spcBef>
                <a:spcPct val="20000"/>
              </a:spcBef>
            </a:pPr>
            <a:r>
              <a:rPr lang="en-US" sz="2000" dirty="0"/>
              <a:t>   …</a:t>
            </a:r>
          </a:p>
          <a:p>
            <a:pPr marL="742950" indent="-571500">
              <a:spcBef>
                <a:spcPct val="20000"/>
              </a:spcBef>
            </a:pPr>
            <a:r>
              <a:rPr lang="en-US" sz="2000" dirty="0"/>
              <a:t>  IF </a:t>
            </a:r>
            <a:r>
              <a:rPr lang="en-US" sz="2000" i="1" dirty="0" smtClean="0"/>
              <a:t>CONDITION </a:t>
            </a:r>
            <a:r>
              <a:rPr lang="en-US" sz="2000" dirty="0" smtClean="0"/>
              <a:t>THEN</a:t>
            </a:r>
            <a:endParaRPr lang="en-US" sz="2000" dirty="0"/>
          </a:p>
          <a:p>
            <a:pPr marL="742950" indent="-571500">
              <a:spcBef>
                <a:spcPct val="20000"/>
              </a:spcBef>
            </a:pPr>
            <a:r>
              <a:rPr lang="en-US" sz="2000" dirty="0"/>
              <a:t>       RAISE </a:t>
            </a:r>
            <a:r>
              <a:rPr lang="en-US" sz="2000" dirty="0" err="1"/>
              <a:t>exception_name</a:t>
            </a:r>
            <a:r>
              <a:rPr lang="en-US" sz="2000" dirty="0"/>
              <a:t>;</a:t>
            </a:r>
          </a:p>
          <a:p>
            <a:pPr marL="742950" indent="-571500">
              <a:spcBef>
                <a:spcPct val="20000"/>
              </a:spcBef>
            </a:pPr>
            <a:r>
              <a:rPr lang="en-US" sz="2000" dirty="0"/>
              <a:t>   ELSE</a:t>
            </a:r>
          </a:p>
          <a:p>
            <a:pPr marL="742950" indent="-571500">
              <a:spcBef>
                <a:spcPct val="20000"/>
              </a:spcBef>
            </a:pPr>
            <a:r>
              <a:rPr lang="en-US" sz="2000" dirty="0"/>
              <a:t>        …</a:t>
            </a:r>
          </a:p>
          <a:p>
            <a:pPr marL="742950" indent="-571500">
              <a:spcBef>
                <a:spcPct val="20000"/>
              </a:spcBef>
            </a:pPr>
            <a:r>
              <a:rPr lang="en-US" sz="2000" dirty="0"/>
              <a:t>    END IF;</a:t>
            </a:r>
          </a:p>
          <a:p>
            <a:pPr marL="742950" indent="-571500">
              <a:spcBef>
                <a:spcPct val="20000"/>
              </a:spcBef>
            </a:pPr>
            <a:r>
              <a:rPr lang="en-US" sz="2000" dirty="0"/>
              <a:t>EXCEPTION</a:t>
            </a:r>
          </a:p>
          <a:p>
            <a:pPr marL="742950" indent="-571500">
              <a:spcBef>
                <a:spcPct val="20000"/>
              </a:spcBef>
            </a:pPr>
            <a:r>
              <a:rPr lang="en-US" sz="2000" dirty="0"/>
              <a:t>     WHEN </a:t>
            </a:r>
            <a:r>
              <a:rPr lang="en-US" sz="2000" i="1" dirty="0" err="1"/>
              <a:t>exception_name</a:t>
            </a:r>
            <a:endParaRPr lang="en-US" sz="2000" i="1" dirty="0"/>
          </a:p>
          <a:p>
            <a:pPr marL="742950" indent="-571500">
              <a:spcBef>
                <a:spcPct val="20000"/>
              </a:spcBef>
            </a:pPr>
            <a:r>
              <a:rPr lang="en-US" sz="2000" dirty="0"/>
              <a:t>      THEN</a:t>
            </a:r>
          </a:p>
          <a:p>
            <a:pPr marL="742950" indent="-571500">
              <a:spcBef>
                <a:spcPct val="20000"/>
              </a:spcBef>
            </a:pPr>
            <a:r>
              <a:rPr lang="en-US" sz="2000" dirty="0"/>
              <a:t>           ERROR-PROCESSING</a:t>
            </a:r>
          </a:p>
          <a:p>
            <a:pPr marL="742950" indent="-571500">
              <a:spcBef>
                <a:spcPct val="20000"/>
              </a:spcBef>
            </a:pPr>
            <a:r>
              <a:rPr lang="en-US" sz="2000" dirty="0"/>
              <a:t>           STATEMENTS;</a:t>
            </a:r>
          </a:p>
          <a:p>
            <a:pPr marL="742950" indent="-571500">
              <a:spcBef>
                <a:spcPct val="20000"/>
              </a:spcBef>
            </a:pPr>
            <a:r>
              <a:rPr lang="en-US" sz="2000" dirty="0"/>
              <a:t>END;</a:t>
            </a:r>
          </a:p>
          <a:p>
            <a:pPr marL="742950" indent="-571500">
              <a:spcBef>
                <a:spcPct val="20000"/>
              </a:spcBef>
            </a:pPr>
            <a:endParaRPr lang="en-US" sz="1800" dirty="0">
              <a:solidFill>
                <a:srgbClr val="FFCC00"/>
              </a:solidFill>
            </a:endParaRPr>
          </a:p>
        </p:txBody>
      </p:sp>
      <p:sp>
        <p:nvSpPr>
          <p:cNvPr id="494597" name="Rectangle 5"/>
          <p:cNvSpPr>
            <a:spLocks noChangeArrowheads="1"/>
          </p:cNvSpPr>
          <p:nvPr/>
        </p:nvSpPr>
        <p:spPr bwMode="auto">
          <a:xfrm>
            <a:off x="5029200" y="762000"/>
            <a:ext cx="3886200" cy="5867400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865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914400"/>
            <a:ext cx="8839200" cy="5181600"/>
          </a:xfrm>
        </p:spPr>
        <p:txBody>
          <a:bodyPr/>
          <a:lstStyle/>
          <a:p>
            <a:pPr marL="882650" indent="-533400" algn="just">
              <a:lnSpc>
                <a:spcPct val="90000"/>
              </a:lnSpc>
              <a:buFontTx/>
              <a:buChar char="•"/>
            </a:pPr>
            <a:endParaRPr lang="en-US" sz="2800" dirty="0">
              <a:ea typeface="Arial Unicode MS" pitchFamily="34" charset="-128"/>
              <a:cs typeface="Arial Unicode MS" pitchFamily="34" charset="-128"/>
            </a:endParaRPr>
          </a:p>
          <a:p>
            <a:pPr marL="882650" indent="-533400" algn="just">
              <a:lnSpc>
                <a:spcPct val="90000"/>
              </a:lnSpc>
              <a:buFontTx/>
              <a:buChar char="•"/>
            </a:pPr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PL/SQL block has the following structure:</a:t>
            </a:r>
          </a:p>
          <a:p>
            <a:pPr marL="1427163" lvl="1" indent="-457200" algn="just">
              <a:lnSpc>
                <a:spcPct val="90000"/>
              </a:lnSpc>
            </a:pPr>
            <a:endParaRPr lang="en-US" sz="2400" dirty="0">
              <a:ea typeface="Arial Unicode MS" pitchFamily="34" charset="-128"/>
              <a:cs typeface="Arial Unicode MS" pitchFamily="34" charset="-128"/>
            </a:endParaRPr>
          </a:p>
          <a:p>
            <a:pPr marL="1427163" lvl="1" indent="-457200" algn="just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DECLARE </a:t>
            </a:r>
          </a:p>
          <a:p>
            <a:pPr marL="1427163" lvl="1" indent="-457200" algn="just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	Declaration statements</a:t>
            </a:r>
          </a:p>
          <a:p>
            <a:pPr marL="1427163" lvl="1" indent="-457200" algn="just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BEGIN</a:t>
            </a:r>
          </a:p>
          <a:p>
            <a:pPr marL="1427163" lvl="1" indent="-457200" algn="just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	Executable statements</a:t>
            </a:r>
          </a:p>
          <a:p>
            <a:pPr marL="1427163" lvl="1" indent="-457200" algn="just">
              <a:lnSpc>
                <a:spcPct val="90000"/>
              </a:lnSpc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EXCEPTION</a:t>
            </a:r>
            <a:endParaRPr lang="en-US" sz="2400" dirty="0">
              <a:solidFill>
                <a:schemeClr val="accent6">
                  <a:lumMod val="7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pPr marL="1427163" lvl="1" indent="-457200" algn="just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Exception-handling statements</a:t>
            </a:r>
          </a:p>
          <a:p>
            <a:pPr marL="1427163" lvl="1" indent="-457200" algn="just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END ;</a:t>
            </a:r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8001000" cy="838200"/>
          </a:xfrm>
        </p:spPr>
        <p:txBody>
          <a:bodyPr/>
          <a:lstStyle/>
          <a:p>
            <a:pPr marL="182880" indent="0">
              <a:buNone/>
            </a:pPr>
            <a:r>
              <a:rPr lang="en-US" sz="3200" b="1" u="sng" dirty="0">
                <a:ea typeface="Arial Unicode MS" pitchFamily="34" charset="-128"/>
                <a:cs typeface="Arial Unicode MS" pitchFamily="34" charset="-128"/>
              </a:rPr>
              <a:t>PL/SQL BLOCK STRUCTURE</a:t>
            </a:r>
          </a:p>
        </p:txBody>
      </p:sp>
    </p:spTree>
    <p:extLst>
      <p:ext uri="{BB962C8B-B14F-4D97-AF65-F5344CB8AC3E}">
        <p14:creationId xmlns:p14="http://schemas.microsoft.com/office/powerpoint/2010/main" val="173491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914400"/>
            <a:ext cx="8686800" cy="5410200"/>
          </a:xfrm>
        </p:spPr>
        <p:txBody>
          <a:bodyPr>
            <a:normAutofit lnSpcReduction="10000"/>
          </a:bodyPr>
          <a:lstStyle/>
          <a:p>
            <a:pPr marL="882650" indent="-533400" algn="just">
              <a:lnSpc>
                <a:spcPct val="90000"/>
              </a:lnSpc>
              <a:buFontTx/>
              <a:buChar char="•"/>
            </a:pPr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US" sz="2800" i="1" dirty="0">
                <a:ea typeface="Arial Unicode MS" pitchFamily="34" charset="-128"/>
                <a:cs typeface="Arial Unicode MS" pitchFamily="34" charset="-128"/>
              </a:rPr>
              <a:t>exception-handling section 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is the last section of the PL/SQL block.</a:t>
            </a:r>
          </a:p>
          <a:p>
            <a:pPr marL="882650" indent="-533400" algn="just">
              <a:lnSpc>
                <a:spcPct val="90000"/>
              </a:lnSpc>
              <a:buFontTx/>
              <a:buChar char="•"/>
            </a:pPr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This section contains statements that are executed when a runtime error occurs within a block.</a:t>
            </a:r>
          </a:p>
          <a:p>
            <a:pPr marL="882650" indent="-533400" algn="just">
              <a:lnSpc>
                <a:spcPct val="90000"/>
              </a:lnSpc>
              <a:buFontTx/>
              <a:buChar char="•"/>
            </a:pPr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Runtime errors occur while the program is running and cannot be detected by the PL/SQL compiler.</a:t>
            </a:r>
          </a:p>
          <a:p>
            <a:pPr marL="882650" indent="-533400" algn="just">
              <a:lnSpc>
                <a:spcPct val="90000"/>
              </a:lnSpc>
              <a:buFontTx/>
              <a:buChar char="•"/>
            </a:pPr>
            <a:endParaRPr lang="en-US" sz="2800" dirty="0">
              <a:ea typeface="Arial Unicode MS" pitchFamily="34" charset="-128"/>
              <a:cs typeface="Arial Unicode MS" pitchFamily="34" charset="-128"/>
            </a:endParaRPr>
          </a:p>
          <a:p>
            <a:pPr marL="1652588" lvl="2" indent="-568325" algn="just">
              <a:lnSpc>
                <a:spcPct val="90000"/>
              </a:lnSpc>
            </a:pPr>
            <a:r>
              <a:rPr lang="en-US" sz="2000" b="1" dirty="0">
                <a:ea typeface="Arial Unicode MS" pitchFamily="34" charset="-128"/>
                <a:cs typeface="Arial Unicode MS" pitchFamily="34" charset="-128"/>
              </a:rPr>
              <a:t>EXCEPTION</a:t>
            </a:r>
          </a:p>
          <a:p>
            <a:pPr marL="1652588" lvl="2" indent="-568325" algn="just">
              <a:lnSpc>
                <a:spcPct val="90000"/>
              </a:lnSpc>
            </a:pPr>
            <a:r>
              <a:rPr lang="en-US" sz="2000" b="1" dirty="0">
                <a:ea typeface="Arial Unicode MS" pitchFamily="34" charset="-128"/>
                <a:cs typeface="Arial Unicode MS" pitchFamily="34" charset="-128"/>
              </a:rPr>
              <a:t>	WHEN NO_DATA_FOUND THEN</a:t>
            </a:r>
          </a:p>
          <a:p>
            <a:pPr marL="1652588" lvl="2" indent="-568325" algn="just">
              <a:lnSpc>
                <a:spcPct val="90000"/>
              </a:lnSpc>
            </a:pPr>
            <a:r>
              <a:rPr lang="en-US" sz="2000" b="1" dirty="0">
                <a:ea typeface="Arial Unicode MS" pitchFamily="34" charset="-128"/>
                <a:cs typeface="Arial Unicode MS" pitchFamily="34" charset="-128"/>
              </a:rPr>
              <a:t>	DBMS_OUTPUT.PUT_LINE</a:t>
            </a:r>
          </a:p>
          <a:p>
            <a:pPr marL="1652588" lvl="2" indent="-568325" algn="just">
              <a:lnSpc>
                <a:spcPct val="90000"/>
              </a:lnSpc>
            </a:pPr>
            <a:r>
              <a:rPr lang="en-US" sz="2000" b="1" dirty="0">
                <a:ea typeface="Arial Unicode MS" pitchFamily="34" charset="-128"/>
                <a:cs typeface="Arial Unicode MS" pitchFamily="34" charset="-128"/>
              </a:rPr>
              <a:t>		(‘ There is no student with student id 123 ’);</a:t>
            </a:r>
          </a:p>
          <a:p>
            <a:pPr marL="1652588" lvl="2" indent="-568325" algn="just">
              <a:lnSpc>
                <a:spcPct val="90000"/>
              </a:lnSpc>
            </a:pPr>
            <a:r>
              <a:rPr lang="en-US" sz="2000" b="1" dirty="0">
                <a:ea typeface="Arial Unicode MS" pitchFamily="34" charset="-128"/>
                <a:cs typeface="Arial Unicode MS" pitchFamily="34" charset="-128"/>
              </a:rPr>
              <a:t>END;  </a:t>
            </a:r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8001000" cy="838200"/>
          </a:xfrm>
        </p:spPr>
        <p:txBody>
          <a:bodyPr/>
          <a:lstStyle/>
          <a:p>
            <a:pPr marL="182880" indent="0">
              <a:buNone/>
            </a:pPr>
            <a:r>
              <a:rPr lang="en-US" sz="3200" b="1" u="sng" dirty="0">
                <a:ea typeface="Arial Unicode MS" pitchFamily="34" charset="-128"/>
                <a:cs typeface="Arial Unicode MS" pitchFamily="34" charset="-128"/>
              </a:rPr>
              <a:t>EXCEPTION-HANDLING SECTION</a:t>
            </a:r>
          </a:p>
        </p:txBody>
      </p:sp>
    </p:spTree>
    <p:extLst>
      <p:ext uri="{BB962C8B-B14F-4D97-AF65-F5344CB8AC3E}">
        <p14:creationId xmlns:p14="http://schemas.microsoft.com/office/powerpoint/2010/main" val="376850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9289" y="3048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IE" dirty="0"/>
              <a:t>Types of exceptions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IE" sz="3600" dirty="0" smtClean="0"/>
              <a:t>System exceptions</a:t>
            </a:r>
            <a:endParaRPr lang="en-IE" sz="3600" dirty="0"/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IE" sz="3200" dirty="0" smtClean="0"/>
              <a:t>Named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IE" sz="3200" dirty="0" smtClean="0"/>
              <a:t>Unnamed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endParaRPr lang="en-IE" sz="3200" dirty="0"/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endParaRPr lang="en-IE" sz="3200" dirty="0" smtClean="0"/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IE" sz="3600" dirty="0" smtClean="0"/>
              <a:t>User-defined exceptions</a:t>
            </a:r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147628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239001" cy="1143000"/>
          </a:xfrm>
        </p:spPr>
        <p:txBody>
          <a:bodyPr lIns="0" tIns="0" rIns="0" bIns="0"/>
          <a:lstStyle/>
          <a:p>
            <a:pPr marL="0" indent="0">
              <a:buNone/>
            </a:pPr>
            <a:r>
              <a:rPr lang="en-IE" dirty="0"/>
              <a:t>Named system exceptions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GB" sz="2800" dirty="0"/>
              <a:t>Oracle can handle: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b="1" dirty="0">
                <a:latin typeface="CourierPS" pitchFamily="49" charset="0"/>
              </a:rPr>
              <a:t>CURSOR_ALREADY_OPENED (</a:t>
            </a:r>
            <a:r>
              <a:rPr lang="en-GB" sz="2400" b="1" dirty="0" err="1">
                <a:latin typeface="CourierPS" pitchFamily="49" charset="0"/>
              </a:rPr>
              <a:t>sqlcode</a:t>
            </a:r>
            <a:r>
              <a:rPr lang="en-GB" sz="2400" b="1" dirty="0">
                <a:latin typeface="CourierPS" pitchFamily="49" charset="0"/>
              </a:rPr>
              <a:t> = -6511)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b="1" dirty="0">
                <a:latin typeface="CourierPS" pitchFamily="49" charset="0"/>
              </a:rPr>
              <a:t>DUP_VAL_ON_INDEX      (</a:t>
            </a:r>
            <a:r>
              <a:rPr lang="en-GB" sz="2400" b="1" dirty="0" err="1">
                <a:latin typeface="CourierPS" pitchFamily="49" charset="0"/>
              </a:rPr>
              <a:t>sqlcode</a:t>
            </a:r>
            <a:r>
              <a:rPr lang="en-GB" sz="2400" b="1" dirty="0">
                <a:latin typeface="CourierPS" pitchFamily="49" charset="0"/>
              </a:rPr>
              <a:t> = </a:t>
            </a:r>
            <a:r>
              <a:rPr lang="en-GB" sz="2400" b="1" dirty="0" smtClean="0">
                <a:latin typeface="CourierPS" pitchFamily="49" charset="0"/>
              </a:rPr>
              <a:t>-0001</a:t>
            </a:r>
            <a:r>
              <a:rPr lang="en-GB" sz="2400" b="1" dirty="0">
                <a:latin typeface="CourierPS" pitchFamily="49" charset="0"/>
              </a:rPr>
              <a:t>)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b="1" dirty="0">
                <a:latin typeface="CourierPS" pitchFamily="49" charset="0"/>
              </a:rPr>
              <a:t>INVALID_CURSOR        (</a:t>
            </a:r>
            <a:r>
              <a:rPr lang="en-GB" sz="2400" b="1" dirty="0" err="1">
                <a:latin typeface="CourierPS" pitchFamily="49" charset="0"/>
              </a:rPr>
              <a:t>sqlcode</a:t>
            </a:r>
            <a:r>
              <a:rPr lang="en-GB" sz="2400" b="1" dirty="0">
                <a:latin typeface="CourierPS" pitchFamily="49" charset="0"/>
              </a:rPr>
              <a:t> = -1001)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b="1" dirty="0">
                <a:latin typeface="CourierPS" pitchFamily="49" charset="0"/>
              </a:rPr>
              <a:t>INVALID_NUMBER        (</a:t>
            </a:r>
            <a:r>
              <a:rPr lang="en-GB" sz="2400" b="1" dirty="0" err="1">
                <a:latin typeface="CourierPS" pitchFamily="49" charset="0"/>
              </a:rPr>
              <a:t>sqlcode</a:t>
            </a:r>
            <a:r>
              <a:rPr lang="en-GB" sz="2400" b="1" dirty="0">
                <a:latin typeface="CourierPS" pitchFamily="49" charset="0"/>
              </a:rPr>
              <a:t> = -1722)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b="1" dirty="0">
                <a:latin typeface="CourierPS" pitchFamily="49" charset="0"/>
              </a:rPr>
              <a:t>LOGIN_DENIED          (</a:t>
            </a:r>
            <a:r>
              <a:rPr lang="en-GB" sz="2400" b="1" dirty="0" err="1">
                <a:latin typeface="CourierPS" pitchFamily="49" charset="0"/>
              </a:rPr>
              <a:t>sqlcode</a:t>
            </a:r>
            <a:r>
              <a:rPr lang="en-GB" sz="2400" b="1" dirty="0">
                <a:latin typeface="CourierPS" pitchFamily="49" charset="0"/>
              </a:rPr>
              <a:t> = -1017)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b="1" dirty="0">
                <a:latin typeface="CourierPS" pitchFamily="49" charset="0"/>
              </a:rPr>
              <a:t>NO_DATA_FOUND         (</a:t>
            </a:r>
            <a:r>
              <a:rPr lang="en-GB" sz="2400" b="1" dirty="0" err="1">
                <a:latin typeface="CourierPS" pitchFamily="49" charset="0"/>
              </a:rPr>
              <a:t>sqlcode</a:t>
            </a:r>
            <a:r>
              <a:rPr lang="en-GB" sz="2400" b="1" dirty="0">
                <a:latin typeface="CourierPS" pitchFamily="49" charset="0"/>
              </a:rPr>
              <a:t> = </a:t>
            </a:r>
            <a:r>
              <a:rPr lang="en-GB" sz="2400" b="1" dirty="0" smtClean="0">
                <a:latin typeface="CourierPS" pitchFamily="49" charset="0"/>
              </a:rPr>
              <a:t>-1403)</a:t>
            </a:r>
            <a:endParaRPr lang="en-GB" sz="2400" b="1" dirty="0">
              <a:latin typeface="CourierPS" pitchFamily="49" charset="0"/>
            </a:endParaRP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b="1" dirty="0">
                <a:latin typeface="CourierPS" pitchFamily="49" charset="0"/>
              </a:rPr>
              <a:t>TOO_MANY_ROWS         (</a:t>
            </a:r>
            <a:r>
              <a:rPr lang="en-GB" sz="2400" b="1" dirty="0" err="1">
                <a:latin typeface="CourierPS" pitchFamily="49" charset="0"/>
              </a:rPr>
              <a:t>sqlcode</a:t>
            </a:r>
            <a:r>
              <a:rPr lang="en-GB" sz="2400" b="1" dirty="0">
                <a:latin typeface="CourierPS" pitchFamily="49" charset="0"/>
              </a:rPr>
              <a:t> = -1422)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GB" sz="2400" dirty="0"/>
              <a:t>…etc…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n-IE" sz="2800" dirty="0"/>
              <a:t>These are named in the ‘standard’ package in </a:t>
            </a:r>
            <a:r>
              <a:rPr lang="en-IE" sz="2800" dirty="0" err="1"/>
              <a:t>pl</a:t>
            </a:r>
            <a:r>
              <a:rPr lang="en-IE" sz="2800" dirty="0"/>
              <a:t>/</a:t>
            </a:r>
            <a:r>
              <a:rPr lang="en-IE" sz="2800" dirty="0" err="1"/>
              <a:t>sql</a:t>
            </a:r>
            <a:r>
              <a:rPr lang="en-IE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29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86000"/>
            <a:ext cx="8229600" cy="4114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IE" sz="2400" dirty="0"/>
              <a:t>These exception names do not need to be declared.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IE" sz="2400" dirty="0"/>
              <a:t>To handle them explicitly, put a clause in the exception section</a:t>
            </a:r>
            <a:r>
              <a:rPr lang="en-IE" sz="2400" dirty="0" smtClean="0"/>
              <a:t>: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IE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IE" sz="2400" b="1" dirty="0">
                <a:latin typeface="CourierPS" pitchFamily="49" charset="0"/>
              </a:rPr>
              <a:t>EXCEPTION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IE" sz="2400" b="1" dirty="0">
                <a:latin typeface="CourierPS" pitchFamily="49" charset="0"/>
              </a:rPr>
              <a:t>	When </a:t>
            </a:r>
            <a:r>
              <a:rPr lang="en-IE" sz="2400" b="1" dirty="0" smtClean="0">
                <a:latin typeface="CourierPS" pitchFamily="49" charset="0"/>
              </a:rPr>
              <a:t>DUP_VAL_ON_INDEX Then</a:t>
            </a:r>
            <a:endParaRPr lang="en-IE" sz="2400" b="1" dirty="0">
              <a:latin typeface="CourierPS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IE" sz="2400" b="1" dirty="0">
                <a:latin typeface="CourierPS" pitchFamily="49" charset="0"/>
              </a:rPr>
              <a:t>	   </a:t>
            </a:r>
            <a:r>
              <a:rPr lang="en-IE" sz="2400" b="1" dirty="0" err="1">
                <a:latin typeface="CourierPS" pitchFamily="49" charset="0"/>
              </a:rPr>
              <a:t>dbms_output.put_line</a:t>
            </a:r>
            <a:r>
              <a:rPr lang="en-IE" sz="2400" b="1" dirty="0">
                <a:latin typeface="CourierPS" pitchFamily="49" charset="0"/>
              </a:rPr>
              <a:t>(‘record already there’);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IE" sz="2400" b="1" dirty="0" smtClean="0">
                <a:latin typeface="CourierPS" pitchFamily="49" charset="0"/>
              </a:rPr>
              <a:t>END</a:t>
            </a:r>
            <a:r>
              <a:rPr lang="en-IE" sz="2400" b="1" dirty="0">
                <a:latin typeface="CourierPS" pitchFamily="49" charset="0"/>
              </a:rPr>
              <a:t>;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533400" y="457200"/>
            <a:ext cx="8001000" cy="1143000"/>
          </a:xfrm>
          <a:prstGeom prst="rect">
            <a:avLst/>
          </a:prstGeom>
          <a:effectLst/>
        </p:spPr>
        <p:txBody>
          <a:bodyPr vert="horz" lIns="0" tIns="0" rIns="0" bIns="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en-IE" sz="4400" dirty="0"/>
              <a:t>To handle these exceptions explicitly:</a:t>
            </a:r>
          </a:p>
        </p:txBody>
      </p:sp>
    </p:spTree>
    <p:extLst>
      <p:ext uri="{BB962C8B-B14F-4D97-AF65-F5344CB8AC3E}">
        <p14:creationId xmlns:p14="http://schemas.microsoft.com/office/powerpoint/2010/main" val="426923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902" name="Rectangle 6"/>
          <p:cNvSpPr>
            <a:spLocks noGrp="1" noChangeArrowheads="1"/>
          </p:cNvSpPr>
          <p:nvPr>
            <p:ph sz="quarter" idx="13"/>
          </p:nvPr>
        </p:nvSpPr>
        <p:spPr>
          <a:xfrm>
            <a:off x="685800" y="533400"/>
            <a:ext cx="7620000" cy="563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 u="sng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Example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>
              <a:effectLst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effectLst/>
              </a:rPr>
              <a:t>DECLARE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effectLst/>
              </a:rPr>
              <a:t>  v_num1 integer := &amp;sv_num1;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effectLst/>
              </a:rPr>
              <a:t>  v_num2 integer := &amp;sv_num2;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effectLst/>
              </a:rPr>
              <a:t>  </a:t>
            </a:r>
            <a:r>
              <a:rPr lang="en-US" sz="2000" dirty="0" err="1">
                <a:effectLst/>
              </a:rPr>
              <a:t>v_result</a:t>
            </a:r>
            <a:r>
              <a:rPr lang="en-US" sz="2000" dirty="0">
                <a:effectLst/>
              </a:rPr>
              <a:t> number;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effectLst/>
              </a:rPr>
              <a:t>BEGIN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effectLst/>
              </a:rPr>
              <a:t>  </a:t>
            </a:r>
            <a:r>
              <a:rPr lang="en-US" sz="2000" dirty="0" err="1">
                <a:effectLst/>
              </a:rPr>
              <a:t>v_result</a:t>
            </a:r>
            <a:r>
              <a:rPr lang="en-US" sz="2000" dirty="0">
                <a:effectLst/>
              </a:rPr>
              <a:t> := v_num1 / v_num2;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effectLst/>
              </a:rPr>
              <a:t>  DBMS_OUTPUT.PUT_LINE (‘</a:t>
            </a:r>
            <a:r>
              <a:rPr lang="en-US" sz="2000" dirty="0" err="1">
                <a:effectLst/>
              </a:rPr>
              <a:t>v_result</a:t>
            </a:r>
            <a:r>
              <a:rPr lang="en-US" sz="2000">
                <a:effectLst/>
              </a:rPr>
              <a:t>: </a:t>
            </a:r>
            <a:r>
              <a:rPr lang="en-US" sz="2000" smtClean="0">
                <a:effectLst/>
              </a:rPr>
              <a:t>’|| v_result</a:t>
            </a:r>
            <a:r>
              <a:rPr lang="en-US" sz="2000" dirty="0">
                <a:effectLst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effectLst/>
              </a:rPr>
              <a:t>EXCEPTION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effectLst/>
              </a:rPr>
              <a:t>  WHEN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ZERO_DIVIDE</a:t>
            </a:r>
            <a:r>
              <a:rPr lang="en-US" sz="2000" b="1" dirty="0" smtClean="0">
                <a:effectLst/>
              </a:rPr>
              <a:t>  </a:t>
            </a:r>
            <a:r>
              <a:rPr lang="en-US" sz="2000" b="1" dirty="0">
                <a:effectLst/>
              </a:rPr>
              <a:t>THEN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effectLst/>
              </a:rPr>
              <a:t>    DBMS_OUTPUT.PUT_LINE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effectLst/>
              </a:rPr>
              <a:t>     (‘A number cannot be divided by zero.’);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effectLst/>
              </a:rPr>
              <a:t>END;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646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914400"/>
            <a:ext cx="8686800" cy="5486400"/>
          </a:xfrm>
        </p:spPr>
        <p:txBody>
          <a:bodyPr>
            <a:normAutofit fontScale="92500" lnSpcReduction="10000"/>
          </a:bodyPr>
          <a:lstStyle/>
          <a:p>
            <a:pPr marL="882650" indent="-533400" algn="l"/>
            <a:r>
              <a:rPr lang="en-US" sz="2000" dirty="0" smtClean="0">
                <a:effectLst/>
              </a:rPr>
              <a:t>DECLARE</a:t>
            </a:r>
          </a:p>
          <a:p>
            <a:pPr marL="882650" indent="-533400" algn="l"/>
            <a:r>
              <a:rPr lang="en-US" sz="2000" dirty="0" smtClean="0">
                <a:effectLst/>
              </a:rPr>
              <a:t>  </a:t>
            </a:r>
            <a:r>
              <a:rPr lang="en-US" sz="2000" dirty="0" err="1" smtClean="0">
                <a:effectLst/>
              </a:rPr>
              <a:t>v_student_id</a:t>
            </a:r>
            <a:r>
              <a:rPr lang="en-US" sz="2000" dirty="0" smtClean="0">
                <a:effectLst/>
              </a:rPr>
              <a:t> char(5) := &amp;</a:t>
            </a:r>
            <a:r>
              <a:rPr lang="en-US" sz="2000" dirty="0" err="1" smtClean="0">
                <a:effectLst/>
              </a:rPr>
              <a:t>sv_student_id</a:t>
            </a:r>
            <a:r>
              <a:rPr lang="en-US" sz="2000" dirty="0" smtClean="0">
                <a:effectLst/>
              </a:rPr>
              <a:t>;</a:t>
            </a:r>
          </a:p>
          <a:p>
            <a:pPr marL="882650" indent="-533400" algn="l"/>
            <a:r>
              <a:rPr lang="en-US" sz="2000" dirty="0" smtClean="0">
                <a:effectLst/>
              </a:rPr>
              <a:t>  </a:t>
            </a:r>
            <a:r>
              <a:rPr lang="en-US" sz="2000" dirty="0" err="1" smtClean="0">
                <a:effectLst/>
              </a:rPr>
              <a:t>v_first_name</a:t>
            </a:r>
            <a:r>
              <a:rPr lang="en-US" sz="2000" dirty="0" smtClean="0">
                <a:effectLst/>
              </a:rPr>
              <a:t> VARCHAR2(35);</a:t>
            </a:r>
          </a:p>
          <a:p>
            <a:pPr marL="882650" indent="-533400" algn="l"/>
            <a:r>
              <a:rPr lang="en-US" sz="2000" dirty="0" smtClean="0">
                <a:effectLst/>
              </a:rPr>
              <a:t>  </a:t>
            </a:r>
            <a:r>
              <a:rPr lang="en-US" sz="2000" dirty="0" err="1" smtClean="0">
                <a:effectLst/>
              </a:rPr>
              <a:t>v_last_name</a:t>
            </a:r>
            <a:r>
              <a:rPr lang="en-US" sz="2000" dirty="0" smtClean="0">
                <a:effectLst/>
              </a:rPr>
              <a:t> VARCHAR2(35);</a:t>
            </a:r>
          </a:p>
          <a:p>
            <a:pPr marL="882650" indent="-533400" algn="l"/>
            <a:r>
              <a:rPr lang="en-US" sz="2000" dirty="0" smtClean="0">
                <a:effectLst/>
              </a:rPr>
              <a:t>BEGIN</a:t>
            </a:r>
          </a:p>
          <a:p>
            <a:pPr marL="882650" indent="-533400" algn="l"/>
            <a:r>
              <a:rPr lang="en-US" sz="2000" dirty="0" smtClean="0">
                <a:effectLst/>
              </a:rPr>
              <a:t>  SELECT first, last</a:t>
            </a:r>
          </a:p>
          <a:p>
            <a:pPr marL="882650" indent="-533400" algn="l"/>
            <a:r>
              <a:rPr lang="en-US" sz="2000" dirty="0" smtClean="0">
                <a:effectLst/>
              </a:rPr>
              <a:t>  INTO </a:t>
            </a:r>
            <a:r>
              <a:rPr lang="en-US" sz="2000" dirty="0" err="1" smtClean="0">
                <a:effectLst/>
              </a:rPr>
              <a:t>v_first_name</a:t>
            </a:r>
            <a:r>
              <a:rPr lang="en-US" sz="2000" dirty="0" smtClean="0">
                <a:effectLst/>
              </a:rPr>
              <a:t>, </a:t>
            </a:r>
            <a:r>
              <a:rPr lang="en-US" sz="2000" dirty="0" err="1" smtClean="0">
                <a:effectLst/>
              </a:rPr>
              <a:t>v_last_name</a:t>
            </a:r>
            <a:endParaRPr lang="en-US" sz="2000" dirty="0" smtClean="0">
              <a:effectLst/>
            </a:endParaRPr>
          </a:p>
          <a:p>
            <a:pPr marL="882650" indent="-533400" algn="l"/>
            <a:r>
              <a:rPr lang="en-US" sz="2000" dirty="0" smtClean="0">
                <a:effectLst/>
              </a:rPr>
              <a:t>  FROM student</a:t>
            </a:r>
          </a:p>
          <a:p>
            <a:pPr marL="882650" indent="-533400" algn="l"/>
            <a:r>
              <a:rPr lang="en-US" sz="2000" dirty="0" smtClean="0">
                <a:effectLst/>
              </a:rPr>
              <a:t>  WHERE </a:t>
            </a:r>
            <a:r>
              <a:rPr lang="en-US" sz="2000" dirty="0" err="1" smtClean="0">
                <a:effectLst/>
              </a:rPr>
              <a:t>studentid</a:t>
            </a:r>
            <a:r>
              <a:rPr lang="en-US" sz="2000" dirty="0" smtClean="0">
                <a:effectLst/>
              </a:rPr>
              <a:t> = </a:t>
            </a:r>
            <a:r>
              <a:rPr lang="en-US" sz="2000" dirty="0" err="1" smtClean="0">
                <a:effectLst/>
              </a:rPr>
              <a:t>v_student_id</a:t>
            </a:r>
            <a:r>
              <a:rPr lang="en-US" sz="2000" dirty="0" smtClean="0">
                <a:effectLst/>
              </a:rPr>
              <a:t>;</a:t>
            </a:r>
          </a:p>
          <a:p>
            <a:pPr marL="882650" indent="-533400" algn="l"/>
            <a:r>
              <a:rPr lang="en-US" sz="2000" dirty="0" smtClean="0">
                <a:effectLst/>
              </a:rPr>
              <a:t>  DBMS_OUTPUT.PUT_LINE</a:t>
            </a:r>
          </a:p>
          <a:p>
            <a:pPr marL="882650" indent="-533400" algn="l"/>
            <a:r>
              <a:rPr lang="en-US" sz="2000" dirty="0" smtClean="0">
                <a:effectLst/>
              </a:rPr>
              <a:t>      ('Student name: '||</a:t>
            </a:r>
            <a:r>
              <a:rPr lang="en-US" sz="2000" dirty="0" err="1" smtClean="0">
                <a:effectLst/>
              </a:rPr>
              <a:t>v_first_name</a:t>
            </a:r>
            <a:r>
              <a:rPr lang="en-US" sz="2000" dirty="0" smtClean="0">
                <a:effectLst/>
              </a:rPr>
              <a:t>||' '||</a:t>
            </a:r>
            <a:r>
              <a:rPr lang="en-US" sz="2000" dirty="0" err="1" smtClean="0">
                <a:effectLst/>
              </a:rPr>
              <a:t>v_last_name</a:t>
            </a:r>
            <a:r>
              <a:rPr lang="en-US" sz="2000" dirty="0" smtClean="0">
                <a:effectLst/>
              </a:rPr>
              <a:t>);</a:t>
            </a:r>
          </a:p>
          <a:p>
            <a:pPr marL="882650" indent="-533400" algn="l"/>
            <a:r>
              <a:rPr lang="en-US" sz="2000" dirty="0" smtClean="0">
                <a:effectLst/>
              </a:rPr>
              <a:t>EXCEPTION</a:t>
            </a:r>
          </a:p>
          <a:p>
            <a:pPr marL="882650" indent="-533400" algn="l"/>
            <a:r>
              <a:rPr lang="en-US" sz="2000" dirty="0" smtClean="0">
                <a:effectLst/>
              </a:rPr>
              <a:t>  WHEN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NO_DATA_FOUND</a:t>
            </a:r>
            <a:r>
              <a:rPr lang="en-US" sz="2000" dirty="0" smtClean="0">
                <a:effectLst/>
              </a:rPr>
              <a:t> THEN</a:t>
            </a:r>
          </a:p>
          <a:p>
            <a:pPr marL="882650" indent="-533400" algn="l"/>
            <a:r>
              <a:rPr lang="en-US" sz="2000" dirty="0" smtClean="0">
                <a:effectLst/>
              </a:rPr>
              <a:t>  DBMS_OUTPUT.PUT_LINE('There is no such student');</a:t>
            </a:r>
          </a:p>
          <a:p>
            <a:pPr marL="882650" indent="-533400" algn="l"/>
            <a:r>
              <a:rPr lang="en-US" sz="2000" dirty="0" smtClean="0">
                <a:effectLst/>
              </a:rPr>
              <a:t>END;</a:t>
            </a:r>
            <a:endParaRPr lang="en-US" sz="1800" dirty="0">
              <a:effectLst/>
            </a:endParaRPr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0"/>
            <a:ext cx="8305800" cy="685800"/>
          </a:xfrm>
        </p:spPr>
        <p:txBody>
          <a:bodyPr/>
          <a:lstStyle/>
          <a:p>
            <a:pPr marL="182880" indent="0" algn="l">
              <a:buNone/>
            </a:pPr>
            <a:r>
              <a:rPr lang="en-US" sz="3600" b="1" u="sng" dirty="0">
                <a:effectLst/>
              </a:rPr>
              <a:t>EXAMPLE</a:t>
            </a:r>
            <a:endParaRPr lang="en-US" sz="3600" u="sng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123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914400"/>
          </a:xfrm>
        </p:spPr>
        <p:txBody>
          <a:bodyPr/>
          <a:lstStyle/>
          <a:p>
            <a:pPr marL="0" indent="0" algn="l">
              <a:buNone/>
            </a:pPr>
            <a:r>
              <a:rPr lang="en-US" sz="3200" u="sng" dirty="0">
                <a:effectLst/>
              </a:rPr>
              <a:t>HANDLING DIFFERENT EXCEPTIONS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28600" y="1143000"/>
            <a:ext cx="86868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800" dirty="0">
              <a:effectLst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effectLst/>
              </a:rPr>
              <a:t>So far, you have seen examples of the programs able to handle a single exception only.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effectLst/>
              </a:rPr>
              <a:t>For example, a PL/SQL contains an exception-handler with a single exception ZERO_DIVIDE.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effectLst/>
              </a:rPr>
              <a:t>However, many times in the PL/SQL block you need to handle different exceptions.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effectLst/>
              </a:rPr>
              <a:t>Moreover, often you need to specify different actions that must be taken when a particular exception is raised. </a:t>
            </a:r>
          </a:p>
          <a:p>
            <a:pPr>
              <a:lnSpc>
                <a:spcPct val="80000"/>
              </a:lnSpc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1736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47D8722E564145A91C9E1137B22BD3" ma:contentTypeVersion="" ma:contentTypeDescription="Create a new document." ma:contentTypeScope="" ma:versionID="9efd273f6991ce74a1900a83dfc4089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E603924-B120-4EBB-8C69-9EC32D58B416}"/>
</file>

<file path=customXml/itemProps2.xml><?xml version="1.0" encoding="utf-8"?>
<ds:datastoreItem xmlns:ds="http://schemas.openxmlformats.org/officeDocument/2006/customXml" ds:itemID="{3A68A15B-60C7-444E-9054-18C121BBB9D4}"/>
</file>

<file path=customXml/itemProps3.xml><?xml version="1.0" encoding="utf-8"?>
<ds:datastoreItem xmlns:ds="http://schemas.openxmlformats.org/officeDocument/2006/customXml" ds:itemID="{22FE0522-AE70-47B4-A179-9211F5A4FFF0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330</TotalTime>
  <Words>1069</Words>
  <Application>Microsoft Office PowerPoint</Application>
  <PresentationFormat>On-screen Show (4:3)</PresentationFormat>
  <Paragraphs>201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Slipstream</vt:lpstr>
      <vt:lpstr>CHAPTER 5 EXCEPTION HANDLING</vt:lpstr>
      <vt:lpstr>PL/SQL BLOCK STRUCTURE</vt:lpstr>
      <vt:lpstr>EXCEPTION-HANDLING SECTION</vt:lpstr>
      <vt:lpstr>Types of exceptions</vt:lpstr>
      <vt:lpstr>Named system exceptions</vt:lpstr>
      <vt:lpstr>PowerPoint Presentation</vt:lpstr>
      <vt:lpstr>PowerPoint Presentation</vt:lpstr>
      <vt:lpstr>EXAMPLE</vt:lpstr>
      <vt:lpstr>HANDLING DIFFERENT EXCEPTIONS</vt:lpstr>
      <vt:lpstr>PowerPoint Presentation</vt:lpstr>
      <vt:lpstr>OTHERS Handler</vt:lpstr>
      <vt:lpstr>PowerPoint Presentation</vt:lpstr>
      <vt:lpstr>Unnamed system exceptions</vt:lpstr>
      <vt:lpstr>Unnamed system exceptions</vt:lpstr>
      <vt:lpstr>Example</vt:lpstr>
      <vt:lpstr>User Defined Exceptions</vt:lpstr>
      <vt:lpstr>Example</vt:lpstr>
      <vt:lpstr>Raising Exception</vt:lpstr>
    </vt:vector>
  </TitlesOfParts>
  <Company>SCT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PL/SQL BLOCK STRUCTURE</dc:title>
  <dc:creator>SCT_STAFF</dc:creator>
  <cp:lastModifiedBy>BTYO</cp:lastModifiedBy>
  <cp:revision>41</cp:revision>
  <dcterms:created xsi:type="dcterms:W3CDTF">2012-11-21T06:15:00Z</dcterms:created>
  <dcterms:modified xsi:type="dcterms:W3CDTF">2013-04-18T11:59:16Z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0x010100D047D8722E564145A91C9E1137B22BD3</vt:lpwstr>
  </property>
</Properties>
</file>