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7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21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1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964" r:id="rId1"/>
  </p:sldMasterIdLst>
  <p:notesMasterIdLst>
    <p:notesMasterId r:id="rId26"/>
  </p:notesMasterIdLst>
  <p:handoutMasterIdLst>
    <p:handoutMasterId r:id="rId27"/>
  </p:handoutMasterIdLst>
  <p:sldIdLst>
    <p:sldId id="256" r:id="rId2"/>
    <p:sldId id="355" r:id="rId3"/>
    <p:sldId id="356" r:id="rId4"/>
    <p:sldId id="380" r:id="rId5"/>
    <p:sldId id="381" r:id="rId6"/>
    <p:sldId id="362" r:id="rId7"/>
    <p:sldId id="382" r:id="rId8"/>
    <p:sldId id="363" r:id="rId9"/>
    <p:sldId id="357" r:id="rId10"/>
    <p:sldId id="365" r:id="rId11"/>
    <p:sldId id="366" r:id="rId12"/>
    <p:sldId id="383" r:id="rId13"/>
    <p:sldId id="384" r:id="rId14"/>
    <p:sldId id="385" r:id="rId15"/>
    <p:sldId id="386" r:id="rId16"/>
    <p:sldId id="387" r:id="rId17"/>
    <p:sldId id="388" r:id="rId18"/>
    <p:sldId id="389" r:id="rId19"/>
    <p:sldId id="390" r:id="rId20"/>
    <p:sldId id="391" r:id="rId21"/>
    <p:sldId id="392" r:id="rId22"/>
    <p:sldId id="364" r:id="rId23"/>
    <p:sldId id="367" r:id="rId24"/>
    <p:sldId id="378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outlineViewPr>
    <p:cViewPr>
      <p:scale>
        <a:sx n="100" d="100"/>
        <a:sy n="10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FE43D57-D6EA-4708-870E-4019BD2D8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6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8384A86-7787-41B3-ACEA-732F28F55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153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fld id="{4F268F6E-699B-4DA9-B298-2FD36123E4C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tr-TR" smtClean="0"/>
          </a:p>
        </p:txBody>
      </p:sp>
    </p:spTree>
    <p:extLst>
      <p:ext uri="{BB962C8B-B14F-4D97-AF65-F5344CB8AC3E}">
        <p14:creationId xmlns:p14="http://schemas.microsoft.com/office/powerpoint/2010/main" val="17465448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90626" y="1346947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0626" y="4282763"/>
            <a:ext cx="7667244" cy="80683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690626" y="1484779"/>
            <a:ext cx="7667244" cy="274320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>
            <a:grpSpLocks noChangeAspect="1"/>
          </p:cNvGrpSpPr>
          <p:nvPr/>
        </p:nvGrpSpPr>
        <p:grpSpPr>
          <a:xfrm>
            <a:off x="7234780" y="4107023"/>
            <a:ext cx="914400" cy="914400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670" y="1432223"/>
            <a:ext cx="747522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66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2386" y="4389120"/>
            <a:ext cx="5918454" cy="1069848"/>
          </a:xfrm>
        </p:spPr>
        <p:txBody>
          <a:bodyPr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244280" y="4227195"/>
            <a:ext cx="895401" cy="640080"/>
          </a:xfrm>
        </p:spPr>
        <p:txBody>
          <a:bodyPr/>
          <a:lstStyle>
            <a:lvl1pPr>
              <a:defRPr sz="2800" b="1"/>
            </a:lvl1pPr>
          </a:lstStyle>
          <a:p>
            <a:pPr>
              <a:defRPr/>
            </a:pPr>
            <a:fld id="{2C05E1AF-F396-4381-8A86-B84971FE1C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73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BA775A-1D9C-4943-BE45-B80D7C19D81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63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533400"/>
            <a:ext cx="1914525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0100" y="533400"/>
            <a:ext cx="5629275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29E8D4-6267-4412-9DCF-D03ACEE7789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25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01D0A2-CFAF-4667-BD2A-D2EA7477B44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355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9144000" cy="1940010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5346" y="1225296"/>
            <a:ext cx="696087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6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4330" y="5020056"/>
            <a:ext cx="6789420" cy="1066800"/>
          </a:xfrm>
        </p:spPr>
        <p:txBody>
          <a:bodyPr anchor="t">
            <a:normAutofit/>
          </a:bodyPr>
          <a:lstStyle>
            <a:lvl1pPr marL="0" indent="0">
              <a:buNone/>
              <a:defRPr sz="1800" b="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45251" y="6272785"/>
            <a:ext cx="1983232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3376" y="6282268"/>
            <a:ext cx="4745736" cy="365125"/>
          </a:xfrm>
        </p:spPr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633862" y="2430623"/>
            <a:ext cx="914400" cy="914400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450" y="2508607"/>
            <a:ext cx="891224" cy="720332"/>
          </a:xfrm>
        </p:spPr>
        <p:txBody>
          <a:bodyPr/>
          <a:lstStyle>
            <a:lvl1pPr>
              <a:defRPr sz="2800"/>
            </a:lvl1pPr>
          </a:lstStyle>
          <a:p>
            <a:pPr>
              <a:defRPr/>
            </a:pPr>
            <a:fld id="{6D83603A-D72E-4590-9109-9BFA634D0B8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05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2218" y="2194560"/>
            <a:ext cx="365760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CFE4E5-B9B3-46D5-ACBF-0B860D3EC36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2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20793" y="2048256"/>
            <a:ext cx="365760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20793" y="2743200"/>
            <a:ext cx="365760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BA7BA1-4AB4-45D0-A3E5-DFEA4DD70CE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478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E373DB-F84F-407B-8216-CE2777E5AF9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85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09C55-50CF-40E8-8608-619CF66E770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70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685800"/>
            <a:ext cx="5033772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952817-F99B-4CAE-8BE4-9A557E13B56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601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227806" y="1"/>
            <a:ext cx="2916194" cy="6857999"/>
          </a:xfrm>
          <a:prstGeom prst="rect">
            <a:avLst/>
          </a:prstGeom>
          <a:blipFill dpi="0" rotWithShape="1">
            <a:blip r:embed="rId2">
              <a:alphaModFix amt="8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12230" y="685800"/>
            <a:ext cx="2400300" cy="1737360"/>
          </a:xfrm>
        </p:spPr>
        <p:txBody>
          <a:bodyPr anchor="b">
            <a:normAutofit/>
          </a:bodyPr>
          <a:lstStyle>
            <a:lvl1pPr>
              <a:defRPr sz="2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6227805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12230" y="2423160"/>
            <a:ext cx="24003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35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13" name="Oval 12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4D7718-5CC8-4248-B354-7B93B1B1D2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149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8522664" y="6255258"/>
            <a:ext cx="393192" cy="393192"/>
            <a:chOff x="8532189" y="5068824"/>
            <a:chExt cx="393192" cy="393192"/>
          </a:xfrm>
        </p:grpSpPr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8532189" y="5068824"/>
              <a:ext cx="393192" cy="393192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8568766" y="5105400"/>
              <a:ext cx="320039" cy="320040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484632"/>
            <a:ext cx="7772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21408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2368" y="6272785"/>
            <a:ext cx="24551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272785"/>
            <a:ext cx="474573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83346" y="6272785"/>
            <a:ext cx="4800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 spc="-70" baseline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E5F256B5-BC05-47F6-9DD2-94DBB897C03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813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5" r:id="rId1"/>
    <p:sldLayoutId id="2147483966" r:id="rId2"/>
    <p:sldLayoutId id="2147483967" r:id="rId3"/>
    <p:sldLayoutId id="2147483968" r:id="rId4"/>
    <p:sldLayoutId id="2147483969" r:id="rId5"/>
    <p:sldLayoutId id="2147483970" r:id="rId6"/>
    <p:sldLayoutId id="2147483971" r:id="rId7"/>
    <p:sldLayoutId id="2147483972" r:id="rId8"/>
    <p:sldLayoutId id="2147483973" r:id="rId9"/>
    <p:sldLayoutId id="2147483974" r:id="rId10"/>
    <p:sldLayoutId id="214748397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/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514600"/>
            <a:ext cx="66294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Oracle Stored Procedures and </a:t>
            </a:r>
            <a:r>
              <a:rPr lang="en-US" sz="4000" dirty="0" smtClean="0"/>
              <a:t>Functions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Arguments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Following is a procedure with arguments: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CREATE OR REPLACE PROCEDURE increase (</a:t>
            </a:r>
            <a:r>
              <a:rPr lang="en-US" sz="2800" dirty="0" err="1" smtClean="0">
                <a:solidFill>
                  <a:srgbClr val="FF0000"/>
                </a:solidFill>
              </a:rPr>
              <a:t>oldprice</a:t>
            </a:r>
            <a:r>
              <a:rPr lang="en-US" sz="2800" dirty="0" smtClean="0">
                <a:solidFill>
                  <a:srgbClr val="FF0000"/>
                </a:solidFill>
              </a:rPr>
              <a:t> NUMBER, percent NUMBER := 5, </a:t>
            </a:r>
            <a:r>
              <a:rPr lang="en-US" sz="2800" dirty="0" err="1" smtClean="0">
                <a:solidFill>
                  <a:srgbClr val="FF0000"/>
                </a:solidFill>
              </a:rPr>
              <a:t>newprice</a:t>
            </a:r>
            <a:r>
              <a:rPr lang="en-US" sz="2800" dirty="0" smtClean="0">
                <a:solidFill>
                  <a:srgbClr val="FF0000"/>
                </a:solidFill>
              </a:rPr>
              <a:t> OUT NUMBER</a:t>
            </a:r>
            <a:r>
              <a:rPr lang="en-US" sz="2800" dirty="0" smtClean="0">
                <a:solidFill>
                  <a:schemeClr val="accent2"/>
                </a:solidFill>
              </a:rPr>
              <a:t>) 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IS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BEGIN</a:t>
            </a:r>
          </a:p>
          <a:p>
            <a:pPr>
              <a:buFontTx/>
              <a:buNone/>
            </a:pPr>
            <a:r>
              <a:rPr lang="en-US" sz="2800" dirty="0">
                <a:solidFill>
                  <a:schemeClr val="accent2"/>
                </a:solidFill>
              </a:rPr>
              <a:t> 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newprice</a:t>
            </a:r>
            <a:r>
              <a:rPr lang="en-US" sz="2800" dirty="0" smtClean="0">
                <a:solidFill>
                  <a:schemeClr val="accent2"/>
                </a:solidFill>
              </a:rPr>
              <a:t>:=</a:t>
            </a:r>
            <a:r>
              <a:rPr lang="en-US" sz="2800" dirty="0" err="1" smtClean="0">
                <a:solidFill>
                  <a:schemeClr val="accent2"/>
                </a:solidFill>
              </a:rPr>
              <a:t>oldprice+oldprice</a:t>
            </a:r>
            <a:r>
              <a:rPr lang="en-US" sz="2800" dirty="0" smtClean="0">
                <a:solidFill>
                  <a:schemeClr val="accent2"/>
                </a:solidFill>
              </a:rPr>
              <a:t>*percent/100;</a:t>
            </a:r>
          </a:p>
          <a:p>
            <a:pPr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END increase;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84632"/>
            <a:ext cx="8839200" cy="6583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/>
              <a:t>Calling a Procedure with Arguments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9725"/>
            <a:ext cx="8534400" cy="48466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err="1" smtClean="0">
                <a:solidFill>
                  <a:schemeClr val="accent2"/>
                </a:solidFill>
              </a:rPr>
              <a:t>price_increase</a:t>
            </a:r>
            <a:r>
              <a:rPr lang="en-US" sz="2400" dirty="0" smtClean="0">
                <a:solidFill>
                  <a:schemeClr val="accent2"/>
                </a:solidFill>
              </a:rPr>
              <a:t> NUMBER(6,2) := 20;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</a:t>
            </a:r>
            <a:r>
              <a:rPr lang="en-US" sz="2400" dirty="0" err="1" smtClean="0">
                <a:solidFill>
                  <a:schemeClr val="accent2"/>
                </a:solidFill>
              </a:rPr>
              <a:t>newp</a:t>
            </a:r>
            <a:r>
              <a:rPr lang="en-US" sz="2400" dirty="0" smtClean="0">
                <a:solidFill>
                  <a:schemeClr val="accent2"/>
                </a:solidFill>
              </a:rPr>
              <a:t> NUMBER(6,2) :=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DBMS_OUTPUT.PUT_LINE('Current price: '|| </a:t>
            </a:r>
            <a:r>
              <a:rPr lang="en-US" sz="2400" dirty="0" err="1" smtClean="0">
                <a:solidFill>
                  <a:schemeClr val="accent2"/>
                </a:solidFill>
              </a:rPr>
              <a:t>price_increase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increase(</a:t>
            </a:r>
            <a:r>
              <a:rPr lang="en-US" sz="2400" dirty="0" err="1" smtClean="0">
                <a:solidFill>
                  <a:schemeClr val="accent2"/>
                </a:solidFill>
              </a:rPr>
              <a:t>oldprice</a:t>
            </a:r>
            <a:r>
              <a:rPr lang="en-US" sz="2400" dirty="0" smtClean="0">
                <a:solidFill>
                  <a:schemeClr val="accent2"/>
                </a:solidFill>
              </a:rPr>
              <a:t>=&gt;</a:t>
            </a:r>
            <a:r>
              <a:rPr lang="en-US" sz="2400" dirty="0" err="1" smtClean="0">
                <a:solidFill>
                  <a:schemeClr val="accent2"/>
                </a:solidFill>
              </a:rPr>
              <a:t>price_increase,newprice</a:t>
            </a:r>
            <a:r>
              <a:rPr lang="en-US" sz="2400" dirty="0" smtClean="0">
                <a:solidFill>
                  <a:schemeClr val="accent2"/>
                </a:solidFill>
              </a:rPr>
              <a:t>=&gt;</a:t>
            </a:r>
            <a:r>
              <a:rPr lang="en-US" sz="2400" dirty="0" err="1" smtClean="0">
                <a:solidFill>
                  <a:schemeClr val="accent2"/>
                </a:solidFill>
              </a:rPr>
              <a:t>newp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DBMS_OUTPUT.PUT_LINE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>
                <a:solidFill>
                  <a:schemeClr val="accent2"/>
                </a:solidFill>
              </a:rPr>
              <a:t>	</a:t>
            </a:r>
            <a:r>
              <a:rPr lang="en-US" sz="2400" dirty="0" smtClean="0">
                <a:solidFill>
                  <a:schemeClr val="accent2"/>
                </a:solidFill>
              </a:rPr>
              <a:t>		('Price after increase: '|| </a:t>
            </a:r>
            <a:r>
              <a:rPr lang="en-US" sz="2400" dirty="0" err="1" smtClean="0">
                <a:solidFill>
                  <a:schemeClr val="accent2"/>
                </a:solidFill>
              </a:rPr>
              <a:t>newp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END;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066800" y="6019800"/>
            <a:ext cx="5105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We should see a new price of 21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65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3600" b="1" u="sng">
                <a:effectLst/>
                <a:latin typeface="FranklinGothic-Book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PARAMETERS</a:t>
            </a:r>
          </a:p>
        </p:txBody>
      </p:sp>
      <p:sp>
        <p:nvSpPr>
          <p:cNvPr id="5826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Parameters are the means to pass values to and from the calling environment to the server. 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These are the values that will be processed or returned via the execution of the procedure.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There are three types of parameters: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IN, OUT, and IN OUT.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Modes specify whether the parameter passed is read in or a receptacle for what comes out.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endParaRPr lang="en-US" altLang="en-US" sz="2800">
              <a:effectLst/>
              <a:latin typeface="GillSans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81050" indent="-609600" algn="just">
              <a:lnSpc>
                <a:spcPct val="90000"/>
              </a:lnSpc>
              <a:buFontTx/>
              <a:buChar char="•"/>
            </a:pPr>
            <a:endParaRPr lang="en-US" altLang="en-US" sz="280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9227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8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48638"/>
            <a:ext cx="7772400" cy="874776"/>
          </a:xfrm>
        </p:spPr>
        <p:txBody>
          <a:bodyPr anchor="ctr"/>
          <a:lstStyle/>
          <a:p>
            <a:r>
              <a:rPr lang="en-US" altLang="en-US" sz="4000" b="1" u="sng" dirty="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Types of Parameters</a:t>
            </a:r>
          </a:p>
        </p:txBody>
      </p:sp>
      <p:pic>
        <p:nvPicPr>
          <p:cNvPr id="58368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023414"/>
            <a:ext cx="5486400" cy="4495800"/>
          </a:xfrm>
        </p:spPr>
      </p:pic>
      <p:grpSp>
        <p:nvGrpSpPr>
          <p:cNvPr id="2" name="Group 1"/>
          <p:cNvGrpSpPr/>
          <p:nvPr/>
        </p:nvGrpSpPr>
        <p:grpSpPr>
          <a:xfrm>
            <a:off x="5295900" y="3048000"/>
            <a:ext cx="3713408" cy="3539430"/>
            <a:chOff x="5295900" y="3048000"/>
            <a:chExt cx="3713408" cy="3539430"/>
          </a:xfrm>
        </p:grpSpPr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7332908" y="3048000"/>
              <a:ext cx="1676400" cy="353943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Procedure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b="1" dirty="0">
                  <a:solidFill>
                    <a:srgbClr val="FF0000"/>
                  </a:solidFill>
                </a:rPr>
                <a:t>IN Argument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b="1" dirty="0">
                  <a:solidFill>
                    <a:srgbClr val="0033CC"/>
                  </a:solidFill>
                </a:rPr>
                <a:t>OUT Argument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b="1" dirty="0">
                  <a:solidFill>
                    <a:srgbClr val="FF00FF"/>
                  </a:solidFill>
                </a:rPr>
                <a:t>IN OUT Argument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DECLARE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….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BEGIN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….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EXCEPTION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….</a:t>
              </a:r>
            </a:p>
            <a:p>
              <a:pPr>
                <a:spcBef>
                  <a:spcPct val="50000"/>
                </a:spcBef>
                <a:tabLst>
                  <a:tab pos="91440" algn="l"/>
                  <a:tab pos="182880" algn="l"/>
                </a:tabLst>
              </a:pPr>
              <a:r>
                <a:rPr lang="en-US" altLang="en-US" sz="1400" dirty="0"/>
                <a:t>	END;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6248400" y="3320028"/>
              <a:ext cx="1084508" cy="7620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H="1" flipV="1">
              <a:off x="6248400" y="3529578"/>
              <a:ext cx="1084508" cy="75893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6248400" y="3643878"/>
              <a:ext cx="1084508" cy="209550"/>
            </a:xfrm>
            <a:prstGeom prst="line">
              <a:avLst/>
            </a:prstGeom>
            <a:noFill/>
            <a:ln w="9525">
              <a:solidFill>
                <a:srgbClr val="FF00FF"/>
              </a:solidFill>
              <a:round/>
              <a:headEnd type="triangle" w="lg" len="lg"/>
              <a:tailEnd type="triangle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95900" y="3150456"/>
              <a:ext cx="952500" cy="6858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altLang="en-US" sz="1600" dirty="0"/>
                <a:t>Calling </a:t>
              </a:r>
              <a:r>
                <a:rPr lang="en-US" altLang="en-US" sz="1600" dirty="0" smtClean="0"/>
                <a:t>Environ</a:t>
              </a:r>
              <a:r>
                <a:rPr lang="tr-TR" altLang="en-US" sz="1600" dirty="0" smtClean="0"/>
                <a:t>-</a:t>
              </a:r>
              <a:r>
                <a:rPr lang="en-US" altLang="en-US" sz="1600" dirty="0" err="1" smtClean="0"/>
                <a:t>ment</a:t>
              </a:r>
              <a:endParaRPr lang="tr-TR" alt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501596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4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8458200" cy="429768"/>
          </a:xfrm>
        </p:spPr>
        <p:txBody>
          <a:bodyPr anchor="ctr">
            <a:normAutofit fontScale="90000"/>
          </a:bodyPr>
          <a:lstStyle/>
          <a:p>
            <a:r>
              <a:rPr lang="en-US" altLang="en-US" sz="3200" b="1" u="sng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FORMAL AND ACTUAL PARAMETERS</a:t>
            </a:r>
          </a:p>
        </p:txBody>
      </p:sp>
      <p:sp>
        <p:nvSpPr>
          <p:cNvPr id="584707" name="Rectangle 3"/>
          <p:cNvSpPr>
            <a:spLocks noGrp="1" noChangeArrowheads="1"/>
          </p:cNvSpPr>
          <p:nvPr>
            <p:ph idx="1"/>
          </p:nvPr>
        </p:nvSpPr>
        <p:spPr>
          <a:xfrm>
            <a:off x="687946" y="1295400"/>
            <a:ext cx="7772400" cy="4050792"/>
          </a:xfrm>
        </p:spPr>
        <p:txBody>
          <a:bodyPr>
            <a:normAutofit lnSpcReduction="10000"/>
          </a:bodyPr>
          <a:lstStyle/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 i="1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Formal parameters </a:t>
            </a: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are the names specified within parentheses as part of the header of a module. 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 i="1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Actual parameters </a:t>
            </a: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are the values—expressions specified within parentheses as a parameter list—when a call is made to the module.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The formal parameter and the related actual parameter must be of the same or compatible data types.</a:t>
            </a:r>
          </a:p>
          <a:p>
            <a:pPr marL="781050" indent="-609600" algn="just">
              <a:lnSpc>
                <a:spcPct val="90000"/>
              </a:lnSpc>
              <a:buFontTx/>
              <a:buChar char="•"/>
            </a:pPr>
            <a:endParaRPr lang="en-US" altLang="en-US" sz="28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258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730" name="Rectangle 2"/>
          <p:cNvSpPr>
            <a:spLocks noGrp="1" noChangeArrowheads="1"/>
          </p:cNvSpPr>
          <p:nvPr>
            <p:ph type="title"/>
          </p:nvPr>
        </p:nvSpPr>
        <p:spPr>
          <a:xfrm>
            <a:off x="82639" y="381000"/>
            <a:ext cx="9067800" cy="505968"/>
          </a:xfrm>
        </p:spPr>
        <p:txBody>
          <a:bodyPr anchor="ctr">
            <a:normAutofit fontScale="90000"/>
          </a:bodyPr>
          <a:lstStyle/>
          <a:p>
            <a:r>
              <a:rPr lang="en-US" altLang="en-US" sz="2800" u="sng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MATCHING ACTUAL AND FORMAL PARAMETERS</a:t>
            </a:r>
          </a:p>
        </p:txBody>
      </p:sp>
      <p:sp>
        <p:nvSpPr>
          <p:cNvPr id="585731" name="Rectangle 3"/>
          <p:cNvSpPr>
            <a:spLocks noGrp="1" noChangeArrowheads="1"/>
          </p:cNvSpPr>
          <p:nvPr>
            <p:ph idx="1"/>
          </p:nvPr>
        </p:nvSpPr>
        <p:spPr>
          <a:xfrm>
            <a:off x="730339" y="1295400"/>
            <a:ext cx="7772400" cy="4050792"/>
          </a:xfrm>
        </p:spPr>
        <p:txBody>
          <a:bodyPr>
            <a:normAutofit fontScale="92500" lnSpcReduction="10000"/>
          </a:bodyPr>
          <a:lstStyle/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Two methods can be used to match actual and formal parameters: positional notation and named notation. 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i="1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Positional notation </a:t>
            </a:r>
            <a:r>
              <a:rPr lang="en-US" altLang="en-US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is simply association by position: The order of the parameters used when executing the procedure matches the order in the procedure’s header exactly.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i="1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Named notation </a:t>
            </a:r>
            <a:r>
              <a:rPr lang="en-US" altLang="en-US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is explicit association using the symbol =&gt;</a:t>
            </a:r>
          </a:p>
          <a:p>
            <a:pPr marL="1530350" lvl="1" indent="-533400" algn="l">
              <a:lnSpc>
                <a:spcPct val="90000"/>
              </a:lnSpc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Syntax: </a:t>
            </a:r>
            <a:r>
              <a:rPr lang="en-US" altLang="en-US" sz="2400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formal_parameter_name</a:t>
            </a: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=&gt; </a:t>
            </a:r>
            <a:r>
              <a:rPr lang="en-US" altLang="en-US" sz="2400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argument_value</a:t>
            </a:r>
            <a:endParaRPr lang="en-US" altLang="en-US" sz="2400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endParaRPr lang="en-US" altLang="en-US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dirty="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 named notation, the order does not matter. 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r>
              <a:rPr lang="en-US" altLang="en-US" dirty="0">
                <a:effectLst/>
                <a:latin typeface="StoneSerif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If you mix notation, list positional notation before named notation.</a:t>
            </a:r>
          </a:p>
          <a:p>
            <a:pPr marL="781050" indent="-609600" algn="l">
              <a:lnSpc>
                <a:spcPct val="90000"/>
              </a:lnSpc>
              <a:buFontTx/>
              <a:buChar char="•"/>
            </a:pPr>
            <a:endParaRPr lang="en-US" altLang="en-US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81050" indent="-609600" algn="just">
              <a:lnSpc>
                <a:spcPct val="90000"/>
              </a:lnSpc>
              <a:buFontTx/>
              <a:buChar char="•"/>
            </a:pPr>
            <a:endParaRPr lang="en-US" altLang="en-US" sz="28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3005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2800" u="sng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MATCHING ACTUAL AND FORMAL PARAMETERS</a:t>
            </a:r>
          </a:p>
        </p:txBody>
      </p:sp>
      <p:pic>
        <p:nvPicPr>
          <p:cNvPr id="58675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897001"/>
            <a:ext cx="8310005" cy="3741799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43448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98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7772400" cy="582168"/>
          </a:xfrm>
        </p:spPr>
        <p:txBody>
          <a:bodyPr anchor="ctr"/>
          <a:lstStyle/>
          <a:p>
            <a:r>
              <a:rPr lang="en-US" altLang="en-US" sz="3200" b="1" u="sng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FUNCTIONS</a:t>
            </a:r>
          </a:p>
        </p:txBody>
      </p:sp>
      <p:sp>
        <p:nvSpPr>
          <p:cNvPr id="58982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990600"/>
            <a:ext cx="8382000" cy="4953000"/>
          </a:xfrm>
        </p:spPr>
        <p:txBody>
          <a:bodyPr>
            <a:noAutofit/>
          </a:bodyPr>
          <a:lstStyle/>
          <a:p>
            <a:pPr marL="365760" indent="-274320" algn="l">
              <a:lnSpc>
                <a:spcPct val="120000"/>
              </a:lnSpc>
              <a:buFontTx/>
              <a:buChar char="•"/>
              <a:tabLst>
                <a:tab pos="91440" algn="l"/>
                <a:tab pos="182880" algn="l"/>
              </a:tabLst>
            </a:pPr>
            <a:r>
              <a:rPr lang="en-US" altLang="en-US" sz="1800" dirty="0">
                <a:effectLst/>
              </a:rPr>
              <a:t>Functions are a type of stored code and are very similar to procedures.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  <a:tabLst>
                <a:tab pos="91440" algn="l"/>
                <a:tab pos="182880" algn="l"/>
              </a:tabLst>
            </a:pPr>
            <a:r>
              <a:rPr lang="en-US" altLang="en-US" sz="1800" dirty="0">
                <a:effectLst/>
              </a:rPr>
              <a:t>The significant difference is that a function is a PL/SQL block that </a:t>
            </a:r>
            <a:r>
              <a:rPr lang="en-US" altLang="en-US" sz="1800" i="1" dirty="0">
                <a:effectLst/>
              </a:rPr>
              <a:t>returns </a:t>
            </a:r>
            <a:r>
              <a:rPr lang="en-US" altLang="en-US" sz="1800" dirty="0">
                <a:effectLst/>
              </a:rPr>
              <a:t>a single value. 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  <a:tabLst>
                <a:tab pos="91440" algn="l"/>
                <a:tab pos="182880" algn="l"/>
              </a:tabLst>
            </a:pPr>
            <a:r>
              <a:rPr lang="en-US" altLang="en-US" sz="1800" dirty="0">
                <a:effectLst/>
              </a:rPr>
              <a:t>Functions can accept one, many, or no parameters, but a function must have a return clause in the executable section of the function.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  <a:tabLst>
                <a:tab pos="91440" algn="l"/>
                <a:tab pos="182880" algn="l"/>
              </a:tabLst>
            </a:pPr>
            <a:r>
              <a:rPr lang="en-US" altLang="en-US" sz="1800" dirty="0">
                <a:effectLst/>
              </a:rPr>
              <a:t>The datatype of the return value must be declared in the header of the function.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  <a:tabLst>
                <a:tab pos="91440" algn="l"/>
                <a:tab pos="182880" algn="l"/>
              </a:tabLst>
            </a:pPr>
            <a:r>
              <a:rPr lang="en-US" altLang="en-US" sz="1800" dirty="0">
                <a:effectLst/>
              </a:rPr>
              <a:t>A function is not a stand-alone executable in the way that a procedure is: It must be used in some context. You can think of it as a sentence fragment.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  <a:tabLst>
                <a:tab pos="91440" algn="l"/>
                <a:tab pos="182880" algn="l"/>
              </a:tabLst>
            </a:pPr>
            <a:r>
              <a:rPr lang="en-US" altLang="en-US" sz="1800" dirty="0">
                <a:effectLst/>
              </a:rPr>
              <a:t>A function has output that needs to be assigned to a variable, or it can be used in a SELECT statement</a:t>
            </a:r>
            <a:r>
              <a:rPr lang="en-US" altLang="en-US" sz="1800" dirty="0" smtClean="0">
                <a:effectLst/>
              </a:rPr>
              <a:t>.</a:t>
            </a:r>
            <a:endParaRPr lang="en-US" altLang="en-US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55798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085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3200" b="1" u="sng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FUNCTIONS</a:t>
            </a:r>
          </a:p>
        </p:txBody>
      </p:sp>
      <p:sp>
        <p:nvSpPr>
          <p:cNvPr id="590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altLang="en-US" sz="2800" dirty="0">
                <a:effectLst/>
              </a:rPr>
              <a:t>The syntax for creating a function is as follows:</a:t>
            </a:r>
          </a:p>
          <a:p>
            <a:pPr marL="2136775" lvl="2" indent="-568325" algn="l">
              <a:lnSpc>
                <a:spcPct val="80000"/>
              </a:lnSpc>
            </a:pPr>
            <a:endParaRPr lang="en-US" altLang="en-US" sz="2800" dirty="0">
              <a:effectLst/>
            </a:endParaRP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CREATE [OR REPLACE] FUNCTION </a:t>
            </a:r>
            <a:r>
              <a:rPr lang="en-US" altLang="en-US" sz="2400" dirty="0" err="1">
                <a:effectLst/>
              </a:rPr>
              <a:t>function_name</a:t>
            </a:r>
            <a:endParaRPr lang="en-US" altLang="en-US" sz="2400" dirty="0">
              <a:effectLst/>
            </a:endParaRP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(parameter list)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RETURN datatype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IS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BEGIN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&lt;body&gt;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RETURN (</a:t>
            </a:r>
            <a:r>
              <a:rPr lang="en-US" altLang="en-US" sz="2400" i="1" dirty="0" err="1">
                <a:effectLst/>
              </a:rPr>
              <a:t>return_value</a:t>
            </a:r>
            <a:r>
              <a:rPr lang="en-US" altLang="en-US" sz="2400" dirty="0">
                <a:effectLst/>
              </a:rPr>
              <a:t>);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END;</a:t>
            </a: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endParaRPr lang="en-US" altLang="en-US" sz="28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7859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8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3200" b="1" u="sng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FUNCTIONS</a:t>
            </a:r>
          </a:p>
        </p:txBody>
      </p:sp>
      <p:sp>
        <p:nvSpPr>
          <p:cNvPr id="5918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365760" indent="-274320" algn="l">
              <a:lnSpc>
                <a:spcPct val="120000"/>
              </a:lnSpc>
              <a:buFontTx/>
              <a:buChar char="•"/>
            </a:pPr>
            <a:r>
              <a:rPr lang="en-US" altLang="en-US" sz="3200" dirty="0">
                <a:effectLst/>
              </a:rPr>
              <a:t>The function does not necessarily have to have any parameters, but it must have a RETURN value declared in the header, and it must return values for all the varying possible execution streams.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</a:pPr>
            <a:r>
              <a:rPr lang="en-US" altLang="en-US" sz="3200" dirty="0">
                <a:effectLst/>
              </a:rPr>
              <a:t>The RETURN statement does not have to appear as the last line of the main execution section, and there may be more than one RETURN statement (there should be a RETURN statement for each exception). </a:t>
            </a:r>
          </a:p>
          <a:p>
            <a:pPr marL="365760" indent="-274320" algn="l">
              <a:lnSpc>
                <a:spcPct val="120000"/>
              </a:lnSpc>
              <a:buFontTx/>
              <a:buChar char="•"/>
            </a:pPr>
            <a:r>
              <a:rPr lang="en-US" altLang="en-US" sz="3200" dirty="0">
                <a:effectLst/>
              </a:rPr>
              <a:t>A function may have IN, OUT, or IN OUT parameters.  but you rarely see anything except IN parameters.  </a:t>
            </a:r>
            <a:endParaRPr lang="en-US" altLang="en-US" sz="32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9102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What can you do with PL/SQL?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Allows sophisticated data processing</a:t>
            </a:r>
          </a:p>
          <a:p>
            <a:pPr>
              <a:lnSpc>
                <a:spcPct val="90000"/>
              </a:lnSpc>
            </a:pPr>
            <a:r>
              <a:rPr lang="en-US" smtClean="0"/>
              <a:t>Build complex business logic in a modular fashion</a:t>
            </a:r>
          </a:p>
          <a:p>
            <a:pPr>
              <a:lnSpc>
                <a:spcPct val="90000"/>
              </a:lnSpc>
            </a:pPr>
            <a:r>
              <a:rPr lang="en-US" smtClean="0"/>
              <a:t>Use over and over</a:t>
            </a:r>
          </a:p>
          <a:p>
            <a:pPr>
              <a:lnSpc>
                <a:spcPct val="90000"/>
              </a:lnSpc>
            </a:pPr>
            <a:r>
              <a:rPr lang="en-US" smtClean="0"/>
              <a:t>Execute rapidly – little network traffic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Stored procedures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Functions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Triggers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2898" name="Rectangle 2"/>
          <p:cNvSpPr>
            <a:spLocks noGrp="1" noChangeArrowheads="1"/>
          </p:cNvSpPr>
          <p:nvPr>
            <p:ph type="title"/>
          </p:nvPr>
        </p:nvSpPr>
        <p:spPr>
          <a:xfrm>
            <a:off x="675132" y="152400"/>
            <a:ext cx="7772400" cy="582168"/>
          </a:xfrm>
        </p:spPr>
        <p:txBody>
          <a:bodyPr anchor="ctr"/>
          <a:lstStyle/>
          <a:p>
            <a:pPr algn="l"/>
            <a:r>
              <a:rPr lang="en-US" altLang="en-US" sz="3200" b="1" u="sng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</a:t>
            </a:r>
          </a:p>
        </p:txBody>
      </p:sp>
      <p:sp>
        <p:nvSpPr>
          <p:cNvPr id="5928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4800600"/>
          </a:xfrm>
        </p:spPr>
        <p:txBody>
          <a:bodyPr>
            <a:normAutofit fontScale="47500" lnSpcReduction="20000"/>
          </a:bodyPr>
          <a:lstStyle/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CREATE OR REPLACE FUNCTION </a:t>
            </a:r>
            <a:r>
              <a:rPr lang="en-US" altLang="en-US" sz="2400" dirty="0" err="1">
                <a:effectLst/>
              </a:rPr>
              <a:t>show_description</a:t>
            </a:r>
            <a:endParaRPr lang="en-US" altLang="en-US" sz="2400" dirty="0">
              <a:effectLst/>
            </a:endParaRP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(</a:t>
            </a:r>
            <a:r>
              <a:rPr lang="en-US" altLang="en-US" sz="2400" dirty="0" err="1">
                <a:effectLst/>
              </a:rPr>
              <a:t>i_course_no</a:t>
            </a:r>
            <a:r>
              <a:rPr lang="en-US" altLang="en-US" sz="2400" dirty="0">
                <a:effectLst/>
              </a:rPr>
              <a:t> number)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RETURN varchar2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AS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</a:t>
            </a:r>
            <a:r>
              <a:rPr lang="en-US" altLang="en-US" sz="2400" dirty="0" err="1">
                <a:effectLst/>
              </a:rPr>
              <a:t>v_description</a:t>
            </a:r>
            <a:r>
              <a:rPr lang="en-US" altLang="en-US" sz="2400" dirty="0">
                <a:effectLst/>
              </a:rPr>
              <a:t> varchar2(50);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BEGIN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SELECT description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	INTO </a:t>
            </a:r>
            <a:r>
              <a:rPr lang="en-US" altLang="en-US" sz="2400" dirty="0" err="1">
                <a:effectLst/>
              </a:rPr>
              <a:t>v_description</a:t>
            </a:r>
            <a:endParaRPr lang="en-US" altLang="en-US" sz="2400" dirty="0">
              <a:effectLst/>
            </a:endParaRP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	FROM course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	WHERE </a:t>
            </a:r>
            <a:r>
              <a:rPr lang="en-US" altLang="en-US" sz="2400" dirty="0" err="1">
                <a:effectLst/>
              </a:rPr>
              <a:t>course_no</a:t>
            </a:r>
            <a:r>
              <a:rPr lang="en-US" altLang="en-US" sz="2400" dirty="0">
                <a:effectLst/>
              </a:rPr>
              <a:t> = </a:t>
            </a:r>
            <a:r>
              <a:rPr lang="en-US" altLang="en-US" sz="2400" dirty="0" err="1">
                <a:effectLst/>
              </a:rPr>
              <a:t>i_course_no</a:t>
            </a:r>
            <a:r>
              <a:rPr lang="en-US" altLang="en-US" sz="2400" dirty="0">
                <a:effectLst/>
              </a:rPr>
              <a:t>;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RETURN </a:t>
            </a:r>
            <a:r>
              <a:rPr lang="en-US" altLang="en-US" sz="2400" dirty="0" err="1">
                <a:effectLst/>
              </a:rPr>
              <a:t>v_description</a:t>
            </a:r>
            <a:r>
              <a:rPr lang="en-US" altLang="en-US" sz="2400" dirty="0">
                <a:effectLst/>
              </a:rPr>
              <a:t>;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EXCEPTION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WHEN NO_DATA_FOUND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THEN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	RETURN('The Course is not in the database');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WHEN OTHERS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THEN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	RETURN('Error in running </a:t>
            </a:r>
            <a:r>
              <a:rPr lang="en-US" altLang="en-US" sz="2400" dirty="0" err="1">
                <a:effectLst/>
              </a:rPr>
              <a:t>show_description</a:t>
            </a:r>
            <a:r>
              <a:rPr lang="en-US" altLang="en-US" sz="2400" dirty="0">
                <a:effectLst/>
              </a:rPr>
              <a:t>');</a:t>
            </a:r>
          </a:p>
          <a:p>
            <a:pPr marL="1019810" indent="0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END;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0296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2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3200" b="1" u="sng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Making Use Of  Functions</a:t>
            </a:r>
          </a:p>
        </p:txBody>
      </p:sp>
      <p:sp>
        <p:nvSpPr>
          <p:cNvPr id="5939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altLang="en-US" sz="2800" b="1" dirty="0">
                <a:effectLst/>
              </a:rPr>
              <a:t>In a anonymous block</a:t>
            </a:r>
          </a:p>
          <a:p>
            <a:pPr marL="1568450" lvl="2" indent="0" algn="l">
              <a:lnSpc>
                <a:spcPct val="80000"/>
              </a:lnSpc>
              <a:buNone/>
            </a:pPr>
            <a:endParaRPr lang="en-US" altLang="en-US" sz="700" b="1" dirty="0">
              <a:effectLst/>
            </a:endParaRP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SET SERVEROUTPUT ON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DECLARE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</a:t>
            </a:r>
            <a:r>
              <a:rPr lang="en-US" altLang="en-US" sz="2400" dirty="0" err="1">
                <a:effectLst/>
              </a:rPr>
              <a:t>v_description</a:t>
            </a:r>
            <a:r>
              <a:rPr lang="en-US" altLang="en-US" sz="2400" dirty="0">
                <a:effectLst/>
              </a:rPr>
              <a:t> VARCHAR2(50);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BEGIN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</a:t>
            </a:r>
            <a:r>
              <a:rPr lang="en-US" altLang="en-US" sz="2400" dirty="0" err="1">
                <a:effectLst/>
              </a:rPr>
              <a:t>v_description</a:t>
            </a:r>
            <a:r>
              <a:rPr lang="en-US" altLang="en-US" sz="2400" dirty="0">
                <a:effectLst/>
              </a:rPr>
              <a:t> := </a:t>
            </a:r>
            <a:r>
              <a:rPr lang="en-US" altLang="en-US" sz="2400" dirty="0" err="1">
                <a:effectLst/>
              </a:rPr>
              <a:t>show_description</a:t>
            </a:r>
            <a:r>
              <a:rPr lang="en-US" altLang="en-US" sz="2400" dirty="0">
                <a:effectLst/>
              </a:rPr>
              <a:t>(&amp;</a:t>
            </a:r>
            <a:r>
              <a:rPr lang="en-US" altLang="en-US" sz="2400" dirty="0" err="1">
                <a:effectLst/>
              </a:rPr>
              <a:t>sv_cnumber</a:t>
            </a:r>
            <a:r>
              <a:rPr lang="en-US" altLang="en-US" sz="2400" dirty="0">
                <a:effectLst/>
              </a:rPr>
              <a:t>);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DBMS_OUTPUT.PUT_LINE(</a:t>
            </a:r>
            <a:r>
              <a:rPr lang="en-US" altLang="en-US" sz="2400" dirty="0" err="1">
                <a:effectLst/>
              </a:rPr>
              <a:t>v_description</a:t>
            </a:r>
            <a:r>
              <a:rPr lang="en-US" altLang="en-US" sz="2400" dirty="0">
                <a:effectLst/>
              </a:rPr>
              <a:t>);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END;</a:t>
            </a:r>
          </a:p>
          <a:p>
            <a:pPr marL="2136775" lvl="2" indent="-568325" algn="l">
              <a:lnSpc>
                <a:spcPct val="80000"/>
              </a:lnSpc>
            </a:pPr>
            <a:endParaRPr lang="en-US" altLang="en-US" sz="1200" dirty="0">
              <a:effectLst/>
            </a:endParaRP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r>
              <a:rPr lang="en-US" altLang="en-US" sz="2800" b="1" dirty="0">
                <a:effectLst/>
              </a:rPr>
              <a:t>In a SQL statement</a:t>
            </a: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endParaRPr lang="en-US" altLang="en-US" sz="2800" b="1" dirty="0">
              <a:effectLst/>
            </a:endParaRP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SELECT </a:t>
            </a:r>
            <a:r>
              <a:rPr lang="en-US" altLang="en-US" sz="2400" dirty="0" err="1">
                <a:effectLst/>
              </a:rPr>
              <a:t>course_no</a:t>
            </a:r>
            <a:r>
              <a:rPr lang="en-US" altLang="en-US" sz="2400" dirty="0">
                <a:effectLst/>
              </a:rPr>
              <a:t>, </a:t>
            </a:r>
            <a:r>
              <a:rPr lang="en-US" altLang="en-US" sz="2400" dirty="0" err="1">
                <a:effectLst/>
              </a:rPr>
              <a:t>show_description</a:t>
            </a:r>
            <a:r>
              <a:rPr lang="en-US" altLang="en-US" sz="2400" dirty="0">
                <a:effectLst/>
              </a:rPr>
              <a:t>(</a:t>
            </a:r>
            <a:r>
              <a:rPr lang="en-US" altLang="en-US" sz="2400" dirty="0" err="1">
                <a:effectLst/>
              </a:rPr>
              <a:t>course_no</a:t>
            </a:r>
            <a:r>
              <a:rPr lang="en-US" altLang="en-US" sz="2400" dirty="0">
                <a:effectLst/>
              </a:rPr>
              <a:t>)</a:t>
            </a:r>
          </a:p>
          <a:p>
            <a:pPr marL="1568450" lvl="2" indent="0" algn="l">
              <a:lnSpc>
                <a:spcPct val="80000"/>
              </a:lnSpc>
              <a:buNone/>
            </a:pPr>
            <a:r>
              <a:rPr lang="en-US" altLang="en-US" sz="2400" dirty="0">
                <a:effectLst/>
              </a:rPr>
              <a:t>	FROM course;</a:t>
            </a:r>
          </a:p>
          <a:p>
            <a:pPr marL="742950" indent="-571500" algn="l">
              <a:lnSpc>
                <a:spcPct val="80000"/>
              </a:lnSpc>
              <a:buFontTx/>
              <a:buChar char="•"/>
            </a:pPr>
            <a:endParaRPr lang="en-US" altLang="en-US" sz="4400" dirty="0">
              <a:effectLst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9253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173418"/>
            <a:ext cx="7772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u="sng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Example</a:t>
            </a:r>
            <a:endParaRPr lang="en-US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82762"/>
            <a:ext cx="7239000" cy="45418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CREATE OR REPLACE FUNCTION discount (amount NUMBER, percent NUMBER:=5)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RETURN NUMBER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IS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IF (amount&gt;=0) THEN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        return (amount*percent/100);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ELSE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	     return(0);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  	END IF;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END discount;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  <p:sp>
        <p:nvSpPr>
          <p:cNvPr id="17412" name="Line 5"/>
          <p:cNvSpPr>
            <a:spLocks noChangeShapeType="1"/>
          </p:cNvSpPr>
          <p:nvPr/>
        </p:nvSpPr>
        <p:spPr bwMode="auto">
          <a:xfrm flipH="1" flipV="1">
            <a:off x="2971800" y="4648200"/>
            <a:ext cx="2667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5638800" y="5181600"/>
            <a:ext cx="32766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/>
              <a:t>The IF-THEN construct allows for error checking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84632"/>
            <a:ext cx="8458200" cy="8869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u="sng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Example </a:t>
            </a:r>
            <a:r>
              <a:rPr lang="en-US" altLang="en-US" sz="4400" u="sng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: </a:t>
            </a:r>
            <a:r>
              <a:rPr lang="en-US" dirty="0" smtClean="0"/>
              <a:t>Calling </a:t>
            </a:r>
            <a:r>
              <a:rPr lang="en-US" dirty="0"/>
              <a:t>the Function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15025" y="1905000"/>
            <a:ext cx="9067800" cy="4050792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DECLARE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</a:t>
            </a:r>
            <a:r>
              <a:rPr lang="en-US" dirty="0" err="1" smtClean="0">
                <a:solidFill>
                  <a:schemeClr val="accent2"/>
                </a:solidFill>
              </a:rPr>
              <a:t>current_amt</a:t>
            </a:r>
            <a:r>
              <a:rPr lang="en-US" dirty="0" smtClean="0">
                <a:solidFill>
                  <a:schemeClr val="accent2"/>
                </a:solidFill>
              </a:rPr>
              <a:t> NUMBER:=100;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 </a:t>
            </a:r>
            <a:r>
              <a:rPr lang="en-US" dirty="0" err="1" smtClean="0">
                <a:solidFill>
                  <a:schemeClr val="accent2"/>
                </a:solidFill>
              </a:rPr>
              <a:t>incorrect_amt</a:t>
            </a:r>
            <a:r>
              <a:rPr lang="en-US" dirty="0" smtClean="0">
                <a:solidFill>
                  <a:schemeClr val="accent2"/>
                </a:solidFill>
              </a:rPr>
              <a:t> NUMBER:=-5;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BEGIN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   DBMS_OUTPUT.PUT_LINE(' Order and Discount');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DBMS_OUTPUT.PUT_LINE(</a:t>
            </a:r>
            <a:r>
              <a:rPr lang="en-US" dirty="0" err="1" smtClean="0">
                <a:solidFill>
                  <a:schemeClr val="accent2"/>
                </a:solidFill>
              </a:rPr>
              <a:t>current_amt</a:t>
            </a:r>
            <a:r>
              <a:rPr lang="en-US" dirty="0" smtClean="0">
                <a:solidFill>
                  <a:schemeClr val="accent2"/>
                </a:solidFill>
              </a:rPr>
              <a:t> || '       '|| </a:t>
            </a:r>
            <a:r>
              <a:rPr lang="en-US" dirty="0" smtClean="0">
                <a:solidFill>
                  <a:schemeClr val="accent2"/>
                </a:solidFill>
              </a:rPr>
              <a:t>discount(</a:t>
            </a:r>
            <a:r>
              <a:rPr lang="en-US" dirty="0" err="1" smtClean="0">
                <a:solidFill>
                  <a:schemeClr val="accent2"/>
                </a:solidFill>
              </a:rPr>
              <a:t>current_amt</a:t>
            </a:r>
            <a:r>
              <a:rPr lang="en-US" dirty="0" smtClean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	DBMS_OUTPUT.PUT_LINE(</a:t>
            </a:r>
            <a:r>
              <a:rPr lang="en-US" dirty="0" err="1" smtClean="0">
                <a:solidFill>
                  <a:schemeClr val="accent2"/>
                </a:solidFill>
              </a:rPr>
              <a:t>incorrect_amt</a:t>
            </a:r>
            <a:r>
              <a:rPr lang="en-US" dirty="0" smtClean="0">
                <a:solidFill>
                  <a:schemeClr val="accent2"/>
                </a:solidFill>
              </a:rPr>
              <a:t>||'       '||discount(</a:t>
            </a:r>
            <a:r>
              <a:rPr lang="en-US" dirty="0" err="1" smtClean="0">
                <a:solidFill>
                  <a:schemeClr val="accent2"/>
                </a:solidFill>
              </a:rPr>
              <a:t>incorrect_amt</a:t>
            </a:r>
            <a:r>
              <a:rPr lang="en-US" dirty="0" smtClean="0">
                <a:solidFill>
                  <a:schemeClr val="accent2"/>
                </a:solidFill>
              </a:rPr>
              <a:t>));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dirty="0" smtClean="0">
                <a:solidFill>
                  <a:schemeClr val="accent2"/>
                </a:solidFill>
              </a:rPr>
              <a:t>END;</a:t>
            </a:r>
          </a:p>
          <a:p>
            <a:pPr>
              <a:lnSpc>
                <a:spcPct val="80000"/>
              </a:lnSpc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154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066800"/>
            <a:ext cx="7772400" cy="5562600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 dirty="0"/>
              <a:t>Write a PL/SQL function that accepts price and </a:t>
            </a:r>
            <a:r>
              <a:rPr lang="en-US" sz="2400" dirty="0" err="1"/>
              <a:t>onhand</a:t>
            </a:r>
            <a:r>
              <a:rPr lang="en-US" sz="2400" dirty="0"/>
              <a:t> values, checks to be sure they are both greater than 0 and multiplies them together.  If they are less than 0 return 0. 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CREATE OR REPLACE FUNCTION </a:t>
            </a:r>
            <a:r>
              <a:rPr lang="en-US" sz="2400" dirty="0" err="1">
                <a:solidFill>
                  <a:schemeClr val="accent2"/>
                </a:solidFill>
              </a:rPr>
              <a:t>total_amount</a:t>
            </a:r>
            <a:r>
              <a:rPr lang="en-US" sz="2400" dirty="0">
                <a:solidFill>
                  <a:schemeClr val="accent2"/>
                </a:solidFill>
              </a:rPr>
              <a:t> (price NUMBER, </a:t>
            </a:r>
            <a:r>
              <a:rPr lang="en-US" sz="2400" dirty="0" err="1">
                <a:solidFill>
                  <a:schemeClr val="accent2"/>
                </a:solidFill>
              </a:rPr>
              <a:t>onhand</a:t>
            </a:r>
            <a:r>
              <a:rPr lang="en-US" sz="2400" dirty="0">
                <a:solidFill>
                  <a:schemeClr val="accent2"/>
                </a:solidFill>
              </a:rPr>
              <a:t> NUMBER) 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RETURN NUMBER IS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BEGIN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IF (price&gt;0 AND </a:t>
            </a:r>
            <a:r>
              <a:rPr lang="en-US" sz="2400" dirty="0" err="1">
                <a:solidFill>
                  <a:schemeClr val="accent2"/>
                </a:solidFill>
              </a:rPr>
              <a:t>onhand</a:t>
            </a:r>
            <a:r>
              <a:rPr lang="en-US" sz="2400" dirty="0">
                <a:solidFill>
                  <a:schemeClr val="accent2"/>
                </a:solidFill>
              </a:rPr>
              <a:t>&gt;0) THEN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          return (price*</a:t>
            </a:r>
            <a:r>
              <a:rPr lang="en-US" sz="2400" dirty="0" err="1">
                <a:solidFill>
                  <a:schemeClr val="accent2"/>
                </a:solidFill>
              </a:rPr>
              <a:t>onhand</a:t>
            </a:r>
            <a:r>
              <a:rPr lang="en-US" sz="2400" dirty="0">
                <a:solidFill>
                  <a:schemeClr val="accent2"/>
                </a:solidFill>
              </a:rPr>
              <a:t>);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ELSE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	     return(0);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  	END IF;</a:t>
            </a:r>
          </a:p>
          <a:p>
            <a:pPr marL="274320" indent="-274320"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en-US" sz="2400" dirty="0">
                <a:solidFill>
                  <a:schemeClr val="accent2"/>
                </a:solidFill>
              </a:rPr>
              <a:t>END </a:t>
            </a:r>
            <a:r>
              <a:rPr lang="en-US" sz="2400" dirty="0" err="1">
                <a:solidFill>
                  <a:schemeClr val="accent2"/>
                </a:solidFill>
              </a:rPr>
              <a:t>total_amount</a:t>
            </a:r>
            <a:r>
              <a:rPr lang="en-US" sz="2400" dirty="0" smtClean="0">
                <a:solidFill>
                  <a:schemeClr val="accent2"/>
                </a:solidFill>
              </a:rPr>
              <a:t>;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462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/>
              <a:t>Stored Procedures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Defined set of actions written using PL/SQL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When called, the procedure performs actions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Can be called directly from other blocks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Two parts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Procedure specification</a:t>
            </a:r>
            <a:r>
              <a:rPr lang="tr-TR" dirty="0" smtClean="0"/>
              <a:t> or header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Procedure body</a:t>
            </a:r>
          </a:p>
          <a:p>
            <a:pPr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3600" b="1" u="sng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PROCEDURES</a:t>
            </a:r>
          </a:p>
        </p:txBody>
      </p:sp>
      <p:sp>
        <p:nvSpPr>
          <p:cNvPr id="353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28800"/>
            <a:ext cx="7772400" cy="4050792"/>
          </a:xfrm>
        </p:spPr>
        <p:txBody>
          <a:bodyPr>
            <a:normAutofit fontScale="85000" lnSpcReduction="10000"/>
          </a:bodyPr>
          <a:lstStyle/>
          <a:p>
            <a:pPr marL="742950" indent="-571500" algn="l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A procedure is a module performing one or more actions; it does not need to return any values. </a:t>
            </a:r>
          </a:p>
          <a:p>
            <a:pPr marL="742950" indent="-571500" algn="l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The syntax for creating a procedure is as follows: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CREATE OR REPLACE PROCEDURE name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[(parameter[, parameter, ...])]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[local declarations]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BEGIN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executable statements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[EXCEPTION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exception handlers]</a:t>
            </a:r>
          </a:p>
          <a:p>
            <a:pPr marL="1568450" lvl="2" indent="0" algn="l">
              <a:lnSpc>
                <a:spcPct val="90000"/>
              </a:lnSpc>
              <a:buNone/>
            </a:pPr>
            <a:r>
              <a:rPr lang="en-US" altLang="en-US" sz="2400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END [name];</a:t>
            </a:r>
          </a:p>
          <a:p>
            <a:pPr marL="742950" indent="-571500" algn="l">
              <a:lnSpc>
                <a:spcPct val="90000"/>
              </a:lnSpc>
              <a:buFontTx/>
              <a:buChar char="•"/>
            </a:pPr>
            <a:endParaRPr lang="en-US" altLang="en-US" sz="32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42950" indent="-571500" algn="l">
              <a:lnSpc>
                <a:spcPct val="90000"/>
              </a:lnSpc>
              <a:buFontTx/>
              <a:buChar char="•"/>
            </a:pPr>
            <a:endParaRPr lang="en-US" altLang="en-US" sz="2800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8155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altLang="en-US" sz="3600" b="1" u="sng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PROCEDURES</a:t>
            </a:r>
          </a:p>
        </p:txBody>
      </p:sp>
      <p:sp>
        <p:nvSpPr>
          <p:cNvPr id="578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781050" indent="-609600" algn="just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A procedure may have 0 to many parameters. </a:t>
            </a:r>
          </a:p>
          <a:p>
            <a:pPr marL="781050" indent="-609600" algn="just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Every procedure has two parts: </a:t>
            </a:r>
          </a:p>
          <a:p>
            <a:pPr marL="1530350" lvl="1" indent="-533400" algn="just">
              <a:lnSpc>
                <a:spcPct val="90000"/>
              </a:lnSpc>
              <a:buFontTx/>
              <a:buAutoNum type="arabicPeriod"/>
            </a:pPr>
            <a:r>
              <a:rPr lang="en-US" altLang="en-US" sz="26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The header portion, which comes before AS (sometimes you will see IS—they are interchangeable), keyword (this contains the procedure name and the parameter list),</a:t>
            </a:r>
          </a:p>
          <a:p>
            <a:pPr marL="1530350" lvl="1" indent="-533400" algn="just">
              <a:lnSpc>
                <a:spcPct val="90000"/>
              </a:lnSpc>
              <a:buFontTx/>
              <a:buAutoNum type="arabicPeriod"/>
            </a:pPr>
            <a:r>
              <a:rPr lang="en-US" altLang="en-US" sz="26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The body, which is everything after the IS keyword.</a:t>
            </a:r>
          </a:p>
          <a:p>
            <a:pPr marL="781050" indent="-609600" algn="just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The word REPLACE is optional.</a:t>
            </a:r>
          </a:p>
          <a:p>
            <a:pPr marL="781050" indent="-609600" algn="just">
              <a:lnSpc>
                <a:spcPct val="90000"/>
              </a:lnSpc>
              <a:buFontTx/>
              <a:buChar char="•"/>
            </a:pPr>
            <a:r>
              <a:rPr lang="en-US" altLang="en-US" sz="2800" dirty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When the word REPLACE is not used in the header of the procedure, in order to change the code in the procedure, it must be dropped first and then re-created.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210818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160934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altLang="en-US" sz="4400" u="sng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Example</a:t>
            </a:r>
            <a:r>
              <a:rPr lang="tr-TR" altLang="en-US" sz="4400" u="sng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: Procedure</a:t>
            </a:r>
            <a:endParaRPr 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 dirty="0" smtClean="0"/>
              <a:t>CREATE OR REPLACE PROCEDURE hello IS</a:t>
            </a:r>
          </a:p>
          <a:p>
            <a:pPr lvl="1">
              <a:buFontTx/>
              <a:buNone/>
            </a:pPr>
            <a:r>
              <a:rPr lang="en-US" dirty="0" smtClean="0"/>
              <a:t>Greetings VARCHAR(20);</a:t>
            </a:r>
          </a:p>
          <a:p>
            <a:pPr>
              <a:buFontTx/>
              <a:buNone/>
            </a:pPr>
            <a:r>
              <a:rPr lang="en-US" sz="2800" dirty="0" smtClean="0"/>
              <a:t>BEGIN</a:t>
            </a:r>
          </a:p>
          <a:p>
            <a:pPr>
              <a:buFontTx/>
              <a:buNone/>
            </a:pPr>
            <a:r>
              <a:rPr lang="en-US" sz="2800" dirty="0" smtClean="0"/>
              <a:t>	Greetings:= 'Hello World';</a:t>
            </a:r>
          </a:p>
          <a:p>
            <a:pPr>
              <a:buFontTx/>
              <a:buNone/>
            </a:pPr>
            <a:r>
              <a:rPr lang="en-US" sz="2800" dirty="0" smtClean="0"/>
              <a:t>	DBMS_OUTPUT.PUT_LINE(greetings);</a:t>
            </a:r>
          </a:p>
          <a:p>
            <a:pPr>
              <a:buFontTx/>
              <a:buNone/>
            </a:pPr>
            <a:r>
              <a:rPr lang="en-US" sz="2800" dirty="0" smtClean="0"/>
              <a:t>END hello;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>
          <a:xfrm>
            <a:off x="-33270" y="0"/>
            <a:ext cx="7772400" cy="646175"/>
          </a:xfrm>
        </p:spPr>
        <p:txBody>
          <a:bodyPr anchor="ctr"/>
          <a:lstStyle/>
          <a:p>
            <a:pPr algn="l"/>
            <a:r>
              <a:rPr lang="en-US" altLang="en-US" sz="3200" b="1" u="sng" dirty="0" smtClean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Example</a:t>
            </a:r>
            <a:r>
              <a:rPr lang="tr-TR" altLang="en-US" sz="3200" b="1" u="sng" dirty="0" smtClean="0">
                <a:effectLst/>
                <a:ea typeface="Arial Unicode MS" panose="020B0604020202020204" pitchFamily="34" charset="-128"/>
                <a:cs typeface="Arial Unicode MS" panose="020B0604020202020204" pitchFamily="34" charset="-128"/>
              </a:rPr>
              <a:t>: Procedure</a:t>
            </a:r>
            <a:endParaRPr lang="en-US" altLang="en-US" sz="3200" b="1" u="sng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idx="1"/>
          </p:nvPr>
        </p:nvSpPr>
        <p:spPr>
          <a:xfrm>
            <a:off x="0" y="646174"/>
            <a:ext cx="8991600" cy="6211825"/>
          </a:xfrm>
        </p:spPr>
        <p:txBody>
          <a:bodyPr>
            <a:normAutofit fontScale="77500" lnSpcReduction="20000"/>
          </a:bodyPr>
          <a:lstStyle/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 smtClean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CREATE 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OR REPLACE PROCEDURE Discount</a:t>
            </a: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</a:t>
            </a: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CURSOR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c_group_discount</a:t>
            </a:r>
            <a:endParaRPr lang="en-US" altLang="en-US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IS</a:t>
            </a: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SELECT distinct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s.course_no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c.description</a:t>
            </a:r>
            <a:endParaRPr lang="en-US" altLang="en-US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FROM section </a:t>
            </a:r>
            <a:r>
              <a:rPr lang="en-US" altLang="en-US" dirty="0" err="1" smtClean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s,enrollment</a:t>
            </a:r>
            <a:r>
              <a:rPr lang="en-US" altLang="en-US" dirty="0" smtClean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dirty="0" err="1" smtClean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e,course</a:t>
            </a:r>
            <a:r>
              <a:rPr lang="en-US" altLang="en-US" dirty="0" smtClean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</a:t>
            </a: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WHERE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s.section_id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e.section_id</a:t>
            </a:r>
            <a:endParaRPr lang="en-US" altLang="en-US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AND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c.course_no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s.course_no</a:t>
            </a:r>
            <a:endParaRPr lang="en-US" altLang="en-US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GROUP BY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s.course_no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c.description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</a:t>
            </a: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e.section_id</a:t>
            </a: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, </a:t>
            </a:r>
            <a:r>
              <a:rPr lang="en-US" altLang="en-US" dirty="0" err="1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s.section_id</a:t>
            </a:r>
            <a:endParaRPr lang="en-US" altLang="en-US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HAVING COUNT(*) &gt;=8</a:t>
            </a:r>
            <a:r>
              <a:rPr lang="en-US" altLang="en-US" dirty="0" smtClean="0">
                <a:effectLst/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  <a:endParaRPr lang="tr-TR" altLang="en-US" dirty="0" smtClean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tr-TR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BEGIN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 </a:t>
            </a:r>
            <a:r>
              <a:rPr lang="en-US" altLang="en-US" dirty="0" err="1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r_group_discount</a:t>
            </a: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IN </a:t>
            </a:r>
            <a:r>
              <a:rPr lang="en-US" altLang="en-US" dirty="0" err="1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c_group_discount</a:t>
            </a:r>
            <a:endParaRPr lang="en-US" altLang="en-US" dirty="0"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LOOP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UPDATE course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SET cost = cost * .95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WHERE </a:t>
            </a:r>
            <a:r>
              <a:rPr lang="en-US" altLang="en-US" dirty="0" err="1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course_no</a:t>
            </a: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 = </a:t>
            </a:r>
            <a:r>
              <a:rPr lang="en-US" altLang="en-US" dirty="0" err="1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r_group_discount.course_no</a:t>
            </a: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;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DBMS_OUTPUT.PUT_LINE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('A 5% discount has been given to'||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</a:t>
            </a:r>
            <a:r>
              <a:rPr lang="en-US" altLang="en-US" dirty="0" err="1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r_group_discount.course_no</a:t>
            </a: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||' '||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</a:t>
            </a:r>
            <a:r>
              <a:rPr lang="en-US" altLang="en-US" dirty="0" err="1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r_group_discount.description</a:t>
            </a:r>
            <a:endParaRPr lang="en-US" altLang="en-US" dirty="0"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		);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	END LOOP;</a:t>
            </a:r>
          </a:p>
          <a:p>
            <a:pPr marL="171450" indent="0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82880" algn="l"/>
                <a:tab pos="365760" algn="l"/>
              </a:tabLst>
            </a:pPr>
            <a:r>
              <a:rPr lang="en-US" altLang="en-US" dirty="0">
                <a:latin typeface="Courier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END;</a:t>
            </a:r>
          </a:p>
          <a:p>
            <a:pPr marL="781050" indent="-609600" algn="just" fontAlgn="auto">
              <a:spcAft>
                <a:spcPts val="0"/>
              </a:spcAft>
            </a:pPr>
            <a:endParaRPr lang="en-US" alt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171450" indent="0" algn="l">
              <a:lnSpc>
                <a:spcPct val="120000"/>
              </a:lnSpc>
              <a:spcBef>
                <a:spcPts val="0"/>
              </a:spcBef>
              <a:buNone/>
              <a:tabLst>
                <a:tab pos="182880" algn="l"/>
                <a:tab pos="365760" algn="l"/>
              </a:tabLst>
            </a:pPr>
            <a:endParaRPr lang="en-US" altLang="en-US" dirty="0">
              <a:effectLst/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81050" indent="-609600" algn="just">
              <a:lnSpc>
                <a:spcPct val="120000"/>
              </a:lnSpc>
              <a:spcBef>
                <a:spcPts val="0"/>
              </a:spcBef>
            </a:pPr>
            <a:endParaRPr lang="en-US" altLang="en-US" dirty="0">
              <a:effectLst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/>
              <a:t>Bordoloi and Bock</a:t>
            </a:r>
            <a:endParaRPr lang="en-US" altLang="en-US">
              <a:solidFill>
                <a:schemeClr val="tx1"/>
              </a:solidFill>
              <a:effectLst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0" y="4612514"/>
            <a:ext cx="7772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781050" indent="-609600" algn="just" fontAlgn="auto">
              <a:spcAft>
                <a:spcPts val="0"/>
              </a:spcAft>
            </a:pPr>
            <a:endParaRPr lang="en-US" altLang="en-US" dirty="0"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073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Calling a Procedure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495837" y="1371600"/>
            <a:ext cx="7772400" cy="4724400"/>
          </a:xfrm>
        </p:spPr>
        <p:txBody>
          <a:bodyPr>
            <a:normAutofit fontScale="85000" lnSpcReduction="20000"/>
          </a:bodyPr>
          <a:lstStyle/>
          <a:p>
            <a:pPr marL="171450" indent="0" fontAlgn="auto">
              <a:spcAft>
                <a:spcPts val="0"/>
              </a:spcAft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In order to execute a procedure in SQL*Plus use the following syntax:</a:t>
            </a:r>
          </a:p>
          <a:p>
            <a:pPr marL="171450" indent="0" fontAlgn="auto">
              <a:spcAft>
                <a:spcPts val="0"/>
              </a:spcAft>
              <a:buNone/>
            </a:pPr>
            <a:r>
              <a:rPr lang="en-US" altLang="en-US" sz="2800" dirty="0">
                <a:ea typeface="Arial Unicode MS" panose="020B0604020202020204" pitchFamily="34" charset="-128"/>
                <a:cs typeface="Arial Unicode MS" panose="020B0604020202020204" pitchFamily="34" charset="-128"/>
              </a:rPr>
              <a:t>			</a:t>
            </a:r>
            <a:r>
              <a:rPr lang="en-US" altLang="en-US" sz="2800" dirty="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EXECUTE </a:t>
            </a:r>
            <a:r>
              <a:rPr lang="en-US" altLang="en-US" sz="2800" dirty="0" err="1">
                <a:ea typeface="Arial Unicode MS" panose="020B0604020202020204" pitchFamily="34" charset="-128"/>
                <a:cs typeface="Arial Unicode MS" panose="020B0604020202020204" pitchFamily="34" charset="-128"/>
              </a:rPr>
              <a:t>Procedure_name</a:t>
            </a:r>
            <a:endParaRPr lang="en-US" altLang="en-US" sz="2800" dirty="0"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endParaRPr lang="tr-TR" sz="2800" dirty="0" smtClean="0">
              <a:solidFill>
                <a:schemeClr val="accent2"/>
              </a:solidFill>
            </a:endParaRP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set </a:t>
            </a:r>
            <a:r>
              <a:rPr lang="en-US" sz="2800" dirty="0" err="1" smtClean="0">
                <a:solidFill>
                  <a:schemeClr val="accent2"/>
                </a:solidFill>
              </a:rPr>
              <a:t>serveroutput</a:t>
            </a:r>
            <a:r>
              <a:rPr lang="en-US" sz="2800" dirty="0" smtClean="0">
                <a:solidFill>
                  <a:schemeClr val="accent2"/>
                </a:solidFill>
              </a:rPr>
              <a:t> on size 4000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EXECUTE hello;</a:t>
            </a:r>
          </a:p>
          <a:p>
            <a:pPr marL="0" indent="0">
              <a:lnSpc>
                <a:spcPct val="90000"/>
              </a:lnSpc>
              <a:buNone/>
            </a:pPr>
            <a:endParaRPr lang="tr-TR" sz="28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 smtClean="0"/>
              <a:t>Another way to execute it is from a</a:t>
            </a:r>
            <a:r>
              <a:rPr lang="tr-TR" sz="2800" dirty="0" smtClean="0"/>
              <a:t>nother PL/SQL</a:t>
            </a:r>
            <a:r>
              <a:rPr lang="en-US" sz="2800" dirty="0" smtClean="0"/>
              <a:t> block: 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BEGIN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      hello;</a:t>
            </a:r>
          </a:p>
          <a:p>
            <a:pPr marL="533400" indent="-533400">
              <a:lnSpc>
                <a:spcPct val="90000"/>
              </a:lnSpc>
              <a:buFontTx/>
              <a:buNone/>
            </a:pPr>
            <a:r>
              <a:rPr lang="en-US" sz="2800" dirty="0" smtClean="0">
                <a:solidFill>
                  <a:schemeClr val="accent2"/>
                </a:solidFill>
              </a:rPr>
              <a:t>END;</a:t>
            </a:r>
          </a:p>
          <a:p>
            <a:pPr marL="533400" indent="-533400">
              <a:lnSpc>
                <a:spcPct val="90000"/>
              </a:lnSpc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 flipH="1">
            <a:off x="4724400" y="2819400"/>
            <a:ext cx="1524000" cy="3192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tr-TR"/>
          </a:p>
        </p:txBody>
      </p:sp>
      <p:sp>
        <p:nvSpPr>
          <p:cNvPr id="13317" name="Oval 5"/>
          <p:cNvSpPr>
            <a:spLocks noChangeArrowheads="1"/>
          </p:cNvSpPr>
          <p:nvPr/>
        </p:nvSpPr>
        <p:spPr bwMode="auto">
          <a:xfrm>
            <a:off x="6248400" y="2452846"/>
            <a:ext cx="2514600" cy="6858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dirty="0"/>
              <a:t>To display output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30557" y="1233646"/>
            <a:ext cx="8317606" cy="1155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indent="0" fontAlgn="auto">
              <a:spcAft>
                <a:spcPts val="0"/>
              </a:spcAft>
              <a:buNone/>
            </a:pPr>
            <a:endParaRPr lang="en-US" altLang="en-US" sz="2800" dirty="0" smtClean="0">
              <a:latin typeface="Courier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4897"/>
            <a:ext cx="7772400" cy="50596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Arguments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82073" y="914400"/>
            <a:ext cx="7772400" cy="145999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A value can be passed to a procedure when it is called (input)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Must specify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>
              <a:lnSpc>
                <a:spcPct val="90000"/>
              </a:lnSpc>
            </a:pPr>
            <a:r>
              <a:rPr lang="en-US" dirty="0" smtClean="0"/>
              <a:t>Example (not actually a procedure):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 smtClean="0">
              <a:solidFill>
                <a:schemeClr val="accent2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36054" y="2350781"/>
            <a:ext cx="7317346" cy="14219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tr-TR" sz="2400" dirty="0" err="1" smtClean="0">
                <a:solidFill>
                  <a:srgbClr val="FFFF00"/>
                </a:solidFill>
              </a:rPr>
              <a:t>i</a:t>
            </a:r>
            <a:r>
              <a:rPr lang="en-US" sz="2400" dirty="0" err="1" smtClean="0">
                <a:solidFill>
                  <a:srgbClr val="FFFF00"/>
                </a:solidFill>
              </a:rPr>
              <a:t>ncrease_salary_find_tax</a:t>
            </a:r>
            <a:r>
              <a:rPr lang="en-US" sz="2400" dirty="0">
                <a:solidFill>
                  <a:srgbClr val="FFFF00"/>
                </a:solidFill>
              </a:rPr>
              <a:t>(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FFFF00"/>
                </a:solidFill>
              </a:rPr>
              <a:t>increase_percent</a:t>
            </a:r>
            <a:r>
              <a:rPr lang="en-US" sz="2400" dirty="0">
                <a:solidFill>
                  <a:srgbClr val="FFFF00"/>
                </a:solidFill>
              </a:rPr>
              <a:t> </a:t>
            </a:r>
            <a:r>
              <a:rPr lang="tr-TR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IN          </a:t>
            </a:r>
            <a:r>
              <a:rPr lang="tr-TR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NUMBER</a:t>
            </a:r>
            <a:r>
              <a:rPr lang="en-US" sz="2400" dirty="0">
                <a:solidFill>
                  <a:srgbClr val="FFFF00"/>
                </a:solidFill>
              </a:rPr>
              <a:t>:=7,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 err="1">
                <a:solidFill>
                  <a:srgbClr val="FFFF00"/>
                </a:solidFill>
              </a:rPr>
              <a:t>sal</a:t>
            </a:r>
            <a:r>
              <a:rPr lang="en-US" sz="2400" dirty="0">
                <a:solidFill>
                  <a:srgbClr val="FFFF00"/>
                </a:solidFill>
              </a:rPr>
              <a:t>                       </a:t>
            </a:r>
            <a:r>
              <a:rPr lang="tr-TR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IN </a:t>
            </a:r>
            <a:r>
              <a:rPr lang="en-US" sz="2400" dirty="0">
                <a:solidFill>
                  <a:srgbClr val="FFFF00"/>
                </a:solidFill>
              </a:rPr>
              <a:t>OUT </a:t>
            </a:r>
            <a:r>
              <a:rPr lang="tr-TR" sz="2400" dirty="0" smtClean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NUMBER</a:t>
            </a:r>
            <a:r>
              <a:rPr lang="en-US" sz="2400" dirty="0">
                <a:solidFill>
                  <a:srgbClr val="FFFF00"/>
                </a:solidFill>
              </a:rPr>
              <a:t>,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dirty="0">
                <a:solidFill>
                  <a:srgbClr val="FFFF00"/>
                </a:solidFill>
              </a:rPr>
              <a:t>tax                          </a:t>
            </a:r>
            <a:r>
              <a:rPr lang="en-US" sz="2400" dirty="0" smtClean="0">
                <a:solidFill>
                  <a:srgbClr val="FFFF00"/>
                </a:solidFill>
              </a:rPr>
              <a:t>OUT </a:t>
            </a:r>
            <a:r>
              <a:rPr lang="tr-TR" sz="2400" dirty="0" smtClean="0">
                <a:solidFill>
                  <a:srgbClr val="FFFF00"/>
                </a:solidFill>
              </a:rPr>
              <a:t>		</a:t>
            </a:r>
            <a:r>
              <a:rPr lang="en-US" sz="2400" dirty="0" smtClean="0">
                <a:solidFill>
                  <a:srgbClr val="FFFF00"/>
                </a:solidFill>
              </a:rPr>
              <a:t>NUMBER</a:t>
            </a:r>
            <a:r>
              <a:rPr lang="en-US" sz="2400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04800" y="4250494"/>
            <a:ext cx="7772400" cy="19171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/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IN means the procedure can read an incoming value from that parameter when the procedure is called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OUT means the procedure can use that parameter to send a value back to what called it</a:t>
            </a:r>
          </a:p>
          <a:p>
            <a:pPr fontAlgn="auto">
              <a:spcAft>
                <a:spcPts val="0"/>
              </a:spcAft>
            </a:pPr>
            <a:r>
              <a:rPr lang="en-US" dirty="0" err="1"/>
              <a:t>increase_percent</a:t>
            </a:r>
            <a:r>
              <a:rPr lang="en-US" dirty="0"/>
              <a:t> has a default value of 7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047D8722E564145A91C9E1137B22BD3" ma:contentTypeVersion="" ma:contentTypeDescription="Create a new document." ma:contentTypeScope="" ma:versionID="9efd273f6991ce74a1900a83dfc4089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3aad9280c7bc17f35f657eabd183f16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D4A43B3A-066A-4843-8AB9-BA0C85BD3561}"/>
</file>

<file path=customXml/itemProps2.xml><?xml version="1.0" encoding="utf-8"?>
<ds:datastoreItem xmlns:ds="http://schemas.openxmlformats.org/officeDocument/2006/customXml" ds:itemID="{84543D95-BD4F-4837-AFD0-3F3684029EE1}"/>
</file>

<file path=customXml/itemProps3.xml><?xml version="1.0" encoding="utf-8"?>
<ds:datastoreItem xmlns:ds="http://schemas.openxmlformats.org/officeDocument/2006/customXml" ds:itemID="{A1773C02-E85F-406C-B562-4EBF0090583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8305</TotalTime>
  <Words>964</Words>
  <Application>Microsoft Office PowerPoint</Application>
  <PresentationFormat>On-screen Show (4:3)</PresentationFormat>
  <Paragraphs>238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 Unicode MS</vt:lpstr>
      <vt:lpstr>Courier</vt:lpstr>
      <vt:lpstr>FranklinGothic-Book</vt:lpstr>
      <vt:lpstr>Georgia</vt:lpstr>
      <vt:lpstr>GillSans</vt:lpstr>
      <vt:lpstr>StoneSerif</vt:lpstr>
      <vt:lpstr>Times New Roman</vt:lpstr>
      <vt:lpstr>Trebuchet MS</vt:lpstr>
      <vt:lpstr>Wingdings</vt:lpstr>
      <vt:lpstr>Wingdings 2</vt:lpstr>
      <vt:lpstr>Wood Type</vt:lpstr>
      <vt:lpstr>Oracle Stored Procedures and Functions</vt:lpstr>
      <vt:lpstr>What can you do with PL/SQL? </vt:lpstr>
      <vt:lpstr>Stored Procedures</vt:lpstr>
      <vt:lpstr>PROCEDURES</vt:lpstr>
      <vt:lpstr>PROCEDURES</vt:lpstr>
      <vt:lpstr>Example: Procedure</vt:lpstr>
      <vt:lpstr>Example: Procedure</vt:lpstr>
      <vt:lpstr>Calling a Procedure</vt:lpstr>
      <vt:lpstr>Arguments</vt:lpstr>
      <vt:lpstr>Arguments</vt:lpstr>
      <vt:lpstr>Calling a Procedure with Arguments</vt:lpstr>
      <vt:lpstr>PARAMETERS</vt:lpstr>
      <vt:lpstr>Types of Parameters</vt:lpstr>
      <vt:lpstr>FORMAL AND ACTUAL PARAMETERS</vt:lpstr>
      <vt:lpstr>MATCHING ACTUAL AND FORMAL PARAMETERS</vt:lpstr>
      <vt:lpstr>MATCHING ACTUAL AND FORMAL PARAMETERS</vt:lpstr>
      <vt:lpstr>FUNCTIONS</vt:lpstr>
      <vt:lpstr>FUNCTIONS</vt:lpstr>
      <vt:lpstr>FUNCTIONS</vt:lpstr>
      <vt:lpstr>Example</vt:lpstr>
      <vt:lpstr>Making Use Of  Functions</vt:lpstr>
      <vt:lpstr>Example</vt:lpstr>
      <vt:lpstr>Example : Calling the Function</vt:lpstr>
      <vt:lpstr>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Project 4</dc:title>
  <dc:creator>ndimililer</dc:creator>
  <cp:lastModifiedBy>Nazife Dimililer</cp:lastModifiedBy>
  <cp:revision>249</cp:revision>
  <cp:lastPrinted>2000-09-22T22:22:51Z</cp:lastPrinted>
  <dcterms:created xsi:type="dcterms:W3CDTF">2000-05-07T19:05:26Z</dcterms:created>
  <dcterms:modified xsi:type="dcterms:W3CDTF">2018-01-06T08:35:29Z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0x010100D047D8722E564145A91C9E1137B22BD3</vt:lpwstr>
  </property>
</Properties>
</file>