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notesMasterIdLst>
    <p:notesMasterId r:id="rId57"/>
  </p:notesMasterIdLst>
  <p:sldIdLst>
    <p:sldId id="256" r:id="rId5"/>
    <p:sldId id="257" r:id="rId6"/>
    <p:sldId id="308" r:id="rId7"/>
    <p:sldId id="309" r:id="rId8"/>
    <p:sldId id="310" r:id="rId9"/>
    <p:sldId id="311" r:id="rId10"/>
    <p:sldId id="258" r:id="rId11"/>
    <p:sldId id="300" r:id="rId12"/>
    <p:sldId id="301" r:id="rId13"/>
    <p:sldId id="302" r:id="rId14"/>
    <p:sldId id="303" r:id="rId15"/>
    <p:sldId id="312" r:id="rId16"/>
    <p:sldId id="259" r:id="rId17"/>
    <p:sldId id="260" r:id="rId18"/>
    <p:sldId id="261" r:id="rId19"/>
    <p:sldId id="305" r:id="rId20"/>
    <p:sldId id="262" r:id="rId21"/>
    <p:sldId id="263" r:id="rId22"/>
    <p:sldId id="306" r:id="rId23"/>
    <p:sldId id="267" r:id="rId24"/>
    <p:sldId id="268" r:id="rId25"/>
    <p:sldId id="269" r:id="rId26"/>
    <p:sldId id="271" r:id="rId27"/>
    <p:sldId id="272" r:id="rId28"/>
    <p:sldId id="273" r:id="rId29"/>
    <p:sldId id="274" r:id="rId30"/>
    <p:sldId id="296" r:id="rId31"/>
    <p:sldId id="276" r:id="rId32"/>
    <p:sldId id="277" r:id="rId33"/>
    <p:sldId id="278" r:id="rId34"/>
    <p:sldId id="279" r:id="rId35"/>
    <p:sldId id="281" r:id="rId36"/>
    <p:sldId id="307" r:id="rId37"/>
    <p:sldId id="282" r:id="rId38"/>
    <p:sldId id="297" r:id="rId39"/>
    <p:sldId id="284" r:id="rId40"/>
    <p:sldId id="285" r:id="rId41"/>
    <p:sldId id="286" r:id="rId42"/>
    <p:sldId id="288" r:id="rId43"/>
    <p:sldId id="319" r:id="rId44"/>
    <p:sldId id="320" r:id="rId45"/>
    <p:sldId id="290" r:id="rId46"/>
    <p:sldId id="291" r:id="rId47"/>
    <p:sldId id="292" r:id="rId48"/>
    <p:sldId id="293" r:id="rId49"/>
    <p:sldId id="295" r:id="rId50"/>
    <p:sldId id="313" r:id="rId51"/>
    <p:sldId id="314" r:id="rId52"/>
    <p:sldId id="315" r:id="rId53"/>
    <p:sldId id="316" r:id="rId54"/>
    <p:sldId id="317" r:id="rId55"/>
    <p:sldId id="318" r:id="rId56"/>
  </p:sldIdLst>
  <p:sldSz cx="9144000" cy="6858000" type="screen4x3"/>
  <p:notesSz cx="677862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72" autoAdjust="0"/>
  </p:normalViewPr>
  <p:slideViewPr>
    <p:cSldViewPr>
      <p:cViewPr varScale="1">
        <p:scale>
          <a:sx n="51" d="100"/>
          <a:sy n="51" d="100"/>
        </p:scale>
        <p:origin x="19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0185-187E-42FE-9F4E-B1DEEFEA198B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6463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6661"/>
            <a:ext cx="542290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9652" y="9431599"/>
            <a:ext cx="2937404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CDE13-E804-4E65-B619-9E44D6ED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1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01301535-C494-465F-96C0-3D01F677E959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195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221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52B55-D688-4D86-ABCF-42CD2690D8D5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9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FCE805-0D6B-4BED-9698-39D9D3151C84}" type="slidenum">
              <a:rPr lang="en-US"/>
              <a:pPr/>
              <a:t>19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77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DEAD CODE is not reachable via any executable program path.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CDE13-E804-4E65-B619-9E44D6EDDF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23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İn case of dead code </a:t>
            </a:r>
            <a:r>
              <a:rPr lang="tr-TR" dirty="0" smtClean="0">
                <a:latin typeface="Verdana" pitchFamily="34" charset="0"/>
              </a:rPr>
              <a:t>w</a:t>
            </a:r>
            <a:r>
              <a:rPr lang="en-US" dirty="0" smtClean="0">
                <a:latin typeface="Verdana" pitchFamily="34" charset="0"/>
              </a:rPr>
              <a:t>e would need to modify the program in order to bring the dead code back to “life”.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CDE13-E804-4E65-B619-9E44D6EDDF7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66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Verdana" pitchFamily="34" charset="0"/>
              </a:rPr>
              <a:t>In general, how many different combinations of condition values must be considered when a branch predicate has </a:t>
            </a:r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N</a:t>
            </a:r>
            <a:r>
              <a:rPr lang="en-US" dirty="0" smtClean="0">
                <a:latin typeface="Verdana" pitchFamily="34" charset="0"/>
              </a:rPr>
              <a:t> conditions?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CDE13-E804-4E65-B619-9E44D6EDDF7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260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Verdana" pitchFamily="34" charset="0"/>
              </a:rPr>
              <a:t>Is it stronger than Compound Condition Coverage?)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CDE13-E804-4E65-B619-9E44D6EDDF7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4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3B1F6-62D3-4078-B342-C90C38C25D61}" type="slidenum">
              <a:rPr lang="en-US"/>
              <a:pPr/>
              <a:t>33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91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 is what McCabe calls the </a:t>
            </a:r>
            <a:r>
              <a:rPr lang="en-US" dirty="0" err="1" smtClean="0"/>
              <a:t>Cyclomatic</a:t>
            </a:r>
            <a:r>
              <a:rPr lang="en-US" dirty="0" smtClean="0"/>
              <a:t> Complexity of a program.</a:t>
            </a:r>
          </a:p>
          <a:p>
            <a:r>
              <a:rPr lang="en-US" dirty="0" smtClean="0"/>
              <a:t>Any C distinct, simple program paths that provide branch coverage also form a basis set of paths. (In a simple program path, while loop bodies are executed at most once and repeat-until loop bodies are executed at most twice.)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CDE13-E804-4E65-B619-9E44D6EDDF7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75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CDE13-E804-4E65-B619-9E44D6EDDF7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48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CDE13-E804-4E65-B619-9E44D6EDDF7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AEFAC396-74FC-46DE-9F87-7A14E3D52677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95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061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EA55F123-09DD-4AFD-B948-45FD15FF527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95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98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CC1E83F7-C4E3-4EE3-8604-3168030A6B31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96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77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25E1F-01DB-42F8-8A01-D8FDC3DEFD2B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1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F0291-F52B-464F-B1DD-09A9EEB9BEEA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2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B57FC-68DF-4C30-9DBB-8116D730A020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Detect missing paths more likely by requirements testing ... if adequately specified.</a:t>
            </a:r>
          </a:p>
          <a:p>
            <a:r>
              <a:rPr lang="en-US" dirty="0"/>
              <a:t>Sometimes missing path is error condition not expected.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67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59B9D-3AEB-4D5F-9054-BA3787A424B4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Statement:  1, 2, 3, 4, 5</a:t>
            </a:r>
          </a:p>
          <a:p>
            <a:r>
              <a:rPr lang="en-US" dirty="0"/>
              <a:t>Branch:  1, 2, 3, 4, 5</a:t>
            </a:r>
          </a:p>
          <a:p>
            <a:r>
              <a:rPr lang="en-US" dirty="0"/>
              <a:t>             1, 3, 5</a:t>
            </a:r>
          </a:p>
          <a:p>
            <a:r>
              <a:rPr lang="en-US" dirty="0"/>
              <a:t>Path:     1, 2, 3, 4, 5</a:t>
            </a:r>
          </a:p>
          <a:p>
            <a:r>
              <a:rPr lang="en-US" dirty="0"/>
              <a:t>             1, 3, 5</a:t>
            </a:r>
          </a:p>
          <a:p>
            <a:r>
              <a:rPr lang="en-US" dirty="0"/>
              <a:t>             1, 2, 3, 5</a:t>
            </a:r>
          </a:p>
          <a:p>
            <a:r>
              <a:rPr lang="en-US" dirty="0"/>
              <a:t>             1, 3, 4, 5</a:t>
            </a:r>
          </a:p>
        </p:txBody>
      </p:sp>
    </p:spTree>
    <p:extLst>
      <p:ext uri="{BB962C8B-B14F-4D97-AF65-F5344CB8AC3E}">
        <p14:creationId xmlns:p14="http://schemas.microsoft.com/office/powerpoint/2010/main" val="412188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/>
            <a:fld id="{2C3E789B-F661-471D-90F5-F7123FCC7363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69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15,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15,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15,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15,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glass+box+testing&amp;source=images&amp;cd=&amp;cad=rja&amp;docid=ZvXNrUWqwzUsxM&amp;tbnid=Hs3-RhnV3nEmLM:&amp;ved=0CAUQjRw&amp;url=http://web.eecs.umich.edu/~bchandra/research/&amp;ei=LoV9UdHmLsawOcHggdAJ&amp;bvm=bv.45645796,d.bGE&amp;psig=AFQjCNE-uKTgbhuzT19YmRNxZHdhsHuflQ&amp;ust=136726696228002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57201"/>
            <a:ext cx="7772400" cy="4571999"/>
          </a:xfrm>
        </p:spPr>
        <p:txBody>
          <a:bodyPr/>
          <a:lstStyle/>
          <a:p>
            <a:r>
              <a:rPr lang="tr-TR" dirty="0" smtClean="0"/>
              <a:t>Software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White box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3794" name="Picture 2" descr="http://www.esecurityplanet.com/imagesvr_ce/2096/code-columns-250x1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8125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761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52" y="332656"/>
            <a:ext cx="893493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if you </a:t>
            </a:r>
            <a:r>
              <a:rPr lang="en-US" i="1" dirty="0"/>
              <a:t>could</a:t>
            </a:r>
            <a:r>
              <a:rPr lang="en-US" dirty="0"/>
              <a:t> test all paths?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2" y="1828800"/>
            <a:ext cx="8915400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Would the program be correct then?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 program might be missing paths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Code for branch alternative not there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More likely detect missing paths </a:t>
            </a:r>
            <a:r>
              <a:rPr lang="en-US" sz="2400" dirty="0" smtClean="0"/>
              <a:t>by requirements testing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Might have computational errors not revealed in the test data shown, even on the path where the error occurs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We call that </a:t>
            </a:r>
            <a:r>
              <a:rPr lang="en-US" sz="2400" i="1" dirty="0"/>
              <a:t>coincidental correctness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For example, suppose code has x = A + A where it should have A*A but you test with A =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74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21" y="116632"/>
            <a:ext cx="88204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When are you done with unit testing?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1545431"/>
            <a:ext cx="4114800" cy="17097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Decide on criterion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Statement coverage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Branch coverage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Logical path coverage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187624" y="1268760"/>
            <a:ext cx="2088976" cy="4060625"/>
            <a:chOff x="4724400" y="1524000"/>
            <a:chExt cx="990600" cy="2745317"/>
          </a:xfrm>
        </p:grpSpPr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4724400" y="1981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tr-TR" dirty="0" smtClean="0"/>
                <a:t>1</a:t>
              </a:r>
              <a:endParaRPr lang="en-US" dirty="0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5410200" y="2514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tr-TR" dirty="0" smtClean="0"/>
                <a:t>2</a:t>
              </a:r>
              <a:endParaRPr lang="en-US" dirty="0"/>
            </a:p>
          </p:txBody>
        </p:sp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4724400" y="2743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tr-TR" dirty="0" smtClean="0"/>
                <a:t>3</a:t>
              </a:r>
              <a:endParaRPr lang="en-US" dirty="0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 flipH="1">
              <a:off x="4876800" y="2286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 flipH="1">
              <a:off x="5029200" y="2743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4953000" y="22098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4876800" y="1524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4724400" y="3812117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38"/>
            <p:cNvSpPr>
              <a:spLocks noChangeArrowheads="1"/>
            </p:cNvSpPr>
            <p:nvPr/>
          </p:nvSpPr>
          <p:spPr bwMode="auto">
            <a:xfrm>
              <a:off x="54102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tr-TR" dirty="0" smtClean="0"/>
                <a:t>4</a:t>
              </a:r>
              <a:endParaRPr lang="en-US" dirty="0"/>
            </a:p>
          </p:txBody>
        </p:sp>
        <p:sp>
          <p:nvSpPr>
            <p:cNvPr id="32" name="Oval 39"/>
            <p:cNvSpPr>
              <a:spLocks noChangeArrowheads="1"/>
            </p:cNvSpPr>
            <p:nvPr/>
          </p:nvSpPr>
          <p:spPr bwMode="auto">
            <a:xfrm>
              <a:off x="4724400" y="3505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tr-TR" dirty="0" smtClean="0"/>
                <a:t>5</a:t>
              </a:r>
              <a:endParaRPr lang="en-US" dirty="0"/>
            </a:p>
          </p:txBody>
        </p:sp>
        <p:sp>
          <p:nvSpPr>
            <p:cNvPr id="33" name="Line 40"/>
            <p:cNvSpPr>
              <a:spLocks noChangeShapeType="1"/>
            </p:cNvSpPr>
            <p:nvPr/>
          </p:nvSpPr>
          <p:spPr bwMode="auto">
            <a:xfrm flipH="1">
              <a:off x="4876800" y="3048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1"/>
            <p:cNvSpPr>
              <a:spLocks noChangeShapeType="1"/>
            </p:cNvSpPr>
            <p:nvPr/>
          </p:nvSpPr>
          <p:spPr bwMode="auto">
            <a:xfrm flipH="1">
              <a:off x="5029200" y="3505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4953000" y="29718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3707904" y="3668727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Statement: </a:t>
            </a:r>
            <a:r>
              <a:rPr lang="en-US" sz="2800" dirty="0" smtClean="0"/>
              <a:t>1</a:t>
            </a:r>
            <a:r>
              <a:rPr lang="en-US" sz="2800" dirty="0"/>
              <a:t>, 2, 3, 4, 5</a:t>
            </a:r>
          </a:p>
          <a:p>
            <a:r>
              <a:rPr lang="en-US" sz="2800" dirty="0"/>
              <a:t>Branch:  </a:t>
            </a:r>
            <a:r>
              <a:rPr lang="en-US" sz="2800" dirty="0" smtClean="0"/>
              <a:t>	1</a:t>
            </a:r>
            <a:r>
              <a:rPr lang="en-US" sz="2800" dirty="0"/>
              <a:t>, 2, 3, 4, 5</a:t>
            </a:r>
          </a:p>
          <a:p>
            <a:r>
              <a:rPr lang="en-US" sz="2800" dirty="0"/>
              <a:t>             </a:t>
            </a:r>
            <a:r>
              <a:rPr lang="en-US" sz="2800" dirty="0" smtClean="0"/>
              <a:t>	1</a:t>
            </a:r>
            <a:r>
              <a:rPr lang="en-US" sz="2800" dirty="0"/>
              <a:t>, 3, 5</a:t>
            </a:r>
          </a:p>
          <a:p>
            <a:r>
              <a:rPr lang="en-US" sz="2800" dirty="0"/>
              <a:t>Path:     </a:t>
            </a:r>
            <a:r>
              <a:rPr lang="en-US" sz="2800" dirty="0" smtClean="0"/>
              <a:t>	1</a:t>
            </a:r>
            <a:r>
              <a:rPr lang="en-US" sz="2800" dirty="0"/>
              <a:t>, 2, 3, 4, 5</a:t>
            </a:r>
          </a:p>
          <a:p>
            <a:r>
              <a:rPr lang="en-US" sz="2800" dirty="0"/>
              <a:t>             </a:t>
            </a:r>
            <a:r>
              <a:rPr lang="en-US" sz="2800" dirty="0" smtClean="0"/>
              <a:t>	1</a:t>
            </a:r>
            <a:r>
              <a:rPr lang="en-US" sz="2800" dirty="0"/>
              <a:t>, 3, 5</a:t>
            </a:r>
          </a:p>
          <a:p>
            <a:r>
              <a:rPr lang="en-US" sz="2800" dirty="0"/>
              <a:t>             </a:t>
            </a:r>
            <a:r>
              <a:rPr lang="en-US" sz="2800" dirty="0" smtClean="0"/>
              <a:t>	1</a:t>
            </a:r>
            <a:r>
              <a:rPr lang="en-US" sz="2800" dirty="0"/>
              <a:t>, 2, 3, 5</a:t>
            </a:r>
          </a:p>
          <a:p>
            <a:r>
              <a:rPr lang="en-US" sz="2800" dirty="0"/>
              <a:t>             </a:t>
            </a:r>
            <a:r>
              <a:rPr lang="en-US" sz="2800" dirty="0" smtClean="0"/>
              <a:t>	1</a:t>
            </a:r>
            <a:r>
              <a:rPr lang="en-US" sz="2800" dirty="0"/>
              <a:t>, 3, 4, 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27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Coverage Metrics</a:t>
            </a:r>
          </a:p>
        </p:txBody>
      </p:sp>
      <p:sp>
        <p:nvSpPr>
          <p:cNvPr id="193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Coverage metrics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/>
              <a:t>Statement coverage</a:t>
            </a:r>
            <a:r>
              <a:rPr lang="en-US" dirty="0" smtClean="0"/>
              <a:t>: all statements in the programs should be executed at least once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/>
              <a:t>Branch coverage</a:t>
            </a:r>
            <a:r>
              <a:rPr lang="en-US" dirty="0" smtClean="0"/>
              <a:t>: all branches in the program should be executed at least once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i="1" dirty="0" smtClean="0"/>
              <a:t>Path coverage</a:t>
            </a:r>
            <a:r>
              <a:rPr lang="en-US" dirty="0" smtClean="0"/>
              <a:t>: all execution paths in the program should be executed at lest once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The best case would be to execute all paths through the code, but there are some problems with this: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number of paths increases fast with the number of branches in the program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number of executions of a loop may depend on the input variables and hence may not be possible to determine most of the paths</a:t>
            </a:r>
          </a:p>
        </p:txBody>
      </p:sp>
      <p:pic>
        <p:nvPicPr>
          <p:cNvPr id="8" name="Picture 1" descr="C:\Users\Lenovo\AppData\Local\Microsoft\Windows\Temporary Internet Files\Content.IE5\8YWRMJHT\MM90035667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41836"/>
            <a:ext cx="1266056" cy="120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9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Types of Logic Coverage</a:t>
            </a:r>
            <a:endParaRPr lang="en-US" b="0" dirty="0" smtClean="0"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7620000" cy="4877619"/>
          </a:xfrm>
        </p:spPr>
        <p:txBody>
          <a:bodyPr>
            <a:norm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Statement:</a:t>
            </a:r>
            <a:r>
              <a:rPr lang="en-US" dirty="0" smtClean="0">
                <a:latin typeface="Verdana" pitchFamily="34" charset="0"/>
              </a:rPr>
              <a:t>  each statement executed at least once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Branch:</a:t>
            </a:r>
            <a:r>
              <a:rPr lang="en-US" dirty="0" smtClean="0">
                <a:latin typeface="Verdana" pitchFamily="34" charset="0"/>
              </a:rPr>
              <a:t>  each branch traversed (and every entry point taken) at least once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Condition:</a:t>
            </a:r>
            <a:r>
              <a:rPr lang="en-US" dirty="0" smtClean="0">
                <a:latin typeface="Verdana" pitchFamily="34" charset="0"/>
              </a:rPr>
              <a:t>  each condition True at least once and False at least once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Branch/Condition:</a:t>
            </a:r>
            <a:r>
              <a:rPr lang="en-US" dirty="0" smtClean="0">
                <a:latin typeface="Verdana" pitchFamily="34" charset="0"/>
              </a:rPr>
              <a:t>  both Branch and Condition coverage achieved</a:t>
            </a:r>
            <a:endParaRPr lang="tr-TR" dirty="0" smtClean="0">
              <a:latin typeface="Verdana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rgbClr val="FDAD23"/>
                </a:solidFill>
                <a:latin typeface="Verdana" pitchFamily="34" charset="0"/>
              </a:rPr>
              <a:t>Compound Condition:</a:t>
            </a:r>
            <a:r>
              <a:rPr lang="en-US" dirty="0">
                <a:latin typeface="Verdana" pitchFamily="34" charset="0"/>
              </a:rPr>
              <a:t>  all </a:t>
            </a:r>
            <a:r>
              <a:rPr lang="en-US" i="1" dirty="0">
                <a:latin typeface="Verdana" pitchFamily="34" charset="0"/>
              </a:rPr>
              <a:t>combinations </a:t>
            </a:r>
            <a:r>
              <a:rPr lang="en-US" dirty="0">
                <a:latin typeface="Verdana" pitchFamily="34" charset="0"/>
              </a:rPr>
              <a:t>of condition values at every branch statement covered (and every entry point taken)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solidFill>
                  <a:srgbClr val="FDAD23"/>
                </a:solidFill>
                <a:latin typeface="Verdana" pitchFamily="34" charset="0"/>
              </a:rPr>
              <a:t>Path:</a:t>
            </a:r>
            <a:r>
              <a:rPr lang="en-US" dirty="0">
                <a:latin typeface="Verdana" pitchFamily="34" charset="0"/>
              </a:rPr>
              <a:t>  all program paths traversed at least once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>
                <a:latin typeface="Verdana" pitchFamily="34" charset="0"/>
              </a:rPr>
              <a:t>Pseudocode</a:t>
            </a:r>
            <a:r>
              <a:rPr lang="en-US" dirty="0" smtClean="0">
                <a:latin typeface="Verdana" pitchFamily="34" charset="0"/>
              </a:rPr>
              <a:t> and Control Flow Graphs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84218"/>
            <a:ext cx="2514600" cy="41148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input(Y)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if (Y&lt;=0) then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Y := −Y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err="1" smtClean="0">
                <a:latin typeface="Verdana" pitchFamily="34" charset="0"/>
              </a:rPr>
              <a:t>end_if</a:t>
            </a:r>
            <a:endParaRPr lang="en-US" dirty="0" smtClean="0">
              <a:latin typeface="Verdana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while (Y&gt;0) do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input(X)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Y := Y-1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err="1" smtClean="0">
                <a:latin typeface="Verdana" pitchFamily="34" charset="0"/>
              </a:rPr>
              <a:t>end_while</a:t>
            </a:r>
            <a:endParaRPr lang="en-US" dirty="0" smtClean="0">
              <a:latin typeface="Verdan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75200" y="1447800"/>
            <a:ext cx="3149600" cy="3733800"/>
            <a:chOff x="4775200" y="1447800"/>
            <a:chExt cx="3149600" cy="3733800"/>
          </a:xfrm>
        </p:grpSpPr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>
              <a:off x="5181600" y="1828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5181600" y="3352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Oval 6"/>
            <p:cNvSpPr>
              <a:spLocks noChangeArrowheads="1"/>
            </p:cNvSpPr>
            <p:nvPr/>
          </p:nvSpPr>
          <p:spPr bwMode="auto">
            <a:xfrm>
              <a:off x="6172200" y="2590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Oval 7"/>
            <p:cNvSpPr>
              <a:spLocks noChangeArrowheads="1"/>
            </p:cNvSpPr>
            <p:nvPr/>
          </p:nvSpPr>
          <p:spPr bwMode="auto">
            <a:xfrm>
              <a:off x="5486400" y="4495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5638800" y="22860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H="1">
              <a:off x="5638800" y="29718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5410200" y="2362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5486400" y="38862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4"/>
            <p:cNvSpPr>
              <a:spLocks/>
            </p:cNvSpPr>
            <p:nvPr/>
          </p:nvSpPr>
          <p:spPr bwMode="auto">
            <a:xfrm>
              <a:off x="5715000" y="3657600"/>
              <a:ext cx="508000" cy="990600"/>
            </a:xfrm>
            <a:custGeom>
              <a:avLst/>
              <a:gdLst>
                <a:gd name="T0" fmla="*/ 2147483647 w 320"/>
                <a:gd name="T1" fmla="*/ 2147483647 h 672"/>
                <a:gd name="T2" fmla="*/ 2147483647 w 320"/>
                <a:gd name="T3" fmla="*/ 2147483647 h 672"/>
                <a:gd name="T4" fmla="*/ 0 w 320"/>
                <a:gd name="T5" fmla="*/ 0 h 672"/>
                <a:gd name="T6" fmla="*/ 0 60000 65536"/>
                <a:gd name="T7" fmla="*/ 0 60000 65536"/>
                <a:gd name="T8" fmla="*/ 0 60000 65536"/>
                <a:gd name="T9" fmla="*/ 0 w 320"/>
                <a:gd name="T10" fmla="*/ 0 h 672"/>
                <a:gd name="T11" fmla="*/ 320 w 32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0" h="672">
                  <a:moveTo>
                    <a:pt x="192" y="672"/>
                  </a:moveTo>
                  <a:cubicBezTo>
                    <a:pt x="256" y="512"/>
                    <a:pt x="320" y="352"/>
                    <a:pt x="288" y="240"/>
                  </a:cubicBezTo>
                  <a:cubicBezTo>
                    <a:pt x="256" y="128"/>
                    <a:pt x="128" y="6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5"/>
            <p:cNvSpPr>
              <a:spLocks/>
            </p:cNvSpPr>
            <p:nvPr/>
          </p:nvSpPr>
          <p:spPr bwMode="auto">
            <a:xfrm>
              <a:off x="5562600" y="1447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7"/>
            <p:cNvSpPr>
              <a:spLocks/>
            </p:cNvSpPr>
            <p:nvPr/>
          </p:nvSpPr>
          <p:spPr bwMode="auto">
            <a:xfrm>
              <a:off x="4775200" y="3810000"/>
              <a:ext cx="482600" cy="1371600"/>
            </a:xfrm>
            <a:custGeom>
              <a:avLst/>
              <a:gdLst>
                <a:gd name="T0" fmla="*/ 2147483647 w 304"/>
                <a:gd name="T1" fmla="*/ 0 h 864"/>
                <a:gd name="T2" fmla="*/ 2147483647 w 304"/>
                <a:gd name="T3" fmla="*/ 2147483647 h 864"/>
                <a:gd name="T4" fmla="*/ 2147483647 w 304"/>
                <a:gd name="T5" fmla="*/ 2147483647 h 864"/>
                <a:gd name="T6" fmla="*/ 2147483647 w 304"/>
                <a:gd name="T7" fmla="*/ 2147483647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4"/>
                <a:gd name="T13" fmla="*/ 0 h 864"/>
                <a:gd name="T14" fmla="*/ 304 w 304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4" h="864">
                  <a:moveTo>
                    <a:pt x="304" y="0"/>
                  </a:moveTo>
                  <a:cubicBezTo>
                    <a:pt x="168" y="92"/>
                    <a:pt x="32" y="184"/>
                    <a:pt x="16" y="288"/>
                  </a:cubicBezTo>
                  <a:cubicBezTo>
                    <a:pt x="0" y="392"/>
                    <a:pt x="192" y="528"/>
                    <a:pt x="208" y="624"/>
                  </a:cubicBezTo>
                  <a:cubicBezTo>
                    <a:pt x="224" y="720"/>
                    <a:pt x="128" y="824"/>
                    <a:pt x="112" y="8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Text Box 18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1447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DAD23"/>
                  </a:solidFill>
                  <a:latin typeface="Verdana" pitchFamily="34" charset="0"/>
                </a:rPr>
                <a:t>“nodes”</a:t>
              </a:r>
            </a:p>
          </p:txBody>
        </p:sp>
        <p:sp>
          <p:nvSpPr>
            <p:cNvPr id="7184" name="Line 19"/>
            <p:cNvSpPr>
              <a:spLocks noChangeShapeType="1"/>
            </p:cNvSpPr>
            <p:nvPr/>
          </p:nvSpPr>
          <p:spPr bwMode="auto">
            <a:xfrm flipH="1">
              <a:off x="5791200" y="1905000"/>
              <a:ext cx="533400" cy="152400"/>
            </a:xfrm>
            <a:prstGeom prst="line">
              <a:avLst/>
            </a:prstGeom>
            <a:noFill/>
            <a:ln w="9525">
              <a:solidFill>
                <a:srgbClr val="FDAD2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0"/>
            <p:cNvSpPr>
              <a:spLocks noChangeShapeType="1"/>
            </p:cNvSpPr>
            <p:nvPr/>
          </p:nvSpPr>
          <p:spPr bwMode="auto">
            <a:xfrm flipH="1">
              <a:off x="6477000" y="2057400"/>
              <a:ext cx="152400" cy="457200"/>
            </a:xfrm>
            <a:prstGeom prst="line">
              <a:avLst/>
            </a:prstGeom>
            <a:noFill/>
            <a:ln w="9525">
              <a:solidFill>
                <a:srgbClr val="FDAD2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Text Box 21"/>
            <p:cNvSpPr txBox="1">
              <a:spLocks noChangeArrowheads="1"/>
            </p:cNvSpPr>
            <p:nvPr/>
          </p:nvSpPr>
          <p:spPr bwMode="auto">
            <a:xfrm>
              <a:off x="6553200" y="3429000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DAD23"/>
                  </a:solidFill>
                  <a:latin typeface="Verdana" pitchFamily="34" charset="0"/>
                </a:rPr>
                <a:t>“edges”</a:t>
              </a:r>
            </a:p>
          </p:txBody>
        </p:sp>
        <p:sp>
          <p:nvSpPr>
            <p:cNvPr id="7187" name="Line 22"/>
            <p:cNvSpPr>
              <a:spLocks noChangeShapeType="1"/>
            </p:cNvSpPr>
            <p:nvPr/>
          </p:nvSpPr>
          <p:spPr bwMode="auto">
            <a:xfrm flipH="1" flipV="1">
              <a:off x="6096000" y="3276600"/>
              <a:ext cx="381000" cy="304800"/>
            </a:xfrm>
            <a:prstGeom prst="line">
              <a:avLst/>
            </a:prstGeom>
            <a:noFill/>
            <a:ln w="9525">
              <a:solidFill>
                <a:srgbClr val="FDAD2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3"/>
            <p:cNvSpPr>
              <a:spLocks noChangeShapeType="1"/>
            </p:cNvSpPr>
            <p:nvPr/>
          </p:nvSpPr>
          <p:spPr bwMode="auto">
            <a:xfrm flipH="1">
              <a:off x="6324600" y="3886200"/>
              <a:ext cx="381000" cy="228600"/>
            </a:xfrm>
            <a:prstGeom prst="line">
              <a:avLst/>
            </a:prstGeom>
            <a:noFill/>
            <a:ln w="9525">
              <a:solidFill>
                <a:srgbClr val="FDAD2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Right Arrow 1"/>
          <p:cNvSpPr/>
          <p:nvPr/>
        </p:nvSpPr>
        <p:spPr>
          <a:xfrm>
            <a:off x="3635896" y="3124200"/>
            <a:ext cx="792088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900944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4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111604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Statement Coverage</a:t>
            </a:r>
            <a:endParaRPr lang="en-US" b="0" dirty="0" smtClean="0">
              <a:latin typeface="Verdan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7620000" cy="4857403"/>
          </a:xfrm>
        </p:spPr>
        <p:txBody>
          <a:bodyPr>
            <a:no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DAD23"/>
                </a:solidFill>
                <a:latin typeface="Verdana" pitchFamily="34" charset="0"/>
              </a:rPr>
              <a:t>Statement Coverage requires that each statement will have been executed at least once.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Simplest form of logic coverage.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Also known as </a:t>
            </a:r>
            <a:r>
              <a:rPr lang="en-US" sz="2800" i="1" dirty="0" smtClean="0">
                <a:solidFill>
                  <a:srgbClr val="FDAD23"/>
                </a:solidFill>
                <a:latin typeface="Verdana" pitchFamily="34" charset="0"/>
              </a:rPr>
              <a:t>Node Coverage.</a:t>
            </a:r>
            <a:endParaRPr lang="en-US" sz="2800" dirty="0" smtClean="0">
              <a:solidFill>
                <a:srgbClr val="FDAD23"/>
              </a:solidFill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800" dirty="0" smtClean="0">
                <a:latin typeface="Verdana" pitchFamily="34" charset="0"/>
              </a:rPr>
              <a:t>What is the </a:t>
            </a:r>
            <a:r>
              <a:rPr lang="en-US" sz="2800" dirty="0" smtClean="0">
                <a:solidFill>
                  <a:srgbClr val="FDAD23"/>
                </a:solidFill>
                <a:latin typeface="Verdana" pitchFamily="34" charset="0"/>
              </a:rPr>
              <a:t>minimum</a:t>
            </a:r>
            <a:r>
              <a:rPr lang="en-US" sz="2800" dirty="0" smtClean="0">
                <a:latin typeface="Verdana" pitchFamily="34" charset="0"/>
              </a:rPr>
              <a:t> number of test cases required to achieve statement coverage for the program segment given </a:t>
            </a:r>
            <a:r>
              <a:rPr lang="tr-TR" sz="2800" dirty="0" smtClean="0">
                <a:latin typeface="Verdana" pitchFamily="34" charset="0"/>
              </a:rPr>
              <a:t>in previous slide</a:t>
            </a:r>
            <a:r>
              <a:rPr lang="en-US" sz="2800" dirty="0" smtClean="0">
                <a:latin typeface="Verdana" pitchFamily="34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Statement Coverage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Find a set of test cases to ensure that every statement is executed at least once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410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962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Verdana" pitchFamily="34" charset="0"/>
              </a:rPr>
              <a:t>How many test cases required for Statement Coverage?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2514600" cy="41148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input(Y)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if (Y&lt;=0) then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Y := −Y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err="1" smtClean="0">
                <a:latin typeface="Verdana" pitchFamily="34" charset="0"/>
              </a:rPr>
              <a:t>end_if</a:t>
            </a:r>
            <a:endParaRPr lang="en-US" dirty="0" smtClean="0">
              <a:latin typeface="Verdana" pitchFamily="34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while (Y&gt;0) do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input(X)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Y := Y-1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dirty="0" err="1" smtClean="0">
                <a:latin typeface="Verdana" pitchFamily="34" charset="0"/>
              </a:rPr>
              <a:t>end_while</a:t>
            </a:r>
            <a:endParaRPr lang="en-US" dirty="0" smtClean="0">
              <a:latin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75200" y="1447800"/>
            <a:ext cx="1930400" cy="3733800"/>
            <a:chOff x="4775200" y="1447800"/>
            <a:chExt cx="1930400" cy="3733800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5181600" y="1828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auto">
            <a:xfrm>
              <a:off x="5181600" y="3352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auto">
            <a:xfrm>
              <a:off x="6172200" y="2590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auto">
            <a:xfrm>
              <a:off x="5486400" y="4495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5638800" y="22860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5638800" y="29718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5410200" y="2362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5486400" y="38862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>
              <a:off x="5715000" y="3657600"/>
              <a:ext cx="508000" cy="990600"/>
            </a:xfrm>
            <a:custGeom>
              <a:avLst/>
              <a:gdLst>
                <a:gd name="T0" fmla="*/ 2147483647 w 320"/>
                <a:gd name="T1" fmla="*/ 2147483647 h 672"/>
                <a:gd name="T2" fmla="*/ 2147483647 w 320"/>
                <a:gd name="T3" fmla="*/ 2147483647 h 672"/>
                <a:gd name="T4" fmla="*/ 0 w 320"/>
                <a:gd name="T5" fmla="*/ 0 h 672"/>
                <a:gd name="T6" fmla="*/ 0 60000 65536"/>
                <a:gd name="T7" fmla="*/ 0 60000 65536"/>
                <a:gd name="T8" fmla="*/ 0 60000 65536"/>
                <a:gd name="T9" fmla="*/ 0 w 320"/>
                <a:gd name="T10" fmla="*/ 0 h 672"/>
                <a:gd name="T11" fmla="*/ 320 w 32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0" h="672">
                  <a:moveTo>
                    <a:pt x="192" y="672"/>
                  </a:moveTo>
                  <a:cubicBezTo>
                    <a:pt x="256" y="512"/>
                    <a:pt x="320" y="352"/>
                    <a:pt x="288" y="240"/>
                  </a:cubicBezTo>
                  <a:cubicBezTo>
                    <a:pt x="256" y="128"/>
                    <a:pt x="128" y="6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>
              <a:off x="5562600" y="1447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auto">
            <a:xfrm>
              <a:off x="4775200" y="3810000"/>
              <a:ext cx="482600" cy="1371600"/>
            </a:xfrm>
            <a:custGeom>
              <a:avLst/>
              <a:gdLst>
                <a:gd name="T0" fmla="*/ 2147483647 w 304"/>
                <a:gd name="T1" fmla="*/ 0 h 864"/>
                <a:gd name="T2" fmla="*/ 2147483647 w 304"/>
                <a:gd name="T3" fmla="*/ 2147483647 h 864"/>
                <a:gd name="T4" fmla="*/ 2147483647 w 304"/>
                <a:gd name="T5" fmla="*/ 2147483647 h 864"/>
                <a:gd name="T6" fmla="*/ 2147483647 w 304"/>
                <a:gd name="T7" fmla="*/ 2147483647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4"/>
                <a:gd name="T13" fmla="*/ 0 h 864"/>
                <a:gd name="T14" fmla="*/ 304 w 304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4" h="864">
                  <a:moveTo>
                    <a:pt x="304" y="0"/>
                  </a:moveTo>
                  <a:cubicBezTo>
                    <a:pt x="168" y="92"/>
                    <a:pt x="32" y="184"/>
                    <a:pt x="16" y="288"/>
                  </a:cubicBezTo>
                  <a:cubicBezTo>
                    <a:pt x="0" y="392"/>
                    <a:pt x="192" y="528"/>
                    <a:pt x="208" y="624"/>
                  </a:cubicBezTo>
                  <a:cubicBezTo>
                    <a:pt x="224" y="720"/>
                    <a:pt x="128" y="824"/>
                    <a:pt x="112" y="8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3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Branch Coverage</a:t>
            </a:r>
            <a:endParaRPr lang="en-US" b="0" dirty="0" smtClean="0"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7"/>
            <a:ext cx="8291264" cy="1656184"/>
          </a:xfrm>
        </p:spPr>
        <p:txBody>
          <a:bodyPr/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Branch Coverage requires that each branch will have been traversed, and that every program entry point will have been taken, at least once.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Also known as </a:t>
            </a:r>
            <a:r>
              <a:rPr lang="en-US" i="1" dirty="0" smtClean="0">
                <a:solidFill>
                  <a:srgbClr val="FDAD23"/>
                </a:solidFill>
                <a:latin typeface="Verdana" pitchFamily="34" charset="0"/>
              </a:rPr>
              <a:t>Edge Coverage.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09800" y="3087960"/>
            <a:ext cx="533400" cy="3505200"/>
            <a:chOff x="2209800" y="2590800"/>
            <a:chExt cx="533400" cy="350520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209800" y="2971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209800" y="4038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209800" y="51054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478088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590800" y="2590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286000" y="5638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478088" y="4572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3087960"/>
            <a:ext cx="1600200" cy="3581400"/>
            <a:chOff x="4419600" y="2590800"/>
            <a:chExt cx="1600200" cy="3581400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4419600" y="2971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419600" y="4038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4672013" y="3505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800600" y="2590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4419600" y="2971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4419600" y="4038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4800600" y="2590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486400" y="3048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5486400" y="4114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5486400" y="5181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5751513" y="3581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5867400" y="2667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562600" y="5715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5751513" y="4648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800600" y="45720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4572000" y="1700808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coverage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Find a set of test cases to ensure that each branching statement is taken in each direction at least </a:t>
            </a:r>
            <a:r>
              <a:rPr lang="en-US" sz="4000" dirty="0" smtClean="0"/>
              <a:t>once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86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Glass box/white box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0" name="Picture 2" descr="http://web.eecs.umich.edu/~bchandra/research/images/glassbox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00571"/>
            <a:ext cx="5438775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5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34" charset="0"/>
              </a:rPr>
              <a:t>Branch Coverage (cont’d)</a:t>
            </a:r>
            <a:endParaRPr lang="en-US" b="0" smtClean="0">
              <a:latin typeface="Verdan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dirty="0" smtClean="0">
                <a:latin typeface="Verdana" pitchFamily="34" charset="0"/>
              </a:rPr>
              <a:t>What is the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relationship</a:t>
            </a:r>
            <a:r>
              <a:rPr lang="en-US" dirty="0" smtClean="0">
                <a:latin typeface="Verdana" pitchFamily="34" charset="0"/>
              </a:rPr>
              <a:t> between Statement and Branch Coverage?</a:t>
            </a:r>
          </a:p>
          <a:p>
            <a:pPr marL="457200" indent="-457200" eaLnBrk="1" hangingPunct="1">
              <a:buFontTx/>
              <a:buNone/>
            </a:pPr>
            <a:r>
              <a:rPr lang="en-US" dirty="0" smtClean="0">
                <a:latin typeface="Verdana" pitchFamily="34" charset="0"/>
              </a:rPr>
              <a:t>	</a:t>
            </a:r>
            <a:r>
              <a:rPr lang="en-US" b="1" u="sng" dirty="0" smtClean="0">
                <a:latin typeface="Verdana" pitchFamily="34" charset="0"/>
              </a:rPr>
              <a:t>Possible relationships: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>
                <a:latin typeface="Verdana" pitchFamily="34" charset="0"/>
              </a:rPr>
              <a:t>None.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>
                <a:latin typeface="Verdana" pitchFamily="34" charset="0"/>
              </a:rPr>
              <a:t>Statement Coverage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subsumes</a:t>
            </a:r>
            <a:r>
              <a:rPr lang="en-US" dirty="0" smtClean="0">
                <a:latin typeface="Verdana" pitchFamily="34" charset="0"/>
              </a:rPr>
              <a:t> Branch Coverage (“statement =&gt; branch”).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 smtClean="0">
                <a:latin typeface="Verdana" pitchFamily="34" charset="0"/>
              </a:rPr>
              <a:t>Branch Coverage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subsumes</a:t>
            </a:r>
            <a:r>
              <a:rPr lang="en-US" dirty="0" smtClean="0">
                <a:latin typeface="Verdana" pitchFamily="34" charset="0"/>
              </a:rPr>
              <a:t> Statement Coverage (“branch =&gt; statement”).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2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931224" cy="1371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Does “statement =&gt; branch” ???</a:t>
            </a:r>
          </a:p>
        </p:txBody>
      </p:sp>
      <p:sp>
        <p:nvSpPr>
          <p:cNvPr id="15363" name="Oval 4"/>
          <p:cNvSpPr>
            <a:spLocks noChangeArrowheads="1"/>
          </p:cNvSpPr>
          <p:nvPr/>
        </p:nvSpPr>
        <p:spPr bwMode="auto">
          <a:xfrm>
            <a:off x="1600200" y="1981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16002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2590800" y="2743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2057400" y="2438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H="1">
            <a:off x="2057400" y="3124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1865313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Freeform 10"/>
          <p:cNvSpPr>
            <a:spLocks/>
          </p:cNvSpPr>
          <p:nvPr/>
        </p:nvSpPr>
        <p:spPr bwMode="auto">
          <a:xfrm>
            <a:off x="1981200" y="1600200"/>
            <a:ext cx="152400" cy="457200"/>
          </a:xfrm>
          <a:custGeom>
            <a:avLst/>
            <a:gdLst>
              <a:gd name="T0" fmla="*/ 2147483647 w 96"/>
              <a:gd name="T1" fmla="*/ 0 h 288"/>
              <a:gd name="T2" fmla="*/ 0 w 96"/>
              <a:gd name="T3" fmla="*/ 2147483647 h 288"/>
              <a:gd name="T4" fmla="*/ 2147483647 w 96"/>
              <a:gd name="T5" fmla="*/ 2147483647 h 288"/>
              <a:gd name="T6" fmla="*/ 0 w 96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288"/>
              <a:gd name="T14" fmla="*/ 96 w 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288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96" y="160"/>
                  <a:pt x="96" y="192"/>
                </a:cubicBezTo>
                <a:cubicBezTo>
                  <a:pt x="96" y="224"/>
                  <a:pt x="16" y="272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Freeform 11"/>
          <p:cNvSpPr>
            <a:spLocks/>
          </p:cNvSpPr>
          <p:nvPr/>
        </p:nvSpPr>
        <p:spPr bwMode="auto">
          <a:xfrm>
            <a:off x="1676400" y="4038600"/>
            <a:ext cx="152400" cy="457200"/>
          </a:xfrm>
          <a:custGeom>
            <a:avLst/>
            <a:gdLst>
              <a:gd name="T0" fmla="*/ 2147483647 w 96"/>
              <a:gd name="T1" fmla="*/ 0 h 288"/>
              <a:gd name="T2" fmla="*/ 0 w 96"/>
              <a:gd name="T3" fmla="*/ 2147483647 h 288"/>
              <a:gd name="T4" fmla="*/ 2147483647 w 96"/>
              <a:gd name="T5" fmla="*/ 2147483647 h 288"/>
              <a:gd name="T6" fmla="*/ 0 w 96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288"/>
              <a:gd name="T14" fmla="*/ 96 w 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288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96" y="160"/>
                  <a:pt x="96" y="192"/>
                </a:cubicBezTo>
                <a:cubicBezTo>
                  <a:pt x="96" y="224"/>
                  <a:pt x="16" y="272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3962400" y="1828800"/>
            <a:ext cx="464204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Min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imum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number of cases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required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for Statement Coverage?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Min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imum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number of cases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required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for Branch Coverage?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1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787208" cy="82801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Does “branch =&gt; statement” ???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2734072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Normally, </a:t>
            </a:r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YES…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98476" y="2476500"/>
            <a:ext cx="1600200" cy="3581400"/>
            <a:chOff x="2514600" y="2667000"/>
            <a:chExt cx="1600200" cy="3581400"/>
          </a:xfrm>
          <a:effectLst/>
        </p:grpSpPr>
        <p:sp>
          <p:nvSpPr>
            <p:cNvPr id="350212" name="Oval 4"/>
            <p:cNvSpPr>
              <a:spLocks noChangeArrowheads="1"/>
            </p:cNvSpPr>
            <p:nvPr/>
          </p:nvSpPr>
          <p:spPr bwMode="auto">
            <a:xfrm>
              <a:off x="2514600" y="3048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3" name="Oval 5"/>
            <p:cNvSpPr>
              <a:spLocks noChangeArrowheads="1"/>
            </p:cNvSpPr>
            <p:nvPr/>
          </p:nvSpPr>
          <p:spPr bwMode="auto">
            <a:xfrm>
              <a:off x="2514600" y="4114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4" name="Line 6"/>
            <p:cNvSpPr>
              <a:spLocks noChangeShapeType="1"/>
            </p:cNvSpPr>
            <p:nvPr/>
          </p:nvSpPr>
          <p:spPr bwMode="auto">
            <a:xfrm>
              <a:off x="2770188" y="3581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15" name="Freeform 7"/>
            <p:cNvSpPr>
              <a:spLocks/>
            </p:cNvSpPr>
            <p:nvPr/>
          </p:nvSpPr>
          <p:spPr bwMode="auto">
            <a:xfrm>
              <a:off x="2895600" y="2667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16" name="Oval 8"/>
            <p:cNvSpPr>
              <a:spLocks noChangeArrowheads="1"/>
            </p:cNvSpPr>
            <p:nvPr/>
          </p:nvSpPr>
          <p:spPr bwMode="auto">
            <a:xfrm>
              <a:off x="2514600" y="3048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7" name="Oval 9"/>
            <p:cNvSpPr>
              <a:spLocks noChangeArrowheads="1"/>
            </p:cNvSpPr>
            <p:nvPr/>
          </p:nvSpPr>
          <p:spPr bwMode="auto">
            <a:xfrm>
              <a:off x="2514600" y="4114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9" name="Freeform 11"/>
            <p:cNvSpPr>
              <a:spLocks/>
            </p:cNvSpPr>
            <p:nvPr/>
          </p:nvSpPr>
          <p:spPr bwMode="auto">
            <a:xfrm>
              <a:off x="2895600" y="2667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20" name="Oval 12"/>
            <p:cNvSpPr>
              <a:spLocks noChangeArrowheads="1"/>
            </p:cNvSpPr>
            <p:nvPr/>
          </p:nvSpPr>
          <p:spPr bwMode="auto">
            <a:xfrm>
              <a:off x="3581400" y="3124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1" name="Oval 13"/>
            <p:cNvSpPr>
              <a:spLocks noChangeArrowheads="1"/>
            </p:cNvSpPr>
            <p:nvPr/>
          </p:nvSpPr>
          <p:spPr bwMode="auto">
            <a:xfrm>
              <a:off x="3581400" y="4191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2" name="Oval 14"/>
            <p:cNvSpPr>
              <a:spLocks noChangeArrowheads="1"/>
            </p:cNvSpPr>
            <p:nvPr/>
          </p:nvSpPr>
          <p:spPr bwMode="auto">
            <a:xfrm>
              <a:off x="3581400" y="5257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23" name="Line 15"/>
            <p:cNvSpPr>
              <a:spLocks noChangeShapeType="1"/>
            </p:cNvSpPr>
            <p:nvPr/>
          </p:nvSpPr>
          <p:spPr bwMode="auto">
            <a:xfrm>
              <a:off x="3840163" y="3657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24" name="Freeform 16"/>
            <p:cNvSpPr>
              <a:spLocks/>
            </p:cNvSpPr>
            <p:nvPr/>
          </p:nvSpPr>
          <p:spPr bwMode="auto">
            <a:xfrm>
              <a:off x="3962400" y="27432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25" name="Freeform 17"/>
            <p:cNvSpPr>
              <a:spLocks/>
            </p:cNvSpPr>
            <p:nvPr/>
          </p:nvSpPr>
          <p:spPr bwMode="auto">
            <a:xfrm>
              <a:off x="3657600" y="57912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26" name="Line 18"/>
            <p:cNvSpPr>
              <a:spLocks noChangeShapeType="1"/>
            </p:cNvSpPr>
            <p:nvPr/>
          </p:nvSpPr>
          <p:spPr bwMode="auto">
            <a:xfrm>
              <a:off x="3840163" y="4724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0227" name="Line 19"/>
            <p:cNvSpPr>
              <a:spLocks noChangeShapeType="1"/>
            </p:cNvSpPr>
            <p:nvPr/>
          </p:nvSpPr>
          <p:spPr bwMode="auto">
            <a:xfrm>
              <a:off x="2895600" y="46482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310499" y="1679864"/>
            <a:ext cx="4777145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>
                <a:latin typeface="Verdana" pitchFamily="34" charset="0"/>
              </a:rPr>
              <a:t>UNLESS </a:t>
            </a:r>
            <a:r>
              <a:rPr lang="en-US" dirty="0" smtClean="0">
                <a:latin typeface="Verdana" pitchFamily="34" charset="0"/>
              </a:rPr>
              <a:t>“DEAD CODE”</a:t>
            </a:r>
            <a:r>
              <a:rPr lang="tr-TR" dirty="0" smtClean="0">
                <a:latin typeface="Verdana" pitchFamily="34" charset="0"/>
              </a:rPr>
              <a:t> exists</a:t>
            </a:r>
            <a:endParaRPr lang="en-US" dirty="0" smtClean="0">
              <a:latin typeface="Verdan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840289" y="2601191"/>
            <a:ext cx="2667000" cy="3581400"/>
            <a:chOff x="2514600" y="2667000"/>
            <a:chExt cx="2667000" cy="3581400"/>
          </a:xfrm>
        </p:grpSpPr>
        <p:sp>
          <p:nvSpPr>
            <p:cNvPr id="22" name="Oval 4"/>
            <p:cNvSpPr>
              <a:spLocks noChangeArrowheads="1"/>
            </p:cNvSpPr>
            <p:nvPr/>
          </p:nvSpPr>
          <p:spPr bwMode="auto">
            <a:xfrm>
              <a:off x="2514600" y="3048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514600" y="4114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auto">
            <a:xfrm>
              <a:off x="2895600" y="2667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2514600" y="3048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2514600" y="4114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2770188" y="3581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2895600" y="2667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12"/>
            <p:cNvSpPr>
              <a:spLocks noChangeArrowheads="1"/>
            </p:cNvSpPr>
            <p:nvPr/>
          </p:nvSpPr>
          <p:spPr bwMode="auto">
            <a:xfrm>
              <a:off x="3581400" y="3124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3"/>
            <p:cNvSpPr>
              <a:spLocks noChangeArrowheads="1"/>
            </p:cNvSpPr>
            <p:nvPr/>
          </p:nvSpPr>
          <p:spPr bwMode="auto">
            <a:xfrm>
              <a:off x="3581400" y="4191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4"/>
            <p:cNvSpPr>
              <a:spLocks noChangeArrowheads="1"/>
            </p:cNvSpPr>
            <p:nvPr/>
          </p:nvSpPr>
          <p:spPr bwMode="auto">
            <a:xfrm>
              <a:off x="3581400" y="5257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>
              <a:off x="3840163" y="3657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3962400" y="27432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auto">
            <a:xfrm>
              <a:off x="3657600" y="57912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3840163" y="4724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9"/>
            <p:cNvSpPr>
              <a:spLocks noChangeShapeType="1"/>
            </p:cNvSpPr>
            <p:nvPr/>
          </p:nvSpPr>
          <p:spPr bwMode="auto">
            <a:xfrm>
              <a:off x="2895600" y="46482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20"/>
            <p:cNvSpPr>
              <a:spLocks noChangeArrowheads="1"/>
            </p:cNvSpPr>
            <p:nvPr/>
          </p:nvSpPr>
          <p:spPr bwMode="auto">
            <a:xfrm>
              <a:off x="4648200" y="4191000"/>
              <a:ext cx="533400" cy="533400"/>
            </a:xfrm>
            <a:prstGeom prst="ellipse">
              <a:avLst/>
            </a:prstGeom>
            <a:solidFill>
              <a:srgbClr val="FDAD2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179512" y="1268760"/>
            <a:ext cx="3672408" cy="5328592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223284" y="1268760"/>
            <a:ext cx="4597187" cy="5328592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2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/>
      <p:bldP spid="20" grpId="0"/>
      <p:bldP spid="3" grpId="0" animBg="1"/>
      <p:bldP spid="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Does “branch =&gt; statement” ???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696200" cy="4114800"/>
          </a:xfrm>
        </p:spPr>
        <p:txBody>
          <a:bodyPr/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</a:rPr>
              <a:t>If a program has "dead (i.e., unreachable) code", then "statement coverage" is unachievable. </a:t>
            </a:r>
            <a:endParaRPr lang="tr-TR" sz="2400" dirty="0" smtClean="0"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tr-TR" sz="2400" dirty="0" smtClean="0">
                <a:latin typeface="Verdana" pitchFamily="34" charset="0"/>
              </a:rPr>
              <a:t>A</a:t>
            </a:r>
            <a:r>
              <a:rPr lang="en-US" sz="2400" dirty="0" err="1" smtClean="0">
                <a:latin typeface="Verdana" pitchFamily="34" charset="0"/>
              </a:rPr>
              <a:t>lways</a:t>
            </a:r>
            <a:r>
              <a:rPr lang="en-US" sz="2400" dirty="0" smtClean="0">
                <a:latin typeface="Verdana" pitchFamily="34" charset="0"/>
              </a:rPr>
              <a:t> assume the nominal case of </a:t>
            </a:r>
            <a:r>
              <a:rPr lang="en-US" sz="2400" dirty="0" smtClean="0">
                <a:solidFill>
                  <a:srgbClr val="FDAD23"/>
                </a:solidFill>
                <a:latin typeface="Verdana" pitchFamily="34" charset="0"/>
              </a:rPr>
              <a:t>“no dead code"</a:t>
            </a:r>
            <a:r>
              <a:rPr lang="en-US" sz="2400" dirty="0" smtClean="0">
                <a:latin typeface="Verdana" pitchFamily="34" charset="0"/>
              </a:rPr>
              <a:t> unless explicitly stated otherwise.  </a:t>
            </a:r>
            <a:endParaRPr lang="tr-TR" sz="2400" dirty="0" smtClean="0"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</a:rPr>
              <a:t>Under this assumption, Branch Coverage does indeed subsume Statement Coverage.</a:t>
            </a:r>
          </a:p>
          <a:p>
            <a:pPr eaLnBrk="1" hangingPunct="1"/>
            <a:endParaRPr lang="en-US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4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34" charset="0"/>
              </a:rPr>
              <a:t>Condition Coverage</a:t>
            </a:r>
            <a:endParaRPr lang="en-US" b="0" smtClean="0">
              <a:latin typeface="Verdan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064896" cy="74868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A branch predicate may have more than one condition.</a:t>
            </a:r>
          </a:p>
          <a:p>
            <a:pPr eaLnBrk="1" hangingPunct="1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en-US" dirty="0" smtClean="0"/>
              <a:t>			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9552" y="2492896"/>
            <a:ext cx="5181600" cy="36009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FDAD23"/>
              </a:buClr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input(X,Y)</a:t>
            </a:r>
          </a:p>
          <a:p>
            <a:pPr eaLnBrk="1" hangingPunct="1">
              <a:buClr>
                <a:srgbClr val="FDAD23"/>
              </a:buClr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if </a:t>
            </a:r>
            <a:r>
              <a:rPr lang="en-US" b="1" dirty="0">
                <a:solidFill>
                  <a:srgbClr val="FDAD23"/>
                </a:solidFill>
                <a:latin typeface="Verdana" pitchFamily="34" charset="0"/>
              </a:rPr>
              <a:t>(Y&lt;=0)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or </a:t>
            </a:r>
            <a:r>
              <a:rPr lang="en-US" b="1" dirty="0">
                <a:solidFill>
                  <a:srgbClr val="FDAD23"/>
                </a:solidFill>
                <a:latin typeface="Verdana" pitchFamily="34" charset="0"/>
              </a:rPr>
              <a:t>(X=0)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 then</a:t>
            </a:r>
          </a:p>
          <a:p>
            <a:pPr eaLnBrk="1" hangingPunct="1">
              <a:buClr>
                <a:srgbClr val="FDAD23"/>
              </a:buClr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	Y := -Y</a:t>
            </a:r>
          </a:p>
          <a:p>
            <a:pPr eaLnBrk="1" hangingPunct="1">
              <a:buClr>
                <a:srgbClr val="FDAD23"/>
              </a:buClr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end_if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  <a:p>
            <a:pPr eaLnBrk="1" hangingPunct="1">
              <a:buClr>
                <a:srgbClr val="FDAD23"/>
              </a:buClr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while </a:t>
            </a:r>
            <a:r>
              <a:rPr lang="en-US" b="1" dirty="0">
                <a:solidFill>
                  <a:srgbClr val="FDAD23"/>
                </a:solidFill>
                <a:latin typeface="Verdana" pitchFamily="34" charset="0"/>
              </a:rPr>
              <a:t>(Y&gt;0)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 and </a:t>
            </a:r>
            <a:r>
              <a:rPr lang="en-US" b="1" dirty="0">
                <a:solidFill>
                  <a:srgbClr val="FDAD23"/>
                </a:solidFill>
                <a:latin typeface="Verdana" pitchFamily="34" charset="0"/>
              </a:rPr>
              <a:t>(not EOF)</a:t>
            </a:r>
            <a:r>
              <a:rPr lang="en-US" dirty="0">
                <a:solidFill>
                  <a:schemeClr val="bg1"/>
                </a:solidFill>
                <a:latin typeface="Verdana" pitchFamily="34" charset="0"/>
              </a:rPr>
              <a:t> do</a:t>
            </a:r>
          </a:p>
          <a:p>
            <a:pPr eaLnBrk="1" hangingPunct="1">
              <a:buClr>
                <a:srgbClr val="FDAD23"/>
              </a:buClr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	input(X)</a:t>
            </a:r>
          </a:p>
          <a:p>
            <a:pPr eaLnBrk="1" hangingPunct="1">
              <a:buClr>
                <a:srgbClr val="FDAD23"/>
              </a:buClr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	Y := Y-1</a:t>
            </a:r>
          </a:p>
          <a:p>
            <a:pPr eaLnBrk="1" hangingPunct="1">
              <a:buClr>
                <a:srgbClr val="FDAD23"/>
              </a:buClr>
            </a:pP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Verdana" pitchFamily="34" charset="0"/>
              </a:rPr>
              <a:t>end_while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04248" y="2492896"/>
            <a:ext cx="1930400" cy="3733800"/>
            <a:chOff x="4775200" y="1447800"/>
            <a:chExt cx="1930400" cy="373380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5181600" y="1828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5181600" y="3352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172200" y="2590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486400" y="44958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5638800" y="22860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5638800" y="2971800"/>
              <a:ext cx="6096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410200" y="2362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5486400" y="3886200"/>
              <a:ext cx="1524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715000" y="3657600"/>
              <a:ext cx="508000" cy="990600"/>
            </a:xfrm>
            <a:custGeom>
              <a:avLst/>
              <a:gdLst>
                <a:gd name="T0" fmla="*/ 2147483647 w 320"/>
                <a:gd name="T1" fmla="*/ 2147483647 h 672"/>
                <a:gd name="T2" fmla="*/ 2147483647 w 320"/>
                <a:gd name="T3" fmla="*/ 2147483647 h 672"/>
                <a:gd name="T4" fmla="*/ 0 w 320"/>
                <a:gd name="T5" fmla="*/ 0 h 672"/>
                <a:gd name="T6" fmla="*/ 0 60000 65536"/>
                <a:gd name="T7" fmla="*/ 0 60000 65536"/>
                <a:gd name="T8" fmla="*/ 0 60000 65536"/>
                <a:gd name="T9" fmla="*/ 0 w 320"/>
                <a:gd name="T10" fmla="*/ 0 h 672"/>
                <a:gd name="T11" fmla="*/ 320 w 320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0" h="672">
                  <a:moveTo>
                    <a:pt x="192" y="672"/>
                  </a:moveTo>
                  <a:cubicBezTo>
                    <a:pt x="256" y="512"/>
                    <a:pt x="320" y="352"/>
                    <a:pt x="288" y="240"/>
                  </a:cubicBezTo>
                  <a:cubicBezTo>
                    <a:pt x="256" y="128"/>
                    <a:pt x="128" y="6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5562600" y="1447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775200" y="3810000"/>
              <a:ext cx="482600" cy="1371600"/>
            </a:xfrm>
            <a:custGeom>
              <a:avLst/>
              <a:gdLst>
                <a:gd name="T0" fmla="*/ 2147483647 w 304"/>
                <a:gd name="T1" fmla="*/ 0 h 864"/>
                <a:gd name="T2" fmla="*/ 2147483647 w 304"/>
                <a:gd name="T3" fmla="*/ 2147483647 h 864"/>
                <a:gd name="T4" fmla="*/ 2147483647 w 304"/>
                <a:gd name="T5" fmla="*/ 2147483647 h 864"/>
                <a:gd name="T6" fmla="*/ 2147483647 w 304"/>
                <a:gd name="T7" fmla="*/ 2147483647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4"/>
                <a:gd name="T13" fmla="*/ 0 h 864"/>
                <a:gd name="T14" fmla="*/ 304 w 304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4" h="864">
                  <a:moveTo>
                    <a:pt x="304" y="0"/>
                  </a:moveTo>
                  <a:cubicBezTo>
                    <a:pt x="168" y="92"/>
                    <a:pt x="32" y="184"/>
                    <a:pt x="16" y="288"/>
                  </a:cubicBezTo>
                  <a:cubicBezTo>
                    <a:pt x="0" y="392"/>
                    <a:pt x="192" y="528"/>
                    <a:pt x="208" y="624"/>
                  </a:cubicBezTo>
                  <a:cubicBezTo>
                    <a:pt x="224" y="720"/>
                    <a:pt x="128" y="824"/>
                    <a:pt x="112" y="8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371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Condition Coverage (cont’d)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Condition Coverage requires that each condition will have been </a:t>
            </a:r>
            <a:endParaRPr lang="tr-TR" b="1" dirty="0" smtClean="0">
              <a:solidFill>
                <a:srgbClr val="FDAD23"/>
              </a:solidFill>
              <a:latin typeface="Verdana" pitchFamily="34" charset="0"/>
            </a:endParaRPr>
          </a:p>
          <a:p>
            <a:pPr marL="800100" lvl="1" indent="-342900"/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True at least once and </a:t>
            </a:r>
            <a:endParaRPr lang="tr-TR" b="1" dirty="0" smtClean="0">
              <a:solidFill>
                <a:srgbClr val="FDAD23"/>
              </a:solidFill>
              <a:latin typeface="Verdana" pitchFamily="34" charset="0"/>
            </a:endParaRPr>
          </a:p>
          <a:p>
            <a:pPr marL="800100" lvl="1" indent="-342900"/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False at least once.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tr-TR" dirty="0" smtClean="0"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What is the relationship between Branch and Condition Coverage?</a:t>
            </a:r>
          </a:p>
          <a:p>
            <a:pPr eaLnBrk="1" hangingPunct="1"/>
            <a:endParaRPr lang="en-US" b="1" dirty="0" smtClean="0">
              <a:solidFill>
                <a:srgbClr val="FDAD23"/>
              </a:solidFill>
            </a:endParaRPr>
          </a:p>
          <a:p>
            <a:pPr eaLnBrk="1" hangingPunct="1"/>
            <a:endParaRPr lang="en-US" b="1" dirty="0" smtClean="0">
              <a:solidFill>
                <a:srgbClr val="FDAD2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19256" cy="972026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Condition Coverage (cont’d)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20888"/>
            <a:ext cx="2819400" cy="2133600"/>
          </a:xfrm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mtClean="0">
                <a:latin typeface="Verdana" pitchFamily="34" charset="0"/>
              </a:rPr>
              <a:t>if </a:t>
            </a:r>
            <a:r>
              <a:rPr lang="en-US" b="1" smtClean="0">
                <a:solidFill>
                  <a:srgbClr val="FDAD23"/>
                </a:solidFill>
                <a:latin typeface="Verdana" pitchFamily="34" charset="0"/>
              </a:rPr>
              <a:t>A</a:t>
            </a:r>
            <a:r>
              <a:rPr lang="en-US" smtClean="0">
                <a:latin typeface="Verdana" pitchFamily="34" charset="0"/>
              </a:rPr>
              <a:t> or </a:t>
            </a:r>
            <a:r>
              <a:rPr lang="en-US" b="1" smtClean="0">
                <a:solidFill>
                  <a:srgbClr val="FDAD23"/>
                </a:solidFill>
                <a:latin typeface="Verdana" pitchFamily="34" charset="0"/>
              </a:rPr>
              <a:t>B</a:t>
            </a:r>
            <a:r>
              <a:rPr lang="en-US" smtClean="0">
                <a:latin typeface="Verdana" pitchFamily="34" charset="0"/>
              </a:rPr>
              <a:t> then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mtClean="0">
                <a:latin typeface="Verdana" pitchFamily="34" charset="0"/>
              </a:rPr>
              <a:t>   s1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mtClean="0">
                <a:latin typeface="Verdana" pitchFamily="34" charset="0"/>
              </a:rPr>
              <a:t>else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mtClean="0">
                <a:latin typeface="Verdana" pitchFamily="34" charset="0"/>
              </a:rPr>
              <a:t>   s2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mtClean="0">
                <a:latin typeface="Verdana" pitchFamily="34" charset="0"/>
              </a:rPr>
              <a:t>end_if_then_else</a:t>
            </a:r>
          </a:p>
        </p:txBody>
      </p:sp>
      <p:graphicFrame>
        <p:nvGraphicFramePr>
          <p:cNvPr id="28471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357956"/>
              </p:ext>
            </p:extLst>
          </p:nvPr>
        </p:nvGraphicFramePr>
        <p:xfrm>
          <a:off x="4283968" y="2420888"/>
          <a:ext cx="4191000" cy="1760538"/>
        </p:xfrm>
        <a:graphic>
          <a:graphicData uri="http://schemas.openxmlformats.org/drawingml/2006/table">
            <a:tbl>
              <a:tblPr/>
              <a:tblGrid>
                <a:gridCol w="1370013"/>
                <a:gridCol w="725487"/>
                <a:gridCol w="644525"/>
                <a:gridCol w="14509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DAD23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DAD23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test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test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19256" cy="972026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Condition Coverage (cont’d)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7808" y="2594397"/>
            <a:ext cx="2819400" cy="21336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if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A</a:t>
            </a:r>
            <a:r>
              <a:rPr lang="en-US" dirty="0" smtClean="0">
                <a:latin typeface="Verdana" pitchFamily="34" charset="0"/>
              </a:rPr>
              <a:t> or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B</a:t>
            </a:r>
            <a:r>
              <a:rPr lang="en-US" dirty="0" smtClean="0">
                <a:latin typeface="Verdana" pitchFamily="34" charset="0"/>
              </a:rPr>
              <a:t> then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   s1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else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   s2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err="1" smtClean="0">
                <a:latin typeface="Verdana" pitchFamily="34" charset="0"/>
              </a:rPr>
              <a:t>end_if_then_else</a:t>
            </a:r>
            <a:endParaRPr lang="en-US" dirty="0" smtClean="0">
              <a:latin typeface="Verdana" pitchFamily="34" charset="0"/>
            </a:endParaRPr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93532"/>
              </p:ext>
            </p:extLst>
          </p:nvPr>
        </p:nvGraphicFramePr>
        <p:xfrm>
          <a:off x="4355976" y="2780928"/>
          <a:ext cx="4191000" cy="1760538"/>
        </p:xfrm>
        <a:graphic>
          <a:graphicData uri="http://schemas.openxmlformats.org/drawingml/2006/table">
            <a:tbl>
              <a:tblPr/>
              <a:tblGrid>
                <a:gridCol w="1370013"/>
                <a:gridCol w="725487"/>
                <a:gridCol w="644525"/>
                <a:gridCol w="1450975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DAD23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DAD23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Branch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test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test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FDAD2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Branch/Condition Coverage</a:t>
            </a:r>
            <a:endParaRPr lang="en-US" b="0" dirty="0" smtClean="0">
              <a:latin typeface="Verdan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DAD23"/>
                </a:solidFill>
                <a:latin typeface="Verdana" pitchFamily="34" charset="0"/>
              </a:rPr>
              <a:t>Branch/Condition Coverage requires that both Branch AND Condition Coverage will have been achieved.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</a:rPr>
              <a:t>Branch/Condition Coverage subsumes both Branch Coverage and Condition Coverage.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79296" cy="972026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Compound Condition Coverage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</a:rPr>
              <a:t>What if the compiler generates code that </a:t>
            </a:r>
            <a:r>
              <a:rPr lang="en-US" sz="2400" dirty="0" smtClean="0">
                <a:solidFill>
                  <a:srgbClr val="FDAD23"/>
                </a:solidFill>
                <a:latin typeface="Verdana" pitchFamily="34" charset="0"/>
              </a:rPr>
              <a:t>masks</a:t>
            </a:r>
            <a:r>
              <a:rPr lang="en-US" sz="2400" dirty="0" smtClean="0">
                <a:latin typeface="Verdana" pitchFamily="34" charset="0"/>
              </a:rPr>
              <a:t> the evaluation of conditions?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Verdana" pitchFamily="34" charset="0"/>
              </a:rPr>
              <a:t>That is, suppose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			if (A) or (y/x=5) then...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Verdana" pitchFamily="34" charset="0"/>
              </a:rPr>
              <a:t>	</a:t>
            </a:r>
            <a:r>
              <a:rPr lang="en-US" sz="2400" dirty="0" smtClean="0">
                <a:latin typeface="Verdana" pitchFamily="34" charset="0"/>
              </a:rPr>
              <a:t>is compiled in such a way that if A is true, y/x=5 will not be evaluated.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Software Testing</a:t>
            </a:r>
          </a:p>
        </p:txBody>
      </p:sp>
      <p:sp>
        <p:nvSpPr>
          <p:cNvPr id="191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363272" cy="507342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Goal of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finding faults in the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demonstrating that there are no faults in the software (for the test cases that has been used during testing)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is not possible to </a:t>
            </a:r>
            <a:r>
              <a:rPr lang="en-US" i="1" dirty="0" smtClean="0"/>
              <a:t>prove</a:t>
            </a:r>
            <a:r>
              <a:rPr lang="en-US" dirty="0" smtClean="0"/>
              <a:t> that there are no faults in the software using testing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Testing should help locate errors, not just detect their presence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yes/no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answer to the question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is the program correct?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is not very helpful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Testing should be repeatable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could be difficult for distributed or concurrent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effect of the environment, uninitialized variables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26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79296" cy="1371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Compound Condition Coverage (cont’d)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Compound Condition Coverage requires that all </a:t>
            </a:r>
            <a:r>
              <a:rPr lang="en-US" b="1" i="1" dirty="0" smtClean="0">
                <a:solidFill>
                  <a:srgbClr val="FDAD23"/>
                </a:solidFill>
                <a:latin typeface="Verdana" pitchFamily="34" charset="0"/>
              </a:rPr>
              <a:t>combinations </a:t>
            </a:r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of condition values at every branch statement will have been covered, and that every entry point will have been taken, at least once.</a:t>
            </a:r>
          </a:p>
          <a:p>
            <a:pPr marL="342900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Also know as </a:t>
            </a:r>
            <a:r>
              <a:rPr lang="en-US" b="1" i="1" dirty="0" smtClean="0">
                <a:latin typeface="Verdana" pitchFamily="34" charset="0"/>
              </a:rPr>
              <a:t>Multiple Condition Coverage.</a:t>
            </a:r>
          </a:p>
          <a:p>
            <a:pPr marL="342900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Subsumes Branch/Condition Coverage, regardless of the order in which conditions are evaluated.</a:t>
            </a:r>
            <a:endParaRPr lang="en-US" b="1" dirty="0" smtClean="0">
              <a:solidFill>
                <a:srgbClr val="FDAD23"/>
              </a:solidFill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34" charset="0"/>
              </a:rPr>
              <a:t>Compound Condition Coverage (cont’d)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295400" y="3124200"/>
            <a:ext cx="4343400" cy="238219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Clr>
                <a:srgbClr val="FDAD23"/>
              </a:buClr>
            </a:pPr>
            <a:r>
              <a:rPr lang="en-US" dirty="0">
                <a:latin typeface="Verdana" pitchFamily="34" charset="0"/>
              </a:rPr>
              <a:t>input(X,Y)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>
                <a:srgbClr val="FDAD23"/>
              </a:buClr>
            </a:pPr>
            <a:r>
              <a:rPr lang="en-US" dirty="0">
                <a:latin typeface="Verdana" pitchFamily="34" charset="0"/>
              </a:rPr>
              <a:t>if </a:t>
            </a:r>
            <a:r>
              <a:rPr lang="en-US" b="1" dirty="0">
                <a:latin typeface="Verdana" pitchFamily="34" charset="0"/>
              </a:rPr>
              <a:t>(Y&lt;=0)</a:t>
            </a:r>
            <a:r>
              <a:rPr lang="en-US" dirty="0">
                <a:latin typeface="Verdana" pitchFamily="34" charset="0"/>
              </a:rPr>
              <a:t> or </a:t>
            </a:r>
            <a:r>
              <a:rPr lang="en-US" b="1" dirty="0">
                <a:latin typeface="Verdana" pitchFamily="34" charset="0"/>
              </a:rPr>
              <a:t>(X=0)</a:t>
            </a:r>
            <a:r>
              <a:rPr lang="en-US" dirty="0">
                <a:latin typeface="Verdana" pitchFamily="34" charset="0"/>
              </a:rPr>
              <a:t> then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>
                <a:srgbClr val="FDAD23"/>
              </a:buClr>
            </a:pPr>
            <a:r>
              <a:rPr lang="en-US" dirty="0">
                <a:latin typeface="Verdana" pitchFamily="34" charset="0"/>
              </a:rPr>
              <a:t>	Y := -Y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Clr>
                <a:srgbClr val="FDAD23"/>
              </a:buClr>
            </a:pPr>
            <a:r>
              <a:rPr lang="en-US" dirty="0" err="1">
                <a:latin typeface="Verdana" pitchFamily="34" charset="0"/>
              </a:rPr>
              <a:t>end_if</a:t>
            </a:r>
            <a:endParaRPr lang="en-US" dirty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3657600" y="1905000"/>
            <a:ext cx="472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Combinations of condition values:  TT, TF, FT, FF</a:t>
            </a:r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 flipH="1">
            <a:off x="2819400" y="2590800"/>
            <a:ext cx="83820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3657600" y="2590800"/>
            <a:ext cx="22860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34" charset="0"/>
              </a:rPr>
              <a:t>Path Coverage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</p:spPr>
        <p:txBody>
          <a:bodyPr/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Path Coverage requires that all program paths will have been traversed at least once.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Often described as the “strongest” form of logic coverage</a:t>
            </a:r>
            <a:endParaRPr lang="tr-TR" dirty="0" smtClean="0"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Path Coverage is usually impossible when loops are present. </a:t>
            </a:r>
            <a:endParaRPr lang="tr-TR" dirty="0" smtClean="0"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How many test cases would be required to cover all paths in </a:t>
            </a:r>
            <a:r>
              <a:rPr lang="tr-TR" dirty="0" smtClean="0">
                <a:latin typeface="Verdana" pitchFamily="34" charset="0"/>
              </a:rPr>
              <a:t>followıng</a:t>
            </a:r>
            <a:r>
              <a:rPr lang="en-US" dirty="0" smtClean="0">
                <a:latin typeface="Verdana" pitchFamily="34" charset="0"/>
              </a:rPr>
              <a:t>the example?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Path Coverage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63272" cy="4373563"/>
          </a:xfrm>
        </p:spPr>
        <p:txBody>
          <a:bodyPr>
            <a:noAutofit/>
          </a:bodyPr>
          <a:lstStyle/>
          <a:p>
            <a:r>
              <a:rPr lang="en-US" sz="3600" dirty="0"/>
              <a:t>Acknowledges that the order in which branches are taken can be significant</a:t>
            </a:r>
          </a:p>
          <a:p>
            <a:r>
              <a:rPr lang="en-US" sz="3600" dirty="0"/>
              <a:t>Ensure that every path is executed at least once</a:t>
            </a:r>
          </a:p>
          <a:p>
            <a:r>
              <a:rPr lang="en-US" sz="3600" dirty="0"/>
              <a:t>A path is some feasible combination of statements and </a:t>
            </a:r>
            <a:r>
              <a:rPr lang="en-US" sz="3600" dirty="0" smtClean="0"/>
              <a:t>branches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82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416636" cy="61198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Path Coverage (cont’d)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200400" cy="4114800"/>
          </a:xfrm>
          <a:ln>
            <a:solidFill>
              <a:srgbClr val="FFC000"/>
            </a:solidFill>
          </a:ln>
        </p:spPr>
        <p:txBody>
          <a:bodyPr>
            <a:normAutofit fontScale="92500"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rgbClr val="FDAD23"/>
                </a:solidFill>
                <a:latin typeface="Verdana" pitchFamily="34" charset="0"/>
              </a:rPr>
              <a:t>for I = 1 to 30 do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latin typeface="Verdana" pitchFamily="34" charset="0"/>
              </a:rPr>
              <a:t>	</a:t>
            </a: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input(X,Y)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if (Y&lt;=0) then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    if (X&lt;=0) then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	Y := -X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    else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	Y:=-Y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    </a:t>
            </a:r>
            <a:r>
              <a:rPr lang="en-US" sz="2200" dirty="0" err="1" smtClean="0">
                <a:solidFill>
                  <a:schemeClr val="accent1"/>
                </a:solidFill>
                <a:latin typeface="Verdana" pitchFamily="34" charset="0"/>
              </a:rPr>
              <a:t>end_if_else</a:t>
            </a:r>
            <a:endParaRPr lang="en-US" sz="2200" dirty="0" smtClean="0">
              <a:solidFill>
                <a:schemeClr val="accent1"/>
              </a:solidFill>
              <a:latin typeface="Verdana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else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    Y := X+Y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smtClean="0">
                <a:solidFill>
                  <a:schemeClr val="accent1"/>
                </a:solidFill>
                <a:latin typeface="Verdana" pitchFamily="34" charset="0"/>
              </a:rPr>
              <a:t>	</a:t>
            </a:r>
            <a:r>
              <a:rPr lang="en-US" sz="2200" dirty="0" err="1" smtClean="0">
                <a:solidFill>
                  <a:schemeClr val="accent1"/>
                </a:solidFill>
                <a:latin typeface="Verdana" pitchFamily="34" charset="0"/>
              </a:rPr>
              <a:t>end_if_else</a:t>
            </a:r>
            <a:endParaRPr lang="en-US" sz="2200" dirty="0" smtClean="0">
              <a:solidFill>
                <a:schemeClr val="accent1"/>
              </a:solidFill>
              <a:latin typeface="Verdana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200" dirty="0" err="1" smtClean="0">
                <a:solidFill>
                  <a:srgbClr val="FDAD23"/>
                </a:solidFill>
                <a:latin typeface="Verdana" pitchFamily="34" charset="0"/>
              </a:rPr>
              <a:t>end_for_do</a:t>
            </a:r>
            <a:endParaRPr lang="en-US" sz="2200" dirty="0" smtClean="0">
              <a:solidFill>
                <a:srgbClr val="FDAD23"/>
              </a:solidFill>
              <a:latin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682836" y="1451264"/>
            <a:ext cx="4191000" cy="4495800"/>
            <a:chOff x="3962400" y="1447800"/>
            <a:chExt cx="4191000" cy="4495800"/>
          </a:xfrm>
        </p:grpSpPr>
        <p:sp>
          <p:nvSpPr>
            <p:cNvPr id="29698" name="Line 15"/>
            <p:cNvSpPr>
              <a:spLocks noChangeShapeType="1"/>
            </p:cNvSpPr>
            <p:nvPr/>
          </p:nvSpPr>
          <p:spPr bwMode="auto">
            <a:xfrm>
              <a:off x="6172200" y="3124200"/>
              <a:ext cx="45720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99" name="Line 8"/>
            <p:cNvSpPr>
              <a:spLocks noChangeShapeType="1"/>
            </p:cNvSpPr>
            <p:nvPr/>
          </p:nvSpPr>
          <p:spPr bwMode="auto">
            <a:xfrm flipH="1">
              <a:off x="5562600" y="3048000"/>
              <a:ext cx="381000" cy="609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Oval 4"/>
            <p:cNvSpPr>
              <a:spLocks noChangeArrowheads="1"/>
            </p:cNvSpPr>
            <p:nvPr/>
          </p:nvSpPr>
          <p:spPr bwMode="auto">
            <a:xfrm>
              <a:off x="4800600" y="1905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" name="Oval 5"/>
            <p:cNvSpPr>
              <a:spLocks noChangeArrowheads="1"/>
            </p:cNvSpPr>
            <p:nvPr/>
          </p:nvSpPr>
          <p:spPr bwMode="auto">
            <a:xfrm>
              <a:off x="52578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Oval 6"/>
            <p:cNvSpPr>
              <a:spLocks noChangeArrowheads="1"/>
            </p:cNvSpPr>
            <p:nvPr/>
          </p:nvSpPr>
          <p:spPr bwMode="auto">
            <a:xfrm>
              <a:off x="5791200" y="2667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7"/>
            <p:cNvSpPr>
              <a:spLocks noChangeShapeType="1"/>
            </p:cNvSpPr>
            <p:nvPr/>
          </p:nvSpPr>
          <p:spPr bwMode="auto">
            <a:xfrm>
              <a:off x="5257800" y="2362200"/>
              <a:ext cx="6096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Line 9"/>
            <p:cNvSpPr>
              <a:spLocks noChangeShapeType="1"/>
            </p:cNvSpPr>
            <p:nvPr/>
          </p:nvSpPr>
          <p:spPr bwMode="auto">
            <a:xfrm flipH="1">
              <a:off x="4343400" y="2362200"/>
              <a:ext cx="609600" cy="1295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10"/>
            <p:cNvSpPr>
              <a:spLocks/>
            </p:cNvSpPr>
            <p:nvPr/>
          </p:nvSpPr>
          <p:spPr bwMode="auto">
            <a:xfrm>
              <a:off x="5029200" y="1447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1"/>
            <p:cNvSpPr>
              <a:spLocks/>
            </p:cNvSpPr>
            <p:nvPr/>
          </p:nvSpPr>
          <p:spPr bwMode="auto">
            <a:xfrm>
              <a:off x="5334000" y="54864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Oval 12"/>
            <p:cNvSpPr>
              <a:spLocks noChangeArrowheads="1"/>
            </p:cNvSpPr>
            <p:nvPr/>
          </p:nvSpPr>
          <p:spPr bwMode="auto">
            <a:xfrm>
              <a:off x="64770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0" name="Oval 13"/>
            <p:cNvSpPr>
              <a:spLocks noChangeArrowheads="1"/>
            </p:cNvSpPr>
            <p:nvPr/>
          </p:nvSpPr>
          <p:spPr bwMode="auto">
            <a:xfrm>
              <a:off x="5257800" y="4953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Oval 14"/>
            <p:cNvSpPr>
              <a:spLocks noChangeArrowheads="1"/>
            </p:cNvSpPr>
            <p:nvPr/>
          </p:nvSpPr>
          <p:spPr bwMode="auto">
            <a:xfrm>
              <a:off x="39624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 flipH="1">
              <a:off x="5715000" y="4191000"/>
              <a:ext cx="914400" cy="838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5486400" y="4191000"/>
              <a:ext cx="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8"/>
            <p:cNvSpPr>
              <a:spLocks noChangeShapeType="1"/>
            </p:cNvSpPr>
            <p:nvPr/>
          </p:nvSpPr>
          <p:spPr bwMode="auto">
            <a:xfrm>
              <a:off x="4419600" y="4114800"/>
              <a:ext cx="91440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25"/>
            <p:cNvSpPr>
              <a:spLocks/>
            </p:cNvSpPr>
            <p:nvPr/>
          </p:nvSpPr>
          <p:spPr bwMode="auto">
            <a:xfrm>
              <a:off x="5257800" y="1803400"/>
              <a:ext cx="2362200" cy="3759200"/>
            </a:xfrm>
            <a:custGeom>
              <a:avLst/>
              <a:gdLst>
                <a:gd name="T0" fmla="*/ 2147483647 w 1496"/>
                <a:gd name="T1" fmla="*/ 2147483647 h 2368"/>
                <a:gd name="T2" fmla="*/ 2147483647 w 1496"/>
                <a:gd name="T3" fmla="*/ 2147483647 h 2368"/>
                <a:gd name="T4" fmla="*/ 2147483647 w 1496"/>
                <a:gd name="T5" fmla="*/ 2147483647 h 2368"/>
                <a:gd name="T6" fmla="*/ 2147483647 w 1496"/>
                <a:gd name="T7" fmla="*/ 2147483647 h 2368"/>
                <a:gd name="T8" fmla="*/ 2147483647 w 1496"/>
                <a:gd name="T9" fmla="*/ 2147483647 h 2368"/>
                <a:gd name="T10" fmla="*/ 2147483647 w 1496"/>
                <a:gd name="T11" fmla="*/ 2147483647 h 2368"/>
                <a:gd name="T12" fmla="*/ 0 w 1496"/>
                <a:gd name="T13" fmla="*/ 2147483647 h 23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6"/>
                <a:gd name="T22" fmla="*/ 0 h 2368"/>
                <a:gd name="T23" fmla="*/ 1496 w 1496"/>
                <a:gd name="T24" fmla="*/ 2368 h 23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6" h="2368">
                  <a:moveTo>
                    <a:pt x="288" y="2272"/>
                  </a:moveTo>
                  <a:cubicBezTo>
                    <a:pt x="376" y="2320"/>
                    <a:pt x="464" y="2368"/>
                    <a:pt x="624" y="2320"/>
                  </a:cubicBezTo>
                  <a:cubicBezTo>
                    <a:pt x="784" y="2272"/>
                    <a:pt x="1104" y="2224"/>
                    <a:pt x="1248" y="1984"/>
                  </a:cubicBezTo>
                  <a:cubicBezTo>
                    <a:pt x="1392" y="1744"/>
                    <a:pt x="1496" y="1168"/>
                    <a:pt x="1488" y="880"/>
                  </a:cubicBezTo>
                  <a:cubicBezTo>
                    <a:pt x="1480" y="592"/>
                    <a:pt x="1368" y="400"/>
                    <a:pt x="1200" y="256"/>
                  </a:cubicBezTo>
                  <a:cubicBezTo>
                    <a:pt x="1032" y="112"/>
                    <a:pt x="680" y="32"/>
                    <a:pt x="480" y="16"/>
                  </a:cubicBezTo>
                  <a:cubicBezTo>
                    <a:pt x="280" y="0"/>
                    <a:pt x="140" y="80"/>
                    <a:pt x="0" y="160"/>
                  </a:cubicBezTo>
                </a:path>
              </a:pathLst>
            </a:custGeom>
            <a:noFill/>
            <a:ln w="9525">
              <a:solidFill>
                <a:srgbClr val="FFC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29716" name="Text Box 26"/>
            <p:cNvSpPr txBox="1">
              <a:spLocks noChangeArrowheads="1"/>
            </p:cNvSpPr>
            <p:nvPr/>
          </p:nvSpPr>
          <p:spPr bwMode="auto">
            <a:xfrm>
              <a:off x="6858000" y="2286000"/>
              <a:ext cx="1295400" cy="11874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DAD23"/>
                  </a:solidFill>
                  <a:latin typeface="Verdana" pitchFamily="34" charset="0"/>
                </a:rPr>
                <a:t>repeat 29 times</a:t>
              </a:r>
            </a:p>
          </p:txBody>
        </p:sp>
      </p:grp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729" y="24586"/>
            <a:ext cx="7474526" cy="1116042"/>
          </a:xfrm>
        </p:spPr>
        <p:txBody>
          <a:bodyPr/>
          <a:lstStyle/>
          <a:p>
            <a:r>
              <a:rPr lang="tr-TR" dirty="0" smtClean="0"/>
              <a:t>PATH COVERAGE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536126" y="1451264"/>
            <a:ext cx="1884218" cy="2464231"/>
            <a:chOff x="3962400" y="1447800"/>
            <a:chExt cx="3048000" cy="4038600"/>
          </a:xfrm>
        </p:grpSpPr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6172200" y="3124200"/>
              <a:ext cx="45720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5562600" y="3048000"/>
              <a:ext cx="381000" cy="609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4800600" y="1905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52578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5791200" y="2667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257800" y="2362200"/>
              <a:ext cx="6096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4343400" y="2362200"/>
              <a:ext cx="609600" cy="1295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5029200" y="14478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64770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5257800" y="4953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39624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5715000" y="4191000"/>
              <a:ext cx="914400" cy="838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5486400" y="4191000"/>
              <a:ext cx="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4419600" y="4114800"/>
              <a:ext cx="91440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824158" y="4184132"/>
            <a:ext cx="1884218" cy="2464231"/>
            <a:chOff x="3962400" y="1905000"/>
            <a:chExt cx="3048000" cy="4038600"/>
          </a:xfrm>
        </p:grpSpPr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6172200" y="3124200"/>
              <a:ext cx="45720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H="1">
              <a:off x="5562600" y="3048000"/>
              <a:ext cx="381000" cy="609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4"/>
            <p:cNvSpPr>
              <a:spLocks noChangeArrowheads="1"/>
            </p:cNvSpPr>
            <p:nvPr/>
          </p:nvSpPr>
          <p:spPr bwMode="auto">
            <a:xfrm>
              <a:off x="4800600" y="1905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5"/>
            <p:cNvSpPr>
              <a:spLocks noChangeArrowheads="1"/>
            </p:cNvSpPr>
            <p:nvPr/>
          </p:nvSpPr>
          <p:spPr bwMode="auto">
            <a:xfrm>
              <a:off x="52578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6"/>
            <p:cNvSpPr>
              <a:spLocks noChangeArrowheads="1"/>
            </p:cNvSpPr>
            <p:nvPr/>
          </p:nvSpPr>
          <p:spPr bwMode="auto">
            <a:xfrm>
              <a:off x="5791200" y="2667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5257800" y="2362200"/>
              <a:ext cx="609600" cy="457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"/>
            <p:cNvSpPr>
              <a:spLocks noChangeShapeType="1"/>
            </p:cNvSpPr>
            <p:nvPr/>
          </p:nvSpPr>
          <p:spPr bwMode="auto">
            <a:xfrm flipH="1">
              <a:off x="4343400" y="2362200"/>
              <a:ext cx="609600" cy="1295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5334000" y="54864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12"/>
            <p:cNvSpPr>
              <a:spLocks noChangeArrowheads="1"/>
            </p:cNvSpPr>
            <p:nvPr/>
          </p:nvSpPr>
          <p:spPr bwMode="auto">
            <a:xfrm>
              <a:off x="64770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auto">
            <a:xfrm>
              <a:off x="5257800" y="4953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4"/>
            <p:cNvSpPr>
              <a:spLocks noChangeArrowheads="1"/>
            </p:cNvSpPr>
            <p:nvPr/>
          </p:nvSpPr>
          <p:spPr bwMode="auto">
            <a:xfrm>
              <a:off x="3962400" y="36576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 flipH="1">
              <a:off x="5715000" y="4191000"/>
              <a:ext cx="914400" cy="838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5486400" y="4191000"/>
              <a:ext cx="0" cy="762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4419600" y="4114800"/>
              <a:ext cx="91440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1" name="Straight Arrow Connector 40"/>
          <p:cNvCxnSpPr>
            <a:stCxn id="18" idx="4"/>
            <a:endCxn id="28" idx="0"/>
          </p:cNvCxnSpPr>
          <p:nvPr/>
        </p:nvCxnSpPr>
        <p:spPr>
          <a:xfrm>
            <a:off x="3501788" y="3915495"/>
            <a:ext cx="5399" cy="268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8"/>
          <p:cNvSpPr txBox="1">
            <a:spLocks noChangeArrowheads="1"/>
          </p:cNvSpPr>
          <p:nvPr/>
        </p:nvSpPr>
        <p:spPr bwMode="auto">
          <a:xfrm>
            <a:off x="167680" y="2622149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C000"/>
                </a:solidFill>
                <a:latin typeface="Verdana" pitchFamily="34" charset="0"/>
              </a:rPr>
              <a:t>3 paths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23528" y="5121779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C000"/>
                </a:solidFill>
                <a:latin typeface="Verdana" pitchFamily="34" charset="0"/>
              </a:rPr>
              <a:t>3 paths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796136" y="3789045"/>
            <a:ext cx="2819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C000"/>
                </a:solidFill>
                <a:latin typeface="Verdana" pitchFamily="34" charset="0"/>
              </a:rPr>
              <a:t>3 X 3 = 9 paths</a:t>
            </a:r>
          </a:p>
        </p:txBody>
      </p:sp>
      <p:sp>
        <p:nvSpPr>
          <p:cNvPr id="42" name="Left Brace 41"/>
          <p:cNvSpPr/>
          <p:nvPr/>
        </p:nvSpPr>
        <p:spPr>
          <a:xfrm>
            <a:off x="1691680" y="1622540"/>
            <a:ext cx="1009315" cy="2427274"/>
          </a:xfrm>
          <a:prstGeom prst="leftBrac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/>
          <p:cNvSpPr/>
          <p:nvPr/>
        </p:nvSpPr>
        <p:spPr>
          <a:xfrm>
            <a:off x="1763688" y="4170078"/>
            <a:ext cx="1009315" cy="2427274"/>
          </a:xfrm>
          <a:prstGeom prst="leftBrac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Brace 51"/>
          <p:cNvSpPr/>
          <p:nvPr/>
        </p:nvSpPr>
        <p:spPr>
          <a:xfrm>
            <a:off x="4708376" y="1590748"/>
            <a:ext cx="871736" cy="5006603"/>
          </a:xfrm>
          <a:prstGeom prst="rightBrac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8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9" grpId="0" animBg="1"/>
      <p:bldP spid="42" grpId="0" animBg="1"/>
      <p:bldP spid="53" grpId="0" animBg="1"/>
      <p:bldP spid="5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15"/>
          <p:cNvSpPr>
            <a:spLocks noChangeShapeType="1"/>
          </p:cNvSpPr>
          <p:nvPr/>
        </p:nvSpPr>
        <p:spPr bwMode="auto">
          <a:xfrm>
            <a:off x="3048000" y="3124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Line 8"/>
          <p:cNvSpPr>
            <a:spLocks noChangeShapeType="1"/>
          </p:cNvSpPr>
          <p:nvPr/>
        </p:nvSpPr>
        <p:spPr bwMode="auto">
          <a:xfrm flipH="1">
            <a:off x="2438400" y="2971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52718"/>
            <a:ext cx="7453745" cy="972026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Path Coverage (cont’d)</a:t>
            </a:r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1676400" y="1905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2133600" y="3657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2667000" y="2667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2133600" y="2362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1219200" y="23622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Freeform 10"/>
          <p:cNvSpPr>
            <a:spLocks/>
          </p:cNvSpPr>
          <p:nvPr/>
        </p:nvSpPr>
        <p:spPr bwMode="auto">
          <a:xfrm>
            <a:off x="1905000" y="1447800"/>
            <a:ext cx="152400" cy="457200"/>
          </a:xfrm>
          <a:custGeom>
            <a:avLst/>
            <a:gdLst>
              <a:gd name="T0" fmla="*/ 2147483647 w 96"/>
              <a:gd name="T1" fmla="*/ 0 h 288"/>
              <a:gd name="T2" fmla="*/ 0 w 96"/>
              <a:gd name="T3" fmla="*/ 2147483647 h 288"/>
              <a:gd name="T4" fmla="*/ 2147483647 w 96"/>
              <a:gd name="T5" fmla="*/ 2147483647 h 288"/>
              <a:gd name="T6" fmla="*/ 0 w 96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288"/>
              <a:gd name="T14" fmla="*/ 96 w 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288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96" y="160"/>
                  <a:pt x="96" y="192"/>
                </a:cubicBezTo>
                <a:cubicBezTo>
                  <a:pt x="96" y="224"/>
                  <a:pt x="16" y="272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Freeform 11"/>
          <p:cNvSpPr>
            <a:spLocks/>
          </p:cNvSpPr>
          <p:nvPr/>
        </p:nvSpPr>
        <p:spPr bwMode="auto">
          <a:xfrm>
            <a:off x="2209800" y="5486400"/>
            <a:ext cx="152400" cy="457200"/>
          </a:xfrm>
          <a:custGeom>
            <a:avLst/>
            <a:gdLst>
              <a:gd name="T0" fmla="*/ 2147483647 w 96"/>
              <a:gd name="T1" fmla="*/ 0 h 288"/>
              <a:gd name="T2" fmla="*/ 0 w 96"/>
              <a:gd name="T3" fmla="*/ 2147483647 h 288"/>
              <a:gd name="T4" fmla="*/ 2147483647 w 96"/>
              <a:gd name="T5" fmla="*/ 2147483647 h 288"/>
              <a:gd name="T6" fmla="*/ 0 w 96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6"/>
              <a:gd name="T13" fmla="*/ 0 h 288"/>
              <a:gd name="T14" fmla="*/ 96 w 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" h="288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96" y="160"/>
                  <a:pt x="96" y="192"/>
                </a:cubicBezTo>
                <a:cubicBezTo>
                  <a:pt x="96" y="224"/>
                  <a:pt x="16" y="272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3352800" y="3657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2133600" y="4953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838200" y="3657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 flipH="1">
            <a:off x="2590800" y="41910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7"/>
          <p:cNvSpPr>
            <a:spLocks noChangeShapeType="1"/>
          </p:cNvSpPr>
          <p:nvPr/>
        </p:nvSpPr>
        <p:spPr bwMode="auto">
          <a:xfrm>
            <a:off x="23622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1295400" y="4114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Freeform 19"/>
          <p:cNvSpPr>
            <a:spLocks/>
          </p:cNvSpPr>
          <p:nvPr/>
        </p:nvSpPr>
        <p:spPr bwMode="auto">
          <a:xfrm>
            <a:off x="2133600" y="1803400"/>
            <a:ext cx="2362200" cy="3759200"/>
          </a:xfrm>
          <a:custGeom>
            <a:avLst/>
            <a:gdLst>
              <a:gd name="T0" fmla="*/ 2147483647 w 1496"/>
              <a:gd name="T1" fmla="*/ 2147483647 h 2368"/>
              <a:gd name="T2" fmla="*/ 2147483647 w 1496"/>
              <a:gd name="T3" fmla="*/ 2147483647 h 2368"/>
              <a:gd name="T4" fmla="*/ 2147483647 w 1496"/>
              <a:gd name="T5" fmla="*/ 2147483647 h 2368"/>
              <a:gd name="T6" fmla="*/ 2147483647 w 1496"/>
              <a:gd name="T7" fmla="*/ 2147483647 h 2368"/>
              <a:gd name="T8" fmla="*/ 2147483647 w 1496"/>
              <a:gd name="T9" fmla="*/ 2147483647 h 2368"/>
              <a:gd name="T10" fmla="*/ 2147483647 w 1496"/>
              <a:gd name="T11" fmla="*/ 2147483647 h 2368"/>
              <a:gd name="T12" fmla="*/ 0 w 1496"/>
              <a:gd name="T13" fmla="*/ 2147483647 h 23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6"/>
              <a:gd name="T22" fmla="*/ 0 h 2368"/>
              <a:gd name="T23" fmla="*/ 1496 w 1496"/>
              <a:gd name="T24" fmla="*/ 2368 h 23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6" h="2368">
                <a:moveTo>
                  <a:pt x="288" y="2272"/>
                </a:moveTo>
                <a:cubicBezTo>
                  <a:pt x="376" y="2320"/>
                  <a:pt x="464" y="2368"/>
                  <a:pt x="624" y="2320"/>
                </a:cubicBezTo>
                <a:cubicBezTo>
                  <a:pt x="784" y="2272"/>
                  <a:pt x="1104" y="2224"/>
                  <a:pt x="1248" y="1984"/>
                </a:cubicBezTo>
                <a:cubicBezTo>
                  <a:pt x="1392" y="1744"/>
                  <a:pt x="1496" y="1168"/>
                  <a:pt x="1488" y="880"/>
                </a:cubicBezTo>
                <a:cubicBezTo>
                  <a:pt x="1480" y="592"/>
                  <a:pt x="1368" y="400"/>
                  <a:pt x="1200" y="256"/>
                </a:cubicBezTo>
                <a:cubicBezTo>
                  <a:pt x="1032" y="112"/>
                  <a:pt x="680" y="32"/>
                  <a:pt x="480" y="16"/>
                </a:cubicBezTo>
                <a:cubicBezTo>
                  <a:pt x="280" y="0"/>
                  <a:pt x="140" y="80"/>
                  <a:pt x="0" y="160"/>
                </a:cubicBezTo>
              </a:path>
            </a:pathLst>
          </a:custGeom>
          <a:noFill/>
          <a:ln w="9525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4355976" y="2339975"/>
            <a:ext cx="1295400" cy="11874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DAD23"/>
                </a:solidFill>
                <a:latin typeface="Verdana" pitchFamily="34" charset="0"/>
              </a:rPr>
              <a:t>repeat 29 times</a:t>
            </a:r>
          </a:p>
        </p:txBody>
      </p:sp>
      <p:sp>
        <p:nvSpPr>
          <p:cNvPr id="31764" name="Text Box 22"/>
          <p:cNvSpPr txBox="1">
            <a:spLocks noChangeArrowheads="1"/>
          </p:cNvSpPr>
          <p:nvPr/>
        </p:nvSpPr>
        <p:spPr bwMode="auto">
          <a:xfrm>
            <a:off x="6110289" y="3390900"/>
            <a:ext cx="2836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>
                <a:solidFill>
                  <a:srgbClr val="FFC000"/>
                </a:solidFill>
                <a:latin typeface="Verdana" pitchFamily="34" charset="0"/>
              </a:rPr>
              <a:t>3 X 3 X…X 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</a:rPr>
              <a:t>3</a:t>
            </a:r>
            <a:endParaRPr lang="en-US" dirty="0">
              <a:solidFill>
                <a:srgbClr val="FFC000"/>
              </a:solidFill>
              <a:latin typeface="Verdana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5652120" y="1268760"/>
            <a:ext cx="871736" cy="5006603"/>
          </a:xfrm>
          <a:prstGeom prst="rightBrace">
            <a:avLst/>
          </a:prstGeom>
          <a:ln w="2222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116713" y="3888685"/>
            <a:ext cx="2836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C000"/>
                </a:solidFill>
                <a:latin typeface="Verdana" pitchFamily="34" charset="0"/>
              </a:rPr>
              <a:t>=  </a:t>
            </a:r>
            <a:r>
              <a:rPr lang="en-US" b="1" dirty="0" smtClean="0">
                <a:solidFill>
                  <a:srgbClr val="FFC000"/>
                </a:solidFill>
                <a:latin typeface="Verdana" pitchFamily="34" charset="0"/>
              </a:rPr>
              <a:t>3</a:t>
            </a:r>
            <a:r>
              <a:rPr lang="tr-TR" b="1" baseline="30000" dirty="0" smtClean="0">
                <a:solidFill>
                  <a:srgbClr val="FFC000"/>
                </a:solidFill>
                <a:latin typeface="Verdana" pitchFamily="34" charset="0"/>
              </a:rPr>
              <a:t>30</a:t>
            </a:r>
            <a:r>
              <a:rPr lang="en-US" b="1" dirty="0" smtClean="0">
                <a:solidFill>
                  <a:srgbClr val="FFC000"/>
                </a:solidFill>
                <a:latin typeface="Verdana" pitchFamily="34" charset="0"/>
              </a:rPr>
              <a:t>    </a:t>
            </a:r>
            <a:r>
              <a:rPr lang="en-US" b="1" dirty="0">
                <a:solidFill>
                  <a:srgbClr val="FFC000"/>
                </a:solidFill>
                <a:latin typeface="Verdana" pitchFamily="34" charset="0"/>
              </a:rPr>
              <a:t>paths</a:t>
            </a: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4" grpId="0"/>
      <p:bldP spid="22" grpId="0" animBg="1"/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931224" cy="126005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Path Coverage (cont’d)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Various strategies have been developed for identifying useful subsets of paths for testing when Path Coverage is impractical: </a:t>
            </a:r>
          </a:p>
          <a:p>
            <a:pPr lvl="1" eaLnBrk="1" hangingPunct="1"/>
            <a:r>
              <a:rPr lang="en-US" b="1" i="1" dirty="0" smtClean="0">
                <a:solidFill>
                  <a:srgbClr val="FDAD23"/>
                </a:solidFill>
                <a:latin typeface="Verdana" pitchFamily="34" charset="0"/>
              </a:rPr>
              <a:t>Loop Coverage,</a:t>
            </a:r>
          </a:p>
          <a:p>
            <a:pPr lvl="1" eaLnBrk="1" hangingPunct="1"/>
            <a:r>
              <a:rPr lang="en-US" b="1" i="1" dirty="0" smtClean="0">
                <a:solidFill>
                  <a:srgbClr val="FDAD23"/>
                </a:solidFill>
                <a:latin typeface="Verdana" pitchFamily="34" charset="0"/>
              </a:rPr>
              <a:t>Basis Paths Coverage,</a:t>
            </a:r>
            <a:r>
              <a:rPr lang="en-US" i="1" dirty="0" smtClean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and</a:t>
            </a:r>
          </a:p>
          <a:p>
            <a:pPr lvl="1" eaLnBrk="1" hangingPunct="1"/>
            <a:r>
              <a:rPr lang="en-US" b="1" i="1" dirty="0" smtClean="0">
                <a:solidFill>
                  <a:srgbClr val="FDAD23"/>
                </a:solidFill>
                <a:latin typeface="Verdana" pitchFamily="34" charset="0"/>
              </a:rPr>
              <a:t>Dataflow Coverage.</a:t>
            </a:r>
            <a:endParaRPr lang="en-US" b="1" dirty="0" smtClean="0">
              <a:solidFill>
                <a:srgbClr val="FDAD23"/>
              </a:solidFill>
              <a:latin typeface="Verdana" pitchFamily="34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Loop Coverage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712968" cy="554461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DAD23"/>
                </a:solidFill>
                <a:latin typeface="Verdana" pitchFamily="34" charset="0"/>
              </a:rPr>
              <a:t>Loop Coverage requires that the body of loops be executed 0, 1, 2, t, max, and max+1 times, where possible.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Verdana" pitchFamily="34" charset="0"/>
              </a:rPr>
              <a:t>Rationale: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DAD23"/>
                </a:solidFill>
                <a:latin typeface="Verdana" pitchFamily="34" charset="0"/>
              </a:rPr>
              <a:t>0:</a:t>
            </a:r>
            <a:r>
              <a:rPr lang="en-US" sz="2400" dirty="0" smtClean="0">
                <a:latin typeface="Verdana" pitchFamily="34" charset="0"/>
              </a:rPr>
              <a:t>  Is some action taken in the body that must also be taken when the body is not executed?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DAD23"/>
                </a:solidFill>
                <a:latin typeface="Verdana" pitchFamily="34" charset="0"/>
              </a:rPr>
              <a:t>1:</a:t>
            </a:r>
            <a:r>
              <a:rPr lang="en-US" sz="2400" dirty="0" smtClean="0">
                <a:latin typeface="Verdana" pitchFamily="34" charset="0"/>
              </a:rPr>
              <a:t>  Check lower bound on number of times body may be executed.</a:t>
            </a:r>
            <a:endParaRPr lang="tr-TR" sz="2400" dirty="0" smtClean="0">
              <a:latin typeface="Verdana" pitchFamily="34" charset="0"/>
            </a:endParaRPr>
          </a:p>
          <a:p>
            <a:pPr lvl="1"/>
            <a:r>
              <a:rPr lang="en-US" sz="2400" dirty="0">
                <a:solidFill>
                  <a:srgbClr val="FDAD23"/>
                </a:solidFill>
                <a:latin typeface="Verdana" pitchFamily="34" charset="0"/>
              </a:rPr>
              <a:t>2:</a:t>
            </a:r>
            <a:r>
              <a:rPr lang="en-US" sz="2400" dirty="0">
                <a:latin typeface="Verdana" pitchFamily="34" charset="0"/>
              </a:rPr>
              <a:t>  Check loop re-initialization.</a:t>
            </a:r>
          </a:p>
          <a:p>
            <a:pPr lvl="1"/>
            <a:r>
              <a:rPr lang="en-US" sz="2400" dirty="0">
                <a:solidFill>
                  <a:srgbClr val="FDAD23"/>
                </a:solidFill>
                <a:latin typeface="Verdana" pitchFamily="34" charset="0"/>
              </a:rPr>
              <a:t>t:</a:t>
            </a:r>
            <a:r>
              <a:rPr lang="en-US" sz="2400" dirty="0">
                <a:latin typeface="Verdana" pitchFamily="34" charset="0"/>
              </a:rPr>
              <a:t>  Check </a:t>
            </a:r>
            <a:r>
              <a:rPr lang="en-US" sz="2400" i="1" dirty="0">
                <a:latin typeface="Verdana" pitchFamily="34" charset="0"/>
              </a:rPr>
              <a:t>typical </a:t>
            </a:r>
            <a:r>
              <a:rPr lang="en-US" sz="2400" dirty="0">
                <a:latin typeface="Verdana" pitchFamily="34" charset="0"/>
              </a:rPr>
              <a:t>number of iterations.</a:t>
            </a:r>
          </a:p>
          <a:p>
            <a:pPr lvl="1"/>
            <a:r>
              <a:rPr lang="en-US" sz="2400" dirty="0">
                <a:solidFill>
                  <a:srgbClr val="FDAD23"/>
                </a:solidFill>
                <a:latin typeface="Verdana" pitchFamily="34" charset="0"/>
              </a:rPr>
              <a:t>max:</a:t>
            </a:r>
            <a:r>
              <a:rPr lang="en-US" sz="2400" dirty="0">
                <a:latin typeface="Verdana" pitchFamily="34" charset="0"/>
              </a:rPr>
              <a:t>  Check upper (valid) bound on number of times body may be executed.</a:t>
            </a:r>
          </a:p>
          <a:p>
            <a:pPr lvl="1"/>
            <a:r>
              <a:rPr lang="en-US" sz="2400" dirty="0">
                <a:solidFill>
                  <a:srgbClr val="FDAD23"/>
                </a:solidFill>
                <a:latin typeface="Verdana" pitchFamily="34" charset="0"/>
              </a:rPr>
              <a:t>max+1:</a:t>
            </a:r>
            <a:r>
              <a:rPr lang="en-US" sz="2400" dirty="0">
                <a:latin typeface="Verdana" pitchFamily="34" charset="0"/>
              </a:rPr>
              <a:t>  If the maximum can be exceeded, what behavior results?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044034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Basis Paths Coverage</a:t>
            </a:r>
            <a:endParaRPr lang="en-US" b="0" dirty="0" smtClean="0">
              <a:latin typeface="Verdan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0200"/>
            <a:ext cx="7762056" cy="4114800"/>
          </a:xfrm>
        </p:spPr>
        <p:txBody>
          <a:bodyPr/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A coverage criterion associated with </a:t>
            </a:r>
            <a:r>
              <a:rPr lang="en-US" i="1" dirty="0" smtClean="0">
                <a:solidFill>
                  <a:srgbClr val="FDAD23"/>
                </a:solidFill>
                <a:latin typeface="Verdana" pitchFamily="34" charset="0"/>
              </a:rPr>
              <a:t>McCabe’s Structured Testing.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Based on idea of identifying a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“spanning” (i.e., </a:t>
            </a:r>
            <a:r>
              <a:rPr lang="en-US" i="1" dirty="0" smtClean="0">
                <a:solidFill>
                  <a:srgbClr val="FDAD23"/>
                </a:solidFill>
                <a:latin typeface="Verdana" pitchFamily="34" charset="0"/>
              </a:rPr>
              <a:t>basis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) set of paths</a:t>
            </a:r>
            <a:r>
              <a:rPr lang="en-US" dirty="0" smtClean="0">
                <a:latin typeface="Verdana" pitchFamily="34" charset="0"/>
              </a:rPr>
              <a:t> for a program’s “path space.”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The number, </a:t>
            </a:r>
            <a:r>
              <a:rPr lang="en-US" i="1" dirty="0" smtClean="0">
                <a:solidFill>
                  <a:srgbClr val="00B050"/>
                </a:solidFill>
                <a:latin typeface="Verdana" pitchFamily="34" charset="0"/>
              </a:rPr>
              <a:t>C</a:t>
            </a:r>
            <a:r>
              <a:rPr lang="en-US" i="1" dirty="0" smtClean="0">
                <a:latin typeface="Verdana" pitchFamily="34" charset="0"/>
              </a:rPr>
              <a:t>, </a:t>
            </a:r>
            <a:r>
              <a:rPr lang="en-US" dirty="0" smtClean="0">
                <a:latin typeface="Verdana" pitchFamily="34" charset="0"/>
              </a:rPr>
              <a:t>of such paths is equal to the </a:t>
            </a:r>
            <a:r>
              <a:rPr lang="en-US" dirty="0" smtClean="0">
                <a:solidFill>
                  <a:srgbClr val="00B050"/>
                </a:solidFill>
                <a:latin typeface="Verdana" pitchFamily="34" charset="0"/>
              </a:rPr>
              <a:t>number of (2-way) branch statements </a:t>
            </a:r>
            <a:r>
              <a:rPr lang="en-US" dirty="0" smtClean="0">
                <a:latin typeface="Verdana" pitchFamily="34" charset="0"/>
              </a:rPr>
              <a:t>in the program </a:t>
            </a:r>
            <a:r>
              <a:rPr lang="en-US" dirty="0" smtClean="0">
                <a:solidFill>
                  <a:srgbClr val="00B050"/>
                </a:solidFill>
                <a:latin typeface="Verdana" pitchFamily="34" charset="0"/>
              </a:rPr>
              <a:t>+ 1</a:t>
            </a:r>
            <a:r>
              <a:rPr lang="en-US" dirty="0" smtClean="0">
                <a:latin typeface="Verdana" pitchFamily="34" charset="0"/>
              </a:rPr>
              <a:t>. </a:t>
            </a:r>
            <a:endParaRPr lang="tr-TR" dirty="0" smtClean="0"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This is also the number of enclosed regions in the program graph + 1.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568952" cy="792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Testing Software is Hard</a:t>
            </a:r>
          </a:p>
        </p:txBody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363272" cy="5073427"/>
          </a:xfrm>
        </p:spPr>
        <p:txBody>
          <a:bodyPr/>
          <a:lstStyle/>
          <a:p>
            <a:pPr eaLnBrk="1" hangingPunct="1"/>
            <a:r>
              <a:rPr lang="en-US" dirty="0" smtClean="0"/>
              <a:t>If you are testing a bridge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ability to sustain weight, and you test it with 1000 tons you can infer that it will sustain weight </a:t>
            </a:r>
            <a:r>
              <a:rPr lang="en-US" altLang="ja-JP" dirty="0" smtClean="0">
                <a:sym typeface="Symbol" pitchFamily="18" charset="2"/>
              </a:rPr>
              <a:t></a:t>
            </a:r>
            <a:r>
              <a:rPr lang="en-US" altLang="ja-JP" dirty="0" smtClean="0"/>
              <a:t> 1000 tons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kind of reasoning does not work for software systems</a:t>
            </a:r>
          </a:p>
          <a:p>
            <a:pPr lvl="1" eaLnBrk="1" hangingPunct="1"/>
            <a:r>
              <a:rPr lang="en-US" dirty="0" smtClean="0"/>
              <a:t>software systems are not linear nor continuous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Exhaustively testing all possible input/output combinations is too expensive</a:t>
            </a:r>
          </a:p>
          <a:p>
            <a:pPr lvl="1" eaLnBrk="1" hangingPunct="1"/>
            <a:r>
              <a:rPr lang="en-US" dirty="0" smtClean="0"/>
              <a:t>the number of test cases increase exponentially with the number of input/output variables</a:t>
            </a:r>
          </a:p>
        </p:txBody>
      </p:sp>
    </p:spTree>
    <p:extLst>
      <p:ext uri="{BB962C8B-B14F-4D97-AF65-F5344CB8AC3E}">
        <p14:creationId xmlns:p14="http://schemas.microsoft.com/office/powerpoint/2010/main" val="38303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518282"/>
              </p:ext>
            </p:extLst>
          </p:nvPr>
        </p:nvGraphicFramePr>
        <p:xfrm>
          <a:off x="336376" y="2780928"/>
          <a:ext cx="7620000" cy="3520440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  <a:latin typeface="Verdana" panose="020B0604030504040204" pitchFamily="34" charset="0"/>
                        </a:rPr>
                        <a:t>CC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  <a:latin typeface="Verdana" panose="020B0604030504040204" pitchFamily="34" charset="0"/>
                        </a:rPr>
                        <a:t>Type of procedure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  <a:latin typeface="Verdana" panose="020B0604030504040204" pitchFamily="34" charset="0"/>
                        </a:rPr>
                        <a:t>Risk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1-4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A simple procedure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Low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5-10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A well structured and stable procedure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Low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11-20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A more complex procedure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Moderate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21-50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A complex procedure, alarming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High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&gt;50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An error-prone, extremely troublesome, untestable procedure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Very high</a:t>
                      </a: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6375" y="332656"/>
            <a:ext cx="8366299" cy="3462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Values of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cyclomatic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complexity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high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cyclomatic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complexity denotes a complex procedure that's hard to understand, test and maintain. There's a relationship between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cyclomatic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complexity and the "risk" in a procedure.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785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088935"/>
              </p:ext>
            </p:extLst>
          </p:nvPr>
        </p:nvGraphicFramePr>
        <p:xfrm>
          <a:off x="457200" y="1844826"/>
          <a:ext cx="7355160" cy="4032448"/>
        </p:xfrm>
        <a:graphic>
          <a:graphicData uri="http://schemas.openxmlformats.org/drawingml/2006/table">
            <a:tbl>
              <a:tblPr/>
              <a:tblGrid>
                <a:gridCol w="4365620"/>
                <a:gridCol w="2989540"/>
              </a:tblGrid>
              <a:tr h="847024"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Verdana" panose="020B0604030504040204" pitchFamily="34" charset="0"/>
                        </a:rPr>
                        <a:t>CC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Verdana" panose="020B0604030504040204" pitchFamily="34" charset="0"/>
                        </a:rPr>
                        <a:t>Bad fix probability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635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1-10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5%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635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20-30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20%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635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&gt;50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40%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6356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Verdana" panose="020B0604030504040204" pitchFamily="34" charset="0"/>
                        </a:rPr>
                        <a:t>approaching 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Verdana" panose="020B0604030504040204" pitchFamily="34" charset="0"/>
                        </a:rPr>
                        <a:t>60%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511429"/>
            <a:ext cx="8136904" cy="93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0" rIns="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Bad fix probability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There is a frequently quoted table of "bad fix probability" values by </a:t>
            </a:r>
            <a:r>
              <a:rPr kumimoji="0" lang="en-US" altLang="en-US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cyclomatic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complexity. This is the probability of an error accidentally inserted into a program while trying to fix a previous error.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As the complexity reaches high values, changes in the program are likely to produce new errors.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283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75600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Example 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4038600" cy="3200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2200" dirty="0" smtClean="0">
                <a:latin typeface="Verdana" pitchFamily="34" charset="0"/>
              </a:rPr>
              <a:t>if a then s1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2200" dirty="0" smtClean="0">
                <a:latin typeface="Verdana" pitchFamily="34" charset="0"/>
              </a:rPr>
              <a:t>else if b then s2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2200" dirty="0" smtClean="0">
                <a:latin typeface="Verdana" pitchFamily="34" charset="0"/>
              </a:rPr>
              <a:t>       else if c then s3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2200" dirty="0" smtClean="0">
                <a:latin typeface="Verdana" pitchFamily="34" charset="0"/>
              </a:rPr>
              <a:t>              else s4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2200" dirty="0" smtClean="0">
                <a:latin typeface="Verdana" pitchFamily="34" charset="0"/>
              </a:rPr>
              <a:t>              </a:t>
            </a:r>
            <a:r>
              <a:rPr lang="en-US" sz="2200" dirty="0" err="1" smtClean="0">
                <a:latin typeface="Verdana" pitchFamily="34" charset="0"/>
              </a:rPr>
              <a:t>end_if_then_else</a:t>
            </a:r>
            <a:endParaRPr lang="en-US" sz="2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2200" dirty="0" smtClean="0">
                <a:latin typeface="Verdana" pitchFamily="34" charset="0"/>
              </a:rPr>
              <a:t>       </a:t>
            </a:r>
            <a:r>
              <a:rPr lang="en-US" sz="2200" dirty="0" err="1" smtClean="0">
                <a:latin typeface="Verdana" pitchFamily="34" charset="0"/>
              </a:rPr>
              <a:t>end_if_then_else</a:t>
            </a:r>
            <a:endParaRPr lang="en-US" sz="22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2200" dirty="0" err="1" smtClean="0">
                <a:latin typeface="Verdana" pitchFamily="34" charset="0"/>
              </a:rPr>
              <a:t>end_if_then_else</a:t>
            </a:r>
            <a:endParaRPr lang="en-US" sz="2200" dirty="0" smtClean="0">
              <a:latin typeface="Verdana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06687" y="5227637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B050"/>
                </a:solidFill>
                <a:latin typeface="Verdana" pitchFamily="34" charset="0"/>
              </a:rPr>
              <a:t>Paths: ___ Basis Paths: ___ Cases for branch coverage: ___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53100" y="1447800"/>
            <a:ext cx="2209800" cy="3505200"/>
            <a:chOff x="4876800" y="1143000"/>
            <a:chExt cx="2209800" cy="3505200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5410200" y="1600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5867400" y="2133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5" name="Oval 7"/>
            <p:cNvSpPr>
              <a:spLocks noChangeArrowheads="1"/>
            </p:cNvSpPr>
            <p:nvPr/>
          </p:nvSpPr>
          <p:spPr bwMode="auto">
            <a:xfrm>
              <a:off x="6324600" y="26670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6" name="Oval 8"/>
            <p:cNvSpPr>
              <a:spLocks noChangeArrowheads="1"/>
            </p:cNvSpPr>
            <p:nvPr/>
          </p:nvSpPr>
          <p:spPr bwMode="auto">
            <a:xfrm>
              <a:off x="6781800" y="3200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Oval 12"/>
            <p:cNvSpPr>
              <a:spLocks noChangeArrowheads="1"/>
            </p:cNvSpPr>
            <p:nvPr/>
          </p:nvSpPr>
          <p:spPr bwMode="auto">
            <a:xfrm>
              <a:off x="5410200" y="3886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Oval 14"/>
            <p:cNvSpPr>
              <a:spLocks noChangeArrowheads="1"/>
            </p:cNvSpPr>
            <p:nvPr/>
          </p:nvSpPr>
          <p:spPr bwMode="auto">
            <a:xfrm>
              <a:off x="4876800" y="2209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Oval 15"/>
            <p:cNvSpPr>
              <a:spLocks noChangeArrowheads="1"/>
            </p:cNvSpPr>
            <p:nvPr/>
          </p:nvSpPr>
          <p:spPr bwMode="auto">
            <a:xfrm>
              <a:off x="5334000" y="2743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Oval 16"/>
            <p:cNvSpPr>
              <a:spLocks noChangeArrowheads="1"/>
            </p:cNvSpPr>
            <p:nvPr/>
          </p:nvSpPr>
          <p:spPr bwMode="auto">
            <a:xfrm>
              <a:off x="57912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Line 18"/>
            <p:cNvSpPr>
              <a:spLocks noChangeShapeType="1"/>
            </p:cNvSpPr>
            <p:nvPr/>
          </p:nvSpPr>
          <p:spPr bwMode="auto">
            <a:xfrm flipH="1">
              <a:off x="5105400" y="18288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19"/>
            <p:cNvSpPr>
              <a:spLocks noChangeShapeType="1"/>
            </p:cNvSpPr>
            <p:nvPr/>
          </p:nvSpPr>
          <p:spPr bwMode="auto">
            <a:xfrm flipH="1">
              <a:off x="5562600" y="23622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20"/>
            <p:cNvSpPr>
              <a:spLocks noChangeShapeType="1"/>
            </p:cNvSpPr>
            <p:nvPr/>
          </p:nvSpPr>
          <p:spPr bwMode="auto">
            <a:xfrm flipH="1">
              <a:off x="6019800" y="28956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21"/>
            <p:cNvSpPr>
              <a:spLocks noChangeShapeType="1"/>
            </p:cNvSpPr>
            <p:nvPr/>
          </p:nvSpPr>
          <p:spPr bwMode="auto">
            <a:xfrm>
              <a:off x="5029200" y="2514600"/>
              <a:ext cx="4572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Line 22"/>
            <p:cNvSpPr>
              <a:spLocks noChangeShapeType="1"/>
            </p:cNvSpPr>
            <p:nvPr/>
          </p:nvSpPr>
          <p:spPr bwMode="auto">
            <a:xfrm>
              <a:off x="5486400" y="3048000"/>
              <a:ext cx="762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Line 23"/>
            <p:cNvSpPr>
              <a:spLocks noChangeShapeType="1"/>
            </p:cNvSpPr>
            <p:nvPr/>
          </p:nvSpPr>
          <p:spPr bwMode="auto">
            <a:xfrm flipH="1">
              <a:off x="5638800" y="3581400"/>
              <a:ext cx="2286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5"/>
            <p:cNvSpPr>
              <a:spLocks noChangeShapeType="1"/>
            </p:cNvSpPr>
            <p:nvPr/>
          </p:nvSpPr>
          <p:spPr bwMode="auto">
            <a:xfrm flipH="1">
              <a:off x="5638800" y="3429000"/>
              <a:ext cx="1143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Line 26"/>
            <p:cNvSpPr>
              <a:spLocks noChangeShapeType="1"/>
            </p:cNvSpPr>
            <p:nvPr/>
          </p:nvSpPr>
          <p:spPr bwMode="auto">
            <a:xfrm>
              <a:off x="5638800" y="19050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Line 27"/>
            <p:cNvSpPr>
              <a:spLocks noChangeShapeType="1"/>
            </p:cNvSpPr>
            <p:nvPr/>
          </p:nvSpPr>
          <p:spPr bwMode="auto">
            <a:xfrm>
              <a:off x="6096000" y="24384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Line 28"/>
            <p:cNvSpPr>
              <a:spLocks noChangeShapeType="1"/>
            </p:cNvSpPr>
            <p:nvPr/>
          </p:nvSpPr>
          <p:spPr bwMode="auto">
            <a:xfrm>
              <a:off x="6553200" y="29718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9"/>
            <p:cNvSpPr>
              <a:spLocks/>
            </p:cNvSpPr>
            <p:nvPr/>
          </p:nvSpPr>
          <p:spPr bwMode="auto">
            <a:xfrm>
              <a:off x="5562600" y="1143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30"/>
            <p:cNvSpPr>
              <a:spLocks/>
            </p:cNvSpPr>
            <p:nvPr/>
          </p:nvSpPr>
          <p:spPr bwMode="auto">
            <a:xfrm>
              <a:off x="5334000" y="4191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Right Arrow 2"/>
          <p:cNvSpPr/>
          <p:nvPr/>
        </p:nvSpPr>
        <p:spPr>
          <a:xfrm>
            <a:off x="4932040" y="2971800"/>
            <a:ext cx="576064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7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nimBg="1"/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Verdana" pitchFamily="34" charset="0"/>
              </a:rPr>
              <a:t>Example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2590056" cy="32004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if a then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s1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err="1" smtClean="0">
                <a:latin typeface="Verdana" pitchFamily="34" charset="0"/>
              </a:rPr>
              <a:t>end_if_then</a:t>
            </a:r>
            <a:endParaRPr lang="en-US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if b then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s2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err="1" smtClean="0">
                <a:latin typeface="Verdana" pitchFamily="34" charset="0"/>
              </a:rPr>
              <a:t>end_if_then</a:t>
            </a:r>
            <a:endParaRPr lang="en-US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if c then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smtClean="0">
                <a:latin typeface="Verdana" pitchFamily="34" charset="0"/>
              </a:rPr>
              <a:t>	s3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dirty="0" err="1" smtClean="0">
                <a:latin typeface="Verdana" pitchFamily="34" charset="0"/>
              </a:rPr>
              <a:t>end_if_then</a:t>
            </a:r>
            <a:endParaRPr lang="en-US" sz="2000" dirty="0" smtClean="0">
              <a:latin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410200" y="1524000"/>
            <a:ext cx="990600" cy="3505200"/>
            <a:chOff x="4724400" y="1524000"/>
            <a:chExt cx="990600" cy="3505200"/>
          </a:xfrm>
        </p:grpSpPr>
        <p:sp>
          <p:nvSpPr>
            <p:cNvPr id="38916" name="Oval 5"/>
            <p:cNvSpPr>
              <a:spLocks noChangeArrowheads="1"/>
            </p:cNvSpPr>
            <p:nvPr/>
          </p:nvSpPr>
          <p:spPr bwMode="auto">
            <a:xfrm>
              <a:off x="4724400" y="1981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Oval 6"/>
            <p:cNvSpPr>
              <a:spLocks noChangeArrowheads="1"/>
            </p:cNvSpPr>
            <p:nvPr/>
          </p:nvSpPr>
          <p:spPr bwMode="auto">
            <a:xfrm>
              <a:off x="5410200" y="2514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Oval 11"/>
            <p:cNvSpPr>
              <a:spLocks noChangeArrowheads="1"/>
            </p:cNvSpPr>
            <p:nvPr/>
          </p:nvSpPr>
          <p:spPr bwMode="auto">
            <a:xfrm>
              <a:off x="4724400" y="2743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9" name="Line 13"/>
            <p:cNvSpPr>
              <a:spLocks noChangeShapeType="1"/>
            </p:cNvSpPr>
            <p:nvPr/>
          </p:nvSpPr>
          <p:spPr bwMode="auto">
            <a:xfrm flipH="1">
              <a:off x="4876800" y="2286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0" name="Line 14"/>
            <p:cNvSpPr>
              <a:spLocks noChangeShapeType="1"/>
            </p:cNvSpPr>
            <p:nvPr/>
          </p:nvSpPr>
          <p:spPr bwMode="auto">
            <a:xfrm flipH="1">
              <a:off x="5029200" y="2743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1" name="Line 20"/>
            <p:cNvSpPr>
              <a:spLocks noChangeShapeType="1"/>
            </p:cNvSpPr>
            <p:nvPr/>
          </p:nvSpPr>
          <p:spPr bwMode="auto">
            <a:xfrm>
              <a:off x="4953000" y="22098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Freeform 23"/>
            <p:cNvSpPr>
              <a:spLocks/>
            </p:cNvSpPr>
            <p:nvPr/>
          </p:nvSpPr>
          <p:spPr bwMode="auto">
            <a:xfrm>
              <a:off x="4876800" y="1524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Freeform 24"/>
            <p:cNvSpPr>
              <a:spLocks/>
            </p:cNvSpPr>
            <p:nvPr/>
          </p:nvSpPr>
          <p:spPr bwMode="auto">
            <a:xfrm>
              <a:off x="4724400" y="4572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Oval 38"/>
            <p:cNvSpPr>
              <a:spLocks noChangeArrowheads="1"/>
            </p:cNvSpPr>
            <p:nvPr/>
          </p:nvSpPr>
          <p:spPr bwMode="auto">
            <a:xfrm>
              <a:off x="5410200" y="3276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Oval 39"/>
            <p:cNvSpPr>
              <a:spLocks noChangeArrowheads="1"/>
            </p:cNvSpPr>
            <p:nvPr/>
          </p:nvSpPr>
          <p:spPr bwMode="auto">
            <a:xfrm>
              <a:off x="4724400" y="3505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Line 40"/>
            <p:cNvSpPr>
              <a:spLocks noChangeShapeType="1"/>
            </p:cNvSpPr>
            <p:nvPr/>
          </p:nvSpPr>
          <p:spPr bwMode="auto">
            <a:xfrm flipH="1">
              <a:off x="4876800" y="3048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41"/>
            <p:cNvSpPr>
              <a:spLocks noChangeShapeType="1"/>
            </p:cNvSpPr>
            <p:nvPr/>
          </p:nvSpPr>
          <p:spPr bwMode="auto">
            <a:xfrm flipH="1">
              <a:off x="5029200" y="3505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Line 42"/>
            <p:cNvSpPr>
              <a:spLocks noChangeShapeType="1"/>
            </p:cNvSpPr>
            <p:nvPr/>
          </p:nvSpPr>
          <p:spPr bwMode="auto">
            <a:xfrm>
              <a:off x="4953000" y="29718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Oval 44"/>
            <p:cNvSpPr>
              <a:spLocks noChangeArrowheads="1"/>
            </p:cNvSpPr>
            <p:nvPr/>
          </p:nvSpPr>
          <p:spPr bwMode="auto">
            <a:xfrm>
              <a:off x="5410200" y="4038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Oval 45"/>
            <p:cNvSpPr>
              <a:spLocks noChangeArrowheads="1"/>
            </p:cNvSpPr>
            <p:nvPr/>
          </p:nvSpPr>
          <p:spPr bwMode="auto">
            <a:xfrm>
              <a:off x="4724400" y="4267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Line 46"/>
            <p:cNvSpPr>
              <a:spLocks noChangeShapeType="1"/>
            </p:cNvSpPr>
            <p:nvPr/>
          </p:nvSpPr>
          <p:spPr bwMode="auto">
            <a:xfrm flipH="1">
              <a:off x="4876800" y="38100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2" name="Line 47"/>
            <p:cNvSpPr>
              <a:spLocks noChangeShapeType="1"/>
            </p:cNvSpPr>
            <p:nvPr/>
          </p:nvSpPr>
          <p:spPr bwMode="auto">
            <a:xfrm flipH="1">
              <a:off x="5029200" y="4267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Line 48"/>
            <p:cNvSpPr>
              <a:spLocks noChangeShapeType="1"/>
            </p:cNvSpPr>
            <p:nvPr/>
          </p:nvSpPr>
          <p:spPr bwMode="auto">
            <a:xfrm>
              <a:off x="4953000" y="3733800"/>
              <a:ext cx="533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34" name="Text Box 49"/>
          <p:cNvSpPr txBox="1">
            <a:spLocks noChangeArrowheads="1"/>
          </p:cNvSpPr>
          <p:nvPr/>
        </p:nvSpPr>
        <p:spPr bwMode="auto">
          <a:xfrm>
            <a:off x="353380" y="5947572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B050"/>
                </a:solidFill>
                <a:latin typeface="Verdana" pitchFamily="34" charset="0"/>
              </a:rPr>
              <a:t>Paths: ___ Basis Paths: ___ Cases for branch coverage: ___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923928" y="3048000"/>
            <a:ext cx="936104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latin typeface="Verdana" pitchFamily="34" charset="0"/>
              </a:rPr>
              <a:t>Example 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3886200" cy="3200400"/>
          </a:xfrm>
        </p:spPr>
        <p:txBody>
          <a:bodyPr/>
          <a:lstStyle/>
          <a:p>
            <a:pPr eaLnBrk="1" hangingPunct="1">
              <a:spcBef>
                <a:spcPct val="5000"/>
              </a:spcBef>
              <a:spcAft>
                <a:spcPct val="5000"/>
              </a:spcAft>
              <a:buFontTx/>
              <a:buNone/>
            </a:pPr>
            <a:endParaRPr lang="en-US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US" sz="2000" smtClean="0">
              <a:solidFill>
                <a:srgbClr val="00B050"/>
              </a:solidFill>
            </a:endParaRPr>
          </a:p>
          <a:p>
            <a:pPr eaLnBrk="1" hangingPunct="1"/>
            <a:endParaRPr lang="en-US" sz="2000" smtClean="0">
              <a:solidFill>
                <a:srgbClr val="00B05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27073" y="1447800"/>
            <a:ext cx="2095500" cy="3048000"/>
            <a:chOff x="4851400" y="1524000"/>
            <a:chExt cx="2095500" cy="3048000"/>
          </a:xfrm>
        </p:grpSpPr>
        <p:sp>
          <p:nvSpPr>
            <p:cNvPr id="39940" name="Oval 5"/>
            <p:cNvSpPr>
              <a:spLocks noChangeArrowheads="1"/>
            </p:cNvSpPr>
            <p:nvPr/>
          </p:nvSpPr>
          <p:spPr bwMode="auto">
            <a:xfrm>
              <a:off x="5410200" y="1981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1" name="Oval 6"/>
            <p:cNvSpPr>
              <a:spLocks noChangeArrowheads="1"/>
            </p:cNvSpPr>
            <p:nvPr/>
          </p:nvSpPr>
          <p:spPr bwMode="auto">
            <a:xfrm>
              <a:off x="5867400" y="2514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2" name="Oval 7"/>
            <p:cNvSpPr>
              <a:spLocks noChangeArrowheads="1"/>
            </p:cNvSpPr>
            <p:nvPr/>
          </p:nvSpPr>
          <p:spPr bwMode="auto">
            <a:xfrm>
              <a:off x="6324600" y="3124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3" name="Oval 8"/>
            <p:cNvSpPr>
              <a:spLocks noChangeArrowheads="1"/>
            </p:cNvSpPr>
            <p:nvPr/>
          </p:nvSpPr>
          <p:spPr bwMode="auto">
            <a:xfrm>
              <a:off x="5334000" y="3124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4" name="Oval 9"/>
            <p:cNvSpPr>
              <a:spLocks noChangeArrowheads="1"/>
            </p:cNvSpPr>
            <p:nvPr/>
          </p:nvSpPr>
          <p:spPr bwMode="auto">
            <a:xfrm>
              <a:off x="5867400" y="36576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5" name="Line 10"/>
            <p:cNvSpPr>
              <a:spLocks noChangeShapeType="1"/>
            </p:cNvSpPr>
            <p:nvPr/>
          </p:nvSpPr>
          <p:spPr bwMode="auto">
            <a:xfrm flipH="1">
              <a:off x="5562600" y="2743200"/>
              <a:ext cx="381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6" name="Line 11"/>
            <p:cNvSpPr>
              <a:spLocks noChangeShapeType="1"/>
            </p:cNvSpPr>
            <p:nvPr/>
          </p:nvSpPr>
          <p:spPr bwMode="auto">
            <a:xfrm flipH="1">
              <a:off x="6096000" y="34290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7" name="Line 12"/>
            <p:cNvSpPr>
              <a:spLocks noChangeShapeType="1"/>
            </p:cNvSpPr>
            <p:nvPr/>
          </p:nvSpPr>
          <p:spPr bwMode="auto">
            <a:xfrm>
              <a:off x="5638800" y="2286000"/>
              <a:ext cx="3048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8" name="Line 13"/>
            <p:cNvSpPr>
              <a:spLocks noChangeShapeType="1"/>
            </p:cNvSpPr>
            <p:nvPr/>
          </p:nvSpPr>
          <p:spPr bwMode="auto">
            <a:xfrm>
              <a:off x="6096000" y="2743200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49" name="Freeform 14"/>
            <p:cNvSpPr>
              <a:spLocks/>
            </p:cNvSpPr>
            <p:nvPr/>
          </p:nvSpPr>
          <p:spPr bwMode="auto">
            <a:xfrm>
              <a:off x="5562600" y="1524000"/>
              <a:ext cx="152400" cy="457200"/>
            </a:xfrm>
            <a:custGeom>
              <a:avLst/>
              <a:gdLst>
                <a:gd name="T0" fmla="*/ 2147483647 w 96"/>
                <a:gd name="T1" fmla="*/ 0 h 288"/>
                <a:gd name="T2" fmla="*/ 0 w 96"/>
                <a:gd name="T3" fmla="*/ 2147483647 h 288"/>
                <a:gd name="T4" fmla="*/ 2147483647 w 96"/>
                <a:gd name="T5" fmla="*/ 2147483647 h 288"/>
                <a:gd name="T6" fmla="*/ 0 w 96"/>
                <a:gd name="T7" fmla="*/ 2147483647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88"/>
                <a:gd name="T14" fmla="*/ 96 w 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88">
                  <a:moveTo>
                    <a:pt x="96" y="0"/>
                  </a:moveTo>
                  <a:cubicBezTo>
                    <a:pt x="48" y="32"/>
                    <a:pt x="0" y="64"/>
                    <a:pt x="0" y="96"/>
                  </a:cubicBezTo>
                  <a:cubicBezTo>
                    <a:pt x="0" y="128"/>
                    <a:pt x="96" y="160"/>
                    <a:pt x="96" y="192"/>
                  </a:cubicBezTo>
                  <a:cubicBezTo>
                    <a:pt x="96" y="224"/>
                    <a:pt x="16" y="272"/>
                    <a:pt x="0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50" name="Line 16"/>
            <p:cNvSpPr>
              <a:spLocks noChangeShapeType="1"/>
            </p:cNvSpPr>
            <p:nvPr/>
          </p:nvSpPr>
          <p:spPr bwMode="auto">
            <a:xfrm>
              <a:off x="5562600" y="3352800"/>
              <a:ext cx="3810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51" name="Freeform 17"/>
            <p:cNvSpPr>
              <a:spLocks/>
            </p:cNvSpPr>
            <p:nvPr/>
          </p:nvSpPr>
          <p:spPr bwMode="auto">
            <a:xfrm>
              <a:off x="5715000" y="2133600"/>
              <a:ext cx="1231900" cy="1841500"/>
            </a:xfrm>
            <a:custGeom>
              <a:avLst/>
              <a:gdLst>
                <a:gd name="T0" fmla="*/ 2147483647 w 776"/>
                <a:gd name="T1" fmla="*/ 2147483647 h 1168"/>
                <a:gd name="T2" fmla="*/ 2147483647 w 776"/>
                <a:gd name="T3" fmla="*/ 2147483647 h 1168"/>
                <a:gd name="T4" fmla="*/ 2147483647 w 776"/>
                <a:gd name="T5" fmla="*/ 2147483647 h 1168"/>
                <a:gd name="T6" fmla="*/ 2147483647 w 776"/>
                <a:gd name="T7" fmla="*/ 2147483647 h 1168"/>
                <a:gd name="T8" fmla="*/ 2147483647 w 776"/>
                <a:gd name="T9" fmla="*/ 2147483647 h 1168"/>
                <a:gd name="T10" fmla="*/ 2147483647 w 776"/>
                <a:gd name="T11" fmla="*/ 2147483647 h 1168"/>
                <a:gd name="T12" fmla="*/ 2147483647 w 776"/>
                <a:gd name="T13" fmla="*/ 2147483647 h 1168"/>
                <a:gd name="T14" fmla="*/ 2147483647 w 776"/>
                <a:gd name="T15" fmla="*/ 2147483647 h 1168"/>
                <a:gd name="T16" fmla="*/ 0 w 776"/>
                <a:gd name="T17" fmla="*/ 2147483647 h 1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6"/>
                <a:gd name="T28" fmla="*/ 0 h 1168"/>
                <a:gd name="T29" fmla="*/ 776 w 776"/>
                <a:gd name="T30" fmla="*/ 1168 h 11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6" h="1168">
                  <a:moveTo>
                    <a:pt x="240" y="1112"/>
                  </a:moveTo>
                  <a:cubicBezTo>
                    <a:pt x="284" y="1140"/>
                    <a:pt x="328" y="1168"/>
                    <a:pt x="384" y="1160"/>
                  </a:cubicBezTo>
                  <a:cubicBezTo>
                    <a:pt x="440" y="1152"/>
                    <a:pt x="520" y="1120"/>
                    <a:pt x="576" y="1064"/>
                  </a:cubicBezTo>
                  <a:cubicBezTo>
                    <a:pt x="632" y="1008"/>
                    <a:pt x="688" y="928"/>
                    <a:pt x="720" y="824"/>
                  </a:cubicBezTo>
                  <a:cubicBezTo>
                    <a:pt x="752" y="720"/>
                    <a:pt x="776" y="544"/>
                    <a:pt x="768" y="440"/>
                  </a:cubicBezTo>
                  <a:cubicBezTo>
                    <a:pt x="760" y="336"/>
                    <a:pt x="720" y="264"/>
                    <a:pt x="672" y="200"/>
                  </a:cubicBezTo>
                  <a:cubicBezTo>
                    <a:pt x="624" y="136"/>
                    <a:pt x="568" y="88"/>
                    <a:pt x="480" y="56"/>
                  </a:cubicBezTo>
                  <a:cubicBezTo>
                    <a:pt x="392" y="24"/>
                    <a:pt x="224" y="16"/>
                    <a:pt x="144" y="8"/>
                  </a:cubicBezTo>
                  <a:cubicBezTo>
                    <a:pt x="64" y="0"/>
                    <a:pt x="32" y="4"/>
                    <a:pt x="0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39952" name="Freeform 18"/>
            <p:cNvSpPr>
              <a:spLocks/>
            </p:cNvSpPr>
            <p:nvPr/>
          </p:nvSpPr>
          <p:spPr bwMode="auto">
            <a:xfrm>
              <a:off x="4851400" y="2209800"/>
              <a:ext cx="635000" cy="2362200"/>
            </a:xfrm>
            <a:custGeom>
              <a:avLst/>
              <a:gdLst>
                <a:gd name="T0" fmla="*/ 2147483647 w 352"/>
                <a:gd name="T1" fmla="*/ 0 h 1440"/>
                <a:gd name="T2" fmla="*/ 2147483647 w 352"/>
                <a:gd name="T3" fmla="*/ 2147483647 h 1440"/>
                <a:gd name="T4" fmla="*/ 2147483647 w 352"/>
                <a:gd name="T5" fmla="*/ 2147483647 h 1440"/>
                <a:gd name="T6" fmla="*/ 2147483647 w 352"/>
                <a:gd name="T7" fmla="*/ 2147483647 h 1440"/>
                <a:gd name="T8" fmla="*/ 2147483647 w 352"/>
                <a:gd name="T9" fmla="*/ 2147483647 h 1440"/>
                <a:gd name="T10" fmla="*/ 2147483647 w 352"/>
                <a:gd name="T11" fmla="*/ 2147483647 h 14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2"/>
                <a:gd name="T19" fmla="*/ 0 h 1440"/>
                <a:gd name="T20" fmla="*/ 352 w 352"/>
                <a:gd name="T21" fmla="*/ 1440 h 14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2" h="1440">
                  <a:moveTo>
                    <a:pt x="352" y="0"/>
                  </a:moveTo>
                  <a:cubicBezTo>
                    <a:pt x="284" y="28"/>
                    <a:pt x="216" y="56"/>
                    <a:pt x="160" y="144"/>
                  </a:cubicBezTo>
                  <a:cubicBezTo>
                    <a:pt x="104" y="232"/>
                    <a:pt x="32" y="400"/>
                    <a:pt x="16" y="528"/>
                  </a:cubicBezTo>
                  <a:cubicBezTo>
                    <a:pt x="0" y="656"/>
                    <a:pt x="32" y="792"/>
                    <a:pt x="64" y="912"/>
                  </a:cubicBezTo>
                  <a:cubicBezTo>
                    <a:pt x="96" y="1032"/>
                    <a:pt x="176" y="1160"/>
                    <a:pt x="208" y="1248"/>
                  </a:cubicBezTo>
                  <a:cubicBezTo>
                    <a:pt x="240" y="1336"/>
                    <a:pt x="248" y="1408"/>
                    <a:pt x="256" y="14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</p:grpSp>
      <p:sp>
        <p:nvSpPr>
          <p:cNvPr id="39953" name="Rectangle 19"/>
          <p:cNvSpPr>
            <a:spLocks noChangeArrowheads="1"/>
          </p:cNvSpPr>
          <p:nvPr/>
        </p:nvSpPr>
        <p:spPr bwMode="auto">
          <a:xfrm>
            <a:off x="838200" y="1752600"/>
            <a:ext cx="2653680" cy="220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15000"/>
              </a:spcBef>
              <a:spcAft>
                <a:spcPct val="15000"/>
              </a:spcAft>
              <a:buClr>
                <a:srgbClr val="FDAD23"/>
              </a:buClr>
            </a:pPr>
            <a:r>
              <a:rPr lang="en-US" dirty="0">
                <a:latin typeface="Verdana" pitchFamily="34" charset="0"/>
              </a:rPr>
              <a:t>while a do</a:t>
            </a:r>
          </a:p>
          <a:p>
            <a:pPr marL="342900" indent="-342900">
              <a:spcBef>
                <a:spcPct val="15000"/>
              </a:spcBef>
              <a:spcAft>
                <a:spcPct val="15000"/>
              </a:spcAft>
              <a:buClr>
                <a:srgbClr val="FDAD23"/>
              </a:buClr>
            </a:pPr>
            <a:r>
              <a:rPr lang="en-US" dirty="0">
                <a:latin typeface="Verdana" pitchFamily="34" charset="0"/>
              </a:rPr>
              <a:t>	if b then s1</a:t>
            </a:r>
          </a:p>
          <a:p>
            <a:pPr marL="342900" indent="-342900">
              <a:spcBef>
                <a:spcPct val="15000"/>
              </a:spcBef>
              <a:spcAft>
                <a:spcPct val="15000"/>
              </a:spcAft>
              <a:buClr>
                <a:srgbClr val="FDAD23"/>
              </a:buClr>
            </a:pPr>
            <a:r>
              <a:rPr lang="en-US" dirty="0">
                <a:latin typeface="Verdana" pitchFamily="34" charset="0"/>
              </a:rPr>
              <a:t>	else s2</a:t>
            </a:r>
          </a:p>
          <a:p>
            <a:pPr marL="342900" indent="-342900">
              <a:spcBef>
                <a:spcPct val="15000"/>
              </a:spcBef>
              <a:spcAft>
                <a:spcPct val="15000"/>
              </a:spcAft>
              <a:buClr>
                <a:srgbClr val="FDAD23"/>
              </a:buClr>
            </a:pPr>
            <a:r>
              <a:rPr lang="en-US" dirty="0">
                <a:latin typeface="Verdana" pitchFamily="34" charset="0"/>
              </a:rPr>
              <a:t>	</a:t>
            </a:r>
            <a:r>
              <a:rPr lang="en-US" dirty="0" err="1">
                <a:latin typeface="Verdana" pitchFamily="34" charset="0"/>
              </a:rPr>
              <a:t>end_if_then_else</a:t>
            </a:r>
            <a:endParaRPr lang="en-US" dirty="0">
              <a:latin typeface="Verdana" pitchFamily="34" charset="0"/>
            </a:endParaRPr>
          </a:p>
          <a:p>
            <a:pPr marL="342900" indent="-342900">
              <a:spcBef>
                <a:spcPct val="15000"/>
              </a:spcBef>
              <a:spcAft>
                <a:spcPct val="15000"/>
              </a:spcAft>
              <a:buClr>
                <a:srgbClr val="FDAD23"/>
              </a:buClr>
            </a:pPr>
            <a:r>
              <a:rPr lang="en-US" dirty="0" err="1">
                <a:latin typeface="Verdana" pitchFamily="34" charset="0"/>
              </a:rPr>
              <a:t>end_while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39954" name="Text Box 20"/>
          <p:cNvSpPr txBox="1">
            <a:spLocks noChangeArrowheads="1"/>
          </p:cNvSpPr>
          <p:nvPr/>
        </p:nvSpPr>
        <p:spPr bwMode="auto">
          <a:xfrm>
            <a:off x="381000" y="5029200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B050"/>
                </a:solidFill>
                <a:latin typeface="Verdana" pitchFamily="34" charset="0"/>
              </a:rPr>
              <a:t>Paths: ___ Basis Paths: ___ Cases for branch coverage: ___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067944" y="2777259"/>
            <a:ext cx="648072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3" grpId="0" animBg="1"/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Verdana" pitchFamily="34" charset="0"/>
              </a:rPr>
              <a:t>In General…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533400" y="1981200"/>
            <a:ext cx="2286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Number of program Paths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276600" y="1981200"/>
            <a:ext cx="175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Number of Basis Paths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5638800" y="1828800"/>
            <a:ext cx="2743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Number of test cases required for branch coverage</a:t>
            </a:r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27432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C000"/>
                </a:solidFill>
                <a:latin typeface="Verdana" pitchFamily="34" charset="0"/>
                <a:sym typeface="Symbol" pitchFamily="18" charset="2"/>
              </a:rPr>
              <a:t></a:t>
            </a:r>
          </a:p>
        </p:txBody>
      </p:sp>
      <p:sp>
        <p:nvSpPr>
          <p:cNvPr id="40967" name="Text Box 9"/>
          <p:cNvSpPr txBox="1">
            <a:spLocks noChangeArrowheads="1"/>
          </p:cNvSpPr>
          <p:nvPr/>
        </p:nvSpPr>
        <p:spPr bwMode="auto">
          <a:xfrm>
            <a:off x="5029200" y="22098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C000"/>
                </a:solidFill>
                <a:latin typeface="Verdana" pitchFamily="34" charset="0"/>
                <a:sym typeface="Symbol" pitchFamily="18" charset="2"/>
              </a:rPr>
              <a:t></a:t>
            </a:r>
          </a:p>
        </p:txBody>
      </p:sp>
      <p:sp>
        <p:nvSpPr>
          <p:cNvPr id="40968" name="Text Box 10"/>
          <p:cNvSpPr txBox="1">
            <a:spLocks noChangeArrowheads="1"/>
          </p:cNvSpPr>
          <p:nvPr/>
        </p:nvSpPr>
        <p:spPr bwMode="auto">
          <a:xfrm>
            <a:off x="609600" y="43434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Path Coverage</a:t>
            </a:r>
          </a:p>
        </p:txBody>
      </p:sp>
      <p:sp>
        <p:nvSpPr>
          <p:cNvPr id="40969" name="Text Box 11"/>
          <p:cNvSpPr txBox="1">
            <a:spLocks noChangeArrowheads="1"/>
          </p:cNvSpPr>
          <p:nvPr/>
        </p:nvSpPr>
        <p:spPr bwMode="auto">
          <a:xfrm>
            <a:off x="3276600" y="4114800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Basis Paths Coverage</a:t>
            </a:r>
          </a:p>
        </p:txBody>
      </p:sp>
      <p:sp>
        <p:nvSpPr>
          <p:cNvPr id="40970" name="Text Box 12"/>
          <p:cNvSpPr txBox="1">
            <a:spLocks noChangeArrowheads="1"/>
          </p:cNvSpPr>
          <p:nvPr/>
        </p:nvSpPr>
        <p:spPr bwMode="auto">
          <a:xfrm>
            <a:off x="5638800" y="4343400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Branch Coverage</a:t>
            </a:r>
          </a:p>
        </p:txBody>
      </p:sp>
      <p:sp>
        <p:nvSpPr>
          <p:cNvPr id="40971" name="Text Box 13"/>
          <p:cNvSpPr txBox="1">
            <a:spLocks noChangeArrowheads="1"/>
          </p:cNvSpPr>
          <p:nvPr/>
        </p:nvSpPr>
        <p:spPr bwMode="auto">
          <a:xfrm>
            <a:off x="2667000" y="4343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=&gt;</a:t>
            </a:r>
          </a:p>
        </p:txBody>
      </p:sp>
      <p:sp>
        <p:nvSpPr>
          <p:cNvPr id="40972" name="Text Box 15"/>
          <p:cNvSpPr txBox="1">
            <a:spLocks noChangeArrowheads="1"/>
          </p:cNvSpPr>
          <p:nvPr/>
        </p:nvSpPr>
        <p:spPr bwMode="auto">
          <a:xfrm>
            <a:off x="4953000" y="4343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C000"/>
                </a:solidFill>
                <a:latin typeface="Century Gothic" pitchFamily="34" charset="0"/>
                <a:sym typeface="Symbol" pitchFamily="18" charset="2"/>
              </a:rPr>
              <a:t>=&gt;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4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07288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Summary of White-Box Coverage Relationships (so far…)</a:t>
            </a:r>
            <a:endParaRPr lang="en-US" b="0" dirty="0" smtClean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638800" y="20574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Path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00200" y="1905000"/>
            <a:ext cx="213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Compound Condition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828800" y="3124200"/>
            <a:ext cx="1676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Branch / Condition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505200" y="3352800"/>
            <a:ext cx="1981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Basis Paths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7086600" y="33528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Loop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143000" y="42672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Condition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581400" y="5486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Statement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657600" y="44196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Branch</a:t>
            </a: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flipH="1">
            <a:off x="4495800" y="2514600"/>
            <a:ext cx="1371600" cy="762000"/>
          </a:xfrm>
          <a:prstGeom prst="line">
            <a:avLst/>
          </a:prstGeom>
          <a:noFill/>
          <a:ln w="38100">
            <a:solidFill>
              <a:srgbClr val="FDAD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172200" y="2514600"/>
            <a:ext cx="1371600" cy="762000"/>
          </a:xfrm>
          <a:prstGeom prst="line">
            <a:avLst/>
          </a:prstGeom>
          <a:noFill/>
          <a:ln w="38100">
            <a:solidFill>
              <a:srgbClr val="FDAD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 flipH="1">
            <a:off x="4267200" y="3886200"/>
            <a:ext cx="152400" cy="533400"/>
          </a:xfrm>
          <a:prstGeom prst="line">
            <a:avLst/>
          </a:prstGeom>
          <a:noFill/>
          <a:ln w="38100">
            <a:solidFill>
              <a:srgbClr val="FDAD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4343400" y="4876800"/>
            <a:ext cx="0" cy="609600"/>
          </a:xfrm>
          <a:prstGeom prst="line">
            <a:avLst/>
          </a:prstGeom>
          <a:noFill/>
          <a:ln w="38100">
            <a:solidFill>
              <a:srgbClr val="FDAD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2590800" y="2743200"/>
            <a:ext cx="0" cy="381000"/>
          </a:xfrm>
          <a:prstGeom prst="line">
            <a:avLst/>
          </a:prstGeom>
          <a:noFill/>
          <a:ln w="38100">
            <a:solidFill>
              <a:srgbClr val="FDAD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flipH="1">
            <a:off x="2057400" y="3886200"/>
            <a:ext cx="533400" cy="381000"/>
          </a:xfrm>
          <a:prstGeom prst="line">
            <a:avLst/>
          </a:prstGeom>
          <a:noFill/>
          <a:ln w="38100">
            <a:solidFill>
              <a:srgbClr val="FDAD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2667000" y="3886200"/>
            <a:ext cx="1447800" cy="533400"/>
          </a:xfrm>
          <a:prstGeom prst="line">
            <a:avLst/>
          </a:prstGeom>
          <a:noFill/>
          <a:ln w="38100">
            <a:solidFill>
              <a:srgbClr val="FDAD2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72A915-0552-4232-BE99-CE6BF49D1FC7}" type="slidenum">
              <a:rPr lang="en-US" altLang="en-US" sz="1400">
                <a:solidFill>
                  <a:schemeClr val="bg2"/>
                </a:solidFill>
                <a:latin typeface="Arial" pitchFamily="34" charset="0"/>
              </a:rPr>
              <a:pPr/>
              <a:t>47</a:t>
            </a:fld>
            <a:endParaRPr lang="en-US" altLang="en-US" sz="1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 smtClean="0"/>
              <a:t>Example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200" smtClean="0"/>
              <a:t>int f1(int x,int y){                    </a:t>
            </a:r>
          </a:p>
          <a:p>
            <a:pPr>
              <a:spcBef>
                <a:spcPct val="0"/>
              </a:spcBef>
            </a:pPr>
            <a:r>
              <a:rPr lang="en-US" altLang="en-US" sz="3200" smtClean="0">
                <a:solidFill>
                  <a:srgbClr val="3399FF"/>
                </a:solidFill>
              </a:rPr>
              <a:t>1</a:t>
            </a:r>
            <a:r>
              <a:rPr lang="en-US" altLang="en-US" sz="3200" smtClean="0"/>
              <a:t> while (x != y){</a:t>
            </a:r>
          </a:p>
          <a:p>
            <a:pPr>
              <a:spcBef>
                <a:spcPct val="0"/>
              </a:spcBef>
            </a:pPr>
            <a:r>
              <a:rPr lang="en-US" altLang="en-US" sz="3200" smtClean="0">
                <a:solidFill>
                  <a:srgbClr val="3399FF"/>
                </a:solidFill>
              </a:rPr>
              <a:t>2</a:t>
            </a:r>
            <a:r>
              <a:rPr lang="en-US" altLang="en-US" sz="3200" smtClean="0"/>
              <a:t>    if (x&gt;y) then </a:t>
            </a:r>
          </a:p>
          <a:p>
            <a:pPr>
              <a:spcBef>
                <a:spcPct val="0"/>
              </a:spcBef>
            </a:pPr>
            <a:r>
              <a:rPr lang="en-US" altLang="en-US" sz="3200" smtClean="0">
                <a:solidFill>
                  <a:srgbClr val="3399FF"/>
                </a:solidFill>
              </a:rPr>
              <a:t>3</a:t>
            </a:r>
            <a:r>
              <a:rPr lang="en-US" altLang="en-US" sz="3200" smtClean="0"/>
              <a:t>         x=x-y;</a:t>
            </a:r>
          </a:p>
          <a:p>
            <a:pPr>
              <a:spcBef>
                <a:spcPct val="0"/>
              </a:spcBef>
            </a:pPr>
            <a:r>
              <a:rPr lang="en-US" altLang="en-US" sz="3200" smtClean="0">
                <a:solidFill>
                  <a:srgbClr val="3399FF"/>
                </a:solidFill>
              </a:rPr>
              <a:t>4</a:t>
            </a:r>
            <a:r>
              <a:rPr lang="en-US" altLang="en-US" sz="3200" smtClean="0"/>
              <a:t>    else y=y-x;</a:t>
            </a:r>
          </a:p>
          <a:p>
            <a:pPr>
              <a:spcBef>
                <a:spcPct val="0"/>
              </a:spcBef>
            </a:pPr>
            <a:r>
              <a:rPr lang="en-US" altLang="en-US" sz="3200" smtClean="0">
                <a:solidFill>
                  <a:srgbClr val="3399FF"/>
                </a:solidFill>
              </a:rPr>
              <a:t>5</a:t>
            </a:r>
            <a:r>
              <a:rPr lang="en-US" altLang="en-US" sz="3200" smtClean="0"/>
              <a:t> }</a:t>
            </a:r>
          </a:p>
          <a:p>
            <a:pPr>
              <a:spcBef>
                <a:spcPct val="0"/>
              </a:spcBef>
            </a:pPr>
            <a:r>
              <a:rPr lang="en-US" altLang="en-US" sz="3200" smtClean="0">
                <a:solidFill>
                  <a:srgbClr val="3399FF"/>
                </a:solidFill>
              </a:rPr>
              <a:t>6</a:t>
            </a:r>
            <a:r>
              <a:rPr lang="en-US" altLang="en-US" sz="3200" smtClean="0"/>
              <a:t> return x;        }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6800924" y="198884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1</a:t>
            </a:r>
            <a:endParaRPr lang="en-US" altLang="en-US" sz="280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800924" y="267464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2</a:t>
            </a:r>
            <a:endParaRPr lang="en-US" altLang="en-US" sz="280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191324" y="336044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3</a:t>
            </a:r>
            <a:endParaRPr lang="en-US" altLang="en-US" sz="2800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34324" y="336044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4</a:t>
            </a:r>
            <a:endParaRPr lang="en-US" altLang="en-US" sz="2800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800924" y="397004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5</a:t>
            </a:r>
            <a:endParaRPr lang="en-US" altLang="en-US" sz="280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800924" y="465584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6</a:t>
            </a:r>
            <a:endParaRPr lang="en-US" altLang="en-US" sz="280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7029524" y="236984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6572324" y="305564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7181924" y="305564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496124" y="381764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>
            <a:off x="7258124" y="381764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5810324" y="427484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5810324" y="221744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810324" y="221744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7258124" y="2065040"/>
            <a:ext cx="1130300" cy="2743200"/>
          </a:xfrm>
          <a:custGeom>
            <a:avLst/>
            <a:gdLst>
              <a:gd name="T0" fmla="*/ 0 w 712"/>
              <a:gd name="T1" fmla="*/ 203200 h 1296"/>
              <a:gd name="T2" fmla="*/ 838200 w 712"/>
              <a:gd name="T3" fmla="*/ 304800 h 1296"/>
              <a:gd name="T4" fmla="*/ 990600 w 712"/>
              <a:gd name="T5" fmla="*/ 2032000 h 1296"/>
              <a:gd name="T6" fmla="*/ 0 w 712"/>
              <a:gd name="T7" fmla="*/ 2743200 h 1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12" h="1296">
                <a:moveTo>
                  <a:pt x="0" y="96"/>
                </a:moveTo>
                <a:cubicBezTo>
                  <a:pt x="212" y="48"/>
                  <a:pt x="424" y="0"/>
                  <a:pt x="528" y="144"/>
                </a:cubicBezTo>
                <a:cubicBezTo>
                  <a:pt x="632" y="288"/>
                  <a:pt x="712" y="768"/>
                  <a:pt x="624" y="960"/>
                </a:cubicBezTo>
                <a:cubicBezTo>
                  <a:pt x="536" y="1152"/>
                  <a:pt x="268" y="1224"/>
                  <a:pt x="0" y="129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05B0D9-E054-402B-B046-EC9D969F3CD0}" type="slidenum">
              <a:rPr lang="en-US" altLang="en-US" sz="1400">
                <a:solidFill>
                  <a:schemeClr val="bg2"/>
                </a:solidFill>
                <a:latin typeface="Arial" pitchFamily="34" charset="0"/>
              </a:rPr>
              <a:pPr/>
              <a:t>48</a:t>
            </a:fld>
            <a:endParaRPr lang="en-US" altLang="en-US" sz="1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400" smtClean="0"/>
              <a:t>Example Control Flow Diagram</a:t>
            </a:r>
          </a:p>
        </p:txBody>
      </p:sp>
      <p:sp>
        <p:nvSpPr>
          <p:cNvPr id="74756" name="Oval 3"/>
          <p:cNvSpPr>
            <a:spLocks noChangeArrowheads="1"/>
          </p:cNvSpPr>
          <p:nvPr/>
        </p:nvSpPr>
        <p:spPr bwMode="auto">
          <a:xfrm>
            <a:off x="3352800" y="167640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1</a:t>
            </a:r>
            <a:endParaRPr lang="en-US" altLang="en-US" sz="2800"/>
          </a:p>
        </p:txBody>
      </p:sp>
      <p:sp>
        <p:nvSpPr>
          <p:cNvPr id="74757" name="Oval 4"/>
          <p:cNvSpPr>
            <a:spLocks noChangeArrowheads="1"/>
          </p:cNvSpPr>
          <p:nvPr/>
        </p:nvSpPr>
        <p:spPr bwMode="auto">
          <a:xfrm>
            <a:off x="3352800" y="236220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2</a:t>
            </a:r>
            <a:endParaRPr lang="en-US" altLang="en-US" sz="2800"/>
          </a:p>
        </p:txBody>
      </p:sp>
      <p:sp>
        <p:nvSpPr>
          <p:cNvPr id="74758" name="Oval 5"/>
          <p:cNvSpPr>
            <a:spLocks noChangeArrowheads="1"/>
          </p:cNvSpPr>
          <p:nvPr/>
        </p:nvSpPr>
        <p:spPr bwMode="auto">
          <a:xfrm>
            <a:off x="2743200" y="304800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3</a:t>
            </a:r>
            <a:endParaRPr lang="en-US" altLang="en-US" sz="2800"/>
          </a:p>
        </p:txBody>
      </p:sp>
      <p:sp>
        <p:nvSpPr>
          <p:cNvPr id="74759" name="Oval 6"/>
          <p:cNvSpPr>
            <a:spLocks noChangeArrowheads="1"/>
          </p:cNvSpPr>
          <p:nvPr/>
        </p:nvSpPr>
        <p:spPr bwMode="auto">
          <a:xfrm>
            <a:off x="3886200" y="304800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4</a:t>
            </a:r>
            <a:endParaRPr lang="en-US" altLang="en-US" sz="2800"/>
          </a:p>
        </p:txBody>
      </p:sp>
      <p:sp>
        <p:nvSpPr>
          <p:cNvPr id="74760" name="Oval 7"/>
          <p:cNvSpPr>
            <a:spLocks noChangeArrowheads="1"/>
          </p:cNvSpPr>
          <p:nvPr/>
        </p:nvSpPr>
        <p:spPr bwMode="auto">
          <a:xfrm>
            <a:off x="3352800" y="365760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5</a:t>
            </a:r>
            <a:endParaRPr lang="en-US" altLang="en-US" sz="2800"/>
          </a:p>
        </p:txBody>
      </p:sp>
      <p:sp>
        <p:nvSpPr>
          <p:cNvPr id="74761" name="Oval 8"/>
          <p:cNvSpPr>
            <a:spLocks noChangeArrowheads="1"/>
          </p:cNvSpPr>
          <p:nvPr/>
        </p:nvSpPr>
        <p:spPr bwMode="auto">
          <a:xfrm>
            <a:off x="3352800" y="4343400"/>
            <a:ext cx="457200" cy="457200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6</a:t>
            </a:r>
            <a:endParaRPr lang="en-US" altLang="en-US" sz="2800"/>
          </a:p>
        </p:txBody>
      </p:sp>
      <p:sp>
        <p:nvSpPr>
          <p:cNvPr id="74762" name="Line 9"/>
          <p:cNvSpPr>
            <a:spLocks noChangeShapeType="1"/>
          </p:cNvSpPr>
          <p:nvPr/>
        </p:nvSpPr>
        <p:spPr bwMode="auto">
          <a:xfrm>
            <a:off x="35814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Line 10"/>
          <p:cNvSpPr>
            <a:spLocks noChangeShapeType="1"/>
          </p:cNvSpPr>
          <p:nvPr/>
        </p:nvSpPr>
        <p:spPr bwMode="auto">
          <a:xfrm flipH="1">
            <a:off x="3124200" y="2743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Line 11"/>
          <p:cNvSpPr>
            <a:spLocks noChangeShapeType="1"/>
          </p:cNvSpPr>
          <p:nvPr/>
        </p:nvSpPr>
        <p:spPr bwMode="auto">
          <a:xfrm>
            <a:off x="3733800" y="27432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2"/>
          <p:cNvSpPr>
            <a:spLocks noChangeShapeType="1"/>
          </p:cNvSpPr>
          <p:nvPr/>
        </p:nvSpPr>
        <p:spPr bwMode="auto">
          <a:xfrm>
            <a:off x="3048000" y="35052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6" name="Line 13"/>
          <p:cNvSpPr>
            <a:spLocks noChangeShapeType="1"/>
          </p:cNvSpPr>
          <p:nvPr/>
        </p:nvSpPr>
        <p:spPr bwMode="auto">
          <a:xfrm flipH="1">
            <a:off x="3810000" y="3505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Line 14"/>
          <p:cNvSpPr>
            <a:spLocks noChangeShapeType="1"/>
          </p:cNvSpPr>
          <p:nvPr/>
        </p:nvSpPr>
        <p:spPr bwMode="auto">
          <a:xfrm flipH="1">
            <a:off x="2362200" y="3962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8" name="Line 15"/>
          <p:cNvSpPr>
            <a:spLocks noChangeShapeType="1"/>
          </p:cNvSpPr>
          <p:nvPr/>
        </p:nvSpPr>
        <p:spPr bwMode="auto">
          <a:xfrm flipV="1">
            <a:off x="2362200" y="19050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2362200" y="1905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Freeform 17"/>
          <p:cNvSpPr>
            <a:spLocks/>
          </p:cNvSpPr>
          <p:nvPr/>
        </p:nvSpPr>
        <p:spPr bwMode="auto">
          <a:xfrm>
            <a:off x="3810000" y="1752600"/>
            <a:ext cx="1130300" cy="2743200"/>
          </a:xfrm>
          <a:custGeom>
            <a:avLst/>
            <a:gdLst>
              <a:gd name="T0" fmla="*/ 0 w 712"/>
              <a:gd name="T1" fmla="*/ 203200 h 1296"/>
              <a:gd name="T2" fmla="*/ 838200 w 712"/>
              <a:gd name="T3" fmla="*/ 304800 h 1296"/>
              <a:gd name="T4" fmla="*/ 990600 w 712"/>
              <a:gd name="T5" fmla="*/ 2032000 h 1296"/>
              <a:gd name="T6" fmla="*/ 0 w 712"/>
              <a:gd name="T7" fmla="*/ 2743200 h 12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12" h="1296">
                <a:moveTo>
                  <a:pt x="0" y="96"/>
                </a:moveTo>
                <a:cubicBezTo>
                  <a:pt x="212" y="48"/>
                  <a:pt x="424" y="0"/>
                  <a:pt x="528" y="144"/>
                </a:cubicBezTo>
                <a:cubicBezTo>
                  <a:pt x="632" y="288"/>
                  <a:pt x="712" y="768"/>
                  <a:pt x="624" y="960"/>
                </a:cubicBezTo>
                <a:cubicBezTo>
                  <a:pt x="536" y="1152"/>
                  <a:pt x="268" y="1224"/>
                  <a:pt x="0" y="129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9F465FD-3C96-4F0D-9C32-D8E25A90A095}" type="slidenum">
              <a:rPr lang="en-US" altLang="en-US" sz="1400">
                <a:solidFill>
                  <a:schemeClr val="bg2"/>
                </a:solidFill>
                <a:latin typeface="Arial" pitchFamily="34" charset="0"/>
              </a:rPr>
              <a:pPr/>
              <a:t>49</a:t>
            </a:fld>
            <a:endParaRPr lang="en-US" altLang="en-US" sz="1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smtClean="0"/>
              <a:t>Derivation of Test Cases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Number of independent paths: 3</a:t>
            </a:r>
          </a:p>
          <a:p>
            <a:pPr lvl="1"/>
            <a:r>
              <a:rPr lang="en-US" altLang="en-US" smtClean="0"/>
              <a:t>1,6     </a:t>
            </a:r>
            <a:r>
              <a:rPr lang="en-US" altLang="en-US" smtClean="0">
                <a:solidFill>
                  <a:srgbClr val="3399FF"/>
                </a:solidFill>
              </a:rPr>
              <a:t>test case (x=1, y=1)</a:t>
            </a:r>
          </a:p>
          <a:p>
            <a:pPr lvl="1"/>
            <a:r>
              <a:rPr lang="en-US" altLang="en-US" smtClean="0"/>
              <a:t>1,2,3,5,1,6 </a:t>
            </a:r>
            <a:r>
              <a:rPr lang="en-US" altLang="en-US" smtClean="0">
                <a:solidFill>
                  <a:srgbClr val="3399FF"/>
                </a:solidFill>
              </a:rPr>
              <a:t>test case(x=1, y=2)</a:t>
            </a:r>
            <a:endParaRPr lang="en-US" altLang="en-US" smtClean="0"/>
          </a:p>
          <a:p>
            <a:pPr lvl="1"/>
            <a:r>
              <a:rPr lang="en-US" altLang="en-US" smtClean="0"/>
              <a:t>1,2,4,5,1,6  </a:t>
            </a:r>
            <a:r>
              <a:rPr lang="en-US" altLang="en-US" smtClean="0">
                <a:solidFill>
                  <a:srgbClr val="3399FF"/>
                </a:solidFill>
              </a:rPr>
              <a:t>test case(x=2, y=1)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888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Some Definitions</a:t>
            </a:r>
          </a:p>
        </p:txBody>
      </p:sp>
      <p:sp>
        <p:nvSpPr>
          <p:cNvPr id="191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7620000" cy="507342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Let </a:t>
            </a:r>
            <a:r>
              <a:rPr lang="en-US" i="1" dirty="0" smtClean="0">
                <a:cs typeface="+mn-cs"/>
              </a:rPr>
              <a:t>P</a:t>
            </a:r>
            <a:r>
              <a:rPr lang="en-US" dirty="0" smtClean="0">
                <a:cs typeface="+mn-cs"/>
              </a:rPr>
              <a:t> be a program and let </a:t>
            </a:r>
            <a:r>
              <a:rPr lang="en-US" i="1" dirty="0" smtClean="0">
                <a:cs typeface="+mn-cs"/>
              </a:rPr>
              <a:t>D</a:t>
            </a:r>
            <a:r>
              <a:rPr lang="en-US" dirty="0" smtClean="0">
                <a:cs typeface="+mn-cs"/>
              </a:rPr>
              <a:t> denote its input domain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b="1" dirty="0" smtClean="0">
                <a:cs typeface="+mn-cs"/>
              </a:rPr>
              <a:t>test case</a:t>
            </a:r>
            <a:r>
              <a:rPr lang="en-US" dirty="0" smtClean="0">
                <a:cs typeface="+mn-cs"/>
              </a:rPr>
              <a:t> </a:t>
            </a:r>
            <a:r>
              <a:rPr lang="en-US" i="1" dirty="0" smtClean="0">
                <a:cs typeface="+mn-cs"/>
              </a:rPr>
              <a:t>t</a:t>
            </a:r>
            <a:r>
              <a:rPr lang="en-US" dirty="0" smtClean="0">
                <a:cs typeface="+mn-cs"/>
              </a:rPr>
              <a:t> is an element of input domain </a:t>
            </a:r>
            <a:r>
              <a:rPr lang="en-US" i="1" dirty="0" smtClean="0">
                <a:cs typeface="+mn-cs"/>
              </a:rPr>
              <a:t>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  <a:sym typeface="Symbol" charset="0"/>
              </a:rPr>
              <a:t> </a:t>
            </a:r>
            <a:r>
              <a:rPr lang="en-US" i="1" dirty="0" smtClean="0">
                <a:cs typeface="+mn-cs"/>
                <a:sym typeface="Symbol" charset="0"/>
              </a:rPr>
              <a:t>D</a:t>
            </a:r>
          </a:p>
          <a:p>
            <a:pPr lvl="1" eaLnBrk="1" hangingPunct="1">
              <a:defRPr/>
            </a:pPr>
            <a:r>
              <a:rPr lang="en-US" i="1" dirty="0" smtClean="0">
                <a:sym typeface="Symbol" charset="0"/>
              </a:rPr>
              <a:t> </a:t>
            </a:r>
            <a:r>
              <a:rPr lang="en-US" dirty="0" smtClean="0">
                <a:sym typeface="Symbol" charset="0"/>
              </a:rPr>
              <a:t>a test case gives a valuation for all the input variables of the program</a:t>
            </a:r>
          </a:p>
          <a:p>
            <a:pPr lvl="1" eaLnBrk="1" hangingPunct="1">
              <a:defRPr/>
            </a:pPr>
            <a:endParaRPr lang="en-US" dirty="0" smtClean="0">
              <a:sym typeface="Symbol" charset="0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A </a:t>
            </a:r>
            <a:r>
              <a:rPr lang="en-US" b="1" dirty="0" smtClean="0">
                <a:cs typeface="+mn-cs"/>
              </a:rPr>
              <a:t>test set </a:t>
            </a:r>
            <a:r>
              <a:rPr lang="en-US" i="1" dirty="0" smtClean="0">
                <a:cs typeface="+mn-cs"/>
              </a:rPr>
              <a:t>T </a:t>
            </a:r>
            <a:r>
              <a:rPr lang="en-US" dirty="0" smtClean="0">
                <a:cs typeface="+mn-cs"/>
              </a:rPr>
              <a:t>is a finite set of test cases, i.e., a subset of </a:t>
            </a:r>
            <a:r>
              <a:rPr lang="en-US" i="1" dirty="0" smtClean="0">
                <a:cs typeface="+mn-cs"/>
              </a:rPr>
              <a:t>D</a:t>
            </a:r>
            <a:r>
              <a:rPr lang="en-US" dirty="0" smtClean="0">
                <a:cs typeface="+mn-cs"/>
              </a:rPr>
              <a:t>, </a:t>
            </a:r>
            <a:r>
              <a:rPr lang="en-US" i="1" dirty="0" smtClean="0">
                <a:cs typeface="+mn-cs"/>
              </a:rPr>
              <a:t>T</a:t>
            </a:r>
            <a:r>
              <a:rPr lang="en-US" dirty="0" smtClean="0">
                <a:cs typeface="+mn-cs"/>
              </a:rPr>
              <a:t> </a:t>
            </a:r>
            <a:r>
              <a:rPr lang="en-US" dirty="0" smtClean="0">
                <a:cs typeface="+mn-cs"/>
                <a:sym typeface="Symbol" charset="0"/>
              </a:rPr>
              <a:t> </a:t>
            </a:r>
            <a:r>
              <a:rPr lang="en-US" i="1" dirty="0" smtClean="0">
                <a:cs typeface="+mn-cs"/>
                <a:sym typeface="Symbol" charset="0"/>
              </a:rPr>
              <a:t>D</a:t>
            </a:r>
            <a:endParaRPr lang="en-US" dirty="0" smtClean="0">
              <a:cs typeface="+mn-cs"/>
              <a:sym typeface="Symbol" charset="0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The basic difficulty in testing is finding a test set that will uncover the faults in the program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Exhaustive testing corresponds to setting </a:t>
            </a:r>
            <a:r>
              <a:rPr lang="en-US" i="1" dirty="0" smtClean="0">
                <a:cs typeface="+mn-cs"/>
              </a:rPr>
              <a:t>T</a:t>
            </a:r>
            <a:r>
              <a:rPr lang="en-US" dirty="0" smtClean="0">
                <a:cs typeface="+mn-cs"/>
              </a:rPr>
              <a:t> = </a:t>
            </a:r>
            <a:r>
              <a:rPr lang="en-US" i="1" dirty="0" smtClean="0">
                <a:cs typeface="+mn-cs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7083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AB9E72-9B85-4057-BE9A-2DB8C8028BD7}" type="slidenum">
              <a:rPr lang="en-US" altLang="en-US" sz="1400">
                <a:solidFill>
                  <a:schemeClr val="bg2"/>
                </a:solidFill>
                <a:latin typeface="Arial" pitchFamily="34" charset="0"/>
              </a:rPr>
              <a:pPr/>
              <a:t>50</a:t>
            </a:fld>
            <a:endParaRPr lang="en-US" altLang="en-US" sz="1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An interesting application of cyclomatic complexity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Relationship exists between:</a:t>
            </a:r>
          </a:p>
          <a:p>
            <a:pPr lvl="1"/>
            <a:r>
              <a:rPr lang="en-US" altLang="en-US" smtClean="0"/>
              <a:t>McCabe's metric</a:t>
            </a:r>
          </a:p>
          <a:p>
            <a:pPr lvl="1"/>
            <a:r>
              <a:rPr lang="en-US" altLang="en-US" smtClean="0"/>
              <a:t>the number of errors existing in the code, </a:t>
            </a:r>
          </a:p>
          <a:p>
            <a:pPr lvl="1"/>
            <a:r>
              <a:rPr lang="en-US" altLang="en-US" smtClean="0"/>
              <a:t>the time required to find and correct the errors. </a:t>
            </a:r>
          </a:p>
        </p:txBody>
      </p:sp>
    </p:spTree>
    <p:extLst>
      <p:ext uri="{BB962C8B-B14F-4D97-AF65-F5344CB8AC3E}">
        <p14:creationId xmlns:p14="http://schemas.microsoft.com/office/powerpoint/2010/main" val="1964804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FE4547-079E-4ADE-B6F0-427749526838}" type="slidenum">
              <a:rPr lang="en-US" altLang="en-US" sz="1400">
                <a:solidFill>
                  <a:schemeClr val="bg2"/>
                </a:solidFill>
                <a:latin typeface="Arial" pitchFamily="34" charset="0"/>
              </a:rPr>
              <a:pPr/>
              <a:t>51</a:t>
            </a:fld>
            <a:endParaRPr lang="en-US" altLang="en-US" sz="1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smtClean="0"/>
              <a:t>Cyclomatic complexity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Cyclomatic complexity of a program: </a:t>
            </a:r>
          </a:p>
          <a:p>
            <a:pPr lvl="1"/>
            <a:r>
              <a:rPr lang="en-US" altLang="en-US" smtClean="0">
                <a:solidFill>
                  <a:srgbClr val="0033CC"/>
                </a:solidFill>
              </a:rPr>
              <a:t>also indicates the psychological complexity of a program.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difficulty level of understanding the program. </a:t>
            </a:r>
          </a:p>
        </p:txBody>
      </p:sp>
    </p:spTree>
    <p:extLst>
      <p:ext uri="{BB962C8B-B14F-4D97-AF65-F5344CB8AC3E}">
        <p14:creationId xmlns:p14="http://schemas.microsoft.com/office/powerpoint/2010/main" val="38389649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EC6AA9-1C0D-40D4-8F41-9E3F60FE6A8B}" type="slidenum">
              <a:rPr lang="en-US" altLang="en-US" sz="1400">
                <a:solidFill>
                  <a:schemeClr val="bg2"/>
                </a:solidFill>
                <a:latin typeface="Arial" pitchFamily="34" charset="0"/>
              </a:rPr>
              <a:pPr/>
              <a:t>52</a:t>
            </a:fld>
            <a:endParaRPr lang="en-US" altLang="en-US" sz="140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8851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400" smtClean="0"/>
              <a:t>Cyclomatic complexity</a:t>
            </a:r>
          </a:p>
        </p:txBody>
      </p:sp>
      <p:sp>
        <p:nvSpPr>
          <p:cNvPr id="7885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en-US" altLang="en-US" sz="4000" smtClean="0"/>
              <a:t>From maintenance perspective, 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 sz="3600" smtClean="0"/>
              <a:t>limit cyclomatic complexity </a:t>
            </a:r>
          </a:p>
          <a:p>
            <a:pPr lvl="2">
              <a:lnSpc>
                <a:spcPct val="95000"/>
              </a:lnSpc>
              <a:spcBef>
                <a:spcPct val="10000"/>
              </a:spcBef>
            </a:pPr>
            <a:r>
              <a:rPr lang="en-US" altLang="en-US" sz="3200" smtClean="0"/>
              <a:t>of modules to some reasonable value. </a:t>
            </a:r>
          </a:p>
          <a:p>
            <a:pPr lvl="1">
              <a:lnSpc>
                <a:spcPct val="95000"/>
              </a:lnSpc>
              <a:spcBef>
                <a:spcPct val="10000"/>
              </a:spcBef>
            </a:pPr>
            <a:r>
              <a:rPr lang="en-US" altLang="en-US" sz="3600" smtClean="0"/>
              <a:t>Good software development organizations: </a:t>
            </a:r>
          </a:p>
          <a:p>
            <a:pPr lvl="2">
              <a:lnSpc>
                <a:spcPct val="95000"/>
              </a:lnSpc>
              <a:spcBef>
                <a:spcPct val="10000"/>
              </a:spcBef>
            </a:pPr>
            <a:r>
              <a:rPr lang="en-US" altLang="en-US" sz="3200" smtClean="0"/>
              <a:t>restrict cyclomatic complexity of functions to a maximum of ten or so.</a:t>
            </a:r>
          </a:p>
        </p:txBody>
      </p:sp>
    </p:spTree>
    <p:extLst>
      <p:ext uri="{BB962C8B-B14F-4D97-AF65-F5344CB8AC3E}">
        <p14:creationId xmlns:p14="http://schemas.microsoft.com/office/powerpoint/2010/main" val="319753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435280" cy="8280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Exhaustive Testing is Hard</a:t>
            </a:r>
          </a:p>
        </p:txBody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7350" y="1231900"/>
            <a:ext cx="4341813" cy="50069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Number of possible test cases (assuming 32 bit integers)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32</a:t>
            </a:r>
            <a:r>
              <a:rPr lang="en-US" dirty="0" smtClean="0"/>
              <a:t> </a:t>
            </a:r>
            <a:r>
              <a:rPr lang="en-US" dirty="0" smtClean="0">
                <a:sym typeface="Symbol" charset="0"/>
              </a:rPr>
              <a:t> 2</a:t>
            </a:r>
            <a:r>
              <a:rPr lang="en-US" baseline="30000" dirty="0" smtClean="0">
                <a:sym typeface="Symbol" charset="0"/>
              </a:rPr>
              <a:t>32 </a:t>
            </a:r>
            <a:r>
              <a:rPr lang="en-US" dirty="0" smtClean="0">
                <a:sym typeface="Symbol" charset="0"/>
              </a:rPr>
              <a:t>= 2</a:t>
            </a:r>
            <a:r>
              <a:rPr lang="en-US" baseline="30000" dirty="0" smtClean="0">
                <a:sym typeface="Symbol" charset="0"/>
              </a:rPr>
              <a:t>64</a:t>
            </a:r>
            <a:endParaRPr lang="en-US" dirty="0" smtClean="0">
              <a:sym typeface="Symbo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Do bigger test sets help?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Test set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{(x=3,y=2), (x=2,y=3)}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will detect the error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Test set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{(x=3,y=2),(x=4,y=3),(x=5,y=1)}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will not detect the error although it has more test cases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The power of the test set is not determined by the number of test cases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But, if </a:t>
            </a:r>
            <a:r>
              <a:rPr lang="en-US" i="1" dirty="0" smtClean="0">
                <a:cs typeface="+mn-cs"/>
              </a:rPr>
              <a:t>T</a:t>
            </a:r>
            <a:r>
              <a:rPr lang="en-US" i="1" baseline="-25000" dirty="0" smtClean="0">
                <a:cs typeface="+mn-cs"/>
              </a:rPr>
              <a:t>1</a:t>
            </a:r>
            <a:r>
              <a:rPr lang="en-US" baseline="-25000" dirty="0" smtClean="0">
                <a:cs typeface="+mn-cs"/>
              </a:rPr>
              <a:t> </a:t>
            </a:r>
            <a:r>
              <a:rPr lang="en-US" dirty="0" smtClean="0">
                <a:cs typeface="+mn-cs"/>
                <a:sym typeface="Symbol" charset="0"/>
              </a:rPr>
              <a:t></a:t>
            </a:r>
            <a:r>
              <a:rPr lang="en-US" dirty="0" smtClean="0">
                <a:cs typeface="+mn-cs"/>
              </a:rPr>
              <a:t> </a:t>
            </a:r>
            <a:r>
              <a:rPr lang="en-US" i="1" dirty="0" smtClean="0">
                <a:cs typeface="+mn-cs"/>
              </a:rPr>
              <a:t>T</a:t>
            </a:r>
            <a:r>
              <a:rPr lang="en-US" i="1" baseline="-25000" dirty="0" smtClean="0">
                <a:cs typeface="+mn-cs"/>
              </a:rPr>
              <a:t>2</a:t>
            </a:r>
            <a:r>
              <a:rPr lang="en-US" dirty="0" smtClean="0">
                <a:cs typeface="+mn-cs"/>
              </a:rPr>
              <a:t>, then </a:t>
            </a:r>
            <a:r>
              <a:rPr lang="en-US" i="1" dirty="0" smtClean="0">
                <a:cs typeface="+mn-cs"/>
              </a:rPr>
              <a:t>T</a:t>
            </a:r>
            <a:r>
              <a:rPr lang="en-US" i="1" baseline="-25000" dirty="0" smtClean="0">
                <a:cs typeface="+mn-cs"/>
              </a:rPr>
              <a:t>2</a:t>
            </a:r>
            <a:r>
              <a:rPr lang="en-US" dirty="0" smtClean="0">
                <a:cs typeface="+mn-cs"/>
              </a:rPr>
              <a:t> will detect every fault detected by </a:t>
            </a:r>
            <a:r>
              <a:rPr lang="en-US" i="1" dirty="0" smtClean="0">
                <a:cs typeface="+mn-cs"/>
              </a:rPr>
              <a:t>T</a:t>
            </a:r>
            <a:r>
              <a:rPr lang="en-US" i="1" baseline="-25000" dirty="0">
                <a:cs typeface="+mn-cs"/>
              </a:rPr>
              <a:t>1</a:t>
            </a:r>
            <a:endParaRPr lang="en-US" i="1" dirty="0" smtClean="0">
              <a:cs typeface="+mn-cs"/>
            </a:endParaRPr>
          </a:p>
        </p:txBody>
      </p:sp>
      <p:sp>
        <p:nvSpPr>
          <p:cNvPr id="1918980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32019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Courier New" charset="0"/>
                <a:ea typeface="ＭＳ Ｐゴシック" charset="0"/>
              </a:rPr>
              <a:t>int max(int x, int y) </a:t>
            </a:r>
          </a:p>
          <a:p>
            <a:pPr>
              <a:defRPr/>
            </a:pPr>
            <a:r>
              <a:rPr lang="en-US" sz="1800">
                <a:latin typeface="Courier New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en-US" sz="1800">
                <a:latin typeface="Courier New" charset="0"/>
                <a:ea typeface="ＭＳ Ｐゴシック" charset="0"/>
              </a:rPr>
              <a:t>  if (x &gt; y)</a:t>
            </a:r>
          </a:p>
          <a:p>
            <a:pPr>
              <a:defRPr/>
            </a:pPr>
            <a:r>
              <a:rPr lang="en-US" sz="1800">
                <a:latin typeface="Courier New" charset="0"/>
                <a:ea typeface="ＭＳ Ｐゴシック" charset="0"/>
              </a:rPr>
              <a:t>    return x;</a:t>
            </a:r>
          </a:p>
          <a:p>
            <a:pPr>
              <a:defRPr/>
            </a:pPr>
            <a:r>
              <a:rPr lang="en-US" sz="1800">
                <a:latin typeface="Courier New" charset="0"/>
                <a:ea typeface="ＭＳ Ｐゴシック" charset="0"/>
              </a:rPr>
              <a:t>  else</a:t>
            </a:r>
          </a:p>
          <a:p>
            <a:pPr>
              <a:defRPr/>
            </a:pPr>
            <a:r>
              <a:rPr lang="en-US" sz="1800">
                <a:latin typeface="Courier New" charset="0"/>
                <a:ea typeface="ＭＳ Ｐゴシック" charset="0"/>
              </a:rPr>
              <a:t>    return x;</a:t>
            </a:r>
          </a:p>
          <a:p>
            <a:pPr>
              <a:defRPr/>
            </a:pPr>
            <a:r>
              <a:rPr lang="en-US" sz="1800">
                <a:latin typeface="Courier New" charset="0"/>
                <a:ea typeface="ＭＳ Ｐゴシック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69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8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>
                <a:latin typeface="Verdana" pitchFamily="34" charset="0"/>
              </a:rPr>
              <a:t>Definition of White-Box Testing</a:t>
            </a:r>
            <a:endParaRPr lang="en-US" sz="3000" b="0" smtClean="0"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086600" cy="4114800"/>
          </a:xfrm>
        </p:spPr>
        <p:txBody>
          <a:bodyPr>
            <a:normAutofit fontScale="85000" lnSpcReduction="20000"/>
          </a:bodyPr>
          <a:lstStyle/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Testing based on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analysis of internal logic</a:t>
            </a:r>
            <a:r>
              <a:rPr lang="en-US" dirty="0" smtClean="0">
                <a:latin typeface="Verdana" pitchFamily="34" charset="0"/>
              </a:rPr>
              <a:t> (design, code, etc.). </a:t>
            </a:r>
            <a:endParaRPr lang="tr-TR" dirty="0" smtClean="0">
              <a:latin typeface="Verdana" pitchFamily="34" charset="0"/>
            </a:endParaRPr>
          </a:p>
          <a:p>
            <a:pPr marL="800100" lvl="1" indent="-342900"/>
            <a:r>
              <a:rPr lang="tr-TR" i="1" dirty="0" smtClean="0">
                <a:latin typeface="Verdana" pitchFamily="34" charset="0"/>
              </a:rPr>
              <a:t>e</a:t>
            </a:r>
            <a:r>
              <a:rPr lang="en-US" i="1" dirty="0" err="1" smtClean="0">
                <a:latin typeface="Verdana" pitchFamily="34" charset="0"/>
              </a:rPr>
              <a:t>xpected</a:t>
            </a:r>
            <a:r>
              <a:rPr lang="en-US" i="1" dirty="0" smtClean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results still come from requirements.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Exercise the </a:t>
            </a:r>
            <a:r>
              <a:rPr lang="en-US" i="1" dirty="0"/>
              <a:t>internal</a:t>
            </a:r>
            <a:r>
              <a:rPr lang="en-US" dirty="0"/>
              <a:t> logic of a program and traverse particular execution paths</a:t>
            </a:r>
          </a:p>
          <a:p>
            <a:pPr eaLnBrk="1" hangingPunct="1"/>
            <a:endParaRPr lang="tr-TR" dirty="0" smtClean="0"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Also know as </a:t>
            </a:r>
            <a:r>
              <a:rPr lang="en-US" i="1" dirty="0" smtClean="0">
                <a:solidFill>
                  <a:srgbClr val="FDAD23"/>
                </a:solidFill>
                <a:latin typeface="Verdana" pitchFamily="34" charset="0"/>
              </a:rPr>
              <a:t>structural testing</a:t>
            </a:r>
            <a:r>
              <a:rPr lang="tr-TR" i="1" dirty="0" smtClean="0">
                <a:solidFill>
                  <a:srgbClr val="FDAD23"/>
                </a:solidFill>
                <a:latin typeface="Verdana" pitchFamily="34" charset="0"/>
              </a:rPr>
              <a:t> or glass box testing</a:t>
            </a:r>
            <a:r>
              <a:rPr lang="en-US" i="1" dirty="0" smtClean="0">
                <a:solidFill>
                  <a:srgbClr val="FDAD23"/>
                </a:solidFill>
                <a:latin typeface="Verdana" pitchFamily="34" charset="0"/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endParaRPr lang="tr-TR" dirty="0" smtClean="0">
              <a:latin typeface="Verdana" pitchFamily="34" charset="0"/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</a:rPr>
              <a:t>White-box testing techniques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apply </a:t>
            </a:r>
            <a:r>
              <a:rPr lang="en-US" i="1" dirty="0" smtClean="0">
                <a:solidFill>
                  <a:srgbClr val="FDAD23"/>
                </a:solidFill>
                <a:latin typeface="Verdana" pitchFamily="34" charset="0"/>
              </a:rPr>
              <a:t>primarily </a:t>
            </a:r>
            <a:r>
              <a:rPr lang="en-US" dirty="0" smtClean="0">
                <a:solidFill>
                  <a:srgbClr val="FDAD23"/>
                </a:solidFill>
                <a:latin typeface="Verdana" pitchFamily="34" charset="0"/>
              </a:rPr>
              <a:t>to lower levels of testing</a:t>
            </a:r>
            <a:r>
              <a:rPr lang="en-US" dirty="0" smtClean="0">
                <a:latin typeface="Verdana" pitchFamily="34" charset="0"/>
              </a:rPr>
              <a:t> (e.g., unit and component).</a:t>
            </a:r>
            <a:endParaRPr lang="tr-TR" dirty="0" smtClean="0">
              <a:latin typeface="Verdana" pitchFamily="34" charset="0"/>
            </a:endParaRPr>
          </a:p>
          <a:p>
            <a:endParaRPr lang="tr-TR" dirty="0" smtClean="0"/>
          </a:p>
          <a:p>
            <a:r>
              <a:rPr lang="en-US" dirty="0" smtClean="0"/>
              <a:t>(</a:t>
            </a:r>
            <a:r>
              <a:rPr lang="en-US" dirty="0"/>
              <a:t>Functional, performance, and stress testing are collectively referred to as black box testing.)</a:t>
            </a:r>
          </a:p>
          <a:p>
            <a:endParaRPr lang="en-US" dirty="0"/>
          </a:p>
          <a:p>
            <a:pPr marL="342900" indent="-342900" eaLnBrk="1" hangingPunct="1">
              <a:buFont typeface="Arial" pitchFamily="34" charset="0"/>
              <a:buChar char="•"/>
            </a:pPr>
            <a:endParaRPr lang="en-US" dirty="0" smtClean="0"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3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major activities?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Decide which paths need to be exercised.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Derive test data to exercise those paths.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Determine the test coverage criterion.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Execute the test cases.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Measure the test coverage achieved.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900944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71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/>
          </a:bodyPr>
          <a:lstStyle/>
          <a:p>
            <a:r>
              <a:rPr lang="en-US" dirty="0"/>
              <a:t>Why determine test coverage criterion?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Why not just test it all?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What does “all” mean?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Program units (classes, clusters of classes) usually contain too many paths to permit exhaustive testing.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For example, loops introduce combinatorial numbers of execution paths and make exhaustive testing impossible.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30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0"/>
  <p:tag name="SWI" val="3"/>
  <p:tag name="CVB" val="3"/>
  <p:tag name="BSN" val="3"/>
  <p:tag name="SPT" val="FALSE"/>
  <p:tag name="SVT" val="FALSE"/>
  <p:tag name="NBP" val="1"/>
  <p:tag name="CII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0"/>
  <p:tag name="SWI" val="4"/>
  <p:tag name="CVB" val="4"/>
  <p:tag name="BSN" val="4"/>
  <p:tag name="SPT" val="FALSE"/>
  <p:tag name="SVT" val="FALSE"/>
  <p:tag name="NBP" val="1"/>
  <p:tag name="CII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0"/>
  <p:tag name="SWI" val="5"/>
  <p:tag name="CVB" val="5"/>
  <p:tag name="BSN" val="5"/>
  <p:tag name="SPT" val="FALSE"/>
  <p:tag name="SVT" val="FALSE"/>
  <p:tag name="NBP" val="1"/>
  <p:tag name="CII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0"/>
  <p:tag name="SWI" val="6"/>
  <p:tag name="CVB" val="6"/>
  <p:tag name="BSN" val="6"/>
  <p:tag name="SPT" val="FALSE"/>
  <p:tag name="SVT" val="FALSE"/>
  <p:tag name="NBP" val="1"/>
  <p:tag name="CII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0"/>
  <p:tag name="SWI" val="7"/>
  <p:tag name="CVB" val="7"/>
  <p:tag name="BSN" val="7"/>
  <p:tag name="SPT" val="FALSE"/>
  <p:tag name="SVT" val="FALSE"/>
  <p:tag name="NBP" val="1"/>
  <p:tag name="CII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0"/>
  <p:tag name="SWI" val="8"/>
  <p:tag name="CVB" val="8"/>
  <p:tag name="BSN" val="8"/>
  <p:tag name="SPT" val="FALSE"/>
  <p:tag name="SVT" val="FALSE"/>
  <p:tag name="NBP" val="1"/>
  <p:tag name="CII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" val="0"/>
  <p:tag name="SWI" val="9"/>
  <p:tag name="CVB" val="9"/>
  <p:tag name="BSN" val="9"/>
  <p:tag name="SPT" val="FALSE"/>
  <p:tag name="SVT" val="FALSE"/>
  <p:tag name="NBP" val="1"/>
  <p:tag name="CII" val="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7D8722E564145A91C9E1137B22BD3" ma:contentTypeVersion="" ma:contentTypeDescription="Create a new document." ma:contentTypeScope="" ma:versionID="9efd273f6991ce74a1900a83dfc408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94652AF-0F87-4E3D-BE1D-31C402961392}"/>
</file>

<file path=customXml/itemProps2.xml><?xml version="1.0" encoding="utf-8"?>
<ds:datastoreItem xmlns:ds="http://schemas.openxmlformats.org/officeDocument/2006/customXml" ds:itemID="{C387A799-8D8C-4F43-BB73-C0E11F420022}"/>
</file>

<file path=customXml/itemProps3.xml><?xml version="1.0" encoding="utf-8"?>
<ds:datastoreItem xmlns:ds="http://schemas.openxmlformats.org/officeDocument/2006/customXml" ds:itemID="{638F01CE-0969-40FA-9342-5F22EB7DAFE7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243</TotalTime>
  <Words>2463</Words>
  <Application>Microsoft Office PowerPoint</Application>
  <PresentationFormat>On-screen Show (4:3)</PresentationFormat>
  <Paragraphs>484</Paragraphs>
  <Slides>52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3" baseType="lpstr">
      <vt:lpstr>MS PGothic</vt:lpstr>
      <vt:lpstr>Arial</vt:lpstr>
      <vt:lpstr>Arial Black</vt:lpstr>
      <vt:lpstr>Calibri</vt:lpstr>
      <vt:lpstr>Century Gothic</vt:lpstr>
      <vt:lpstr>Courier New</vt:lpstr>
      <vt:lpstr>Georgia</vt:lpstr>
      <vt:lpstr>Symbol</vt:lpstr>
      <vt:lpstr>Times New Roman</vt:lpstr>
      <vt:lpstr>Verdana</vt:lpstr>
      <vt:lpstr>Essential</vt:lpstr>
      <vt:lpstr>Software TestIng</vt:lpstr>
      <vt:lpstr>Glass box/white box testing</vt:lpstr>
      <vt:lpstr>Software Testing</vt:lpstr>
      <vt:lpstr>Testing Software is Hard</vt:lpstr>
      <vt:lpstr>Some Definitions</vt:lpstr>
      <vt:lpstr>Exhaustive Testing is Hard</vt:lpstr>
      <vt:lpstr>Definition of White-Box Testing</vt:lpstr>
      <vt:lpstr>What are major activities?</vt:lpstr>
      <vt:lpstr>Why determine test coverage criterion?</vt:lpstr>
      <vt:lpstr>What if you could test all paths?</vt:lpstr>
      <vt:lpstr>When are you done with unit testing?</vt:lpstr>
      <vt:lpstr>Coverage Metrics</vt:lpstr>
      <vt:lpstr>Types of Logic Coverage</vt:lpstr>
      <vt:lpstr>Pseudocode and Control Flow Graphs</vt:lpstr>
      <vt:lpstr>Statement Coverage</vt:lpstr>
      <vt:lpstr>Statement Coverage</vt:lpstr>
      <vt:lpstr>How many test cases required for Statement Coverage?</vt:lpstr>
      <vt:lpstr>Branch Coverage</vt:lpstr>
      <vt:lpstr>Branch coverage</vt:lpstr>
      <vt:lpstr>Branch Coverage (cont’d)</vt:lpstr>
      <vt:lpstr>Does “statement =&gt; branch” ???</vt:lpstr>
      <vt:lpstr>Does “branch =&gt; statement” ???</vt:lpstr>
      <vt:lpstr>Does “branch =&gt; statement” ???</vt:lpstr>
      <vt:lpstr>Condition Coverage</vt:lpstr>
      <vt:lpstr>Condition Coverage (cont’d)</vt:lpstr>
      <vt:lpstr>Condition Coverage (cont’d)</vt:lpstr>
      <vt:lpstr>Condition Coverage (cont’d)</vt:lpstr>
      <vt:lpstr>Branch/Condition Coverage</vt:lpstr>
      <vt:lpstr>Compound Condition Coverage</vt:lpstr>
      <vt:lpstr>Compound Condition Coverage (cont’d)</vt:lpstr>
      <vt:lpstr>Compound Condition Coverage (cont’d)</vt:lpstr>
      <vt:lpstr>Path Coverage</vt:lpstr>
      <vt:lpstr>Logical Path Coverage</vt:lpstr>
      <vt:lpstr>Path Coverage (cont’d)</vt:lpstr>
      <vt:lpstr>PATH COVERAGE</vt:lpstr>
      <vt:lpstr>Path Coverage (cont’d)</vt:lpstr>
      <vt:lpstr>Path Coverage (cont’d)</vt:lpstr>
      <vt:lpstr>Loop Coverage</vt:lpstr>
      <vt:lpstr>Basis Paths Coverage</vt:lpstr>
      <vt:lpstr>PowerPoint Presentation</vt:lpstr>
      <vt:lpstr>PowerPoint Presentation</vt:lpstr>
      <vt:lpstr>Example 1</vt:lpstr>
      <vt:lpstr>Example 2</vt:lpstr>
      <vt:lpstr>Example 3</vt:lpstr>
      <vt:lpstr>In General…</vt:lpstr>
      <vt:lpstr>Summary of White-Box Coverage Relationships (so far…)</vt:lpstr>
      <vt:lpstr>Example</vt:lpstr>
      <vt:lpstr>Example Control Flow Diagram</vt:lpstr>
      <vt:lpstr>Derivation of Test Cases</vt:lpstr>
      <vt:lpstr>An interesting application of cyclomatic complexity</vt:lpstr>
      <vt:lpstr>Cyclomatic complexity</vt:lpstr>
      <vt:lpstr>Cyclomatic complexity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TestIng</dc:title>
  <dc:creator>Lenovo</dc:creator>
  <cp:lastModifiedBy>Nazife DIMILILER</cp:lastModifiedBy>
  <cp:revision>24</cp:revision>
  <cp:lastPrinted>2013-12-24T06:57:39Z</cp:lastPrinted>
  <dcterms:created xsi:type="dcterms:W3CDTF">2013-04-28T18:36:24Z</dcterms:created>
  <dcterms:modified xsi:type="dcterms:W3CDTF">2018-04-15T17:27:00Z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0x010100D047D8722E564145A91C9E1137B22BD3</vt:lpwstr>
  </property>
</Properties>
</file>