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0266C-17E5-48FF-A5E1-67E530A61CF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91307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0266C-17E5-48FF-A5E1-67E530A61CF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236975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0266C-17E5-48FF-A5E1-67E530A61CF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119876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0266C-17E5-48FF-A5E1-67E530A61CF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175021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0266C-17E5-48FF-A5E1-67E530A61CF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105841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0266C-17E5-48FF-A5E1-67E530A61CFA}"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1607277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0266C-17E5-48FF-A5E1-67E530A61CFA}" type="datetimeFigureOut">
              <a:rPr lang="en-US" smtClean="0"/>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724299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0266C-17E5-48FF-A5E1-67E530A61CFA}"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36066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0266C-17E5-48FF-A5E1-67E530A61CFA}" type="datetimeFigureOut">
              <a:rPr lang="en-US" smtClean="0"/>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117538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0266C-17E5-48FF-A5E1-67E530A61CFA}"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135150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0266C-17E5-48FF-A5E1-67E530A61CFA}"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159F5-F365-4EC2-8D98-2368FBDD16F2}" type="slidenum">
              <a:rPr lang="en-US" smtClean="0"/>
              <a:t>‹#›</a:t>
            </a:fld>
            <a:endParaRPr lang="en-US"/>
          </a:p>
        </p:txBody>
      </p:sp>
    </p:spTree>
    <p:extLst>
      <p:ext uri="{BB962C8B-B14F-4D97-AF65-F5344CB8AC3E}">
        <p14:creationId xmlns:p14="http://schemas.microsoft.com/office/powerpoint/2010/main" val="408855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0266C-17E5-48FF-A5E1-67E530A61CFA}" type="datetimeFigureOut">
              <a:rPr lang="en-US" smtClean="0"/>
              <a:t>12/16/2020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159F5-F365-4EC2-8D98-2368FBDD16F2}" type="slidenum">
              <a:rPr lang="en-US" smtClean="0"/>
              <a:t>‹#›</a:t>
            </a:fld>
            <a:endParaRPr lang="en-US"/>
          </a:p>
        </p:txBody>
      </p:sp>
    </p:spTree>
    <p:extLst>
      <p:ext uri="{BB962C8B-B14F-4D97-AF65-F5344CB8AC3E}">
        <p14:creationId xmlns:p14="http://schemas.microsoft.com/office/powerpoint/2010/main" val="317529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5.png"/><Relationship Id="rId7" Type="http://schemas.openxmlformats.org/officeDocument/2006/relationships/oleObject" Target="../embeddings/oleObject2.bin"/><Relationship Id="rId12"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image" Target="../media/image6.png"/><Relationship Id="rId9"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4.png"/><Relationship Id="rId7" Type="http://schemas.openxmlformats.org/officeDocument/2006/relationships/image" Target="../media/image12.wmf"/><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slideLayout" Target="../slideLayouts/slideLayout7.xml"/><Relationship Id="rId16" Type="http://schemas.openxmlformats.org/officeDocument/2006/relationships/image" Target="../media/image23.png"/><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13.wmf"/><Relationship Id="rId5" Type="http://schemas.openxmlformats.org/officeDocument/2006/relationships/image" Target="../media/image16.png"/><Relationship Id="rId15" Type="http://schemas.openxmlformats.org/officeDocument/2006/relationships/image" Target="../media/image22.png"/><Relationship Id="rId10" Type="http://schemas.openxmlformats.org/officeDocument/2006/relationships/oleObject" Target="../embeddings/oleObject11.bin"/><Relationship Id="rId19" Type="http://schemas.openxmlformats.org/officeDocument/2006/relationships/image" Target="../media/image26.png"/><Relationship Id="rId4" Type="http://schemas.openxmlformats.org/officeDocument/2006/relationships/image" Target="../media/image15.png"/><Relationship Id="rId9" Type="http://schemas.openxmlformats.org/officeDocument/2006/relationships/image" Target="../media/image18.png"/><Relationship Id="rId14"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29.wmf"/><Relationship Id="rId18" Type="http://schemas.openxmlformats.org/officeDocument/2006/relationships/oleObject" Target="../embeddings/oleObject17.bin"/><Relationship Id="rId3" Type="http://schemas.openxmlformats.org/officeDocument/2006/relationships/image" Target="../media/image35.png"/><Relationship Id="rId21" Type="http://schemas.openxmlformats.org/officeDocument/2006/relationships/image" Target="../media/image33.wmf"/><Relationship Id="rId7" Type="http://schemas.openxmlformats.org/officeDocument/2006/relationships/image" Target="../media/image39.png"/><Relationship Id="rId12" Type="http://schemas.openxmlformats.org/officeDocument/2006/relationships/oleObject" Target="../embeddings/oleObject14.bin"/><Relationship Id="rId17" Type="http://schemas.openxmlformats.org/officeDocument/2006/relationships/image" Target="../media/image31.wmf"/><Relationship Id="rId2" Type="http://schemas.openxmlformats.org/officeDocument/2006/relationships/slideLayout" Target="../slideLayouts/slideLayout7.xml"/><Relationship Id="rId16" Type="http://schemas.openxmlformats.org/officeDocument/2006/relationships/oleObject" Target="../embeddings/oleObject16.bin"/><Relationship Id="rId20" Type="http://schemas.openxmlformats.org/officeDocument/2006/relationships/oleObject" Target="../embeddings/oleObject18.bin"/><Relationship Id="rId1" Type="http://schemas.openxmlformats.org/officeDocument/2006/relationships/vmlDrawing" Target="../drawings/vmlDrawing4.vml"/><Relationship Id="rId6" Type="http://schemas.openxmlformats.org/officeDocument/2006/relationships/image" Target="../media/image38.png"/><Relationship Id="rId11" Type="http://schemas.openxmlformats.org/officeDocument/2006/relationships/image" Target="../media/image28.wmf"/><Relationship Id="rId5" Type="http://schemas.openxmlformats.org/officeDocument/2006/relationships/image" Target="../media/image37.png"/><Relationship Id="rId15" Type="http://schemas.openxmlformats.org/officeDocument/2006/relationships/image" Target="../media/image30.wmf"/><Relationship Id="rId23" Type="http://schemas.openxmlformats.org/officeDocument/2006/relationships/image" Target="../media/image34.wmf"/><Relationship Id="rId10" Type="http://schemas.openxmlformats.org/officeDocument/2006/relationships/oleObject" Target="../embeddings/oleObject13.bin"/><Relationship Id="rId19" Type="http://schemas.openxmlformats.org/officeDocument/2006/relationships/image" Target="../media/image32.wmf"/><Relationship Id="rId4" Type="http://schemas.openxmlformats.org/officeDocument/2006/relationships/image" Target="../media/image36.png"/><Relationship Id="rId9" Type="http://schemas.openxmlformats.org/officeDocument/2006/relationships/image" Target="../media/image27.wmf"/><Relationship Id="rId14" Type="http://schemas.openxmlformats.org/officeDocument/2006/relationships/oleObject" Target="../embeddings/oleObject15.bin"/><Relationship Id="rId22" Type="http://schemas.openxmlformats.org/officeDocument/2006/relationships/oleObject" Target="../embeddings/oleObject19.bin"/></Relationships>
</file>

<file path=ppt/slides/_rels/slide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2400"/>
            <a:ext cx="7086600" cy="595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352800" y="304800"/>
            <a:ext cx="2971800" cy="4426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747458"/>
            <a:ext cx="7391400" cy="1118255"/>
          </a:xfrm>
          <a:prstGeom prst="rect">
            <a:avLst/>
          </a:prstGeom>
          <a:noFill/>
        </p:spPr>
        <p:txBody>
          <a:bodyPr wrap="square" rtlCol="0">
            <a:spAutoFit/>
          </a:bodyPr>
          <a:lstStyle/>
          <a:p>
            <a:pPr algn="just">
              <a:lnSpc>
                <a:spcPts val="2000"/>
              </a:lnSpc>
            </a:pPr>
            <a:r>
              <a:rPr lang="en-US" sz="1600" dirty="0" smtClean="0">
                <a:latin typeface="Times New Roman" panose="02020603050405020304" pitchFamily="18" charset="0"/>
                <a:cs typeface="Times New Roman" panose="02020603050405020304" pitchFamily="18" charset="0"/>
              </a:rPr>
              <a:t>As you seen before, in our discussion of the cola example we found that after a long time, the probability that a person’s next cola purchase would be cola1 approached 0.67 and 0.33 that it would be cola2. These probabilities did not depend on whether the person was initially a cola 1 or a cola2 purchaser . </a:t>
            </a:r>
            <a:endParaRPr lang="en-US" sz="1600"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981200"/>
            <a:ext cx="3437847"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a:off x="4419600" y="27432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ight Brace 10"/>
          <p:cNvSpPr/>
          <p:nvPr/>
        </p:nvSpPr>
        <p:spPr>
          <a:xfrm>
            <a:off x="4381500" y="4114800"/>
            <a:ext cx="123147" cy="533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Elbow Connector 16"/>
          <p:cNvCxnSpPr/>
          <p:nvPr/>
        </p:nvCxnSpPr>
        <p:spPr>
          <a:xfrm flipV="1">
            <a:off x="4495800" y="3848100"/>
            <a:ext cx="685800" cy="533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extLst>
              <p:ext uri="{D42A27DB-BD31-4B8C-83A1-F6EECF244321}">
                <p14:modId xmlns:p14="http://schemas.microsoft.com/office/powerpoint/2010/main" val="1649225210"/>
              </p:ext>
            </p:extLst>
          </p:nvPr>
        </p:nvGraphicFramePr>
        <p:xfrm>
          <a:off x="5334000" y="2438400"/>
          <a:ext cx="1269999" cy="609600"/>
        </p:xfrm>
        <a:graphic>
          <a:graphicData uri="http://schemas.openxmlformats.org/presentationml/2006/ole">
            <mc:AlternateContent xmlns:mc="http://schemas.openxmlformats.org/markup-compatibility/2006">
              <mc:Choice xmlns:v="urn:schemas-microsoft-com:vml" Requires="v">
                <p:oleObj spid="_x0000_s1078" name="Equation" r:id="rId5" imgW="952200" imgH="457200" progId="Equation.DSMT4">
                  <p:embed/>
                </p:oleObj>
              </mc:Choice>
              <mc:Fallback>
                <p:oleObj name="Equation" r:id="rId5" imgW="952200" imgH="457200" progId="Equation.DSMT4">
                  <p:embed/>
                  <p:pic>
                    <p:nvPicPr>
                      <p:cNvPr id="0" name=""/>
                      <p:cNvPicPr/>
                      <p:nvPr/>
                    </p:nvPicPr>
                    <p:blipFill>
                      <a:blip r:embed="rId6"/>
                      <a:stretch>
                        <a:fillRect/>
                      </a:stretch>
                    </p:blipFill>
                    <p:spPr>
                      <a:xfrm>
                        <a:off x="5334000" y="2438400"/>
                        <a:ext cx="1269999" cy="6096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710539928"/>
              </p:ext>
            </p:extLst>
          </p:nvPr>
        </p:nvGraphicFramePr>
        <p:xfrm>
          <a:off x="5181600" y="3581400"/>
          <a:ext cx="2506662" cy="609600"/>
        </p:xfrm>
        <a:graphic>
          <a:graphicData uri="http://schemas.openxmlformats.org/presentationml/2006/ole">
            <mc:AlternateContent xmlns:mc="http://schemas.openxmlformats.org/markup-compatibility/2006">
              <mc:Choice xmlns:v="urn:schemas-microsoft-com:vml" Requires="v">
                <p:oleObj spid="_x0000_s1079" name="Equation" r:id="rId7" imgW="1879560" imgH="457200" progId="Equation.DSMT4">
                  <p:embed/>
                </p:oleObj>
              </mc:Choice>
              <mc:Fallback>
                <p:oleObj name="Equation" r:id="rId7" imgW="1879560" imgH="457200" progId="Equation.DSMT4">
                  <p:embed/>
                  <p:pic>
                    <p:nvPicPr>
                      <p:cNvPr id="0" name="Object 18"/>
                      <p:cNvPicPr>
                        <a:picLocks noChangeAspect="1" noChangeArrowheads="1"/>
                      </p:cNvPicPr>
                      <p:nvPr/>
                    </p:nvPicPr>
                    <p:blipFill>
                      <a:blip r:embed="rId8"/>
                      <a:srcRect/>
                      <a:stretch>
                        <a:fillRect/>
                      </a:stretch>
                    </p:blipFill>
                    <p:spPr bwMode="auto">
                      <a:xfrm>
                        <a:off x="5181600" y="3581400"/>
                        <a:ext cx="25066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ight Brace 20"/>
          <p:cNvSpPr/>
          <p:nvPr/>
        </p:nvSpPr>
        <p:spPr>
          <a:xfrm>
            <a:off x="6781800" y="3657600"/>
            <a:ext cx="152400" cy="4953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ight Brace 23"/>
          <p:cNvSpPr/>
          <p:nvPr/>
        </p:nvSpPr>
        <p:spPr>
          <a:xfrm>
            <a:off x="7391400" y="3657600"/>
            <a:ext cx="152400" cy="4953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3" name="Elbow Connector 22"/>
          <p:cNvCxnSpPr/>
          <p:nvPr/>
        </p:nvCxnSpPr>
        <p:spPr>
          <a:xfrm rot="5400000">
            <a:off x="6324600" y="3962400"/>
            <a:ext cx="685800" cy="533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7477124" y="3971923"/>
            <a:ext cx="666751" cy="53340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030" name="Object 1029"/>
          <p:cNvGraphicFramePr>
            <a:graphicFrameLocks noChangeAspect="1"/>
          </p:cNvGraphicFramePr>
          <p:nvPr>
            <p:extLst>
              <p:ext uri="{D42A27DB-BD31-4B8C-83A1-F6EECF244321}">
                <p14:modId xmlns:p14="http://schemas.microsoft.com/office/powerpoint/2010/main" val="2059434393"/>
              </p:ext>
            </p:extLst>
          </p:nvPr>
        </p:nvGraphicFramePr>
        <p:xfrm>
          <a:off x="5638800" y="4558145"/>
          <a:ext cx="347624" cy="318655"/>
        </p:xfrm>
        <a:graphic>
          <a:graphicData uri="http://schemas.openxmlformats.org/presentationml/2006/ole">
            <mc:AlternateContent xmlns:mc="http://schemas.openxmlformats.org/markup-compatibility/2006">
              <mc:Choice xmlns:v="urn:schemas-microsoft-com:vml" Requires="v">
                <p:oleObj spid="_x0000_s1080" name="Equation" r:id="rId9" imgW="152280" imgH="139680" progId="Equation.DSMT4">
                  <p:embed/>
                </p:oleObj>
              </mc:Choice>
              <mc:Fallback>
                <p:oleObj name="Equation" r:id="rId9" imgW="152280" imgH="139680" progId="Equation.DSMT4">
                  <p:embed/>
                  <p:pic>
                    <p:nvPicPr>
                      <p:cNvPr id="0" name=""/>
                      <p:cNvPicPr/>
                      <p:nvPr/>
                    </p:nvPicPr>
                    <p:blipFill>
                      <a:blip r:embed="rId10"/>
                      <a:stretch>
                        <a:fillRect/>
                      </a:stretch>
                    </p:blipFill>
                    <p:spPr>
                      <a:xfrm>
                        <a:off x="5638800" y="4558145"/>
                        <a:ext cx="347624" cy="318655"/>
                      </a:xfrm>
                      <a:prstGeom prst="rect">
                        <a:avLst/>
                      </a:prstGeom>
                    </p:spPr>
                  </p:pic>
                </p:oleObj>
              </mc:Fallback>
            </mc:AlternateContent>
          </a:graphicData>
        </a:graphic>
      </p:graphicFrame>
      <p:graphicFrame>
        <p:nvGraphicFramePr>
          <p:cNvPr id="1031" name="Object 1030"/>
          <p:cNvGraphicFramePr>
            <a:graphicFrameLocks noChangeAspect="1"/>
          </p:cNvGraphicFramePr>
          <p:nvPr>
            <p:extLst>
              <p:ext uri="{D42A27DB-BD31-4B8C-83A1-F6EECF244321}">
                <p14:modId xmlns:p14="http://schemas.microsoft.com/office/powerpoint/2010/main" val="3753393077"/>
              </p:ext>
            </p:extLst>
          </p:nvPr>
        </p:nvGraphicFramePr>
        <p:xfrm>
          <a:off x="5867400" y="4495800"/>
          <a:ext cx="2566988" cy="388938"/>
        </p:xfrm>
        <a:graphic>
          <a:graphicData uri="http://schemas.openxmlformats.org/presentationml/2006/ole">
            <mc:AlternateContent xmlns:mc="http://schemas.openxmlformats.org/markup-compatibility/2006">
              <mc:Choice xmlns:v="urn:schemas-microsoft-com:vml" Requires="v">
                <p:oleObj spid="_x0000_s1081" name="Equation" r:id="rId11" imgW="1511280" imgH="228600" progId="Equation.DSMT4">
                  <p:embed/>
                </p:oleObj>
              </mc:Choice>
              <mc:Fallback>
                <p:oleObj name="Equation" r:id="rId11" imgW="1511280" imgH="228600" progId="Equation.DSMT4">
                  <p:embed/>
                  <p:pic>
                    <p:nvPicPr>
                      <p:cNvPr id="0" name=""/>
                      <p:cNvPicPr/>
                      <p:nvPr/>
                    </p:nvPicPr>
                    <p:blipFill>
                      <a:blip r:embed="rId12"/>
                      <a:stretch>
                        <a:fillRect/>
                      </a:stretch>
                    </p:blipFill>
                    <p:spPr>
                      <a:xfrm>
                        <a:off x="5867400" y="4495800"/>
                        <a:ext cx="2566988" cy="388938"/>
                      </a:xfrm>
                      <a:prstGeom prst="rect">
                        <a:avLst/>
                      </a:prstGeom>
                    </p:spPr>
                  </p:pic>
                </p:oleObj>
              </mc:Fallback>
            </mc:AlternateContent>
          </a:graphicData>
        </a:graphic>
      </p:graphicFrame>
      <p:sp>
        <p:nvSpPr>
          <p:cNvPr id="40" name="TextBox 39"/>
          <p:cNvSpPr txBox="1"/>
          <p:nvPr/>
        </p:nvSpPr>
        <p:spPr>
          <a:xfrm>
            <a:off x="838200" y="4953000"/>
            <a:ext cx="7391400" cy="1631216"/>
          </a:xfrm>
          <a:prstGeom prst="rect">
            <a:avLst/>
          </a:prstGeom>
          <a:noFill/>
        </p:spPr>
        <p:txBody>
          <a:bodyPr wrap="square" rtlCol="0">
            <a:spAutoFit/>
          </a:bodyPr>
          <a:lstStyle/>
          <a:p>
            <a:pPr algn="just">
              <a:lnSpc>
                <a:spcPts val="2000"/>
              </a:lnSpc>
            </a:pPr>
            <a:r>
              <a:rPr lang="en-US" sz="1600" dirty="0" smtClean="0">
                <a:latin typeface="Times New Roman" panose="02020603050405020304" pitchFamily="18" charset="0"/>
                <a:cs typeface="Times New Roman" panose="02020603050405020304" pitchFamily="18" charset="0"/>
              </a:rPr>
              <a:t>The following result is vital to an understanding of steady-state probabilities and the long-run behavior of Markov chain. Also it offer a linear equation system which can use to compute the steady-state probability for each of the state. These probabilities tell us after long time with which probability we can stay in each of the states. In the cola example we know that %67 of the cola customers are cola 1 purchaser and %33 of them are cola2 purchaser .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767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391400" cy="589264"/>
          </a:xfrm>
          <a:prstGeom prst="rect">
            <a:avLst/>
          </a:prstGeom>
          <a:noFill/>
        </p:spPr>
        <p:txBody>
          <a:bodyPr wrap="square" rtlCol="0">
            <a:spAutoFit/>
          </a:bodyPr>
          <a:lstStyle/>
          <a:p>
            <a:pPr algn="just">
              <a:lnSpc>
                <a:spcPts val="2000"/>
              </a:lnSpc>
            </a:pPr>
            <a:r>
              <a:rPr lang="en-US" sz="1600" dirty="0" smtClean="0">
                <a:latin typeface="Times New Roman" panose="02020603050405020304" pitchFamily="18" charset="0"/>
                <a:cs typeface="Times New Roman" panose="02020603050405020304" pitchFamily="18" charset="0"/>
              </a:rPr>
              <a:t>Let </a:t>
            </a:r>
            <a:r>
              <a:rPr lang="en-US" sz="1600" i="1" dirty="0" smtClean="0">
                <a:latin typeface="Times New Roman" panose="02020603050405020304" pitchFamily="18" charset="0"/>
                <a:cs typeface="Times New Roman" panose="02020603050405020304" pitchFamily="18" charset="0"/>
              </a:rPr>
              <a:t>P</a:t>
            </a:r>
            <a:r>
              <a:rPr lang="en-US" sz="1600" dirty="0" smtClean="0">
                <a:latin typeface="Times New Roman" panose="02020603050405020304" pitchFamily="18" charset="0"/>
                <a:cs typeface="Times New Roman" panose="02020603050405020304" pitchFamily="18" charset="0"/>
              </a:rPr>
              <a:t> be the transition matrix for an </a:t>
            </a:r>
            <a:r>
              <a:rPr lang="en-US" sz="1600" i="1" dirty="0" smtClean="0">
                <a:latin typeface="Times New Roman" panose="02020603050405020304" pitchFamily="18" charset="0"/>
                <a:cs typeface="Times New Roman" panose="02020603050405020304" pitchFamily="18" charset="0"/>
              </a:rPr>
              <a:t>s</a:t>
            </a:r>
            <a:r>
              <a:rPr lang="en-US" sz="1600" dirty="0" smtClean="0">
                <a:latin typeface="Times New Roman" panose="02020603050405020304" pitchFamily="18" charset="0"/>
                <a:cs typeface="Times New Roman" panose="02020603050405020304" pitchFamily="18" charset="0"/>
              </a:rPr>
              <a:t>-state ergodic Markov chain. Then there exists a vector                                                 such that. </a:t>
            </a: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38200" y="457200"/>
            <a:ext cx="1676400" cy="381000"/>
          </a:xfrm>
          <a:prstGeom prst="rect">
            <a:avLst/>
          </a:prstGeom>
          <a:noFill/>
        </p:spPr>
        <p:txBody>
          <a:bodyPr wrap="square" rtlCol="0">
            <a:spAutoFit/>
          </a:bodyPr>
          <a:lstStyle/>
          <a:p>
            <a:r>
              <a:rPr lang="en-US" b="1" i="1" dirty="0" smtClean="0">
                <a:solidFill>
                  <a:srgbClr val="0070C0"/>
                </a:solidFill>
              </a:rPr>
              <a:t>Theorem 1)</a:t>
            </a:r>
            <a:endParaRPr lang="en-US" b="1" i="1"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044802175"/>
              </p:ext>
            </p:extLst>
          </p:nvPr>
        </p:nvGraphicFramePr>
        <p:xfrm>
          <a:off x="1447800" y="1066800"/>
          <a:ext cx="249073" cy="228600"/>
        </p:xfrm>
        <a:graphic>
          <a:graphicData uri="http://schemas.openxmlformats.org/presentationml/2006/ole">
            <mc:AlternateContent xmlns:mc="http://schemas.openxmlformats.org/markup-compatibility/2006">
              <mc:Choice xmlns:v="urn:schemas-microsoft-com:vml" Requires="v">
                <p:oleObj spid="_x0000_s2111" name="Equation" r:id="rId3" imgW="152280" imgH="139680" progId="Equation.DSMT4">
                  <p:embed/>
                </p:oleObj>
              </mc:Choice>
              <mc:Fallback>
                <p:oleObj name="Equation" r:id="rId3" imgW="152280" imgH="139680" progId="Equation.DSMT4">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066800"/>
                        <a:ext cx="24907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120399590"/>
              </p:ext>
            </p:extLst>
          </p:nvPr>
        </p:nvGraphicFramePr>
        <p:xfrm>
          <a:off x="1828800" y="981075"/>
          <a:ext cx="1868488" cy="384175"/>
        </p:xfrm>
        <a:graphic>
          <a:graphicData uri="http://schemas.openxmlformats.org/presentationml/2006/ole">
            <mc:AlternateContent xmlns:mc="http://schemas.openxmlformats.org/markup-compatibility/2006">
              <mc:Choice xmlns:v="urn:schemas-microsoft-com:vml" Requires="v">
                <p:oleObj spid="_x0000_s2112" name="Equation" r:id="rId5" imgW="1168200" imgH="241200" progId="Equation.DSMT4">
                  <p:embed/>
                </p:oleObj>
              </mc:Choice>
              <mc:Fallback>
                <p:oleObj name="Equation" r:id="rId5" imgW="1168200" imgH="241200" progId="Equation.DSMT4">
                  <p:embed/>
                  <p:pic>
                    <p:nvPicPr>
                      <p:cNvPr id="0" name="Object 1030"/>
                      <p:cNvPicPr>
                        <a:picLocks noChangeAspect="1" noChangeArrowheads="1"/>
                      </p:cNvPicPr>
                      <p:nvPr/>
                    </p:nvPicPr>
                    <p:blipFill>
                      <a:blip r:embed="rId6"/>
                      <a:srcRect/>
                      <a:stretch>
                        <a:fillRect/>
                      </a:stretch>
                    </p:blipFill>
                    <p:spPr bwMode="auto">
                      <a:xfrm>
                        <a:off x="1828800" y="981075"/>
                        <a:ext cx="18684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5233496"/>
              </p:ext>
            </p:extLst>
          </p:nvPr>
        </p:nvGraphicFramePr>
        <p:xfrm>
          <a:off x="1439862" y="1371600"/>
          <a:ext cx="5722938" cy="1900237"/>
        </p:xfrm>
        <a:graphic>
          <a:graphicData uri="http://schemas.openxmlformats.org/presentationml/2006/ole">
            <mc:AlternateContent xmlns:mc="http://schemas.openxmlformats.org/markup-compatibility/2006">
              <mc:Choice xmlns:v="urn:schemas-microsoft-com:vml" Requires="v">
                <p:oleObj spid="_x0000_s2113" name="Equation" r:id="rId7" imgW="3581280" imgH="1193760" progId="Equation.DSMT4">
                  <p:embed/>
                </p:oleObj>
              </mc:Choice>
              <mc:Fallback>
                <p:oleObj name="Equation" r:id="rId7" imgW="3581280" imgH="1193760" progId="Equation.DSMT4">
                  <p:embed/>
                  <p:pic>
                    <p:nvPicPr>
                      <p:cNvPr id="0" name="Object 4"/>
                      <p:cNvPicPr>
                        <a:picLocks noChangeAspect="1" noChangeArrowheads="1"/>
                      </p:cNvPicPr>
                      <p:nvPr/>
                    </p:nvPicPr>
                    <p:blipFill>
                      <a:blip r:embed="rId8"/>
                      <a:srcRect/>
                      <a:stretch>
                        <a:fillRect/>
                      </a:stretch>
                    </p:blipFill>
                    <p:spPr bwMode="auto">
                      <a:xfrm>
                        <a:off x="1439862" y="1371600"/>
                        <a:ext cx="5722938" cy="190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95758230"/>
              </p:ext>
            </p:extLst>
          </p:nvPr>
        </p:nvGraphicFramePr>
        <p:xfrm>
          <a:off x="1219200" y="3657600"/>
          <a:ext cx="857250" cy="703384"/>
        </p:xfrm>
        <a:graphic>
          <a:graphicData uri="http://schemas.openxmlformats.org/presentationml/2006/ole">
            <mc:AlternateContent xmlns:mc="http://schemas.openxmlformats.org/markup-compatibility/2006">
              <mc:Choice xmlns:v="urn:schemas-microsoft-com:vml" Requires="v">
                <p:oleObj spid="_x0000_s2114" name="Equation" r:id="rId9" imgW="495000" imgH="406080" progId="Equation.DSMT4">
                  <p:embed/>
                </p:oleObj>
              </mc:Choice>
              <mc:Fallback>
                <p:oleObj name="Equation" r:id="rId9" imgW="495000" imgH="406080" progId="Equation.DSMT4">
                  <p:embed/>
                  <p:pic>
                    <p:nvPicPr>
                      <p:cNvPr id="0" name=""/>
                      <p:cNvPicPr/>
                      <p:nvPr/>
                    </p:nvPicPr>
                    <p:blipFill>
                      <a:blip r:embed="rId10"/>
                      <a:stretch>
                        <a:fillRect/>
                      </a:stretch>
                    </p:blipFill>
                    <p:spPr>
                      <a:xfrm>
                        <a:off x="1219200" y="3657600"/>
                        <a:ext cx="857250" cy="703384"/>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4157622"/>
              </p:ext>
            </p:extLst>
          </p:nvPr>
        </p:nvGraphicFramePr>
        <p:xfrm>
          <a:off x="2495550" y="2819400"/>
          <a:ext cx="5886450" cy="3760787"/>
        </p:xfrm>
        <a:graphic>
          <a:graphicData uri="http://schemas.openxmlformats.org/presentationml/2006/ole">
            <mc:AlternateContent xmlns:mc="http://schemas.openxmlformats.org/markup-compatibility/2006">
              <mc:Choice xmlns:v="urn:schemas-microsoft-com:vml" Requires="v">
                <p:oleObj spid="_x0000_s2115" name="Equation" r:id="rId11" imgW="3682800" imgH="2361960" progId="Equation.DSMT4">
                  <p:embed/>
                </p:oleObj>
              </mc:Choice>
              <mc:Fallback>
                <p:oleObj name="Equation" r:id="rId11" imgW="3682800" imgH="2361960" progId="Equation.DSMT4">
                  <p:embed/>
                  <p:pic>
                    <p:nvPicPr>
                      <p:cNvPr id="0" name="Object 5"/>
                      <p:cNvPicPr>
                        <a:picLocks noChangeAspect="1" noChangeArrowheads="1"/>
                      </p:cNvPicPr>
                      <p:nvPr/>
                    </p:nvPicPr>
                    <p:blipFill>
                      <a:blip r:embed="rId12"/>
                      <a:srcRect/>
                      <a:stretch>
                        <a:fillRect/>
                      </a:stretch>
                    </p:blipFill>
                    <p:spPr bwMode="auto">
                      <a:xfrm>
                        <a:off x="2495550" y="2819400"/>
                        <a:ext cx="5886450" cy="376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2629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0072"/>
            <a:ext cx="7391400" cy="702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3300" y="1050131"/>
            <a:ext cx="1431471" cy="626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676400"/>
            <a:ext cx="32004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3809268821"/>
              </p:ext>
            </p:extLst>
          </p:nvPr>
        </p:nvGraphicFramePr>
        <p:xfrm>
          <a:off x="990600" y="1905000"/>
          <a:ext cx="857250" cy="703263"/>
        </p:xfrm>
        <a:graphic>
          <a:graphicData uri="http://schemas.openxmlformats.org/presentationml/2006/ole">
            <mc:AlternateContent xmlns:mc="http://schemas.openxmlformats.org/markup-compatibility/2006">
              <mc:Choice xmlns:v="urn:schemas-microsoft-com:vml" Requires="v">
                <p:oleObj spid="_x0000_s3107" name="Equation" r:id="rId6" imgW="495000" imgH="406080" progId="Equation.DSMT4">
                  <p:embed/>
                </p:oleObj>
              </mc:Choice>
              <mc:Fallback>
                <p:oleObj name="Equation" r:id="rId6" imgW="495000" imgH="4060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1905000"/>
                        <a:ext cx="85725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Left Brace 2"/>
          <p:cNvSpPr/>
          <p:nvPr/>
        </p:nvSpPr>
        <p:spPr>
          <a:xfrm>
            <a:off x="2590800" y="1828800"/>
            <a:ext cx="2286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p:nvPr/>
        </p:nvCxnSpPr>
        <p:spPr>
          <a:xfrm>
            <a:off x="2057400" y="2286000"/>
            <a:ext cx="381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07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0500" y="2414954"/>
            <a:ext cx="914400" cy="328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43300" y="2426677"/>
            <a:ext cx="4572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Object 5"/>
          <p:cNvGraphicFramePr>
            <a:graphicFrameLocks noChangeAspect="1"/>
          </p:cNvGraphicFramePr>
          <p:nvPr>
            <p:extLst>
              <p:ext uri="{D42A27DB-BD31-4B8C-83A1-F6EECF244321}">
                <p14:modId xmlns:p14="http://schemas.microsoft.com/office/powerpoint/2010/main" val="4075123133"/>
              </p:ext>
            </p:extLst>
          </p:nvPr>
        </p:nvGraphicFramePr>
        <p:xfrm>
          <a:off x="4953000" y="2286000"/>
          <a:ext cx="359230" cy="718460"/>
        </p:xfrm>
        <a:graphic>
          <a:graphicData uri="http://schemas.openxmlformats.org/presentationml/2006/ole">
            <mc:AlternateContent xmlns:mc="http://schemas.openxmlformats.org/markup-compatibility/2006">
              <mc:Choice xmlns:v="urn:schemas-microsoft-com:vml" Requires="v">
                <p:oleObj spid="_x0000_s3108" name="Equation" r:id="rId10" imgW="228600" imgH="457200" progId="Equation.DSMT4">
                  <p:embed/>
                </p:oleObj>
              </mc:Choice>
              <mc:Fallback>
                <p:oleObj name="Equation" r:id="rId10" imgW="228600" imgH="457200" progId="Equation.DSMT4">
                  <p:embed/>
                  <p:pic>
                    <p:nvPicPr>
                      <p:cNvPr id="0" name=""/>
                      <p:cNvPicPr/>
                      <p:nvPr/>
                    </p:nvPicPr>
                    <p:blipFill>
                      <a:blip r:embed="rId11"/>
                      <a:stretch>
                        <a:fillRect/>
                      </a:stretch>
                    </p:blipFill>
                    <p:spPr>
                      <a:xfrm>
                        <a:off x="4953000" y="2286000"/>
                        <a:ext cx="359230" cy="718460"/>
                      </a:xfrm>
                      <a:prstGeom prst="rect">
                        <a:avLst/>
                      </a:prstGeom>
                    </p:spPr>
                  </p:pic>
                </p:oleObj>
              </mc:Fallback>
            </mc:AlternateContent>
          </a:graphicData>
        </a:graphic>
      </p:graphicFrame>
      <p:pic>
        <p:nvPicPr>
          <p:cNvPr id="3081"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9400" y="3181350"/>
            <a:ext cx="1562100" cy="671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2"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43400" y="3205163"/>
            <a:ext cx="303086" cy="647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3"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12933" y="3247829"/>
            <a:ext cx="295984" cy="604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24200" y="3916318"/>
            <a:ext cx="928688" cy="274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5" name="Picture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81500" y="3962400"/>
            <a:ext cx="269533" cy="25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6" name="Picture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19625" y="3952875"/>
            <a:ext cx="231286" cy="304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Left Brace 6"/>
          <p:cNvSpPr/>
          <p:nvPr/>
        </p:nvSpPr>
        <p:spPr>
          <a:xfrm>
            <a:off x="2590800" y="3181350"/>
            <a:ext cx="266700" cy="9093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Arrow Connector 8"/>
          <p:cNvCxnSpPr/>
          <p:nvPr/>
        </p:nvCxnSpPr>
        <p:spPr>
          <a:xfrm>
            <a:off x="5257800" y="3636049"/>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89" name="Picture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48375" y="3457576"/>
            <a:ext cx="1952625" cy="360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0" name="Picture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8200" y="4476750"/>
            <a:ext cx="7355910"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5387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89268" y="2895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52800" y="533400"/>
            <a:ext cx="274319" cy="2308324"/>
          </a:xfrm>
          <a:prstGeom prst="rect">
            <a:avLst/>
          </a:prstGeom>
          <a:noFill/>
          <a:ln>
            <a:solidFill>
              <a:srgbClr val="00B0F0"/>
            </a:solidFill>
          </a:ln>
        </p:spPr>
        <p:txBody>
          <a:bodyPr wrap="square" rtlCol="0">
            <a:spAutoFit/>
          </a:bodyPr>
          <a:lstStyle/>
          <a:p>
            <a:r>
              <a:rPr lang="en-US" sz="1600" dirty="0" smtClean="0"/>
              <a:t>123</a:t>
            </a:r>
          </a:p>
          <a:p>
            <a:endParaRPr lang="en-US" sz="1600" dirty="0"/>
          </a:p>
          <a:p>
            <a:r>
              <a:rPr lang="en-US" sz="1600" dirty="0" smtClean="0"/>
              <a:t>j</a:t>
            </a:r>
          </a:p>
          <a:p>
            <a:endParaRPr lang="en-US" sz="1600" dirty="0" smtClean="0"/>
          </a:p>
          <a:p>
            <a:r>
              <a:rPr lang="en-US" sz="1600" dirty="0" smtClean="0"/>
              <a:t>k</a:t>
            </a:r>
          </a:p>
          <a:p>
            <a:endParaRPr lang="en-US" sz="1600" dirty="0"/>
          </a:p>
          <a:p>
            <a:r>
              <a:rPr lang="en-US" sz="1600" dirty="0" smtClean="0"/>
              <a:t>s</a:t>
            </a:r>
            <a:endParaRPr lang="en-US" sz="1600" dirty="0"/>
          </a:p>
        </p:txBody>
      </p:sp>
      <p:sp>
        <p:nvSpPr>
          <p:cNvPr id="4" name="TextBox 3"/>
          <p:cNvSpPr txBox="1"/>
          <p:nvPr/>
        </p:nvSpPr>
        <p:spPr>
          <a:xfrm>
            <a:off x="4352108" y="533400"/>
            <a:ext cx="274319" cy="2308324"/>
          </a:xfrm>
          <a:prstGeom prst="rect">
            <a:avLst/>
          </a:prstGeom>
          <a:noFill/>
          <a:ln>
            <a:solidFill>
              <a:srgbClr val="00B0F0"/>
            </a:solidFill>
          </a:ln>
        </p:spPr>
        <p:txBody>
          <a:bodyPr wrap="square" rtlCol="0">
            <a:spAutoFit/>
          </a:bodyPr>
          <a:lstStyle/>
          <a:p>
            <a:r>
              <a:rPr lang="en-US" sz="1600" dirty="0" smtClean="0"/>
              <a:t>123</a:t>
            </a:r>
          </a:p>
          <a:p>
            <a:endParaRPr lang="en-US" sz="1600" dirty="0" smtClean="0"/>
          </a:p>
          <a:p>
            <a:r>
              <a:rPr lang="en-US" sz="1600" dirty="0" smtClean="0"/>
              <a:t>j</a:t>
            </a:r>
          </a:p>
          <a:p>
            <a:endParaRPr lang="en-US" sz="1600" dirty="0"/>
          </a:p>
          <a:p>
            <a:endParaRPr lang="en-US" sz="1600" dirty="0" smtClean="0"/>
          </a:p>
          <a:p>
            <a:endParaRPr lang="en-US" sz="1600" dirty="0" smtClean="0"/>
          </a:p>
          <a:p>
            <a:r>
              <a:rPr lang="en-US" sz="1600" dirty="0" smtClean="0"/>
              <a:t>s</a:t>
            </a:r>
            <a:endParaRPr lang="en-US" sz="1600" dirty="0"/>
          </a:p>
        </p:txBody>
      </p:sp>
      <p:sp>
        <p:nvSpPr>
          <p:cNvPr id="5" name="TextBox 4"/>
          <p:cNvSpPr txBox="1"/>
          <p:nvPr/>
        </p:nvSpPr>
        <p:spPr>
          <a:xfrm>
            <a:off x="5364481" y="533400"/>
            <a:ext cx="274319" cy="2308324"/>
          </a:xfrm>
          <a:prstGeom prst="rect">
            <a:avLst/>
          </a:prstGeom>
          <a:noFill/>
          <a:ln>
            <a:solidFill>
              <a:srgbClr val="00B0F0"/>
            </a:solidFill>
          </a:ln>
        </p:spPr>
        <p:txBody>
          <a:bodyPr wrap="square" rtlCol="0">
            <a:spAutoFit/>
          </a:bodyPr>
          <a:lstStyle/>
          <a:p>
            <a:r>
              <a:rPr lang="en-US" sz="1600" dirty="0" smtClean="0"/>
              <a:t>123</a:t>
            </a:r>
          </a:p>
          <a:p>
            <a:endParaRPr lang="en-US" sz="1600" dirty="0"/>
          </a:p>
          <a:p>
            <a:r>
              <a:rPr lang="en-US" sz="1600" dirty="0" smtClean="0"/>
              <a:t>j</a:t>
            </a:r>
          </a:p>
          <a:p>
            <a:endParaRPr lang="en-US" sz="1600" dirty="0" smtClean="0"/>
          </a:p>
          <a:p>
            <a:r>
              <a:rPr lang="en-US" sz="1600" dirty="0" smtClean="0"/>
              <a:t>k</a:t>
            </a:r>
          </a:p>
          <a:p>
            <a:endParaRPr lang="en-US" sz="1600" dirty="0"/>
          </a:p>
          <a:p>
            <a:r>
              <a:rPr lang="en-US" sz="1600" dirty="0" smtClean="0"/>
              <a:t>s</a:t>
            </a:r>
            <a:endParaRPr lang="en-US" sz="1600" dirty="0"/>
          </a:p>
        </p:txBody>
      </p:sp>
      <p:sp>
        <p:nvSpPr>
          <p:cNvPr id="6" name="Oval 5"/>
          <p:cNvSpPr/>
          <p:nvPr/>
        </p:nvSpPr>
        <p:spPr>
          <a:xfrm>
            <a:off x="4336867" y="1524000"/>
            <a:ext cx="304799" cy="304800"/>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76600" y="2861846"/>
            <a:ext cx="2590800" cy="338554"/>
          </a:xfrm>
          <a:prstGeom prst="rect">
            <a:avLst/>
          </a:prstGeom>
          <a:noFill/>
        </p:spPr>
        <p:txBody>
          <a:bodyPr wrap="square" rtlCol="0">
            <a:spAutoFit/>
          </a:bodyPr>
          <a:lstStyle/>
          <a:p>
            <a:r>
              <a:rPr lang="en-US" sz="1600" i="1" dirty="0" smtClean="0">
                <a:cs typeface="Times New Roman" panose="02020603050405020304" pitchFamily="18" charset="0"/>
              </a:rPr>
              <a:t>  t-1                 t                 </a:t>
            </a:r>
            <a:r>
              <a:rPr lang="en-US" sz="1600" i="1" dirty="0">
                <a:cs typeface="Times New Roman" panose="02020603050405020304" pitchFamily="18" charset="0"/>
              </a:rPr>
              <a:t>t</a:t>
            </a:r>
            <a:r>
              <a:rPr lang="en-US" sz="1600" i="1" dirty="0" smtClean="0">
                <a:cs typeface="Times New Roman" panose="02020603050405020304" pitchFamily="18" charset="0"/>
              </a:rPr>
              <a:t>+1    </a:t>
            </a:r>
            <a:endParaRPr lang="en-US" sz="1600" i="1" dirty="0">
              <a:cs typeface="Times New Roman" panose="02020603050405020304" pitchFamily="18" charset="0"/>
            </a:endParaRPr>
          </a:p>
        </p:txBody>
      </p:sp>
      <p:cxnSp>
        <p:nvCxnSpPr>
          <p:cNvPr id="9" name="Straight Arrow Connector 8"/>
          <p:cNvCxnSpPr/>
          <p:nvPr/>
        </p:nvCxnSpPr>
        <p:spPr>
          <a:xfrm>
            <a:off x="2438400" y="2895600"/>
            <a:ext cx="4038600" cy="69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505200" y="2895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516881" y="2895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495800"/>
            <a:ext cx="4719163" cy="1113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561485"/>
            <a:ext cx="5292519" cy="991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Oval 14"/>
          <p:cNvSpPr/>
          <p:nvPr/>
        </p:nvSpPr>
        <p:spPr>
          <a:xfrm>
            <a:off x="3352801" y="1524000"/>
            <a:ext cx="304799" cy="304800"/>
          </a:xfrm>
          <a:prstGeom prst="ellipse">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Oval 15"/>
          <p:cNvSpPr/>
          <p:nvPr/>
        </p:nvSpPr>
        <p:spPr>
          <a:xfrm>
            <a:off x="5334000" y="1524000"/>
            <a:ext cx="304799" cy="304800"/>
          </a:xfrm>
          <a:prstGeom prst="ellipse">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3124200"/>
            <a:ext cx="7086600" cy="87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045857"/>
            <a:ext cx="7086600" cy="449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2775" y="6234778"/>
            <a:ext cx="1038225" cy="547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Straight Arrow Connector 12"/>
          <p:cNvCxnSpPr>
            <a:stCxn id="15" idx="6"/>
            <a:endCxn id="6" idx="2"/>
          </p:cNvCxnSpPr>
          <p:nvPr/>
        </p:nvCxnSpPr>
        <p:spPr>
          <a:xfrm>
            <a:off x="3657600" y="1676400"/>
            <a:ext cx="679267" cy="0"/>
          </a:xfrm>
          <a:prstGeom prst="straightConnector1">
            <a:avLst/>
          </a:prstGeom>
          <a:ln>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a:off x="4648200" y="1676400"/>
            <a:ext cx="633548" cy="0"/>
          </a:xfrm>
          <a:prstGeom prst="straightConnector1">
            <a:avLst/>
          </a:prstGeom>
          <a:ln>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14" name="Freeform 13"/>
          <p:cNvSpPr/>
          <p:nvPr/>
        </p:nvSpPr>
        <p:spPr>
          <a:xfrm>
            <a:off x="3617686" y="667657"/>
            <a:ext cx="725714" cy="856343"/>
          </a:xfrm>
          <a:custGeom>
            <a:avLst/>
            <a:gdLst>
              <a:gd name="connsiteX0" fmla="*/ 0 w 725714"/>
              <a:gd name="connsiteY0" fmla="*/ 0 h 856343"/>
              <a:gd name="connsiteX1" fmla="*/ 362857 w 725714"/>
              <a:gd name="connsiteY1" fmla="*/ 58057 h 856343"/>
              <a:gd name="connsiteX2" fmla="*/ 522514 w 725714"/>
              <a:gd name="connsiteY2" fmla="*/ 203200 h 856343"/>
              <a:gd name="connsiteX3" fmla="*/ 667657 w 725714"/>
              <a:gd name="connsiteY3" fmla="*/ 638629 h 856343"/>
              <a:gd name="connsiteX4" fmla="*/ 725714 w 725714"/>
              <a:gd name="connsiteY4" fmla="*/ 856343 h 85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5714" h="856343">
                <a:moveTo>
                  <a:pt x="0" y="0"/>
                </a:moveTo>
                <a:cubicBezTo>
                  <a:pt x="137885" y="12095"/>
                  <a:pt x="275771" y="24190"/>
                  <a:pt x="362857" y="58057"/>
                </a:cubicBezTo>
                <a:cubicBezTo>
                  <a:pt x="449943" y="91924"/>
                  <a:pt x="471714" y="106438"/>
                  <a:pt x="522514" y="203200"/>
                </a:cubicBezTo>
                <a:cubicBezTo>
                  <a:pt x="573314" y="299962"/>
                  <a:pt x="633790" y="529772"/>
                  <a:pt x="667657" y="638629"/>
                </a:cubicBezTo>
                <a:cubicBezTo>
                  <a:pt x="701524" y="747486"/>
                  <a:pt x="713619" y="801914"/>
                  <a:pt x="725714" y="856343"/>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599543" y="911635"/>
            <a:ext cx="725714" cy="641394"/>
          </a:xfrm>
          <a:custGeom>
            <a:avLst/>
            <a:gdLst>
              <a:gd name="connsiteX0" fmla="*/ 0 w 725714"/>
              <a:gd name="connsiteY0" fmla="*/ 46308 h 641394"/>
              <a:gd name="connsiteX1" fmla="*/ 348343 w 725714"/>
              <a:gd name="connsiteY1" fmla="*/ 60822 h 641394"/>
              <a:gd name="connsiteX2" fmla="*/ 711200 w 725714"/>
              <a:gd name="connsiteY2" fmla="*/ 641394 h 641394"/>
              <a:gd name="connsiteX3" fmla="*/ 711200 w 725714"/>
              <a:gd name="connsiteY3" fmla="*/ 641394 h 641394"/>
              <a:gd name="connsiteX4" fmla="*/ 725714 w 725714"/>
              <a:gd name="connsiteY4" fmla="*/ 641394 h 641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5714" h="641394">
                <a:moveTo>
                  <a:pt x="0" y="46308"/>
                </a:moveTo>
                <a:cubicBezTo>
                  <a:pt x="114905" y="3974"/>
                  <a:pt x="229810" y="-38359"/>
                  <a:pt x="348343" y="60822"/>
                </a:cubicBezTo>
                <a:cubicBezTo>
                  <a:pt x="466876" y="160003"/>
                  <a:pt x="711200" y="641394"/>
                  <a:pt x="711200" y="641394"/>
                </a:cubicBezTo>
                <a:lnTo>
                  <a:pt x="711200" y="641394"/>
                </a:lnTo>
                <a:lnTo>
                  <a:pt x="725714" y="641394"/>
                </a:ln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585029" y="1267502"/>
            <a:ext cx="696685" cy="408898"/>
          </a:xfrm>
          <a:custGeom>
            <a:avLst/>
            <a:gdLst>
              <a:gd name="connsiteX0" fmla="*/ 0 w 696685"/>
              <a:gd name="connsiteY0" fmla="*/ 2498 h 408898"/>
              <a:gd name="connsiteX1" fmla="*/ 377371 w 696685"/>
              <a:gd name="connsiteY1" fmla="*/ 60556 h 408898"/>
              <a:gd name="connsiteX2" fmla="*/ 696685 w 696685"/>
              <a:gd name="connsiteY2" fmla="*/ 408898 h 408898"/>
            </a:gdLst>
            <a:ahLst/>
            <a:cxnLst>
              <a:cxn ang="0">
                <a:pos x="connsiteX0" y="connsiteY0"/>
              </a:cxn>
              <a:cxn ang="0">
                <a:pos x="connsiteX1" y="connsiteY1"/>
              </a:cxn>
              <a:cxn ang="0">
                <a:pos x="connsiteX2" y="connsiteY2"/>
              </a:cxn>
            </a:cxnLst>
            <a:rect l="l" t="t" r="r" b="b"/>
            <a:pathLst>
              <a:path w="696685" h="408898">
                <a:moveTo>
                  <a:pt x="0" y="2498"/>
                </a:moveTo>
                <a:cubicBezTo>
                  <a:pt x="130628" y="-2340"/>
                  <a:pt x="261257" y="-7177"/>
                  <a:pt x="377371" y="60556"/>
                </a:cubicBezTo>
                <a:cubicBezTo>
                  <a:pt x="493485" y="128289"/>
                  <a:pt x="595085" y="268593"/>
                  <a:pt x="696685" y="408898"/>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3599543" y="1770743"/>
            <a:ext cx="725714" cy="456951"/>
          </a:xfrm>
          <a:custGeom>
            <a:avLst/>
            <a:gdLst>
              <a:gd name="connsiteX0" fmla="*/ 0 w 725714"/>
              <a:gd name="connsiteY0" fmla="*/ 406400 h 456951"/>
              <a:gd name="connsiteX1" fmla="*/ 420914 w 725714"/>
              <a:gd name="connsiteY1" fmla="*/ 420914 h 456951"/>
              <a:gd name="connsiteX2" fmla="*/ 725714 w 725714"/>
              <a:gd name="connsiteY2" fmla="*/ 0 h 456951"/>
            </a:gdLst>
            <a:ahLst/>
            <a:cxnLst>
              <a:cxn ang="0">
                <a:pos x="connsiteX0" y="connsiteY0"/>
              </a:cxn>
              <a:cxn ang="0">
                <a:pos x="connsiteX1" y="connsiteY1"/>
              </a:cxn>
              <a:cxn ang="0">
                <a:pos x="connsiteX2" y="connsiteY2"/>
              </a:cxn>
            </a:cxnLst>
            <a:rect l="l" t="t" r="r" b="b"/>
            <a:pathLst>
              <a:path w="725714" h="456951">
                <a:moveTo>
                  <a:pt x="0" y="406400"/>
                </a:moveTo>
                <a:cubicBezTo>
                  <a:pt x="149981" y="447523"/>
                  <a:pt x="299962" y="488647"/>
                  <a:pt x="420914" y="420914"/>
                </a:cubicBezTo>
                <a:cubicBezTo>
                  <a:pt x="541866" y="353181"/>
                  <a:pt x="633790" y="176590"/>
                  <a:pt x="725714" y="0"/>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3599543" y="1828800"/>
            <a:ext cx="740228" cy="833749"/>
          </a:xfrm>
          <a:custGeom>
            <a:avLst/>
            <a:gdLst>
              <a:gd name="connsiteX0" fmla="*/ 0 w 740228"/>
              <a:gd name="connsiteY0" fmla="*/ 812800 h 833749"/>
              <a:gd name="connsiteX1" fmla="*/ 377371 w 740228"/>
              <a:gd name="connsiteY1" fmla="*/ 812800 h 833749"/>
              <a:gd name="connsiteX2" fmla="*/ 624114 w 740228"/>
              <a:gd name="connsiteY2" fmla="*/ 595086 h 833749"/>
              <a:gd name="connsiteX3" fmla="*/ 740228 w 740228"/>
              <a:gd name="connsiteY3" fmla="*/ 0 h 833749"/>
            </a:gdLst>
            <a:ahLst/>
            <a:cxnLst>
              <a:cxn ang="0">
                <a:pos x="connsiteX0" y="connsiteY0"/>
              </a:cxn>
              <a:cxn ang="0">
                <a:pos x="connsiteX1" y="connsiteY1"/>
              </a:cxn>
              <a:cxn ang="0">
                <a:pos x="connsiteX2" y="connsiteY2"/>
              </a:cxn>
              <a:cxn ang="0">
                <a:pos x="connsiteX3" y="connsiteY3"/>
              </a:cxn>
            </a:cxnLst>
            <a:rect l="l" t="t" r="r" b="b"/>
            <a:pathLst>
              <a:path w="740228" h="833749">
                <a:moveTo>
                  <a:pt x="0" y="812800"/>
                </a:moveTo>
                <a:cubicBezTo>
                  <a:pt x="136676" y="830943"/>
                  <a:pt x="273352" y="849086"/>
                  <a:pt x="377371" y="812800"/>
                </a:cubicBezTo>
                <a:cubicBezTo>
                  <a:pt x="481390" y="776514"/>
                  <a:pt x="563638" y="730553"/>
                  <a:pt x="624114" y="595086"/>
                </a:cubicBezTo>
                <a:cubicBezTo>
                  <a:pt x="684590" y="459619"/>
                  <a:pt x="712409" y="229809"/>
                  <a:pt x="740228" y="0"/>
                </a:cubicBezTo>
              </a:path>
            </a:pathLst>
          </a:custGeom>
          <a:noFill/>
          <a:ln w="95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flipH="1">
            <a:off x="4684486" y="667657"/>
            <a:ext cx="725714" cy="856343"/>
          </a:xfrm>
          <a:custGeom>
            <a:avLst/>
            <a:gdLst>
              <a:gd name="connsiteX0" fmla="*/ 0 w 725714"/>
              <a:gd name="connsiteY0" fmla="*/ 0 h 856343"/>
              <a:gd name="connsiteX1" fmla="*/ 362857 w 725714"/>
              <a:gd name="connsiteY1" fmla="*/ 58057 h 856343"/>
              <a:gd name="connsiteX2" fmla="*/ 522514 w 725714"/>
              <a:gd name="connsiteY2" fmla="*/ 203200 h 856343"/>
              <a:gd name="connsiteX3" fmla="*/ 667657 w 725714"/>
              <a:gd name="connsiteY3" fmla="*/ 638629 h 856343"/>
              <a:gd name="connsiteX4" fmla="*/ 725714 w 725714"/>
              <a:gd name="connsiteY4" fmla="*/ 856343 h 85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5714" h="856343">
                <a:moveTo>
                  <a:pt x="0" y="0"/>
                </a:moveTo>
                <a:cubicBezTo>
                  <a:pt x="137885" y="12095"/>
                  <a:pt x="275771" y="24190"/>
                  <a:pt x="362857" y="58057"/>
                </a:cubicBezTo>
                <a:cubicBezTo>
                  <a:pt x="449943" y="91924"/>
                  <a:pt x="471714" y="106438"/>
                  <a:pt x="522514" y="203200"/>
                </a:cubicBezTo>
                <a:cubicBezTo>
                  <a:pt x="573314" y="299962"/>
                  <a:pt x="633790" y="529772"/>
                  <a:pt x="667657" y="638629"/>
                </a:cubicBezTo>
                <a:cubicBezTo>
                  <a:pt x="701524" y="747486"/>
                  <a:pt x="713619" y="801914"/>
                  <a:pt x="725714" y="856343"/>
                </a:cubicBezTo>
              </a:path>
            </a:pathLst>
          </a:custGeom>
          <a:noFill/>
          <a:ln w="9525">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flipH="1">
            <a:off x="4648200" y="958806"/>
            <a:ext cx="725714" cy="641394"/>
          </a:xfrm>
          <a:custGeom>
            <a:avLst/>
            <a:gdLst>
              <a:gd name="connsiteX0" fmla="*/ 0 w 725714"/>
              <a:gd name="connsiteY0" fmla="*/ 46308 h 641394"/>
              <a:gd name="connsiteX1" fmla="*/ 348343 w 725714"/>
              <a:gd name="connsiteY1" fmla="*/ 60822 h 641394"/>
              <a:gd name="connsiteX2" fmla="*/ 711200 w 725714"/>
              <a:gd name="connsiteY2" fmla="*/ 641394 h 641394"/>
              <a:gd name="connsiteX3" fmla="*/ 711200 w 725714"/>
              <a:gd name="connsiteY3" fmla="*/ 641394 h 641394"/>
              <a:gd name="connsiteX4" fmla="*/ 725714 w 725714"/>
              <a:gd name="connsiteY4" fmla="*/ 641394 h 641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5714" h="641394">
                <a:moveTo>
                  <a:pt x="0" y="46308"/>
                </a:moveTo>
                <a:cubicBezTo>
                  <a:pt x="114905" y="3974"/>
                  <a:pt x="229810" y="-38359"/>
                  <a:pt x="348343" y="60822"/>
                </a:cubicBezTo>
                <a:cubicBezTo>
                  <a:pt x="466876" y="160003"/>
                  <a:pt x="711200" y="641394"/>
                  <a:pt x="711200" y="641394"/>
                </a:cubicBezTo>
                <a:lnTo>
                  <a:pt x="711200" y="641394"/>
                </a:lnTo>
                <a:lnTo>
                  <a:pt x="725714" y="641394"/>
                </a:lnTo>
              </a:path>
            </a:pathLst>
          </a:custGeom>
          <a:noFill/>
          <a:ln w="9525">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flipH="1">
            <a:off x="4651829" y="1267502"/>
            <a:ext cx="696685" cy="408898"/>
          </a:xfrm>
          <a:custGeom>
            <a:avLst/>
            <a:gdLst>
              <a:gd name="connsiteX0" fmla="*/ 0 w 696685"/>
              <a:gd name="connsiteY0" fmla="*/ 2498 h 408898"/>
              <a:gd name="connsiteX1" fmla="*/ 377371 w 696685"/>
              <a:gd name="connsiteY1" fmla="*/ 60556 h 408898"/>
              <a:gd name="connsiteX2" fmla="*/ 696685 w 696685"/>
              <a:gd name="connsiteY2" fmla="*/ 408898 h 408898"/>
            </a:gdLst>
            <a:ahLst/>
            <a:cxnLst>
              <a:cxn ang="0">
                <a:pos x="connsiteX0" y="connsiteY0"/>
              </a:cxn>
              <a:cxn ang="0">
                <a:pos x="connsiteX1" y="connsiteY1"/>
              </a:cxn>
              <a:cxn ang="0">
                <a:pos x="connsiteX2" y="connsiteY2"/>
              </a:cxn>
            </a:cxnLst>
            <a:rect l="l" t="t" r="r" b="b"/>
            <a:pathLst>
              <a:path w="696685" h="408898">
                <a:moveTo>
                  <a:pt x="0" y="2498"/>
                </a:moveTo>
                <a:cubicBezTo>
                  <a:pt x="130628" y="-2340"/>
                  <a:pt x="261257" y="-7177"/>
                  <a:pt x="377371" y="60556"/>
                </a:cubicBezTo>
                <a:cubicBezTo>
                  <a:pt x="493485" y="128289"/>
                  <a:pt x="595085" y="268593"/>
                  <a:pt x="696685" y="408898"/>
                </a:cubicBezTo>
              </a:path>
            </a:pathLst>
          </a:custGeom>
          <a:noFill/>
          <a:ln w="9525">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flipH="1">
            <a:off x="4666343" y="1770743"/>
            <a:ext cx="725714" cy="456951"/>
          </a:xfrm>
          <a:custGeom>
            <a:avLst/>
            <a:gdLst>
              <a:gd name="connsiteX0" fmla="*/ 0 w 725714"/>
              <a:gd name="connsiteY0" fmla="*/ 406400 h 456951"/>
              <a:gd name="connsiteX1" fmla="*/ 420914 w 725714"/>
              <a:gd name="connsiteY1" fmla="*/ 420914 h 456951"/>
              <a:gd name="connsiteX2" fmla="*/ 725714 w 725714"/>
              <a:gd name="connsiteY2" fmla="*/ 0 h 456951"/>
            </a:gdLst>
            <a:ahLst/>
            <a:cxnLst>
              <a:cxn ang="0">
                <a:pos x="connsiteX0" y="connsiteY0"/>
              </a:cxn>
              <a:cxn ang="0">
                <a:pos x="connsiteX1" y="connsiteY1"/>
              </a:cxn>
              <a:cxn ang="0">
                <a:pos x="connsiteX2" y="connsiteY2"/>
              </a:cxn>
            </a:cxnLst>
            <a:rect l="l" t="t" r="r" b="b"/>
            <a:pathLst>
              <a:path w="725714" h="456951">
                <a:moveTo>
                  <a:pt x="0" y="406400"/>
                </a:moveTo>
                <a:cubicBezTo>
                  <a:pt x="149981" y="447523"/>
                  <a:pt x="299962" y="488647"/>
                  <a:pt x="420914" y="420914"/>
                </a:cubicBezTo>
                <a:cubicBezTo>
                  <a:pt x="541866" y="353181"/>
                  <a:pt x="633790" y="176590"/>
                  <a:pt x="725714" y="0"/>
                </a:cubicBezTo>
              </a:path>
            </a:pathLst>
          </a:custGeom>
          <a:noFill/>
          <a:ln w="9525">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flipH="1">
            <a:off x="4666343" y="1828800"/>
            <a:ext cx="740228" cy="833749"/>
          </a:xfrm>
          <a:custGeom>
            <a:avLst/>
            <a:gdLst>
              <a:gd name="connsiteX0" fmla="*/ 0 w 740228"/>
              <a:gd name="connsiteY0" fmla="*/ 812800 h 833749"/>
              <a:gd name="connsiteX1" fmla="*/ 377371 w 740228"/>
              <a:gd name="connsiteY1" fmla="*/ 812800 h 833749"/>
              <a:gd name="connsiteX2" fmla="*/ 624114 w 740228"/>
              <a:gd name="connsiteY2" fmla="*/ 595086 h 833749"/>
              <a:gd name="connsiteX3" fmla="*/ 740228 w 740228"/>
              <a:gd name="connsiteY3" fmla="*/ 0 h 833749"/>
            </a:gdLst>
            <a:ahLst/>
            <a:cxnLst>
              <a:cxn ang="0">
                <a:pos x="connsiteX0" y="connsiteY0"/>
              </a:cxn>
              <a:cxn ang="0">
                <a:pos x="connsiteX1" y="connsiteY1"/>
              </a:cxn>
              <a:cxn ang="0">
                <a:pos x="connsiteX2" y="connsiteY2"/>
              </a:cxn>
              <a:cxn ang="0">
                <a:pos x="connsiteX3" y="connsiteY3"/>
              </a:cxn>
            </a:cxnLst>
            <a:rect l="l" t="t" r="r" b="b"/>
            <a:pathLst>
              <a:path w="740228" h="833749">
                <a:moveTo>
                  <a:pt x="0" y="812800"/>
                </a:moveTo>
                <a:cubicBezTo>
                  <a:pt x="136676" y="830943"/>
                  <a:pt x="273352" y="849086"/>
                  <a:pt x="377371" y="812800"/>
                </a:cubicBezTo>
                <a:cubicBezTo>
                  <a:pt x="481390" y="776514"/>
                  <a:pt x="563638" y="730553"/>
                  <a:pt x="624114" y="595086"/>
                </a:cubicBezTo>
                <a:cubicBezTo>
                  <a:pt x="684590" y="459619"/>
                  <a:pt x="712409" y="229809"/>
                  <a:pt x="740228" y="0"/>
                </a:cubicBezTo>
              </a:path>
            </a:pathLst>
          </a:custGeom>
          <a:noFill/>
          <a:ln w="9525">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3572767443"/>
              </p:ext>
            </p:extLst>
          </p:nvPr>
        </p:nvGraphicFramePr>
        <p:xfrm>
          <a:off x="4800600" y="1468478"/>
          <a:ext cx="301419" cy="436522"/>
        </p:xfrm>
        <a:graphic>
          <a:graphicData uri="http://schemas.openxmlformats.org/presentationml/2006/ole">
            <mc:AlternateContent xmlns:mc="http://schemas.openxmlformats.org/markup-compatibility/2006">
              <mc:Choice xmlns:v="urn:schemas-microsoft-com:vml" Requires="v">
                <p:oleObj spid="_x0000_s4183" name="Equation" r:id="rId8" imgW="114120" imgH="126720" progId="Equation.DSMT4">
                  <p:embed/>
                </p:oleObj>
              </mc:Choice>
              <mc:Fallback>
                <p:oleObj name="Equation" r:id="rId8" imgW="114120" imgH="126720" progId="Equation.DSMT4">
                  <p:embed/>
                  <p:pic>
                    <p:nvPicPr>
                      <p:cNvPr id="0" name=""/>
                      <p:cNvPicPr/>
                      <p:nvPr/>
                    </p:nvPicPr>
                    <p:blipFill>
                      <a:blip r:embed="rId9"/>
                      <a:stretch>
                        <a:fillRect/>
                      </a:stretch>
                    </p:blipFill>
                    <p:spPr>
                      <a:xfrm>
                        <a:off x="4800600" y="1468478"/>
                        <a:ext cx="301419" cy="436522"/>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743734669"/>
              </p:ext>
            </p:extLst>
          </p:nvPr>
        </p:nvGraphicFramePr>
        <p:xfrm>
          <a:off x="3733800" y="1447800"/>
          <a:ext cx="301625" cy="436562"/>
        </p:xfrm>
        <a:graphic>
          <a:graphicData uri="http://schemas.openxmlformats.org/presentationml/2006/ole">
            <mc:AlternateContent xmlns:mc="http://schemas.openxmlformats.org/markup-compatibility/2006">
              <mc:Choice xmlns:v="urn:schemas-microsoft-com:vml" Requires="v">
                <p:oleObj spid="_x0000_s4184" name="Equation" r:id="rId10" imgW="114120" imgH="126720" progId="Equation.DSMT4">
                  <p:embed/>
                </p:oleObj>
              </mc:Choice>
              <mc:Fallback>
                <p:oleObj name="Equation" r:id="rId10" imgW="114120" imgH="126720" progId="Equation.DSMT4">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33800" y="1447800"/>
                        <a:ext cx="30162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99474216"/>
              </p:ext>
            </p:extLst>
          </p:nvPr>
        </p:nvGraphicFramePr>
        <p:xfrm>
          <a:off x="2996892" y="511076"/>
          <a:ext cx="264947" cy="2384524"/>
        </p:xfrm>
        <a:graphic>
          <a:graphicData uri="http://schemas.openxmlformats.org/presentationml/2006/ole">
            <mc:AlternateContent xmlns:mc="http://schemas.openxmlformats.org/markup-compatibility/2006">
              <mc:Choice xmlns:v="urn:schemas-microsoft-com:vml" Requires="v">
                <p:oleObj spid="_x0000_s4185" name="Equation" r:id="rId12" imgW="203040" imgH="1828800" progId="Equation.DSMT4">
                  <p:embed/>
                </p:oleObj>
              </mc:Choice>
              <mc:Fallback>
                <p:oleObj name="Equation" r:id="rId12" imgW="203040" imgH="1828800" progId="Equation.DSMT4">
                  <p:embed/>
                  <p:pic>
                    <p:nvPicPr>
                      <p:cNvPr id="0" name=""/>
                      <p:cNvPicPr/>
                      <p:nvPr/>
                    </p:nvPicPr>
                    <p:blipFill>
                      <a:blip r:embed="rId13"/>
                      <a:stretch>
                        <a:fillRect/>
                      </a:stretch>
                    </p:blipFill>
                    <p:spPr>
                      <a:xfrm>
                        <a:off x="2996892" y="511076"/>
                        <a:ext cx="264947" cy="2384524"/>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157324496"/>
              </p:ext>
            </p:extLst>
          </p:nvPr>
        </p:nvGraphicFramePr>
        <p:xfrm>
          <a:off x="3706812" y="351859"/>
          <a:ext cx="331788" cy="2517775"/>
        </p:xfrm>
        <a:graphic>
          <a:graphicData uri="http://schemas.openxmlformats.org/presentationml/2006/ole">
            <mc:AlternateContent xmlns:mc="http://schemas.openxmlformats.org/markup-compatibility/2006">
              <mc:Choice xmlns:v="urn:schemas-microsoft-com:vml" Requires="v">
                <p:oleObj spid="_x0000_s4186" name="Equation" r:id="rId14" imgW="253800" imgH="1930320" progId="Equation.DSMT4">
                  <p:embed/>
                </p:oleObj>
              </mc:Choice>
              <mc:Fallback>
                <p:oleObj name="Equation" r:id="rId14" imgW="253800" imgH="1930320" progId="Equation.DSMT4">
                  <p:embed/>
                  <p:pic>
                    <p:nvPicPr>
                      <p:cNvPr id="0" name="Object 23"/>
                      <p:cNvPicPr>
                        <a:picLocks noChangeAspect="1" noChangeArrowheads="1"/>
                      </p:cNvPicPr>
                      <p:nvPr/>
                    </p:nvPicPr>
                    <p:blipFill>
                      <a:blip r:embed="rId15"/>
                      <a:srcRect/>
                      <a:stretch>
                        <a:fillRect/>
                      </a:stretch>
                    </p:blipFill>
                    <p:spPr bwMode="auto">
                      <a:xfrm>
                        <a:off x="3706812" y="351859"/>
                        <a:ext cx="331788"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28223260"/>
              </p:ext>
            </p:extLst>
          </p:nvPr>
        </p:nvGraphicFramePr>
        <p:xfrm>
          <a:off x="4949961" y="381000"/>
          <a:ext cx="331787" cy="2517775"/>
        </p:xfrm>
        <a:graphic>
          <a:graphicData uri="http://schemas.openxmlformats.org/presentationml/2006/ole">
            <mc:AlternateContent xmlns:mc="http://schemas.openxmlformats.org/markup-compatibility/2006">
              <mc:Choice xmlns:v="urn:schemas-microsoft-com:vml" Requires="v">
                <p:oleObj spid="_x0000_s4187" name="Equation" r:id="rId16" imgW="253800" imgH="1930320" progId="Equation.DSMT4">
                  <p:embed/>
                </p:oleObj>
              </mc:Choice>
              <mc:Fallback>
                <p:oleObj name="Equation" r:id="rId16" imgW="253800" imgH="1930320" progId="Equation.DSMT4">
                  <p:embed/>
                  <p:pic>
                    <p:nvPicPr>
                      <p:cNvPr id="0" name="Object 24"/>
                      <p:cNvPicPr>
                        <a:picLocks noChangeAspect="1" noChangeArrowheads="1"/>
                      </p:cNvPicPr>
                      <p:nvPr/>
                    </p:nvPicPr>
                    <p:blipFill>
                      <a:blip r:embed="rId17"/>
                      <a:srcRect/>
                      <a:stretch>
                        <a:fillRect/>
                      </a:stretch>
                    </p:blipFill>
                    <p:spPr bwMode="auto">
                      <a:xfrm>
                        <a:off x="4949961" y="381000"/>
                        <a:ext cx="331787"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690917245"/>
              </p:ext>
            </p:extLst>
          </p:nvPr>
        </p:nvGraphicFramePr>
        <p:xfrm>
          <a:off x="4381500" y="1752600"/>
          <a:ext cx="266700" cy="337820"/>
        </p:xfrm>
        <a:graphic>
          <a:graphicData uri="http://schemas.openxmlformats.org/presentationml/2006/ole">
            <mc:AlternateContent xmlns:mc="http://schemas.openxmlformats.org/markup-compatibility/2006">
              <mc:Choice xmlns:v="urn:schemas-microsoft-com:vml" Requires="v">
                <p:oleObj spid="_x0000_s4188" name="Equation" r:id="rId18" imgW="190440" imgH="241200" progId="Equation.DSMT4">
                  <p:embed/>
                </p:oleObj>
              </mc:Choice>
              <mc:Fallback>
                <p:oleObj name="Equation" r:id="rId18" imgW="190440" imgH="241200" progId="Equation.DSMT4">
                  <p:embed/>
                  <p:pic>
                    <p:nvPicPr>
                      <p:cNvPr id="0" name=""/>
                      <p:cNvPicPr/>
                      <p:nvPr/>
                    </p:nvPicPr>
                    <p:blipFill>
                      <a:blip r:embed="rId19"/>
                      <a:stretch>
                        <a:fillRect/>
                      </a:stretch>
                    </p:blipFill>
                    <p:spPr>
                      <a:xfrm>
                        <a:off x="4381500" y="1752600"/>
                        <a:ext cx="266700" cy="337820"/>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607130802"/>
              </p:ext>
            </p:extLst>
          </p:nvPr>
        </p:nvGraphicFramePr>
        <p:xfrm>
          <a:off x="253181" y="1600200"/>
          <a:ext cx="2947219" cy="838200"/>
        </p:xfrm>
        <a:graphic>
          <a:graphicData uri="http://schemas.openxmlformats.org/presentationml/2006/ole">
            <mc:AlternateContent xmlns:mc="http://schemas.openxmlformats.org/markup-compatibility/2006">
              <mc:Choice xmlns:v="urn:schemas-microsoft-com:vml" Requires="v">
                <p:oleObj spid="_x0000_s4189" name="Equation" r:id="rId20" imgW="2768400" imgH="787320" progId="Equation.DSMT4">
                  <p:embed/>
                </p:oleObj>
              </mc:Choice>
              <mc:Fallback>
                <p:oleObj name="Equation" r:id="rId20" imgW="2768400" imgH="787320" progId="Equation.DSMT4">
                  <p:embed/>
                  <p:pic>
                    <p:nvPicPr>
                      <p:cNvPr id="0" name=""/>
                      <p:cNvPicPr/>
                      <p:nvPr/>
                    </p:nvPicPr>
                    <p:blipFill>
                      <a:blip r:embed="rId21"/>
                      <a:stretch>
                        <a:fillRect/>
                      </a:stretch>
                    </p:blipFill>
                    <p:spPr>
                      <a:xfrm>
                        <a:off x="253181" y="1600200"/>
                        <a:ext cx="2947219" cy="8382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297727435"/>
              </p:ext>
            </p:extLst>
          </p:nvPr>
        </p:nvGraphicFramePr>
        <p:xfrm>
          <a:off x="5697538" y="1524000"/>
          <a:ext cx="3030537" cy="838200"/>
        </p:xfrm>
        <a:graphic>
          <a:graphicData uri="http://schemas.openxmlformats.org/presentationml/2006/ole">
            <mc:AlternateContent xmlns:mc="http://schemas.openxmlformats.org/markup-compatibility/2006">
              <mc:Choice xmlns:v="urn:schemas-microsoft-com:vml" Requires="v">
                <p:oleObj spid="_x0000_s4190" name="Equation" r:id="rId22" imgW="2844720" imgH="787320" progId="Equation.DSMT4">
                  <p:embed/>
                </p:oleObj>
              </mc:Choice>
              <mc:Fallback>
                <p:oleObj name="Equation" r:id="rId22" imgW="2844720" imgH="787320" progId="Equation.DSMT4">
                  <p:embed/>
                  <p:pic>
                    <p:nvPicPr>
                      <p:cNvPr id="0" name="Object 32"/>
                      <p:cNvPicPr>
                        <a:picLocks noChangeAspect="1" noChangeArrowheads="1"/>
                      </p:cNvPicPr>
                      <p:nvPr/>
                    </p:nvPicPr>
                    <p:blipFill>
                      <a:blip r:embed="rId23"/>
                      <a:srcRect/>
                      <a:stretch>
                        <a:fillRect/>
                      </a:stretch>
                    </p:blipFill>
                    <p:spPr bwMode="auto">
                      <a:xfrm>
                        <a:off x="5697538" y="1524000"/>
                        <a:ext cx="303053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947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arn(inVertical)">
                                      <p:cBhvr>
                                        <p:cTn id="1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74954"/>
            <a:ext cx="7086600" cy="6202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715000" y="3657600"/>
            <a:ext cx="2286000" cy="830997"/>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 3,660,000,000</a:t>
            </a:r>
          </a:p>
          <a:p>
            <a:r>
              <a:rPr lang="en-US" sz="1600" dirty="0" smtClean="0">
                <a:latin typeface="Times New Roman" panose="02020603050405020304" pitchFamily="18" charset="0"/>
                <a:cs typeface="Times New Roman" panose="02020603050405020304" pitchFamily="18" charset="0"/>
              </a:rPr>
              <a:t>-3,466,666,666</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193,333,334     profit </a:t>
            </a:r>
            <a:endParaRPr lang="en-US" sz="1600" dirty="0">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5715000" y="4191000"/>
            <a:ext cx="1524000" cy="0"/>
          </a:xfrm>
          <a:prstGeom prst="line">
            <a:avLst/>
          </a:prstGeom>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2667000" y="6096000"/>
            <a:ext cx="1524000" cy="276999"/>
          </a:xfrm>
          <a:prstGeom prst="rect">
            <a:avLst/>
          </a:prstGeom>
          <a:noFill/>
        </p:spPr>
        <p:txBody>
          <a:bodyPr wrap="square" rtlCol="0">
            <a:spAutoFit/>
          </a:bodyPr>
          <a:lstStyle/>
          <a:p>
            <a:r>
              <a:rPr lang="en-US" sz="1200" dirty="0" smtClean="0"/>
              <a:t>4160000000</a:t>
            </a:r>
            <a:endParaRPr lang="en-US" sz="1200" dirty="0"/>
          </a:p>
        </p:txBody>
      </p:sp>
    </p:spTree>
    <p:extLst>
      <p:ext uri="{BB962C8B-B14F-4D97-AF65-F5344CB8AC3E}">
        <p14:creationId xmlns:p14="http://schemas.microsoft.com/office/powerpoint/2010/main" val="37729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CDC26F72BBA74DBCE39413FB241BD2" ma:contentTypeVersion="" ma:contentTypeDescription="Create a new document." ma:contentTypeScope="" ma:versionID="db0fc200aa334aaaef5322dcc6fb1ef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2C04E44-4403-4835-99A5-DD9BEAF09C35}"/>
</file>

<file path=customXml/itemProps2.xml><?xml version="1.0" encoding="utf-8"?>
<ds:datastoreItem xmlns:ds="http://schemas.openxmlformats.org/officeDocument/2006/customXml" ds:itemID="{B3F8A7DF-D068-48CA-9BBB-994BF430D335}"/>
</file>

<file path=customXml/itemProps3.xml><?xml version="1.0" encoding="utf-8"?>
<ds:datastoreItem xmlns:ds="http://schemas.openxmlformats.org/officeDocument/2006/customXml" ds:itemID="{3307AAD6-8E02-42F5-A67F-EFFCE0DCD91E}"/>
</file>

<file path=docProps/app.xml><?xml version="1.0" encoding="utf-8"?>
<Properties xmlns="http://schemas.openxmlformats.org/officeDocument/2006/extended-properties" xmlns:vt="http://schemas.openxmlformats.org/officeDocument/2006/docPropsVTypes">
  <TotalTime>743</TotalTime>
  <Words>192</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8" baseType="lpstr">
      <vt:lpstr>Office Theme</vt:lpstr>
      <vt:lpstr>Equation</vt:lpstr>
      <vt:lpstr>MathType 6.0 Equation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25</cp:revision>
  <dcterms:created xsi:type="dcterms:W3CDTF">2020-04-10T09:01:40Z</dcterms:created>
  <dcterms:modified xsi:type="dcterms:W3CDTF">2020-12-16T09:30:47Z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0x0101008ACDC26F72BBA74DBCE39413FB241BD2</vt:lpwstr>
  </property>
</Properties>
</file>