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08" r:id="rId1"/>
  </p:sldMasterIdLst>
  <p:notesMasterIdLst>
    <p:notesMasterId r:id="rId21"/>
  </p:notesMasterIdLst>
  <p:sldIdLst>
    <p:sldId id="256" r:id="rId2"/>
    <p:sldId id="264" r:id="rId3"/>
    <p:sldId id="259" r:id="rId4"/>
    <p:sldId id="260" r:id="rId5"/>
    <p:sldId id="267" r:id="rId6"/>
    <p:sldId id="268" r:id="rId7"/>
    <p:sldId id="265" r:id="rId8"/>
    <p:sldId id="266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0" r:id="rId20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24532E6F-8161-42AC-AE58-567AE1A84A39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3E943D39-7FDE-4CB0-AD39-E285C2569E3F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 of SPP :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943D39-7FDE-4CB0-AD39-E285C2569E3F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5616BB-8A6F-4C96-8C8F-7D70B356F945}" type="datetimeFigureOut">
              <a:rPr lang="fa-IR" smtClean="0"/>
              <a:pPr/>
              <a:t>08/25/1438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90DDCB-9CCE-442B-BA5F-EED27D7B9602}" type="slidenum">
              <a:rPr lang="fa-IR" smtClean="0"/>
              <a:pPr/>
              <a:t>‹#›</a:t>
            </a:fld>
            <a:endParaRPr lang="fa-I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908720"/>
            <a:ext cx="7851648" cy="2291680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THE SHORTEST PATH PROBLEM</a:t>
            </a:r>
            <a:endParaRPr lang="fa-IR" sz="6000" dirty="0">
              <a:solidFill>
                <a:srgbClr val="7030A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14468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rgbClr val="FFC000"/>
                </a:solidFill>
              </a:rPr>
              <a:t>Presented By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</a:p>
          <a:p>
            <a:pPr algn="ctr"/>
            <a:r>
              <a:rPr lang="en-US" sz="3000" b="1" dirty="0" err="1" smtClean="0">
                <a:solidFill>
                  <a:srgbClr val="FFC000"/>
                </a:solidFill>
              </a:rPr>
              <a:t>Elnaz</a:t>
            </a:r>
            <a:r>
              <a:rPr lang="en-US" sz="3000" b="1" dirty="0" smtClean="0">
                <a:solidFill>
                  <a:srgbClr val="FFC000"/>
                </a:solidFill>
              </a:rPr>
              <a:t> </a:t>
            </a:r>
            <a:r>
              <a:rPr lang="en-US" sz="3000" b="1" dirty="0" err="1" smtClean="0">
                <a:solidFill>
                  <a:srgbClr val="FFC000"/>
                </a:solidFill>
              </a:rPr>
              <a:t>Gholipour</a:t>
            </a:r>
            <a:endParaRPr lang="en-US" sz="3000" b="1" dirty="0" smtClean="0">
              <a:solidFill>
                <a:srgbClr val="FFC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C000"/>
                </a:solidFill>
              </a:rPr>
              <a:t>Spring 2016-2017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rmAutofit/>
          </a:bodyPr>
          <a:lstStyle/>
          <a:p>
            <a:pPr algn="just" rtl="0"/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SPP for Arbitrary Cost 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This is a fast and efficient method for the shortest path problem with negative cost. The algorithm works with dual of the shortest path problem. </a:t>
            </a:r>
          </a:p>
          <a:p>
            <a:pPr algn="just" rtl="0">
              <a:buNone/>
            </a:pP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W`i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= -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Wi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 for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= 1,2,…, m</a:t>
            </a:r>
          </a:p>
          <a:p>
            <a:pPr algn="just" rtl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fa-IR" sz="2400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pic>
        <p:nvPicPr>
          <p:cNvPr id="6" name="Picture 2" descr="C:\Users\Elnaz\Desktop\Untitle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429000"/>
            <a:ext cx="5832648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SPP for Arbitrary Cost 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Initialization step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Set W`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= 0 and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      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# 1</a:t>
            </a:r>
          </a:p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Main step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pPr algn="just" rtl="0">
              <a:buNone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If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j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&lt;=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  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then  optimality , otherwise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algn="just" rtl="0">
              <a:buNone/>
            </a:pP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Select (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p,q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) such that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&gt;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 and set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And repeat the main step. </a:t>
            </a: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fa-IR" sz="3200" dirty="0">
              <a:latin typeface="Aparajita" pitchFamily="34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1916832"/>
            <a:ext cx="333375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7643192" cy="792088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An example of SPP with </a:t>
            </a:r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Cij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&lt;=0</a:t>
            </a:r>
            <a:endParaRPr lang="fa-IR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1560" y="1052736"/>
            <a:ext cx="8075240" cy="5544616"/>
          </a:xfrm>
        </p:spPr>
        <p:txBody>
          <a:bodyPr/>
          <a:lstStyle/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endParaRPr lang="en-US" dirty="0" smtClean="0"/>
          </a:p>
          <a:p>
            <a:pPr algn="just" rtl="0">
              <a:buNone/>
            </a:pP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Iteration 1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80728"/>
            <a:ext cx="3096344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3501008"/>
            <a:ext cx="8640960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6851104" cy="72008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An example of SPP with </a:t>
            </a:r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Cij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&lt;=0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b="1" i="1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fa-IR" b="1" i="1" dirty="0">
              <a:latin typeface="Aparajit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91440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Theorem and corollary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Theorem:</a:t>
            </a:r>
          </a:p>
          <a:p>
            <a:pPr algn="just" rtl="0">
              <a:buNone/>
            </a:pPr>
            <a:r>
              <a:rPr lang="en-US" sz="3200" u="sng" dirty="0" smtClean="0">
                <a:latin typeface="Aparajita" pitchFamily="34" charset="0"/>
                <a:cs typeface="Aparajita" pitchFamily="34" charset="0"/>
              </a:rPr>
              <a:t>If </a:t>
            </a:r>
            <a:r>
              <a:rPr lang="en-US" sz="3200" u="sng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u="sng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2400" u="sng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u="sng" dirty="0" smtClean="0">
                <a:latin typeface="Aparajita" pitchFamily="34" charset="0"/>
                <a:cs typeface="Aparajita" pitchFamily="34" charset="0"/>
              </a:rPr>
              <a:t> &lt;       then there exist the path from node 1 to node k along which  </a:t>
            </a:r>
            <a:r>
              <a:rPr lang="el-GR" sz="3200" u="sng" dirty="0" smtClean="0">
                <a:cs typeface="Aparajita" pitchFamily="34" charset="0"/>
              </a:rPr>
              <a:t>Σ</a:t>
            </a:r>
            <a:r>
              <a:rPr lang="en-US" sz="3200" u="sng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u="sng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u="sng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2400" u="sng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u="sng" dirty="0" smtClean="0">
                <a:latin typeface="Aparajita" pitchFamily="34" charset="0"/>
                <a:cs typeface="Aparajita" pitchFamily="34" charset="0"/>
              </a:rPr>
              <a:t> =  </a:t>
            </a:r>
            <a:r>
              <a:rPr lang="en-US" sz="3200" u="sng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u="sng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3200" u="sng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14350" indent="-514350" algn="just" rtl="0">
              <a:buAutoNum type="arabicPeriod"/>
            </a:pP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&gt;= Minimum </a:t>
            </a:r>
            <a:r>
              <a:rPr lang="el-GR" sz="3000" dirty="0" smtClean="0">
                <a:latin typeface="Constantia"/>
                <a:cs typeface="Aparajita" pitchFamily="34" charset="0"/>
              </a:rPr>
              <a:t>Σ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,where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is path from node 1 to k.</a:t>
            </a:r>
          </a:p>
          <a:p>
            <a:pPr marL="514350" indent="-514350" algn="just" rtl="0">
              <a:buAutoNum type="arabicPeriod"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If no negative circuits,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is bounded by the cost of SPP.</a:t>
            </a:r>
          </a:p>
          <a:p>
            <a:pPr marL="514350" indent="-514350" algn="just" rtl="0">
              <a:buAutoNum type="arabicPeriod"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In no negative circuits, C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0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l-GR" sz="3000" dirty="0" smtClean="0">
                <a:latin typeface="Constantia"/>
                <a:cs typeface="Aparajita" pitchFamily="34" charset="0"/>
              </a:rPr>
              <a:t>Σ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(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i,j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&lt;0) is a lower bound on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W`i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.</a:t>
            </a:r>
          </a:p>
          <a:p>
            <a:pPr marL="514350" indent="-514350" algn="just" rtl="0">
              <a:buAutoNum type="arabicPeriod"/>
            </a:pP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If </a:t>
            </a:r>
            <a:r>
              <a:rPr lang="en-US" sz="3000" dirty="0" err="1" smtClean="0">
                <a:latin typeface="Aparajita" pitchFamily="34" charset="0"/>
                <a:cs typeface="Aparajita" pitchFamily="34" charset="0"/>
              </a:rPr>
              <a:t>W`i</a:t>
            </a:r>
            <a:r>
              <a:rPr lang="en-US" sz="3000" dirty="0" smtClean="0">
                <a:latin typeface="Aparajita" pitchFamily="34" charset="0"/>
                <a:cs typeface="Aparajita" pitchFamily="34" charset="0"/>
              </a:rPr>
              <a:t> falls below C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0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  a negative circuit must exist  and we stop in shortest path.</a:t>
            </a:r>
          </a:p>
          <a:p>
            <a:pPr marL="514350" indent="-514350" algn="just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at termination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    then no path from node 1 to m</a:t>
            </a:r>
          </a:p>
          <a:p>
            <a:pPr marL="514350" indent="-514350" algn="just" rtl="0">
              <a:buAutoNum type="arabicPeriod"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fa-IR" sz="3000" dirty="0">
              <a:latin typeface="Aparajit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1772816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6021288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48072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Theorem and corollary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parajita" pitchFamily="34" charset="0"/>
                <a:cs typeface="Aparajita" pitchFamily="34" charset="0"/>
              </a:rPr>
              <a:t>6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. If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&lt;      then there is a node L such that ; </a:t>
            </a:r>
          </a:p>
          <a:p>
            <a:pPr algn="just" rtl="0">
              <a:buNone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m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`l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lm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Also there is a k such that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–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C 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kl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until node 1 is finally reached (backtracking procedure defines SPP). </a:t>
            </a:r>
          </a:p>
          <a:p>
            <a:pPr algn="just" rtl="0">
              <a:buNone/>
            </a:pPr>
            <a:r>
              <a:rPr lang="en-US" sz="3600" b="1" i="1" u="sng" dirty="0" smtClean="0">
                <a:latin typeface="Aparajita" pitchFamily="34" charset="0"/>
                <a:cs typeface="Aparajita" pitchFamily="34" charset="0"/>
              </a:rPr>
              <a:t>Labeling Algorithm for SPP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Suppose that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(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,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) </a:t>
            </a:r>
          </a:p>
          <a:p>
            <a:pPr algn="just" rtl="0">
              <a:buNone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  :  cost of the best path from node 1 to j .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     : the node prior to node j in the path.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Let C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0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l-GR" sz="3200" dirty="0" smtClean="0">
                <a:latin typeface="Constantia"/>
                <a:cs typeface="Aparajita" pitchFamily="34" charset="0"/>
              </a:rPr>
              <a:t>Σ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( (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, j) &lt;0 ) </a:t>
            </a:r>
          </a:p>
          <a:p>
            <a:pPr algn="just" rtl="0">
              <a:buNone/>
            </a:pPr>
            <a:endParaRPr lang="fa-IR" sz="3200" b="1" i="1" u="sng" dirty="0">
              <a:latin typeface="Aparajit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124744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en-US" sz="40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Labeling Algorithm for SPP</a:t>
            </a:r>
            <a:r>
              <a:rPr lang="en-US" sz="5400" b="1" i="1" u="sng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5400" b="1" i="1" u="sng" dirty="0" smtClean="0">
                <a:latin typeface="Aparajita" pitchFamily="34" charset="0"/>
                <a:cs typeface="Aparajita" pitchFamily="34" charset="0"/>
              </a:rPr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343872"/>
          </a:xfrm>
        </p:spPr>
        <p:txBody>
          <a:bodyPr/>
          <a:lstStyle/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Initialization  step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Set L(1) = (- , 0) and L(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) = (- ,    ) for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2,3,…m.</a:t>
            </a:r>
          </a:p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Main step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 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&lt;=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for   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i,j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1,2,…, m   then stop.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Otherwise, select (p, q ) such that ,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&gt;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`p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And set L(q) = ( p,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) . 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&lt; 0  then stop, otherwise repeat the main step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.</a:t>
            </a:r>
            <a:endParaRPr lang="fa-IR" sz="2400" dirty="0">
              <a:latin typeface="Aparajita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2420888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648072"/>
          </a:xfrm>
        </p:spPr>
        <p:txBody>
          <a:bodyPr>
            <a:normAutofit/>
          </a:bodyPr>
          <a:lstStyle/>
          <a:p>
            <a:pPr algn="just" rtl="0"/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Example of the labeling algorithm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0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 - 1 – 4  -  6 = -11</a:t>
            </a:r>
          </a:p>
          <a:p>
            <a:pPr marL="144000" algn="just" rtl="0">
              <a:spcBef>
                <a:spcPts val="0"/>
              </a:spcBef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L(1) = ( - , 0 ) , L(2) = ( - ,   ) , L(3) = ( - ,   ) , L(4) = ( - ,  ).</a:t>
            </a:r>
          </a:p>
          <a:p>
            <a:pPr marL="144000" algn="just" rtl="0">
              <a:spcBef>
                <a:spcPts val="0"/>
              </a:spcBef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L(3) = (1 , -1 )</a:t>
            </a:r>
          </a:p>
          <a:p>
            <a:pPr marL="144000" algn="just" rtl="0">
              <a:spcBef>
                <a:spcPts val="0"/>
              </a:spcBef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L(2)= ( 1 , 2 )</a:t>
            </a:r>
          </a:p>
          <a:p>
            <a:pPr marL="144000" algn="just" rtl="0">
              <a:spcBef>
                <a:spcPts val="0"/>
              </a:spcBef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L(3) = ( 2, -2 )</a:t>
            </a:r>
          </a:p>
          <a:p>
            <a:pPr marL="144000" algn="just" rtl="0">
              <a:spcBef>
                <a:spcPts val="0"/>
              </a:spcBef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L(4) = ( 3, -8 ) ; optimal</a:t>
            </a:r>
          </a:p>
          <a:p>
            <a:pPr marL="1440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(4) = 3  *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(3) = 2 *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(2) = 1 they are in P .</a:t>
            </a:r>
          </a:p>
          <a:p>
            <a:pPr marL="144000" algn="just" rtl="0">
              <a:spcBef>
                <a:spcPts val="0"/>
              </a:spcBef>
              <a:buFont typeface="Arial" pitchFamily="34" charset="0"/>
              <a:buChar char="•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The shortest path is { ( 1,2), (2,3), (3,4) }.</a:t>
            </a:r>
          </a:p>
          <a:p>
            <a:pPr algn="just" rtl="0">
              <a:buNone/>
            </a:pPr>
            <a:endParaRPr lang="fa-IR" sz="3200" dirty="0">
              <a:latin typeface="Aparajita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501008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3501008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8384" y="3501008"/>
            <a:ext cx="229116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908720"/>
            <a:ext cx="316835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Identifying Negative circuit by SPA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k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</a:t>
            </a: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&lt;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C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0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then begin at node k and apply following procedure;</a:t>
            </a:r>
          </a:p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Initialization step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Let p = k</a:t>
            </a:r>
          </a:p>
          <a:p>
            <a:pPr algn="just" rtl="0">
              <a:buNone/>
            </a:pPr>
            <a:r>
              <a:rPr lang="en-US" sz="3200" b="1" i="1" dirty="0" smtClean="0">
                <a:latin typeface="Aparajita" pitchFamily="34" charset="0"/>
                <a:cs typeface="Aparajita" pitchFamily="34" charset="0"/>
              </a:rPr>
              <a:t>Main step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:</a:t>
            </a:r>
          </a:p>
          <a:p>
            <a:pPr marL="514350" indent="-514350" algn="just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(p) &gt; 0 let l =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(p ) and replace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(p) by  -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(p), set p= l and repeat the main step.</a:t>
            </a:r>
          </a:p>
          <a:p>
            <a:pPr marL="514350" indent="-514350" algn="just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If L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1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(p) &lt; 0  stop ; negative circuit has been found. </a:t>
            </a:r>
            <a:endParaRPr lang="fa-IR" sz="3200" dirty="0">
              <a:latin typeface="Aparajita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31904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40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4000" dirty="0" smtClean="0">
              <a:latin typeface="Aparajita" pitchFamily="34" charset="0"/>
              <a:cs typeface="Aparajita" pitchFamily="34" charset="0"/>
            </a:endParaRPr>
          </a:p>
          <a:p>
            <a:pPr algn="ctr" rtl="0">
              <a:buNone/>
            </a:pPr>
            <a:r>
              <a:rPr lang="en-US" sz="6600" b="1" i="1" dirty="0" smtClean="0">
                <a:latin typeface="Aparajita" pitchFamily="34" charset="0"/>
                <a:cs typeface="Aparajita" pitchFamily="34" charset="0"/>
              </a:rPr>
              <a:t>Thanks for your</a:t>
            </a:r>
          </a:p>
          <a:p>
            <a:pPr algn="ctr" rtl="0">
              <a:buNone/>
            </a:pPr>
            <a:r>
              <a:rPr lang="en-US" sz="6600" b="1" i="1" dirty="0" smtClean="0">
                <a:latin typeface="Aparajita" pitchFamily="34" charset="0"/>
                <a:cs typeface="Aparajita" pitchFamily="34" charset="0"/>
              </a:rPr>
              <a:t>Attention</a:t>
            </a:r>
          </a:p>
          <a:p>
            <a:pPr algn="l" rtl="0">
              <a:buNone/>
            </a:pPr>
            <a:endParaRPr lang="fa-IR" sz="4000" dirty="0">
              <a:latin typeface="Aparajit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22314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u="sng" dirty="0" smtClean="0"/>
              <a:t/>
            </a:r>
            <a:br>
              <a:rPr lang="en-US" u="sng" dirty="0" smtClean="0"/>
            </a:br>
            <a:r>
              <a:rPr lang="en-US" sz="3600" b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Definition of SPP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: 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Shortest path ; least costly path from node 1 to m in graph G.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/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</a:b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Mathematical Formulation of  SPP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: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pic>
        <p:nvPicPr>
          <p:cNvPr id="1026" name="Picture 2" descr="C:\Users\Elnaz\Desktop\Untitled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780928"/>
            <a:ext cx="7344816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556792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dirty="0" smtClean="0">
                <a:latin typeface="Aparajita" pitchFamily="34" charset="0"/>
                <a:cs typeface="Aparajita" pitchFamily="34" charset="0"/>
              </a:rPr>
              <a:t/>
            </a:r>
            <a:br>
              <a:rPr lang="en-US" sz="3600" b="1" i="1" dirty="0" smtClean="0">
                <a:latin typeface="Aparajita" pitchFamily="34" charset="0"/>
                <a:cs typeface="Aparajita" pitchFamily="34" charset="0"/>
              </a:rPr>
            </a:br>
            <a:r>
              <a:rPr lang="en-US" sz="36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arajita" pitchFamily="34" charset="0"/>
                <a:cs typeface="Aparajita" pitchFamily="34" charset="0"/>
              </a:rPr>
              <a:t>Dual  of SPP</a:t>
            </a:r>
            <a:r>
              <a:rPr lang="en-US" sz="36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arajita" pitchFamily="34" charset="0"/>
                <a:cs typeface="Aparajita" pitchFamily="34" charset="0"/>
              </a:rPr>
              <a:t>: </a:t>
            </a:r>
            <a:r>
              <a:rPr lang="en-US" dirty="0" smtClean="0"/>
              <a:t/>
            </a:r>
            <a:br>
              <a:rPr lang="en-US" dirty="0" smtClean="0"/>
            </a:br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algn="just" rtl="0"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sz="1600" dirty="0">
              <a:latin typeface="Arial"/>
              <a:cs typeface="Arial"/>
            </a:endParaRPr>
          </a:p>
          <a:p>
            <a:pPr algn="l" rtl="0">
              <a:buNone/>
            </a:pPr>
            <a:r>
              <a:rPr lang="en-US" sz="1600" dirty="0" smtClean="0">
                <a:latin typeface="Arial"/>
                <a:cs typeface="Arial"/>
              </a:rPr>
              <a:t>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`i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= - </a:t>
            </a:r>
            <a:r>
              <a:rPr lang="en-US" sz="2800" dirty="0" err="1" smtClean="0">
                <a:latin typeface="Aparajita" pitchFamily="34" charset="0"/>
                <a:cs typeface="Aparajita" pitchFamily="34" charset="0"/>
              </a:rPr>
              <a:t>W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is the shortest distance from node 1 to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at optimality</a:t>
            </a:r>
            <a:r>
              <a:rPr lang="en-US" sz="2000" dirty="0" smtClean="0">
                <a:latin typeface="Arial"/>
                <a:cs typeface="Arial"/>
              </a:rPr>
              <a:t>. </a:t>
            </a:r>
            <a:endParaRPr lang="en-US" sz="2000" dirty="0">
              <a:latin typeface="Arial"/>
              <a:cs typeface="Arial"/>
            </a:endParaRPr>
          </a:p>
        </p:txBody>
      </p:sp>
      <p:pic>
        <p:nvPicPr>
          <p:cNvPr id="6" name="Picture 2" descr="C:\Users\Elnaz\Desktop\Untitled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96752"/>
            <a:ext cx="6840760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pPr algn="just" rtl="0"/>
            <a:r>
              <a:rPr lang="en-US" sz="36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arajita" pitchFamily="34" charset="0"/>
                <a:cs typeface="Aparajita" pitchFamily="34" charset="0"/>
              </a:rPr>
              <a:t>SPP when All </a:t>
            </a:r>
            <a:r>
              <a:rPr lang="en-US" sz="3600" b="1" i="1" u="sng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parajita" pitchFamily="34" charset="0"/>
                <a:cs typeface="Aparajita" pitchFamily="34" charset="0"/>
              </a:rPr>
              <a:t>Cij</a:t>
            </a:r>
            <a:r>
              <a:rPr lang="en-US" sz="36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parajita" pitchFamily="34" charset="0"/>
                <a:cs typeface="Aparajita" pitchFamily="34" charset="0"/>
              </a:rPr>
              <a:t> `s   &gt;= 0        </a:t>
            </a:r>
            <a:endParaRPr lang="fa-IR" sz="36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88632"/>
          </a:xfrm>
        </p:spPr>
        <p:txBody>
          <a:bodyPr>
            <a:normAutofit/>
          </a:bodyPr>
          <a:lstStyle/>
          <a:p>
            <a:pPr algn="just" rtl="0">
              <a:buNone/>
            </a:pPr>
            <a:endParaRPr lang="en-US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 smtClean="0">
              <a:latin typeface="Arial"/>
              <a:cs typeface="Arial"/>
            </a:endParaRPr>
          </a:p>
          <a:p>
            <a:pPr algn="just" rtl="0">
              <a:buNone/>
            </a:pPr>
            <a:endParaRPr lang="en-US" dirty="0" smtClean="0">
              <a:latin typeface="Arial"/>
              <a:cs typeface="Arial"/>
            </a:endParaRPr>
          </a:p>
          <a:p>
            <a:pPr algn="l" rtl="0">
              <a:buNone/>
            </a:pPr>
            <a:r>
              <a:rPr lang="en-US" dirty="0" smtClean="0">
                <a:latin typeface="Arial"/>
                <a:cs typeface="Arial"/>
              </a:rPr>
              <a:t>  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Set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W`q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W`p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+ </a:t>
            </a:r>
            <a:r>
              <a:rPr lang="en-US" sz="3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Cpq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, place node q in X, repeat main step m-1 times and then stop ; optimal solution</a:t>
            </a:r>
          </a:p>
          <a:p>
            <a:pPr algn="just" rtl="0">
              <a:buNone/>
            </a:pPr>
            <a:r>
              <a:rPr lang="en-US" dirty="0">
                <a:latin typeface="Arial"/>
                <a:cs typeface="Arial"/>
              </a:rPr>
              <a:t> </a:t>
            </a:r>
            <a:r>
              <a:rPr lang="en-US" dirty="0" smtClean="0">
                <a:latin typeface="Arial"/>
                <a:cs typeface="Arial"/>
              </a:rPr>
              <a:t>                       </a:t>
            </a:r>
          </a:p>
          <a:p>
            <a:pPr algn="just" rtl="0">
              <a:buNone/>
            </a:pPr>
            <a:endParaRPr lang="en-US" dirty="0">
              <a:latin typeface="Arial"/>
              <a:cs typeface="Arial"/>
            </a:endParaRPr>
          </a:p>
          <a:p>
            <a:pPr algn="just" rtl="0">
              <a:buNone/>
            </a:pPr>
            <a:endParaRPr lang="fa-IR" dirty="0"/>
          </a:p>
        </p:txBody>
      </p:sp>
      <p:pic>
        <p:nvPicPr>
          <p:cNvPr id="6146" name="Picture 2" descr="C:\Users\Elnaz\Desktop\Untitled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980728"/>
            <a:ext cx="8280920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Validation of the Algorithm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We shall show that a shortest path from node 1 to node q has length  </a:t>
            </a:r>
            <a:r>
              <a:rPr lang="en-US" sz="3200" b="1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.</a:t>
            </a:r>
          </a:p>
          <a:p>
            <a:pPr algn="l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To show that it suffices to be proved the length of P is at least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.</a:t>
            </a:r>
          </a:p>
          <a:p>
            <a:pPr algn="l" rtl="0">
              <a:buNone/>
            </a:pP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2800" dirty="0" smtClean="0">
                <a:latin typeface="Aparajita" pitchFamily="34" charset="0"/>
                <a:cs typeface="Aparajita" pitchFamily="34" charset="0"/>
              </a:rPr>
              <a:t>* 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Let P any path from node 1 to node q. Then P is including an arc (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, j ) and new node q, therefore, the length of P is equal to summation of :</a:t>
            </a:r>
          </a:p>
          <a:p>
            <a:pPr marL="514350" indent="-514350" algn="l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Length from node 1 to nod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;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marL="514350" indent="-514350" algn="l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Length of arc (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, j ) ;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514350" indent="-514350" algn="l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Length from j to q ;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L`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jq</a:t>
            </a:r>
            <a:r>
              <a:rPr lang="en-US" sz="2000" dirty="0" smtClean="0">
                <a:latin typeface="Aparajita" pitchFamily="34" charset="0"/>
                <a:cs typeface="Aparajita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Validation of the Algorithm</a:t>
            </a:r>
            <a:endParaRPr lang="fa-I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83832"/>
          </a:xfrm>
        </p:spPr>
        <p:txBody>
          <a:bodyPr>
            <a:normAutofit/>
          </a:bodyPr>
          <a:lstStyle/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By induction hypothesis ;</a:t>
            </a:r>
          </a:p>
          <a:p>
            <a:pPr marL="457200" indent="-457200" algn="just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dirty="0" smtClean="0">
                <a:latin typeface="Aparajita" pitchFamily="34" charset="0"/>
                <a:cs typeface="Aparajita" pitchFamily="34" charset="0"/>
              </a:rPr>
              <a:t>1i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&gt;=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marL="457200" indent="-457200" algn="just" rtl="0">
              <a:buAutoNum type="arabicPeriod"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All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&gt;=0  (our assumption )</a:t>
            </a:r>
          </a:p>
          <a:p>
            <a:pPr marL="457200" indent="-457200" algn="just" rtl="0">
              <a:buAutoNum type="arabicPeriod"/>
            </a:pP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jq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&gt;= 0         </a:t>
            </a:r>
          </a:p>
          <a:p>
            <a:pPr marL="457200" indent="-457200" algn="just" rtl="0">
              <a:buNone/>
            </a:pPr>
            <a:endParaRPr lang="en-US" sz="1800" dirty="0" smtClean="0">
              <a:latin typeface="Aparajita" pitchFamily="34" charset="0"/>
              <a:cs typeface="Aparajita" pitchFamily="34" charset="0"/>
            </a:endParaRPr>
          </a:p>
          <a:p>
            <a:pPr marL="457200" indent="-457200" algn="just" rtl="0">
              <a:buAutoNum type="arabicPeriod"/>
            </a:pPr>
            <a:endParaRPr lang="en-US" sz="1800" dirty="0" smtClean="0">
              <a:latin typeface="Aparajita" pitchFamily="34" charset="0"/>
              <a:cs typeface="Aparajita" pitchFamily="34" charset="0"/>
            </a:endParaRPr>
          </a:p>
          <a:p>
            <a:pPr marL="457200" indent="-457200"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jq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then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0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&gt;=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and since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+C 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and (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ij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~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).</a:t>
            </a:r>
          </a:p>
          <a:p>
            <a:pPr marL="457200" indent="-457200"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 Then ;  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&gt;=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+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pq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 So   </a:t>
            </a:r>
            <a:r>
              <a:rPr lang="en-US" sz="3200" b="1" dirty="0" err="1" smtClean="0">
                <a:latin typeface="Aparajita" pitchFamily="34" charset="0"/>
                <a:cs typeface="Aparajita" pitchFamily="34" charset="0"/>
              </a:rPr>
              <a:t>L</a:t>
            </a: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 &gt;= </a:t>
            </a:r>
            <a:r>
              <a:rPr lang="en-US" sz="3200" b="1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3200" b="1" dirty="0" smtClean="0">
                <a:latin typeface="Aparajita" pitchFamily="34" charset="0"/>
                <a:cs typeface="Aparajita" pitchFamily="34" charset="0"/>
              </a:rPr>
              <a:t>  </a:t>
            </a:r>
          </a:p>
          <a:p>
            <a:pPr algn="just" rtl="0">
              <a:buNone/>
            </a:pPr>
            <a:endParaRPr lang="en-US" sz="24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endParaRPr lang="fa-IR" sz="2400" dirty="0">
              <a:latin typeface="Aparajita" pitchFamily="34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796136" y="2564904"/>
            <a:ext cx="93610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9" name="Right Brace 8"/>
          <p:cNvSpPr/>
          <p:nvPr/>
        </p:nvSpPr>
        <p:spPr>
          <a:xfrm>
            <a:off x="4860032" y="1988840"/>
            <a:ext cx="731512" cy="1656184"/>
          </a:xfrm>
          <a:prstGeom prst="rightBrace">
            <a:avLst>
              <a:gd name="adj1" fmla="val 8333"/>
              <a:gd name="adj2" fmla="val 52873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>
            <a:normAutofit/>
          </a:bodyPr>
          <a:lstStyle/>
          <a:p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An example of SPP with </a:t>
            </a:r>
            <a:r>
              <a:rPr lang="en-US" sz="3600" b="1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Cij</a:t>
            </a:r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&gt;=0</a:t>
            </a:r>
            <a:endParaRPr lang="fa-IR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1</a:t>
            </a:r>
            <a:endParaRPr lang="fa-IR" sz="2400" b="1" dirty="0">
              <a:latin typeface="Aparajita" pitchFamily="34" charset="0"/>
            </a:endParaRPr>
          </a:p>
        </p:txBody>
      </p:sp>
      <p:pic>
        <p:nvPicPr>
          <p:cNvPr id="11" name="Picture 3" descr="C:\Users\Elnaz\Desktop\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836712"/>
            <a:ext cx="4392488" cy="2808312"/>
          </a:xfrm>
          <a:prstGeom prst="rect">
            <a:avLst/>
          </a:prstGeom>
          <a:noFill/>
        </p:spPr>
      </p:pic>
      <p:pic>
        <p:nvPicPr>
          <p:cNvPr id="1029" name="Picture 5" descr="C:\Users\Elnaz\Desktop\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717032"/>
            <a:ext cx="8568951" cy="28803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2624"/>
          </a:xfrm>
        </p:spPr>
        <p:txBody>
          <a:bodyPr>
            <a:noAutofit/>
          </a:bodyPr>
          <a:lstStyle/>
          <a:p>
            <a:r>
              <a:rPr lang="en-US" sz="3600" b="1" i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An example of SPP</a:t>
            </a:r>
            <a:endParaRPr lang="fa-IR" sz="3600" b="1" i="1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199856"/>
          </a:xfrm>
        </p:spPr>
        <p:txBody>
          <a:bodyPr>
            <a:normAutofit/>
          </a:bodyPr>
          <a:lstStyle/>
          <a:p>
            <a:pPr algn="l" rtl="0"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800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endParaRPr lang="en-US" sz="2400" b="1" dirty="0" smtClean="0">
              <a:latin typeface="Aparajita" pitchFamily="34" charset="0"/>
              <a:cs typeface="Aparajita" pitchFamily="34" charset="0"/>
            </a:endParaRPr>
          </a:p>
          <a:p>
            <a:pPr algn="l" rtl="0">
              <a:buNone/>
            </a:pP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Optimal solution</a:t>
            </a:r>
          </a:p>
          <a:p>
            <a:pPr algn="l" rtl="0">
              <a:buNone/>
            </a:pP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200" dirty="0" err="1" smtClean="0">
                <a:latin typeface="Aparajita" pitchFamily="34" charset="0"/>
                <a:cs typeface="Aparajita" pitchFamily="34" charset="0"/>
              </a:rPr>
              <a:t>q</a:t>
            </a:r>
            <a:r>
              <a:rPr lang="en-US" sz="2200" dirty="0" smtClean="0">
                <a:latin typeface="Aparajita" pitchFamily="34" charset="0"/>
                <a:cs typeface="Aparajita" pitchFamily="34" charset="0"/>
              </a:rPr>
              <a:t>  </a:t>
            </a: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&lt;=  </a:t>
            </a: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200" dirty="0" err="1" smtClean="0">
                <a:latin typeface="Aparajita" pitchFamily="34" charset="0"/>
                <a:cs typeface="Aparajita" pitchFamily="34" charset="0"/>
              </a:rPr>
              <a:t>p</a:t>
            </a:r>
            <a:r>
              <a:rPr lang="en-US" sz="2400" b="1" dirty="0" smtClean="0">
                <a:latin typeface="Aparajita" pitchFamily="34" charset="0"/>
                <a:cs typeface="Aparajita" pitchFamily="34" charset="0"/>
              </a:rPr>
              <a:t> +</a:t>
            </a:r>
            <a:r>
              <a:rPr lang="en-US" sz="2400" b="1" dirty="0" err="1" smtClean="0">
                <a:latin typeface="Aparajita" pitchFamily="34" charset="0"/>
                <a:cs typeface="Aparajita" pitchFamily="34" charset="0"/>
              </a:rPr>
              <a:t>C</a:t>
            </a:r>
            <a:r>
              <a:rPr lang="en-US" sz="2200" dirty="0" err="1" smtClean="0">
                <a:latin typeface="Aparajita" pitchFamily="34" charset="0"/>
                <a:cs typeface="Aparajita" pitchFamily="34" charset="0"/>
              </a:rPr>
              <a:t>pq</a:t>
            </a:r>
            <a:endParaRPr lang="fa-IR" sz="2200" dirty="0">
              <a:latin typeface="Aparajita" pitchFamily="34" charset="0"/>
            </a:endParaRPr>
          </a:p>
        </p:txBody>
      </p:sp>
      <p:pic>
        <p:nvPicPr>
          <p:cNvPr id="6" name="Picture 3" descr="C:\Users\Elnaz\Desktop\3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052736"/>
            <a:ext cx="8352928" cy="2952328"/>
          </a:xfrm>
          <a:prstGeom prst="rect">
            <a:avLst/>
          </a:prstGeom>
          <a:noFill/>
        </p:spPr>
      </p:pic>
      <p:pic>
        <p:nvPicPr>
          <p:cNvPr id="2052" name="Picture 4" descr="C:\Users\Elnaz\Desktop\33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933056"/>
            <a:ext cx="4104456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pPr rtl="0"/>
            <a:r>
              <a:rPr lang="en-US" sz="3600" b="1" i="1" u="sng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Dijkstra`s</a:t>
            </a:r>
            <a:r>
              <a:rPr lang="en-US" sz="3600" b="1" i="1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arajita" pitchFamily="34" charset="0"/>
                <a:cs typeface="Aparajita" pitchFamily="34" charset="0"/>
              </a:rPr>
              <a:t> Algorithm</a:t>
            </a:r>
            <a:endParaRPr lang="fa-IR" sz="3600" b="1" i="1" u="sng" dirty="0">
              <a:solidFill>
                <a:schemeClr val="tx1">
                  <a:lumMod val="85000"/>
                  <a:lumOff val="15000"/>
                </a:schemeClr>
              </a:solidFill>
              <a:latin typeface="Aparajit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99856"/>
          </a:xfrm>
        </p:spPr>
        <p:txBody>
          <a:bodyPr>
            <a:normAutofit/>
          </a:bodyPr>
          <a:lstStyle/>
          <a:p>
            <a:pPr algn="just" rtl="0">
              <a:buNone/>
            </a:pPr>
            <a:endParaRPr lang="en-US" sz="3200" dirty="0" smtClean="0">
              <a:latin typeface="Aparajita" pitchFamily="34" charset="0"/>
              <a:cs typeface="Aparajita" pitchFamily="34" charset="0"/>
            </a:endParaRPr>
          </a:p>
          <a:p>
            <a:pPr algn="just" rtl="0">
              <a:buNone/>
            </a:pPr>
            <a:r>
              <a:rPr lang="en-US" sz="3000" b="1" i="1" u="sng" dirty="0" smtClean="0">
                <a:latin typeface="Aparajita" pitchFamily="34" charset="0"/>
                <a:cs typeface="Aparajita" pitchFamily="34" charset="0"/>
              </a:rPr>
              <a:t>Updating the calculation of path lengths to the nodes rather than recomputing them at every iteration</a:t>
            </a:r>
            <a:r>
              <a:rPr lang="en-US" sz="3000" i="1" u="sng" dirty="0" smtClean="0">
                <a:latin typeface="Aparajita" pitchFamily="34" charset="0"/>
                <a:cs typeface="Aparajita" pitchFamily="34" charset="0"/>
              </a:rPr>
              <a:t>. </a:t>
            </a:r>
          </a:p>
          <a:p>
            <a:pPr algn="just" rtl="0">
              <a:buNone/>
            </a:pP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Whenever a new node is added to X, its forward star may be scanned to the possibly update any of the distance labels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for the nodes in X`. The nodes having the smallest </a:t>
            </a:r>
            <a:r>
              <a:rPr lang="en-US" sz="3200" dirty="0" err="1" smtClean="0">
                <a:latin typeface="Aparajita" pitchFamily="34" charset="0"/>
                <a:cs typeface="Aparajita" pitchFamily="34" charset="0"/>
              </a:rPr>
              <a:t>W`</a:t>
            </a:r>
            <a:r>
              <a:rPr lang="en-US" sz="2400" dirty="0" err="1" smtClean="0">
                <a:latin typeface="Aparajita" pitchFamily="34" charset="0"/>
                <a:cs typeface="Aparajita" pitchFamily="34" charset="0"/>
              </a:rPr>
              <a:t>i</a:t>
            </a:r>
            <a:r>
              <a:rPr lang="en-US" sz="3200" dirty="0" smtClean="0">
                <a:latin typeface="Aparajita" pitchFamily="34" charset="0"/>
                <a:cs typeface="Aparajita" pitchFamily="34" charset="0"/>
              </a:rPr>
              <a:t> can be transferred to X and the current distance calculation for nodes in X` can be retained instead of being erased.</a:t>
            </a:r>
            <a:endParaRPr lang="fa-IR" sz="3200" dirty="0">
              <a:latin typeface="Aparajita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CDC26F72BBA74DBCE39413FB241BD2" ma:contentTypeVersion="" ma:contentTypeDescription="Create a new document." ma:contentTypeScope="" ma:versionID="db0fc200aa334aaaef5322dcc6fb1ef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03F936-F9CA-496B-8B83-427D20950A2F}"/>
</file>

<file path=customXml/itemProps2.xml><?xml version="1.0" encoding="utf-8"?>
<ds:datastoreItem xmlns:ds="http://schemas.openxmlformats.org/officeDocument/2006/customXml" ds:itemID="{5EF2882E-62A1-43E8-B02F-DB0AD6A5CE6E}"/>
</file>

<file path=customXml/itemProps3.xml><?xml version="1.0" encoding="utf-8"?>
<ds:datastoreItem xmlns:ds="http://schemas.openxmlformats.org/officeDocument/2006/customXml" ds:itemID="{52C7353F-A0A0-4B98-9980-A1D86F70326A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1683</TotalTime>
  <Words>963</Words>
  <Application>Microsoft Office PowerPoint</Application>
  <PresentationFormat>On-screen Show (4:3)</PresentationFormat>
  <Paragraphs>143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Flow</vt:lpstr>
      <vt:lpstr>THE SHORTEST PATH PROBLEM</vt:lpstr>
      <vt:lpstr> Definition of SPP :  Shortest path ; least costly path from node 1 to m in graph G.  Mathematical Formulation of  SPP: </vt:lpstr>
      <vt:lpstr>        Dual  of SPP:  </vt:lpstr>
      <vt:lpstr>SPP when All Cij `s   &gt;= 0        </vt:lpstr>
      <vt:lpstr>Validation of the Algorithm</vt:lpstr>
      <vt:lpstr>Validation of the Algorithm</vt:lpstr>
      <vt:lpstr>An example of SPP with Cij &gt;=0</vt:lpstr>
      <vt:lpstr>An example of SPP</vt:lpstr>
      <vt:lpstr>Dijkstra`s Algorithm</vt:lpstr>
      <vt:lpstr>SPP for Arbitrary Cost </vt:lpstr>
      <vt:lpstr>SPP for Arbitrary Cost </vt:lpstr>
      <vt:lpstr>An example of SPP with Cij &lt;=0</vt:lpstr>
      <vt:lpstr>An example of SPP with Cij &lt;=0</vt:lpstr>
      <vt:lpstr>Theorem and corollary</vt:lpstr>
      <vt:lpstr>Theorem and corollary</vt:lpstr>
      <vt:lpstr>Labeling Algorithm for SPP </vt:lpstr>
      <vt:lpstr>Example of the labeling algorithm</vt:lpstr>
      <vt:lpstr>Identifying Negative circuit by SPA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SHORTEST PATH PROBLEM</dc:title>
  <dc:creator>Elnaz</dc:creator>
  <cp:lastModifiedBy>Elnaz</cp:lastModifiedBy>
  <cp:revision>150</cp:revision>
  <dcterms:created xsi:type="dcterms:W3CDTF">2017-04-18T16:15:25Z</dcterms:created>
  <dcterms:modified xsi:type="dcterms:W3CDTF">2017-05-21T13:41:50Z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0x0101008ACDC26F72BBA74DBCE39413FB241BD2</vt:lpwstr>
  </property>
</Properties>
</file>