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7" r:id="rId1"/>
  </p:sldMasterIdLst>
  <p:notesMasterIdLst>
    <p:notesMasterId r:id="rId28"/>
  </p:notesMasterIdLst>
  <p:sldIdLst>
    <p:sldId id="256" r:id="rId2"/>
    <p:sldId id="257" r:id="rId3"/>
    <p:sldId id="276" r:id="rId4"/>
    <p:sldId id="258" r:id="rId5"/>
    <p:sldId id="259" r:id="rId6"/>
    <p:sldId id="277" r:id="rId7"/>
    <p:sldId id="278" r:id="rId8"/>
    <p:sldId id="280" r:id="rId9"/>
    <p:sldId id="281" r:id="rId10"/>
    <p:sldId id="282" r:id="rId11"/>
    <p:sldId id="269" r:id="rId12"/>
    <p:sldId id="270" r:id="rId13"/>
    <p:sldId id="261" r:id="rId14"/>
    <p:sldId id="263" r:id="rId15"/>
    <p:sldId id="274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4" r:id="rId24"/>
    <p:sldId id="291" r:id="rId25"/>
    <p:sldId id="292" r:id="rId26"/>
    <p:sldId id="29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4D6D8-4EA3-4AD5-8739-CED39F502AC4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E4F4A-EDC9-4191-9439-65ECC182E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937E-7F00-4191-BD07-AB0B7BD7EB44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529E71-9F05-4E8F-B6A7-7A6035141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C493-CD71-4BE1-9008-EEBE0BA41BD4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AA529E71-9F05-4E8F-B6A7-7A6035141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5912-0E1B-4EC4-8DE4-FA41448AB335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623C-157B-4548-AFC0-908A130AC88A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AA529E71-9F05-4E8F-B6A7-7A6035141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C324-106C-46D2-A6A7-273661A88E05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529E71-9F05-4E8F-B6A7-7A6035141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AE209B8A-E53A-433D-ACCE-13CA2DB9AC45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2861-0397-48E0-9559-28D908422078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AA529E71-9F05-4E8F-B6A7-7A6035141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4DC2-4520-495B-8655-F9B0F50E75A7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AA529E71-9F05-4E8F-B6A7-7A6035141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80D7-934C-4FAE-ADD4-702D95AB6AD8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529E71-9F05-4E8F-B6A7-7A6035141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529E71-9F05-4E8F-B6A7-7A6035141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BC84-6E82-4288-8EB4-026AFF81E76C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AA529E71-9F05-4E8F-B6A7-7A6035141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FB26EF34-E302-4716-B826-EEC578BA0CD1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1AE028-EF25-457D-AF0A-AF7B6882B25F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529E71-9F05-4E8F-B6A7-7A6035141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818" y="4317795"/>
            <a:ext cx="11031805" cy="2004628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to: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Assis.Prof.Dr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Sahand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Daneshvar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Yahya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Osman El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Dandachi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15500727</a:t>
            </a:r>
          </a:p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Mohammad A.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16500161 </a:t>
            </a:r>
          </a:p>
          <a:p>
            <a:pPr algn="l"/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275" y="2442754"/>
            <a:ext cx="7766936" cy="1541416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Out-of-Kilter Algorithm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5005" y="2534194"/>
            <a:ext cx="651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Flows IENG 516</a:t>
            </a:r>
            <a:endParaRPr lang="en-US" sz="4400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5" y="279963"/>
            <a:ext cx="4613888" cy="1564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61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Primal Phase</a:t>
            </a:r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623C-157B-4548-AFC0-908A130AC88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33" y="1476104"/>
            <a:ext cx="7667897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4" y="4259579"/>
            <a:ext cx="11486795" cy="186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dirty="0" smtClean="0"/>
              <a:t>The </a:t>
            </a:r>
            <a:r>
              <a:rPr lang="en-NZ" dirty="0" smtClean="0"/>
              <a:t>Dual </a:t>
            </a:r>
            <a:r>
              <a:rPr lang="en-NZ" dirty="0" smtClean="0"/>
              <a:t>P</a:t>
            </a:r>
            <a:r>
              <a:rPr lang="en-NZ" dirty="0" smtClean="0"/>
              <a:t>hase</a:t>
            </a:r>
            <a:endParaRPr lang="en-AU" dirty="0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BE37-E5F0-4030-A7DF-FCEC94B28135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21" y="1464127"/>
            <a:ext cx="11168034" cy="4009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complementary Slackness Condition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1BBA-B154-4594-BE15-031D00A2194E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58" y="1410792"/>
            <a:ext cx="8725987" cy="303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4441371"/>
            <a:ext cx="8712926" cy="194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 descr="emu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8611" y="2416629"/>
            <a:ext cx="2873827" cy="28738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151B-CB34-4802-AAAB-FD1E9528049C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90" y="248194"/>
            <a:ext cx="11699499" cy="116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0" name="مستطيل 9"/>
          <p:cNvSpPr/>
          <p:nvPr/>
        </p:nvSpPr>
        <p:spPr>
          <a:xfrm>
            <a:off x="7328265" y="2286002"/>
            <a:ext cx="2939143" cy="4180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79" y="1502230"/>
            <a:ext cx="5225144" cy="347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ستطيل 11"/>
          <p:cNvSpPr/>
          <p:nvPr/>
        </p:nvSpPr>
        <p:spPr>
          <a:xfrm>
            <a:off x="6766560" y="3487783"/>
            <a:ext cx="404949" cy="274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6792687" y="3500848"/>
            <a:ext cx="404948" cy="28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8914" y="1508141"/>
            <a:ext cx="5538653" cy="35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" y="5129349"/>
            <a:ext cx="10894423" cy="125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428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Kilter States and Kilter Numbers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1ACE-0AE2-43EF-9750-50C95112FC9C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0399" y="1729515"/>
            <a:ext cx="5645088" cy="42402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NZ" sz="2400" dirty="0" smtClean="0"/>
              <a:t>A kilter number can be thought of as the change required to bring a flow into feasibility and eventually optimality.</a:t>
            </a:r>
          </a:p>
          <a:p>
            <a:pPr>
              <a:buNone/>
            </a:pPr>
            <a:endParaRPr lang="en-NZ" sz="2400" dirty="0" smtClean="0"/>
          </a:p>
          <a:p>
            <a:pPr>
              <a:buNone/>
            </a:pPr>
            <a:r>
              <a:rPr lang="en-NZ" sz="2400" dirty="0" smtClean="0"/>
              <a:t>So we can add up all the kilter numbers to find how far from optimality we are at any given time.</a:t>
            </a:r>
          </a:p>
          <a:p>
            <a:pPr>
              <a:buNone/>
            </a:pPr>
            <a:endParaRPr lang="en-NZ" sz="2400" dirty="0" smtClean="0"/>
          </a:p>
          <a:p>
            <a:pPr>
              <a:buNone/>
            </a:pPr>
            <a:r>
              <a:rPr lang="en-NZ" sz="2400" dirty="0" smtClean="0"/>
              <a:t>An in kilter edge has a kilter number of zero.</a:t>
            </a:r>
          </a:p>
          <a:p>
            <a:pPr>
              <a:buNone/>
            </a:pPr>
            <a:endParaRPr lang="en-NZ" sz="2400" dirty="0" smtClean="0"/>
          </a:p>
          <a:p>
            <a:endParaRPr lang="en-US" sz="2400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569" y="1384663"/>
            <a:ext cx="5704891" cy="450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476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Dual Phase and Variable Changes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1874-E600-47DA-8A0A-1BBDF5497CFE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6481" y="1989137"/>
            <a:ext cx="100298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Amount of Change</a:t>
            </a:r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623C-157B-4548-AFC0-908A130AC88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25" y="1672045"/>
            <a:ext cx="11519152" cy="467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623C-157B-4548-AFC0-908A130AC88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83" y="225924"/>
            <a:ext cx="11612879" cy="616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623C-157B-4548-AFC0-908A130AC88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91" y="600891"/>
            <a:ext cx="11612637" cy="555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623C-157B-4548-AFC0-908A130AC88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3" y="2054861"/>
            <a:ext cx="5684979" cy="583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33" y="3022312"/>
            <a:ext cx="5266892" cy="3326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7822" y="1452969"/>
            <a:ext cx="4845503" cy="1838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8240" y="3595229"/>
            <a:ext cx="3108960" cy="2546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0972" y="3574733"/>
            <a:ext cx="3059702" cy="2604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8992"/>
            <a:ext cx="10373843" cy="769911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0AB8-D5B5-4688-A1E1-B25A99257DD5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 of kilter algorithm is an example of a primal-dual algorithm</a:t>
            </a:r>
            <a:r>
              <a:rPr lang="en-N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N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works on both the primal problem (edges of the network) and the dual problem (nodes) in successive phases to find a feasible solution, and then to optimize the problem.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98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623C-157B-4548-AFC0-908A130AC88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423" y="1685109"/>
            <a:ext cx="11407234" cy="421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623C-157B-4548-AFC0-908A130AC88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99" y="172624"/>
            <a:ext cx="11610938" cy="597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623C-157B-4548-AFC0-908A130AC88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56" y="365760"/>
            <a:ext cx="11687853" cy="589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Primal Phase</a:t>
            </a:r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623C-157B-4548-AFC0-908A130AC88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83" y="1567543"/>
            <a:ext cx="11549508" cy="468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Dual Solution</a:t>
            </a:r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623C-157B-4548-AFC0-908A130AC88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80" y="1476103"/>
            <a:ext cx="11524264" cy="47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Dual Phase</a:t>
            </a:r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623C-157B-4548-AFC0-908A130AC88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86" y="1476104"/>
            <a:ext cx="7654834" cy="4310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1701" y="1907178"/>
            <a:ext cx="3546123" cy="2690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Optimal Solution</a:t>
            </a:r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623C-157B-4548-AFC0-908A130AC88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476104"/>
            <a:ext cx="10750731" cy="4746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dirty="0" smtClean="0"/>
              <a:t>What do we keep track </a:t>
            </a:r>
            <a:r>
              <a:rPr lang="en-NZ" dirty="0" smtClean="0"/>
              <a:t>of ?</a:t>
            </a:r>
            <a:endParaRPr lang="en-A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dirty="0" smtClean="0"/>
              <a:t>We will have a variable for each node </a:t>
            </a:r>
            <a:r>
              <a:rPr lang="en-NZ" i="1" dirty="0" err="1" smtClean="0"/>
              <a:t>w</a:t>
            </a:r>
            <a:r>
              <a:rPr lang="en-NZ" i="1" baseline="-25000" dirty="0" err="1" smtClean="0"/>
              <a:t>i</a:t>
            </a:r>
            <a:r>
              <a:rPr lang="en-NZ" dirty="0" smtClean="0"/>
              <a:t>, and the flows through each edge of the original network.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NZ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dirty="0" smtClean="0"/>
              <a:t>As well as these variables, each edge will be given a kilter state and a kilter number </a:t>
            </a:r>
            <a:r>
              <a:rPr lang="en-NZ" i="1" dirty="0" err="1" smtClean="0"/>
              <a:t>k</a:t>
            </a:r>
            <a:r>
              <a:rPr lang="en-NZ" i="1" baseline="-25000" dirty="0" err="1" smtClean="0"/>
              <a:t>ij</a:t>
            </a:r>
            <a:r>
              <a:rPr lang="en-NZ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NZ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NZ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dirty="0" smtClean="0"/>
              <a:t>Edges are either “in kilter” or “out of kilter”.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NZ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NZ" dirty="0" smtClean="0"/>
              <a:t>We want all edges to be in kilter, so the algorithm keeps “in kilter” edges in kilter, and brings “out of kilter” edges into kilter.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dirty="0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CD19-162E-4A4D-B293-38AB70677E2E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464" y="156754"/>
            <a:ext cx="10580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OUT-OF-KILTER FORMULATION OF 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MINIMAL-COST NETWORK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396" y="1515291"/>
            <a:ext cx="9586669" cy="3777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398" y="5246406"/>
            <a:ext cx="717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shall assume that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Cij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lij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Uij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integers 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BE8F-0110-496E-B14F-4C9BB1973B2B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06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57209"/>
            <a:ext cx="8596668" cy="678814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explained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6614-2E4B-424B-BC49-A4DC714E2909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478011"/>
            <a:ext cx="9472505" cy="47921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N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have a variable for each node </a:t>
            </a:r>
            <a:r>
              <a:rPr lang="en-N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NZ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flows through each edge of the original network.</a:t>
            </a:r>
          </a:p>
          <a:p>
            <a:pPr>
              <a:lnSpc>
                <a:spcPct val="90000"/>
              </a:lnSpc>
              <a:buNone/>
            </a:pPr>
            <a:endParaRPr lang="en-N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N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these variables, each edge will be given a kilter state and a kilter number </a:t>
            </a:r>
            <a:r>
              <a:rPr lang="en-N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NZ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N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N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N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Edges are either “in kilter” or “out of kilter</a:t>
            </a:r>
            <a:r>
              <a:rPr lang="en-N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N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N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N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all edges to be in kilter</a:t>
            </a:r>
            <a:r>
              <a:rPr lang="en-N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the algorithm keeps “in kilter” edges in kilter, and </a:t>
            </a:r>
            <a:r>
              <a:rPr lang="en-N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brings “out of kilter” edges into kilter.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3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Kilter Numbers Rules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AF54-3003-4BB4-B1E5-77F5D842C879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657" y="1665024"/>
            <a:ext cx="9627326" cy="460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C5A-FEBC-45AB-9BEA-1A960E6063D9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697" y="287383"/>
            <a:ext cx="9927771" cy="596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dirty="0" smtClean="0"/>
              <a:t>Starting the algorithm</a:t>
            </a:r>
            <a:endParaRPr lang="en-AU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NZ" dirty="0" smtClean="0"/>
              <a:t>When we start we have a set of upper and lower bounds for all edges in the network and the cost of sending units of flow along each edge.</a:t>
            </a:r>
          </a:p>
          <a:p>
            <a:pPr eaLnBrk="1" hangingPunct="1">
              <a:buFontTx/>
              <a:buNone/>
            </a:pPr>
            <a:endParaRPr lang="en-NZ" dirty="0" smtClean="0"/>
          </a:p>
          <a:p>
            <a:pPr eaLnBrk="1" hangingPunct="1">
              <a:buFontTx/>
              <a:buNone/>
            </a:pPr>
            <a:r>
              <a:rPr lang="en-NZ" dirty="0" smtClean="0"/>
              <a:t>We may need to add an artificial edge from the sink to the source, or even add an artificial node to handle some formulations.</a:t>
            </a:r>
          </a:p>
          <a:p>
            <a:pPr eaLnBrk="1" hangingPunct="1">
              <a:buFontTx/>
              <a:buNone/>
            </a:pPr>
            <a:endParaRPr lang="en-NZ" dirty="0" smtClean="0"/>
          </a:p>
          <a:p>
            <a:pPr eaLnBrk="1" hangingPunct="1">
              <a:buFontTx/>
              <a:buNone/>
            </a:pPr>
            <a:r>
              <a:rPr lang="en-NZ" dirty="0" smtClean="0"/>
              <a:t>All flows </a:t>
            </a:r>
            <a:r>
              <a:rPr lang="en-NZ" i="1" dirty="0" err="1" smtClean="0"/>
              <a:t>x</a:t>
            </a:r>
            <a:r>
              <a:rPr lang="en-NZ" i="1" baseline="-25000" dirty="0" err="1" smtClean="0"/>
              <a:t>ij</a:t>
            </a:r>
            <a:r>
              <a:rPr lang="en-NZ" dirty="0" smtClean="0"/>
              <a:t> and the </a:t>
            </a:r>
            <a:r>
              <a:rPr lang="en-NZ" i="1" dirty="0" err="1" smtClean="0"/>
              <a:t>w</a:t>
            </a:r>
            <a:r>
              <a:rPr lang="en-NZ" i="1" baseline="-25000" dirty="0" err="1" smtClean="0"/>
              <a:t>i</a:t>
            </a:r>
            <a:r>
              <a:rPr lang="en-NZ" dirty="0" smtClean="0"/>
              <a:t> values for the nodes can be set to zero in this initial phase. This makes some working simple.</a:t>
            </a:r>
            <a:endParaRPr lang="en-AU" dirty="0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16C8-9B07-434D-B857-5C245DD76BB2}" type="datetime1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9E71-9F05-4E8F-B6A7-7A60351413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 of Kilter : Yahya Dandachi &amp; Mohammad Hamdan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dirty="0" smtClean="0"/>
              <a:t>The primal phase</a:t>
            </a:r>
            <a:endParaRPr lang="en-AU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NZ" dirty="0" smtClean="0"/>
              <a:t>The primal phase of the algorithm finds the most out of kilter edge of the network and tries to being it into kilter.</a:t>
            </a:r>
          </a:p>
          <a:p>
            <a:pPr eaLnBrk="1" hangingPunct="1">
              <a:buFontTx/>
              <a:buNone/>
            </a:pPr>
            <a:endParaRPr lang="en-NZ" dirty="0" smtClean="0"/>
          </a:p>
          <a:p>
            <a:pPr eaLnBrk="1" hangingPunct="1">
              <a:buFontTx/>
              <a:buNone/>
            </a:pPr>
            <a:r>
              <a:rPr lang="en-NZ" dirty="0" smtClean="0"/>
              <a:t>We find the reduced costs of the edges of our network, and determine the kilter states and numbers for all edges.</a:t>
            </a:r>
          </a:p>
          <a:p>
            <a:pPr eaLnBrk="1" hangingPunct="1">
              <a:buFontTx/>
              <a:buNone/>
            </a:pPr>
            <a:endParaRPr lang="en-NZ" dirty="0" smtClean="0"/>
          </a:p>
          <a:p>
            <a:pPr eaLnBrk="1" hangingPunct="1">
              <a:buFontTx/>
              <a:buNone/>
            </a:pPr>
            <a:r>
              <a:rPr lang="en-NZ" dirty="0" smtClean="0"/>
              <a:t>The edge with the highest kilter number is chosen and we then look to augment the flows of the network by finding a cycle through the potential changes of our network flows.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321BB4-B844-4B55-A80A-09E6D2313285}"/>
</file>

<file path=customXml/itemProps2.xml><?xml version="1.0" encoding="utf-8"?>
<ds:datastoreItem xmlns:ds="http://schemas.openxmlformats.org/officeDocument/2006/customXml" ds:itemID="{FB33C2DA-F058-40D3-9BAA-B48E535D0C1A}"/>
</file>

<file path=customXml/itemProps3.xml><?xml version="1.0" encoding="utf-8"?>
<ds:datastoreItem xmlns:ds="http://schemas.openxmlformats.org/officeDocument/2006/customXml" ds:itemID="{840CE5D6-06BC-4A40-A584-A7B23BDD1176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985</TotalTime>
  <Words>811</Words>
  <Application>Microsoft Office PowerPoint</Application>
  <PresentationFormat>مخصص</PresentationFormat>
  <Paragraphs>126</Paragraphs>
  <Slides>26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مدني</vt:lpstr>
      <vt:lpstr>Out-of-Kilter Algorithm</vt:lpstr>
      <vt:lpstr>Introduction</vt:lpstr>
      <vt:lpstr>What do we keep track of ?</vt:lpstr>
      <vt:lpstr>الشريحة 4</vt:lpstr>
      <vt:lpstr>Algorithm explained</vt:lpstr>
      <vt:lpstr>Kilter Numbers Rules</vt:lpstr>
      <vt:lpstr>الشريحة 7</vt:lpstr>
      <vt:lpstr>Starting the algorithm</vt:lpstr>
      <vt:lpstr>The primal phase</vt:lpstr>
      <vt:lpstr>The Primal Phase</vt:lpstr>
      <vt:lpstr>The Dual Phase</vt:lpstr>
      <vt:lpstr>The complementary Slackness Condition</vt:lpstr>
      <vt:lpstr>الشريحة 13</vt:lpstr>
      <vt:lpstr>The Kilter States and Kilter Numbers</vt:lpstr>
      <vt:lpstr>The Dual Phase and Variable Changes</vt:lpstr>
      <vt:lpstr>The Amount of Change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The Primal Phase</vt:lpstr>
      <vt:lpstr>The First Dual Solution</vt:lpstr>
      <vt:lpstr>The Second Dual Phase</vt:lpstr>
      <vt:lpstr>The Optimal Solution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Out-of-Kilter Algorithm</dc:title>
  <dc:creator>meryem belaidi</dc:creator>
  <cp:lastModifiedBy>mohammad hamdan</cp:lastModifiedBy>
  <cp:revision>75</cp:revision>
  <dcterms:created xsi:type="dcterms:W3CDTF">2017-05-07T15:51:07Z</dcterms:created>
  <dcterms:modified xsi:type="dcterms:W3CDTF">2017-05-16T07:11:36Z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