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6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9A0F-7B89-466E-B2C7-50808029F90B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D23-2299-4697-9938-7B279B469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46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9A0F-7B89-466E-B2C7-50808029F90B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D23-2299-4697-9938-7B279B469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9A0F-7B89-466E-B2C7-50808029F90B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D23-2299-4697-9938-7B279B469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5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9A0F-7B89-466E-B2C7-50808029F90B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D23-2299-4697-9938-7B279B469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0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9A0F-7B89-466E-B2C7-50808029F90B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D23-2299-4697-9938-7B279B469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0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9A0F-7B89-466E-B2C7-50808029F90B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D23-2299-4697-9938-7B279B469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1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9A0F-7B89-466E-B2C7-50808029F90B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D23-2299-4697-9938-7B279B469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8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9A0F-7B89-466E-B2C7-50808029F90B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D23-2299-4697-9938-7B279B469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9A0F-7B89-466E-B2C7-50808029F90B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D23-2299-4697-9938-7B279B469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1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9A0F-7B89-466E-B2C7-50808029F90B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D23-2299-4697-9938-7B279B469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2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69A0F-7B89-466E-B2C7-50808029F90B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8ED23-2299-4697-9938-7B279B469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0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69A0F-7B89-466E-B2C7-50808029F90B}" type="datetimeFigureOut">
              <a:rPr lang="en-US" smtClean="0"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8ED23-2299-4697-9938-7B279B469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3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10197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on Modelling Process Quality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400800" cy="106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Advanced Quality Engineering</a:t>
            </a:r>
          </a:p>
          <a:p>
            <a:r>
              <a:rPr lang="en-US" sz="2000" dirty="0" smtClean="0"/>
              <a:t>IENG584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6383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239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3609975"/>
            <a:ext cx="13620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713629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58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28600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distribution has many useful properties. One of these is relative to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 combinations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normally and independently distributed random variables. If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. . ,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normally and independently distributed random variables with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,…,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variances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,…,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respectively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the distribution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y= </a:t>
            </a:r>
            <a:r>
              <a: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+…+ </a:t>
            </a:r>
            <a:r>
              <a:rPr lang="es-E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ES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6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with mean</a:t>
            </a:r>
          </a:p>
          <a:p>
            <a:pPr algn="ctr"/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E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+…+ </a:t>
            </a:r>
            <a:r>
              <a:rPr lang="es-ES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s-ES" sz="16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variance</a:t>
            </a:r>
          </a:p>
          <a:p>
            <a:pPr algn="ctr"/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l-GR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l-GR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s-E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 </a:t>
            </a:r>
            <a:r>
              <a:rPr lang="en-US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n-US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+…+</a:t>
            </a:r>
            <a:r>
              <a:rPr lang="es-E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S" sz="16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 </a:t>
            </a:r>
            <a:r>
              <a:rPr lang="en-US" sz="16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l-GR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 . . 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constants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 Limit Theorem.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normal distribution is often assumed as the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appropriate probability model for a random variable. Later on, we will discuss how to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validity of this assumption; however, the central limit theorem is often a justification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ofapproximate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normality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4038600"/>
            <a:ext cx="7162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38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3.3.2 The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Lognormal Distribution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31" y="1066800"/>
            <a:ext cx="7241669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7239000" cy="240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599"/>
            <a:ext cx="7391400" cy="56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1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" y="1066800"/>
            <a:ext cx="732231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30111"/>
            <a:ext cx="7246117" cy="6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05400"/>
            <a:ext cx="731538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9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315200" cy="580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0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044025"/>
            <a:ext cx="7467601" cy="14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750"/>
            <a:ext cx="7351948" cy="3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637021"/>
            <a:ext cx="7381875" cy="239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0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04800"/>
            <a:ext cx="87058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3075"/>
            <a:ext cx="42862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133600"/>
            <a:ext cx="37909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181600"/>
            <a:ext cx="3838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9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1" y="380999"/>
            <a:ext cx="7662289" cy="202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438400"/>
            <a:ext cx="804862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0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2354"/>
            <a:ext cx="7391400" cy="5729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Box Plot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57200" y="1295400"/>
                <a:ext cx="83058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box plot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graphical display that simultaneously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displays several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important features of the data, such as location or central tendency, spread or variability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departure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symmetry, and identification of observations that lie unusually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far from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bulk of the data (these observations are often called “outliers”).</a:t>
                </a:r>
              </a:p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box plot displays the three quartiles, the minimum, and the maximum of the data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a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rectangular box, aligned either horizontally or vertically. The box encloses the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interquartile range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left (or lower) line at the first quartile Q1 and the right (or upper) line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the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third quartile Q3. A line is drawn through the box at the second quartile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Q2=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(which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fiftieth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percentile or the median) A line at either end extends to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extreme values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These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lines are usually called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whiskers.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95400"/>
                <a:ext cx="8305800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734" t="-805" r="-660" b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10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1007"/>
            <a:ext cx="7391400" cy="93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26787"/>
            <a:ext cx="7239000" cy="45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239000" cy="629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3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740714" cy="434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6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41035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8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315270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13" y="3429000"/>
            <a:ext cx="564025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3"/>
          <p:cNvSpPr/>
          <p:nvPr/>
        </p:nvSpPr>
        <p:spPr>
          <a:xfrm>
            <a:off x="2809275" y="2770909"/>
            <a:ext cx="513778" cy="217380"/>
          </a:xfrm>
          <a:custGeom>
            <a:avLst/>
            <a:gdLst>
              <a:gd name="connsiteX0" fmla="*/ 460398 w 513778"/>
              <a:gd name="connsiteY0" fmla="*/ 207818 h 217380"/>
              <a:gd name="connsiteX1" fmla="*/ 44761 w 513778"/>
              <a:gd name="connsiteY1" fmla="*/ 193964 h 217380"/>
              <a:gd name="connsiteX2" fmla="*/ 17052 w 513778"/>
              <a:gd name="connsiteY2" fmla="*/ 69273 h 217380"/>
              <a:gd name="connsiteX3" fmla="*/ 44761 w 513778"/>
              <a:gd name="connsiteY3" fmla="*/ 27709 h 217380"/>
              <a:gd name="connsiteX4" fmla="*/ 169452 w 513778"/>
              <a:gd name="connsiteY4" fmla="*/ 0 h 217380"/>
              <a:gd name="connsiteX5" fmla="*/ 474252 w 513778"/>
              <a:gd name="connsiteY5" fmla="*/ 13855 h 217380"/>
              <a:gd name="connsiteX6" fmla="*/ 501961 w 513778"/>
              <a:gd name="connsiteY6" fmla="*/ 55418 h 217380"/>
              <a:gd name="connsiteX7" fmla="*/ 460398 w 513778"/>
              <a:gd name="connsiteY7" fmla="*/ 207818 h 21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3778" h="217380">
                <a:moveTo>
                  <a:pt x="460398" y="207818"/>
                </a:moveTo>
                <a:cubicBezTo>
                  <a:pt x="384198" y="230909"/>
                  <a:pt x="182814" y="206514"/>
                  <a:pt x="44761" y="193964"/>
                </a:cubicBezTo>
                <a:cubicBezTo>
                  <a:pt x="-26680" y="187469"/>
                  <a:pt x="6152" y="105608"/>
                  <a:pt x="17052" y="69273"/>
                </a:cubicBezTo>
                <a:cubicBezTo>
                  <a:pt x="21837" y="53324"/>
                  <a:pt x="30906" y="36945"/>
                  <a:pt x="44761" y="27709"/>
                </a:cubicBezTo>
                <a:cubicBezTo>
                  <a:pt x="53143" y="22121"/>
                  <a:pt x="167929" y="305"/>
                  <a:pt x="169452" y="0"/>
                </a:cubicBezTo>
                <a:cubicBezTo>
                  <a:pt x="271052" y="4618"/>
                  <a:pt x="373931" y="-2865"/>
                  <a:pt x="474252" y="13855"/>
                </a:cubicBezTo>
                <a:cubicBezTo>
                  <a:pt x="490676" y="16592"/>
                  <a:pt x="500453" y="38835"/>
                  <a:pt x="501961" y="55418"/>
                </a:cubicBezTo>
                <a:cubicBezTo>
                  <a:pt x="511832" y="163999"/>
                  <a:pt x="536598" y="184727"/>
                  <a:pt x="460398" y="20781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31818" y="3020291"/>
            <a:ext cx="516593" cy="194094"/>
          </a:xfrm>
          <a:custGeom>
            <a:avLst/>
            <a:gdLst>
              <a:gd name="connsiteX0" fmla="*/ 512618 w 516593"/>
              <a:gd name="connsiteY0" fmla="*/ 138545 h 194094"/>
              <a:gd name="connsiteX1" fmla="*/ 443346 w 516593"/>
              <a:gd name="connsiteY1" fmla="*/ 180109 h 194094"/>
              <a:gd name="connsiteX2" fmla="*/ 0 w 516593"/>
              <a:gd name="connsiteY2" fmla="*/ 180109 h 194094"/>
              <a:gd name="connsiteX3" fmla="*/ 13855 w 516593"/>
              <a:gd name="connsiteY3" fmla="*/ 55418 h 194094"/>
              <a:gd name="connsiteX4" fmla="*/ 96982 w 516593"/>
              <a:gd name="connsiteY4" fmla="*/ 27709 h 194094"/>
              <a:gd name="connsiteX5" fmla="*/ 387927 w 516593"/>
              <a:gd name="connsiteY5" fmla="*/ 0 h 194094"/>
              <a:gd name="connsiteX6" fmla="*/ 443346 w 516593"/>
              <a:gd name="connsiteY6" fmla="*/ 13854 h 194094"/>
              <a:gd name="connsiteX7" fmla="*/ 457200 w 516593"/>
              <a:gd name="connsiteY7" fmla="*/ 55418 h 194094"/>
              <a:gd name="connsiteX8" fmla="*/ 498764 w 516593"/>
              <a:gd name="connsiteY8" fmla="*/ 83127 h 194094"/>
              <a:gd name="connsiteX9" fmla="*/ 512618 w 516593"/>
              <a:gd name="connsiteY9" fmla="*/ 138545 h 19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6593" h="194094">
                <a:moveTo>
                  <a:pt x="512618" y="138545"/>
                </a:moveTo>
                <a:cubicBezTo>
                  <a:pt x="503382" y="154709"/>
                  <a:pt x="469365" y="173170"/>
                  <a:pt x="443346" y="180109"/>
                </a:cubicBezTo>
                <a:cubicBezTo>
                  <a:pt x="331618" y="209904"/>
                  <a:pt x="70633" y="183320"/>
                  <a:pt x="0" y="180109"/>
                </a:cubicBezTo>
                <a:cubicBezTo>
                  <a:pt x="4618" y="138545"/>
                  <a:pt x="-8597" y="90699"/>
                  <a:pt x="13855" y="55418"/>
                </a:cubicBezTo>
                <a:cubicBezTo>
                  <a:pt x="29536" y="30776"/>
                  <a:pt x="69273" y="36945"/>
                  <a:pt x="96982" y="27709"/>
                </a:cubicBezTo>
                <a:cubicBezTo>
                  <a:pt x="217531" y="-12474"/>
                  <a:pt x="123951" y="14665"/>
                  <a:pt x="387927" y="0"/>
                </a:cubicBezTo>
                <a:cubicBezTo>
                  <a:pt x="406400" y="4618"/>
                  <a:pt x="428477" y="1959"/>
                  <a:pt x="443346" y="13854"/>
                </a:cubicBezTo>
                <a:cubicBezTo>
                  <a:pt x="454750" y="22977"/>
                  <a:pt x="448077" y="44014"/>
                  <a:pt x="457200" y="55418"/>
                </a:cubicBezTo>
                <a:cubicBezTo>
                  <a:pt x="467602" y="68420"/>
                  <a:pt x="484909" y="73891"/>
                  <a:pt x="498764" y="83127"/>
                </a:cubicBezTo>
                <a:cubicBezTo>
                  <a:pt x="514078" y="129072"/>
                  <a:pt x="521854" y="122381"/>
                  <a:pt x="512618" y="138545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49236" y="2909455"/>
            <a:ext cx="249382" cy="817418"/>
          </a:xfrm>
          <a:custGeom>
            <a:avLst/>
            <a:gdLst>
              <a:gd name="connsiteX0" fmla="*/ 249382 w 249382"/>
              <a:gd name="connsiteY0" fmla="*/ 0 h 817418"/>
              <a:gd name="connsiteX1" fmla="*/ 0 w 249382"/>
              <a:gd name="connsiteY1" fmla="*/ 457200 h 817418"/>
              <a:gd name="connsiteX2" fmla="*/ 249382 w 249382"/>
              <a:gd name="connsiteY2" fmla="*/ 817418 h 817418"/>
              <a:gd name="connsiteX3" fmla="*/ 249382 w 249382"/>
              <a:gd name="connsiteY3" fmla="*/ 817418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382" h="817418">
                <a:moveTo>
                  <a:pt x="249382" y="0"/>
                </a:moveTo>
                <a:cubicBezTo>
                  <a:pt x="124691" y="160482"/>
                  <a:pt x="0" y="320964"/>
                  <a:pt x="0" y="457200"/>
                </a:cubicBezTo>
                <a:cubicBezTo>
                  <a:pt x="0" y="593436"/>
                  <a:pt x="249382" y="817418"/>
                  <a:pt x="249382" y="817418"/>
                </a:cubicBezTo>
                <a:lnTo>
                  <a:pt x="249382" y="817418"/>
                </a:ln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302327" y="2909455"/>
            <a:ext cx="401782" cy="235621"/>
          </a:xfrm>
          <a:custGeom>
            <a:avLst/>
            <a:gdLst>
              <a:gd name="connsiteX0" fmla="*/ 401782 w 401782"/>
              <a:gd name="connsiteY0" fmla="*/ 193963 h 235621"/>
              <a:gd name="connsiteX1" fmla="*/ 110837 w 401782"/>
              <a:gd name="connsiteY1" fmla="*/ 221672 h 235621"/>
              <a:gd name="connsiteX2" fmla="*/ 0 w 401782"/>
              <a:gd name="connsiteY2" fmla="*/ 0 h 235621"/>
              <a:gd name="connsiteX3" fmla="*/ 0 w 401782"/>
              <a:gd name="connsiteY3" fmla="*/ 0 h 235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782" h="235621">
                <a:moveTo>
                  <a:pt x="401782" y="193963"/>
                </a:moveTo>
                <a:cubicBezTo>
                  <a:pt x="289791" y="223981"/>
                  <a:pt x="177801" y="253999"/>
                  <a:pt x="110837" y="221672"/>
                </a:cubicBezTo>
                <a:cubicBezTo>
                  <a:pt x="43873" y="189345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90800" y="368986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258168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704109" y="2286000"/>
            <a:ext cx="544302" cy="19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51498" y="2286000"/>
            <a:ext cx="544302" cy="19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0999"/>
            <a:ext cx="7315200" cy="263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047999"/>
            <a:ext cx="7286625" cy="350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8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89029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9947" y="480060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Importanat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Discrete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1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52400"/>
            <a:ext cx="7288901" cy="525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03544"/>
            <a:ext cx="7239000" cy="1225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50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28601"/>
            <a:ext cx="792480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257801"/>
            <a:ext cx="7620000" cy="1065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9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6" y="304800"/>
            <a:ext cx="776216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110163"/>
            <a:ext cx="751492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5867400"/>
            <a:ext cx="3200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Importanat Continuous Distribution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866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133600"/>
            <a:ext cx="67722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6972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6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DC26F72BBA74DBCE39413FB241BD2" ma:contentTypeVersion="" ma:contentTypeDescription="Create a new document." ma:contentTypeScope="" ma:versionID="db0fc200aa334aaaef5322dcc6fb1ef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F39939-05A4-4BAA-BB9D-E3309C112BCE}"/>
</file>

<file path=customXml/itemProps2.xml><?xml version="1.0" encoding="utf-8"?>
<ds:datastoreItem xmlns:ds="http://schemas.openxmlformats.org/officeDocument/2006/customXml" ds:itemID="{2E99FD77-539C-4A39-A346-E7865543E335}"/>
</file>

<file path=customXml/itemProps3.xml><?xml version="1.0" encoding="utf-8"?>
<ds:datastoreItem xmlns:ds="http://schemas.openxmlformats.org/officeDocument/2006/customXml" ds:itemID="{FB6AEF35-7FBD-4BC6-A510-19C209E1518B}"/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345</Words>
  <Application>Microsoft Office PowerPoint</Application>
  <PresentationFormat>On-screen Show (4:3)</PresentationFormat>
  <Paragraphs>22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Review on Modelling Process Quality</vt:lpstr>
      <vt:lpstr>The Box Plot</vt:lpstr>
      <vt:lpstr>Example</vt:lpstr>
      <vt:lpstr>PowerPoint Presentation</vt:lpstr>
      <vt:lpstr>Importanat Discrete Distribution</vt:lpstr>
      <vt:lpstr>PowerPoint Presentation</vt:lpstr>
      <vt:lpstr>PowerPoint Presentation</vt:lpstr>
      <vt:lpstr>PowerPoint Presentation</vt:lpstr>
      <vt:lpstr>Importanat Continuous Distribution</vt:lpstr>
      <vt:lpstr>PowerPoint Presentation</vt:lpstr>
      <vt:lpstr>PowerPoint Presentation</vt:lpstr>
      <vt:lpstr>3.3.2 The Lognormal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Sahand</dc:creator>
  <cp:lastModifiedBy>Sahand</cp:lastModifiedBy>
  <cp:revision>20</cp:revision>
  <dcterms:created xsi:type="dcterms:W3CDTF">2014-10-21T14:28:55Z</dcterms:created>
  <dcterms:modified xsi:type="dcterms:W3CDTF">2014-10-23T13:04:40Z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0x0101008ACDC26F72BBA74DBCE39413FB241BD2</vt:lpwstr>
  </property>
</Properties>
</file>