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66" r:id="rId5"/>
    <p:sldId id="269" r:id="rId6"/>
    <p:sldId id="268" r:id="rId7"/>
    <p:sldId id="258" r:id="rId8"/>
    <p:sldId id="272" r:id="rId9"/>
    <p:sldId id="271" r:id="rId10"/>
    <p:sldId id="273" r:id="rId11"/>
    <p:sldId id="262" r:id="rId12"/>
    <p:sldId id="263" r:id="rId13"/>
    <p:sldId id="274" r:id="rId14"/>
    <p:sldId id="264" r:id="rId15"/>
    <p:sldId id="265" r:id="rId16"/>
    <p:sldId id="270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28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9A4A63E-1030-4F76-815B-1971E93F51EA}" type="datetimeFigureOut">
              <a:rPr lang="tr-TR" smtClean="0"/>
              <a:pPr/>
              <a:t>2012-03-21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DDE6F1B-2A90-4A46-9F44-D808DF4C9FA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wm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wmf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Documents%20and%20Settings\Administrator\My%20Documents\My%20Music\Elvis%20Presley%20-%20Suspicious%20Minds.mp3" TargetMode="External"/><Relationship Id="rId1" Type="http://schemas.openxmlformats.org/officeDocument/2006/relationships/audio" Target="../media/audio1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--APdD6vejI&amp;feature=related" TargetMode="External"/><Relationship Id="rId2" Type="http://schemas.openxmlformats.org/officeDocument/2006/relationships/hyperlink" Target="http://www.youtube.com/watch?v=faVkaeTO7J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N-F3mCdP8t4&amp;feature=related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EjN5avRvApk" TargetMode="External"/><Relationship Id="rId2" Type="http://schemas.openxmlformats.org/officeDocument/2006/relationships/hyperlink" Target="http://www.youtube.com/watch?v=_FbSu_2hucw&amp;feature=related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Project Management for ITEC403 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Alev Elçi</a:t>
            </a:r>
          </a:p>
          <a:p>
            <a:endParaRPr lang="tr-TR" dirty="0" smtClean="0"/>
          </a:p>
          <a:p>
            <a:r>
              <a:rPr lang="tr-TR" sz="2000" dirty="0" smtClean="0"/>
              <a:t>Eastern Mediterranean University</a:t>
            </a:r>
          </a:p>
          <a:p>
            <a:r>
              <a:rPr lang="tr-TR" sz="2000" dirty="0" smtClean="0"/>
              <a:t>16 March 2012</a:t>
            </a:r>
            <a:endParaRPr lang="tr-T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Administrator\Local Settings\Temporary Internet Files\Content.IE5\13KJGE9J\MM900395737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4149080"/>
            <a:ext cx="1231338" cy="1368153"/>
          </a:xfrm>
          <a:prstGeom prst="rect">
            <a:avLst/>
          </a:prstGeom>
          <a:noFill/>
        </p:spPr>
      </p:pic>
      <p:pic>
        <p:nvPicPr>
          <p:cNvPr id="17" name="Picture 16" descr="comm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565962"/>
            <a:ext cx="3024336" cy="30070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Managing </a:t>
            </a:r>
            <a:r>
              <a:rPr lang="tr-TR" dirty="0" smtClean="0">
                <a:solidFill>
                  <a:srgbClr val="FF0000"/>
                </a:solidFill>
              </a:rPr>
              <a:t>Project Communication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467544" y="1916832"/>
            <a:ext cx="3456384" cy="28083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Flowchart: Preparation 4"/>
          <p:cNvSpPr/>
          <p:nvPr/>
        </p:nvSpPr>
        <p:spPr>
          <a:xfrm>
            <a:off x="4283968" y="3501008"/>
            <a:ext cx="4860032" cy="3024336"/>
          </a:xfrm>
          <a:prstGeom prst="flowChartPrepa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TextBox 5"/>
          <p:cNvSpPr txBox="1"/>
          <p:nvPr/>
        </p:nvSpPr>
        <p:spPr>
          <a:xfrm>
            <a:off x="395536" y="52292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informal</a:t>
            </a:r>
            <a:endParaRPr lang="tr-TR" dirty="0"/>
          </a:p>
        </p:txBody>
      </p:sp>
      <p:pic>
        <p:nvPicPr>
          <p:cNvPr id="8" name="Picture 7" descr="meeti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293096"/>
            <a:ext cx="1920213" cy="14401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24328" y="28529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formal</a:t>
            </a:r>
            <a:endParaRPr lang="tr-TR" dirty="0"/>
          </a:p>
        </p:txBody>
      </p:sp>
      <p:pic>
        <p:nvPicPr>
          <p:cNvPr id="4098" name="Picture 2" descr="C:\Program Files\Microsoft Office\MEDIA\CAGCAT10\j0332268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4442" y="3211711"/>
            <a:ext cx="657810" cy="743299"/>
          </a:xfrm>
          <a:prstGeom prst="rect">
            <a:avLst/>
          </a:prstGeom>
          <a:noFill/>
        </p:spPr>
      </p:pic>
      <p:pic>
        <p:nvPicPr>
          <p:cNvPr id="4101" name="Picture 5" descr="http://t1.gstatic.com/images?q=tbn:ANd9GcRd3IEjgml63sCEwsiMtxMOzr3P9eTxCqA-OA4r5Cc7MgCw_Gi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3356992"/>
            <a:ext cx="1602431" cy="1440160"/>
          </a:xfrm>
          <a:prstGeom prst="rect">
            <a:avLst/>
          </a:prstGeom>
          <a:noFill/>
        </p:spPr>
      </p:pic>
      <p:pic>
        <p:nvPicPr>
          <p:cNvPr id="4103" name="Picture 7" descr="http://t2.gstatic.com/images?q=tbn:ANd9GcSZmQBQAJ-ZCqez5p8VPzQGsRcC9daZzywTkdfQ_bRgAN7ivmQ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55976" y="5085184"/>
            <a:ext cx="1522437" cy="1522437"/>
          </a:xfrm>
          <a:prstGeom prst="rect">
            <a:avLst/>
          </a:prstGeom>
          <a:noFill/>
        </p:spPr>
      </p:pic>
      <p:pic>
        <p:nvPicPr>
          <p:cNvPr id="4105" name="Picture 9" descr="http://t3.gstatic.com/images?q=tbn:ANd9GcT4G1COZW9wapk5LdTPqm_wSjoYmSNLR4Bqhk8OuMO7VZd1zuZjIQ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3645024"/>
            <a:ext cx="1345881" cy="1008112"/>
          </a:xfrm>
          <a:prstGeom prst="rect">
            <a:avLst/>
          </a:prstGeom>
          <a:noFill/>
        </p:spPr>
      </p:pic>
      <p:pic>
        <p:nvPicPr>
          <p:cNvPr id="4107" name="Picture 11" descr="http://t3.gstatic.com/images?q=tbn:ANd9GcT_OnAe-ZFGNTQT2_0FnwRqtXvqhNTPcj4HQh4RNGl3BFKgScfqo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7584" y="2420888"/>
            <a:ext cx="1624615" cy="1216894"/>
          </a:xfrm>
          <a:prstGeom prst="rect">
            <a:avLst/>
          </a:prstGeom>
          <a:noFill/>
        </p:spPr>
      </p:pic>
      <p:pic>
        <p:nvPicPr>
          <p:cNvPr id="4109" name="Picture 13" descr="http://t2.gstatic.com/images?q=tbn:ANd9GcR3U2qim8mSvlcuI4sUjhRxc4ALShZHe4nOrsHhUMB_-8rYi6Nb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411760" y="2204864"/>
            <a:ext cx="1080119" cy="1080120"/>
          </a:xfrm>
          <a:prstGeom prst="rect">
            <a:avLst/>
          </a:prstGeom>
          <a:noFill/>
        </p:spPr>
      </p:pic>
      <p:pic>
        <p:nvPicPr>
          <p:cNvPr id="4111" name="Picture 15" descr="http://t2.gstatic.com/images?q=tbn:ANd9GcTrPtBDICXWbGf4J2nVb2MrOn4KUc0_usxOWNNxB8DXvUyZnrHn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3284984"/>
            <a:ext cx="1440160" cy="52935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istrator\Local Settings\Temporary Internet Files\Content.IE5\CFJNYL4H\MC900434383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779912" y="3284984"/>
            <a:ext cx="1198291" cy="12228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Managing Project Communication</a:t>
            </a:r>
            <a:endParaRPr lang="tr-TR" dirty="0"/>
          </a:p>
        </p:txBody>
      </p:sp>
      <p:pic>
        <p:nvPicPr>
          <p:cNvPr id="6" name="Content Placeholder 5" descr="commun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26899" y="2249488"/>
            <a:ext cx="7090202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Initiation &amp; Planning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Scope</a:t>
            </a:r>
          </a:p>
          <a:p>
            <a:r>
              <a:rPr lang="tr-TR" dirty="0" smtClean="0"/>
              <a:t>Scheduling</a:t>
            </a:r>
          </a:p>
          <a:p>
            <a:r>
              <a:rPr lang="tr-TR" dirty="0" smtClean="0"/>
              <a:t>Resources</a:t>
            </a:r>
          </a:p>
          <a:p>
            <a:r>
              <a:rPr lang="tr-TR" dirty="0" smtClean="0"/>
              <a:t>Quality</a:t>
            </a:r>
          </a:p>
          <a:p>
            <a:r>
              <a:rPr lang="tr-TR" dirty="0" smtClean="0"/>
              <a:t>Risk</a:t>
            </a:r>
          </a:p>
          <a:p>
            <a:r>
              <a:rPr lang="tr-TR" dirty="0" smtClean="0"/>
              <a:t>Procurement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Scope Statement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ct val="50000"/>
              </a:spcAft>
              <a:buNone/>
            </a:pPr>
            <a:r>
              <a:rPr lang="en-US" dirty="0" smtClean="0"/>
              <a:t>Document prepared for the customer that describes what the project will </a:t>
            </a:r>
            <a:r>
              <a:rPr lang="en-US" sz="3500" dirty="0" smtClean="0">
                <a:solidFill>
                  <a:srgbClr val="FF0000"/>
                </a:solidFill>
              </a:rPr>
              <a:t>deliver </a:t>
            </a:r>
            <a:r>
              <a:rPr lang="en-US" dirty="0" smtClean="0"/>
              <a:t>and outlines generally at a high level all </a:t>
            </a:r>
            <a:r>
              <a:rPr lang="en-US" sz="3900" dirty="0" smtClean="0">
                <a:solidFill>
                  <a:srgbClr val="92D050"/>
                </a:solidFill>
              </a:rPr>
              <a:t>work</a:t>
            </a:r>
            <a:r>
              <a:rPr lang="en-US" dirty="0" smtClean="0"/>
              <a:t> required to complete the project</a:t>
            </a:r>
            <a:endParaRPr lang="en-US" sz="800" dirty="0" smtClean="0"/>
          </a:p>
          <a:p>
            <a:r>
              <a:rPr lang="en-US" dirty="0" smtClean="0"/>
              <a:t>Addresses: </a:t>
            </a:r>
            <a:endParaRPr lang="en-US" sz="900" dirty="0" smtClean="0"/>
          </a:p>
          <a:p>
            <a:pPr lvl="1"/>
            <a:r>
              <a:rPr lang="en-US" sz="2400" dirty="0" smtClean="0"/>
              <a:t>What problem or opportunity does the project address?</a:t>
            </a:r>
            <a:endParaRPr lang="en-US" sz="900" dirty="0" smtClean="0"/>
          </a:p>
          <a:p>
            <a:pPr lvl="1"/>
            <a:r>
              <a:rPr lang="en-US" sz="2400" dirty="0" smtClean="0"/>
              <a:t>What are the quantifiable results to be achieved?</a:t>
            </a:r>
            <a:endParaRPr lang="en-US" sz="900" dirty="0" smtClean="0"/>
          </a:p>
          <a:p>
            <a:pPr lvl="1"/>
            <a:r>
              <a:rPr lang="en-US" sz="2400" dirty="0" smtClean="0"/>
              <a:t>What needs to be done?</a:t>
            </a:r>
            <a:endParaRPr lang="en-US" sz="800" dirty="0" smtClean="0"/>
          </a:p>
          <a:p>
            <a:pPr lvl="1"/>
            <a:r>
              <a:rPr lang="en-US" sz="2400" dirty="0" smtClean="0"/>
              <a:t>How will success be measured?</a:t>
            </a:r>
            <a:endParaRPr lang="en-US" sz="800" dirty="0" smtClean="0"/>
          </a:p>
          <a:p>
            <a:pPr lvl="1"/>
            <a:r>
              <a:rPr lang="en-US" sz="2400" dirty="0" smtClean="0"/>
              <a:t>How will the end of the project be identified?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Project Execution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Monitoring Progress </a:t>
            </a:r>
          </a:p>
          <a:p>
            <a:r>
              <a:rPr lang="tr-TR" dirty="0" smtClean="0"/>
              <a:t>Managing Change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Control &amp; Closure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Control</a:t>
            </a:r>
          </a:p>
          <a:p>
            <a:r>
              <a:rPr lang="tr-TR" dirty="0" smtClean="0"/>
              <a:t>Closure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0"/>
            <a:ext cx="4762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hanks-ae">
            <a:hlinkClick r:id="" action="ppaction://media"/>
          </p:cNvPr>
          <p:cNvPicPr>
            <a:picLocks noRot="1" noChangeAspect="1"/>
          </p:cNvPicPr>
          <p:nvPr>
            <a:wavAudioFile r:embed="rId1" name="thanks-ae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 rot="19505416">
            <a:off x="-235237" y="2967335"/>
            <a:ext cx="3544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/>
                <a:solidFill>
                  <a:schemeClr val="accent3"/>
                </a:solidFill>
              </a:rPr>
              <a:t>tough job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9" name="Elvis Presley - Suspicious Minds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6876256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299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SUCCESS Stories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sz="3900" dirty="0" smtClean="0">
                <a:solidFill>
                  <a:srgbClr val="FF0000"/>
                </a:solidFill>
              </a:rPr>
              <a:t>Steven Jobs </a:t>
            </a:r>
            <a:r>
              <a:rPr lang="tr-TR" dirty="0" smtClean="0"/>
              <a:t>&amp; Steve Wozniak... </a:t>
            </a:r>
            <a:r>
              <a:rPr lang="tr-TR" dirty="0" smtClean="0">
                <a:solidFill>
                  <a:srgbClr val="FF0000"/>
                </a:solidFill>
              </a:rPr>
              <a:t>Apple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2"/>
              </a:rPr>
              <a:t>http://www.youtube.com/watch?v=U3a8m51ERkA</a:t>
            </a:r>
          </a:p>
          <a:p>
            <a:r>
              <a:rPr lang="tr-TR" dirty="0" smtClean="0">
                <a:hlinkClick r:id="rId2"/>
              </a:rPr>
              <a:t>http://www.youtube.com/watch?v=faVkaeTO7JE</a:t>
            </a:r>
            <a:r>
              <a:rPr lang="tr-TR" dirty="0" smtClean="0"/>
              <a:t> </a:t>
            </a:r>
          </a:p>
          <a:p>
            <a:r>
              <a:rPr lang="tr-TR" sz="3900" dirty="0" smtClean="0">
                <a:solidFill>
                  <a:srgbClr val="FFC000"/>
                </a:solidFill>
              </a:rPr>
              <a:t>Mark Zuckerberg</a:t>
            </a:r>
            <a:r>
              <a:rPr lang="tr-TR" dirty="0" smtClean="0"/>
              <a:t>,  </a:t>
            </a:r>
            <a:r>
              <a:rPr lang="en-US" dirty="0" smtClean="0"/>
              <a:t>Eduardo </a:t>
            </a:r>
            <a:r>
              <a:rPr lang="en-US" dirty="0" err="1" smtClean="0"/>
              <a:t>Saverin</a:t>
            </a:r>
            <a:r>
              <a:rPr lang="en-US" dirty="0" smtClean="0"/>
              <a:t>, Dustin </a:t>
            </a:r>
            <a:r>
              <a:rPr lang="en-US" dirty="0" err="1" smtClean="0"/>
              <a:t>Moskovitz</a:t>
            </a:r>
            <a:r>
              <a:rPr lang="en-US" dirty="0" smtClean="0"/>
              <a:t> and Chris Hughes</a:t>
            </a:r>
            <a:r>
              <a:rPr lang="tr-TR" dirty="0" smtClean="0"/>
              <a:t>... </a:t>
            </a:r>
            <a:r>
              <a:rPr lang="tr-TR" dirty="0" smtClean="0">
                <a:solidFill>
                  <a:srgbClr val="FFC000"/>
                </a:solidFill>
              </a:rPr>
              <a:t>Facebook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3"/>
              </a:rPr>
              <a:t>http://www.youtube.com/watch?v=--APdD6vejI&amp;feature=related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4"/>
              </a:rPr>
              <a:t>http://www.youtube.com/watch?v=N-F3mCdP8t4&amp;feature=related</a:t>
            </a:r>
            <a:r>
              <a:rPr lang="tr-TR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SUCCESS Stories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3600" dirty="0" smtClean="0">
                <a:solidFill>
                  <a:srgbClr val="00B050"/>
                </a:solidFill>
              </a:rPr>
              <a:t>Sergey Brin &amp; Larry Page</a:t>
            </a:r>
            <a:r>
              <a:rPr lang="tr-TR" dirty="0" smtClean="0"/>
              <a:t>... </a:t>
            </a:r>
            <a:r>
              <a:rPr lang="tr-TR" dirty="0" smtClean="0">
                <a:solidFill>
                  <a:srgbClr val="92D050"/>
                </a:solidFill>
              </a:rPr>
              <a:t>Google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2"/>
              </a:rPr>
              <a:t>http://www.youtube.com/watch?v=_FbSu_2hucw&amp;feature=related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3"/>
              </a:rPr>
              <a:t>http://www.youtube.com/watch?v=EjN5avRvApk</a:t>
            </a:r>
            <a:r>
              <a:rPr lang="tr-TR" dirty="0" smtClean="0"/>
              <a:t>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ank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05650" y="4437112"/>
            <a:ext cx="2038350" cy="2238375"/>
          </a:xfrm>
          <a:prstGeom prst="rect">
            <a:avLst/>
          </a:prstGeom>
        </p:spPr>
      </p:pic>
      <p:pic>
        <p:nvPicPr>
          <p:cNvPr id="3" name="thanks-ae">
            <a:hlinkClick r:id="" action="ppaction://media"/>
          </p:cNvPr>
          <p:cNvPicPr>
            <a:picLocks noRot="1" noChangeAspect="1"/>
          </p:cNvPicPr>
          <p:nvPr>
            <a:wavAudioFile r:embed="rId1" name="thanks-ae"/>
          </p:nvPr>
        </p:nvPicPr>
        <p:blipFill>
          <a:blip r:embed="rId4" cstate="print"/>
          <a:stretch>
            <a:fillRect/>
          </a:stretch>
        </p:blipFill>
        <p:spPr>
          <a:xfrm>
            <a:off x="7740352" y="5157192"/>
            <a:ext cx="304800" cy="30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620688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DREAM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20593204">
            <a:off x="817421" y="1696762"/>
            <a:ext cx="6737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LOVE what you do</a:t>
            </a:r>
            <a:endParaRPr lang="en-U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187107">
            <a:off x="3258098" y="2187971"/>
            <a:ext cx="5867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5400" b="1" spc="50" dirty="0" smtClean="0">
                <a:ln w="11430"/>
                <a:blipFill>
                  <a:blip r:embed="rId5"/>
                  <a:tile tx="0" ty="0" sx="100000" sy="100000" flip="none" algn="tl"/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have</a:t>
            </a:r>
            <a:r>
              <a:rPr lang="tr-TR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FUN enjoy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79637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 rot="270141">
            <a:off x="897761" y="3369766"/>
            <a:ext cx="7348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tr-TR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Think DIFFERENT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95715" y="2852936"/>
            <a:ext cx="35525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passION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761" y="5025950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get</a:t>
            </a:r>
            <a:r>
              <a:rPr lang="tr-TR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IDEAS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1226901" y="2708920"/>
            <a:ext cx="3304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tr-TR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research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 rot="20384647">
            <a:off x="2275643" y="5403141"/>
            <a:ext cx="4913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tr-TR" sz="5400" b="1" dirty="0" smtClean="0">
                <a:ln/>
                <a:solidFill>
                  <a:schemeClr val="accent3"/>
                </a:solidFill>
              </a:rPr>
              <a:t>use emotions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Outline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tr-TR" dirty="0" smtClean="0"/>
              <a:t>Definitions for Project Management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Project Management Methodology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Project Management  Process Groups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Team Building Game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Success Stories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 ETHICAL give References !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The videos, pictures &amp; cartoons used in this presentation are not my individual property </a:t>
            </a:r>
          </a:p>
          <a:p>
            <a:r>
              <a:rPr lang="tr-TR" dirty="0" smtClean="0">
                <a:hlinkClick r:id="rId2"/>
              </a:rPr>
              <a:t>http://www.youtube.com/</a:t>
            </a:r>
            <a:r>
              <a:rPr lang="tr-TR" dirty="0" smtClean="0"/>
              <a:t> </a:t>
            </a:r>
          </a:p>
          <a:p>
            <a:r>
              <a:rPr lang="tr-TR" dirty="0" smtClean="0">
                <a:hlinkClick r:id="rId3"/>
              </a:rPr>
              <a:t>http://www.google.com.tr/</a:t>
            </a:r>
            <a:r>
              <a:rPr lang="tr-TR" dirty="0" smtClean="0">
                <a:hlinkClick r:id="rId2"/>
              </a:rPr>
              <a:t> </a:t>
            </a:r>
          </a:p>
          <a:p>
            <a:r>
              <a:rPr lang="tr-TR" dirty="0" smtClean="0"/>
              <a:t>Fuller M.A.,Valacich J.S., George J.F. (2008). Information Systems Project Management. Pearson Prentice Hall:NJ. </a:t>
            </a:r>
            <a:endParaRPr lang="tr-TR" dirty="0" smtClean="0">
              <a:hlinkClick r:id="rId2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“A </a:t>
            </a:r>
            <a:r>
              <a:rPr lang="en-US" sz="4000" dirty="0" smtClean="0">
                <a:solidFill>
                  <a:srgbClr val="FFC000"/>
                </a:solidFill>
              </a:rPr>
              <a:t>planned</a:t>
            </a:r>
            <a:r>
              <a:rPr lang="en-US" dirty="0" smtClean="0"/>
              <a:t> undertaking of </a:t>
            </a:r>
            <a:r>
              <a:rPr lang="en-US" dirty="0" smtClean="0">
                <a:solidFill>
                  <a:srgbClr val="00B050"/>
                </a:solidFill>
              </a:rPr>
              <a:t>related activities </a:t>
            </a:r>
            <a:r>
              <a:rPr lang="en-US" dirty="0" smtClean="0"/>
              <a:t>to reach an </a:t>
            </a:r>
            <a:r>
              <a:rPr lang="en-US" sz="4800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 that has a </a:t>
            </a:r>
            <a:r>
              <a:rPr lang="en-US" sz="3600" dirty="0" smtClean="0">
                <a:solidFill>
                  <a:srgbClr val="00B0F0"/>
                </a:solidFill>
              </a:rPr>
              <a:t>beginning</a:t>
            </a:r>
            <a:r>
              <a:rPr lang="en-US" dirty="0" smtClean="0"/>
              <a:t> and an </a:t>
            </a:r>
            <a:r>
              <a:rPr lang="en-US" sz="4400" dirty="0" smtClean="0">
                <a:solidFill>
                  <a:srgbClr val="0070C0"/>
                </a:solidFill>
              </a:rPr>
              <a:t>end</a:t>
            </a:r>
            <a:r>
              <a:rPr lang="en-US" dirty="0" smtClean="0"/>
              <a:t>.”</a:t>
            </a:r>
            <a:r>
              <a:rPr lang="tr-TR" dirty="0" smtClean="0"/>
              <a:t> </a:t>
            </a:r>
          </a:p>
          <a:p>
            <a:pPr algn="r">
              <a:buNone/>
            </a:pPr>
            <a:r>
              <a:rPr lang="tr-TR" sz="2000" dirty="0" smtClean="0"/>
              <a:t>Project Management Institute</a:t>
            </a:r>
            <a:endParaRPr lang="tr-TR" sz="2000" dirty="0"/>
          </a:p>
        </p:txBody>
      </p:sp>
      <p:pic>
        <p:nvPicPr>
          <p:cNvPr id="4" name="Picture 3" descr="pro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4439" y="4500711"/>
            <a:ext cx="2333625" cy="1952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988840"/>
            <a:ext cx="9180512" cy="48747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Environment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One to many individuals involved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Time can range from days to years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Temporary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rioritized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elect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 Projects</a:t>
            </a:r>
          </a:p>
          <a:p>
            <a:pPr>
              <a:lnSpc>
                <a:spcPct val="170000"/>
              </a:lnSpc>
            </a:pP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</a:t>
            </a:r>
            <a:r>
              <a:rPr lang="en-US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enior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management support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is needed</a:t>
            </a:r>
          </a:p>
          <a:p>
            <a:pPr>
              <a:lnSpc>
                <a:spcPct val="170000"/>
              </a:lnSpc>
            </a:pP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Project members often come and go</a:t>
            </a:r>
            <a:endParaRPr lang="tr-TR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>
              <a:lnSpc>
                <a:spcPct val="170000"/>
              </a:lnSpc>
            </a:pPr>
            <a:r>
              <a:rPr lang="tr-TR" sz="4700" dirty="0" smtClean="0">
                <a:solidFill>
                  <a:srgbClr val="C00000"/>
                </a:solidFill>
              </a:rPr>
              <a:t>P</a:t>
            </a:r>
            <a:r>
              <a:rPr lang="en-US" sz="4700" dirty="0" err="1" smtClean="0">
                <a:solidFill>
                  <a:srgbClr val="C00000"/>
                </a:solidFill>
              </a:rPr>
              <a:t>roject</a:t>
            </a:r>
            <a:r>
              <a:rPr lang="en-US" sz="4700" dirty="0" smtClean="0">
                <a:solidFill>
                  <a:srgbClr val="C00000"/>
                </a:solidFill>
              </a:rPr>
              <a:t> manage</a:t>
            </a:r>
            <a:r>
              <a:rPr lang="tr-TR" sz="4700" dirty="0" smtClean="0">
                <a:solidFill>
                  <a:srgbClr val="C00000"/>
                </a:solidFill>
              </a:rPr>
              <a:t>r</a:t>
            </a:r>
            <a:r>
              <a:rPr lang="tr-TR" sz="4700" dirty="0" smtClean="0"/>
              <a:t> </a:t>
            </a:r>
            <a:r>
              <a:rPr lang="tr-TR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leads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0519" y="1628800"/>
            <a:ext cx="5049993" cy="52565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Manager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smtClean="0"/>
              <a:t>Leader</a:t>
            </a:r>
          </a:p>
          <a:p>
            <a:r>
              <a:rPr lang="en-US" sz="3600" dirty="0" smtClean="0"/>
              <a:t>Communicator</a:t>
            </a:r>
          </a:p>
          <a:p>
            <a:r>
              <a:rPr lang="en-US" sz="3600" dirty="0" smtClean="0"/>
              <a:t>Negotiator</a:t>
            </a:r>
          </a:p>
          <a:p>
            <a:r>
              <a:rPr lang="en-US" sz="3600" dirty="0" smtClean="0"/>
              <a:t>Problem solver</a:t>
            </a:r>
          </a:p>
          <a:p>
            <a:r>
              <a:rPr lang="en-US" sz="3600" dirty="0" smtClean="0"/>
              <a:t>Influencer</a:t>
            </a:r>
          </a:p>
          <a:p>
            <a:r>
              <a:rPr lang="en-US" sz="3600" dirty="0" smtClean="0"/>
              <a:t>Motivator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Project Stakeholders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Individuals </a:t>
            </a:r>
            <a:r>
              <a:rPr lang="tr-TR" sz="2400" dirty="0" smtClean="0"/>
              <a:t>who has interest in the success: B</a:t>
            </a:r>
            <a:r>
              <a:rPr lang="en-US" sz="2400" dirty="0" err="1" smtClean="0"/>
              <a:t>enefit</a:t>
            </a:r>
            <a:r>
              <a:rPr lang="en-US" sz="2400" dirty="0" smtClean="0"/>
              <a:t>, participate, or be impacted by proposed system</a:t>
            </a:r>
          </a:p>
          <a:p>
            <a:endParaRPr lang="tr-TR" dirty="0" smtClean="0"/>
          </a:p>
          <a:p>
            <a:r>
              <a:rPr lang="tr-TR" dirty="0" smtClean="0"/>
              <a:t>Project Manager</a:t>
            </a:r>
          </a:p>
          <a:p>
            <a:r>
              <a:rPr lang="tr-TR" dirty="0" smtClean="0"/>
              <a:t>Customer</a:t>
            </a:r>
          </a:p>
          <a:p>
            <a:r>
              <a:rPr lang="tr-TR" dirty="0" smtClean="0"/>
              <a:t>Organization</a:t>
            </a:r>
          </a:p>
          <a:p>
            <a:r>
              <a:rPr lang="tr-TR" dirty="0" smtClean="0"/>
              <a:t>Team Members</a:t>
            </a:r>
          </a:p>
          <a:p>
            <a:r>
              <a:rPr lang="tr-TR" dirty="0" smtClean="0"/>
              <a:t>Influencers</a:t>
            </a:r>
          </a:p>
          <a:p>
            <a:r>
              <a:rPr lang="tr-TR" dirty="0" smtClean="0"/>
              <a:t>Project Management Office</a:t>
            </a:r>
          </a:p>
          <a:p>
            <a:r>
              <a:rPr lang="tr-TR" dirty="0" smtClean="0"/>
              <a:t>Sponsors</a:t>
            </a:r>
            <a:endParaRPr lang="tr-TR" dirty="0"/>
          </a:p>
        </p:txBody>
      </p:sp>
      <p:pic>
        <p:nvPicPr>
          <p:cNvPr id="5" name="Picture 4" descr="stakehol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19687" y="2902270"/>
            <a:ext cx="3860825" cy="3983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Methodology </a:t>
            </a:r>
            <a:endParaRPr lang="tr-TR" dirty="0"/>
          </a:p>
        </p:txBody>
      </p:sp>
      <p:pic>
        <p:nvPicPr>
          <p:cNvPr id="2050" name="Picture 2" descr="C:\Documents and Settings\Administrator\Local Settings\temp\Rar$DI05.625\fig.01_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91003"/>
            <a:ext cx="8229600" cy="3441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932040" y="1628800"/>
            <a:ext cx="4211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Sets up Project Life Cycle steps so all project team uses the same project management process  to deliver project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4" descr="imagesCAQM1S6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20517" y="3509565"/>
            <a:ext cx="3375819" cy="3375819"/>
          </a:xfrm>
          <a:prstGeom prst="rect">
            <a:avLst/>
          </a:prstGeom>
        </p:spPr>
      </p:pic>
      <p:pic>
        <p:nvPicPr>
          <p:cNvPr id="4" name="Content Placeholder 3" descr="team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515949"/>
            <a:ext cx="5256584" cy="33450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Team Development Stages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Form</a:t>
            </a:r>
            <a:endParaRPr lang="tr-TR" i="1" dirty="0" smtClean="0"/>
          </a:p>
          <a:p>
            <a:pPr lvl="1">
              <a:spcAft>
                <a:spcPct val="50000"/>
              </a:spcAft>
            </a:pPr>
            <a:r>
              <a:rPr lang="en-US" dirty="0" smtClean="0"/>
              <a:t>Become familiar with fellow team member</a:t>
            </a:r>
            <a:r>
              <a:rPr lang="tr-TR" dirty="0" smtClean="0"/>
              <a:t>s</a:t>
            </a:r>
            <a:endParaRPr lang="en-US" dirty="0" smtClean="0"/>
          </a:p>
          <a:p>
            <a:pPr lvl="1">
              <a:spcAft>
                <a:spcPct val="50000"/>
              </a:spcAft>
            </a:pPr>
            <a:r>
              <a:rPr lang="en-US" dirty="0" smtClean="0"/>
              <a:t>Establish team goals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Provide work assignments</a:t>
            </a:r>
            <a:endParaRPr lang="tr-TR" i="1" dirty="0" smtClean="0"/>
          </a:p>
          <a:p>
            <a:r>
              <a:rPr lang="en-US" i="1" dirty="0" smtClean="0"/>
              <a:t>Storm</a:t>
            </a:r>
            <a:endParaRPr lang="tr-TR" i="1" dirty="0" smtClean="0"/>
          </a:p>
          <a:p>
            <a:pPr lvl="1">
              <a:spcAft>
                <a:spcPct val="50000"/>
              </a:spcAft>
            </a:pPr>
            <a:r>
              <a:rPr lang="en-US" dirty="0" smtClean="0"/>
              <a:t>Set goals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Establish power levels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Identify leadership roles</a:t>
            </a:r>
            <a:endParaRPr lang="tr-TR" i="1" dirty="0" smtClean="0"/>
          </a:p>
          <a:p>
            <a:r>
              <a:rPr lang="en-US" i="1" dirty="0" smtClean="0"/>
              <a:t>Norm</a:t>
            </a:r>
            <a:endParaRPr lang="tr-TR" i="1" dirty="0" smtClean="0"/>
          </a:p>
          <a:p>
            <a:pPr lvl="1"/>
            <a:r>
              <a:rPr lang="tr-TR" i="1" dirty="0" smtClean="0"/>
              <a:t>Develop common purpose</a:t>
            </a:r>
          </a:p>
          <a:p>
            <a:pPr lvl="1"/>
            <a:endParaRPr lang="tr-TR" i="1" dirty="0" smtClean="0"/>
          </a:p>
          <a:p>
            <a:pPr lvl="1"/>
            <a:r>
              <a:rPr lang="tr-TR" i="1" dirty="0" smtClean="0"/>
              <a:t>Specify normal operating procedures </a:t>
            </a:r>
            <a:endParaRPr lang="tr-TR" i="1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Perform</a:t>
            </a:r>
            <a:endParaRPr lang="tr-TR" i="1" dirty="0" smtClean="0"/>
          </a:p>
          <a:p>
            <a:pPr lvl="1">
              <a:spcAft>
                <a:spcPct val="50000"/>
              </a:spcAft>
            </a:pPr>
            <a:r>
              <a:rPr lang="en-US" dirty="0" smtClean="0"/>
              <a:t>Start project work 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Stage ends when the project is completed</a:t>
            </a:r>
            <a:endParaRPr lang="en-US" i="1" dirty="0" smtClean="0"/>
          </a:p>
          <a:p>
            <a:r>
              <a:rPr lang="en-US" i="1" dirty="0" smtClean="0"/>
              <a:t>Adjourn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Complete project assignments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Team members are released from the project and reassigned</a:t>
            </a:r>
          </a:p>
          <a:p>
            <a:pPr lvl="1">
              <a:spcAft>
                <a:spcPct val="50000"/>
              </a:spcAft>
            </a:pPr>
            <a:r>
              <a:rPr lang="en-US" dirty="0" smtClean="0"/>
              <a:t>Different emotional reactions exhibited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7D9FB8F9408D47A29264F2CEEC94B0" ma:contentTypeVersion="" ma:contentTypeDescription="Create a new document." ma:contentTypeScope="" ma:versionID="db7ea5c0b34f0f38c9cdee89732adf2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3aad9280c7bc17f35f657eabd183f1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9EF2E7B-F789-4B10-9564-70605ACFECB9}"/>
</file>

<file path=customXml/itemProps2.xml><?xml version="1.0" encoding="utf-8"?>
<ds:datastoreItem xmlns:ds="http://schemas.openxmlformats.org/officeDocument/2006/customXml" ds:itemID="{93E2C058-1ABD-43C7-9D06-BE3A94AF948A}"/>
</file>

<file path=customXml/itemProps3.xml><?xml version="1.0" encoding="utf-8"?>
<ds:datastoreItem xmlns:ds="http://schemas.openxmlformats.org/officeDocument/2006/customXml" ds:itemID="{1223048F-A4D3-46E9-B1CA-2722D3034494}"/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249</TotalTime>
  <Words>437</Words>
  <Application>Microsoft Office PowerPoint</Application>
  <PresentationFormat>On-screen Show (4:3)</PresentationFormat>
  <Paragraphs>112</Paragraphs>
  <Slides>20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Urban</vt:lpstr>
      <vt:lpstr>Project Management for ITEC403 </vt:lpstr>
      <vt:lpstr>Outline</vt:lpstr>
      <vt:lpstr>Project</vt:lpstr>
      <vt:lpstr>Project Environment</vt:lpstr>
      <vt:lpstr>Project Manager</vt:lpstr>
      <vt:lpstr>Project Stakeholders</vt:lpstr>
      <vt:lpstr>Methodology </vt:lpstr>
      <vt:lpstr>Slide 8</vt:lpstr>
      <vt:lpstr>Project Team Development Stages</vt:lpstr>
      <vt:lpstr>Managing Project Communication</vt:lpstr>
      <vt:lpstr>Managing Project Communication</vt:lpstr>
      <vt:lpstr>Project Initiation &amp; Planning</vt:lpstr>
      <vt:lpstr>Project Scope Statement</vt:lpstr>
      <vt:lpstr>Project Execution</vt:lpstr>
      <vt:lpstr>Project Control &amp; Closure</vt:lpstr>
      <vt:lpstr>Slide 16</vt:lpstr>
      <vt:lpstr>SUCCESS Stories</vt:lpstr>
      <vt:lpstr>SUCCESS Stories</vt:lpstr>
      <vt:lpstr>Slide 19</vt:lpstr>
      <vt:lpstr>Be ETHICAL give References !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Management for ITEC403 </dc:title>
  <dc:creator> Alev Elci</dc:creator>
  <cp:lastModifiedBy> Alev Elci</cp:lastModifiedBy>
  <cp:revision>22</cp:revision>
  <dcterms:created xsi:type="dcterms:W3CDTF">2012-03-15T12:23:48Z</dcterms:created>
  <dcterms:modified xsi:type="dcterms:W3CDTF">2012-03-21T09:33:47Z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0x010100E37D9FB8F9408D47A29264F2CEEC94B0</vt:lpwstr>
  </property>
</Properties>
</file>