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59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57A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485A05-C751-4AC6-97ED-ECEEBB4AB7B0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A05-C751-4AC6-97ED-ECEEBB4AB7B0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A05-C751-4AC6-97ED-ECEEBB4AB7B0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A05-C751-4AC6-97ED-ECEEBB4AB7B0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485A05-C751-4AC6-97ED-ECEEBB4AB7B0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A05-C751-4AC6-97ED-ECEEBB4AB7B0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A05-C751-4AC6-97ED-ECEEBB4AB7B0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485A05-C751-4AC6-97ED-ECEEBB4AB7B0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A05-C751-4AC6-97ED-ECEEBB4AB7B0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485A05-C751-4AC6-97ED-ECEEBB4AB7B0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485A05-C751-4AC6-97ED-ECEEBB4AB7B0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4485A05-C751-4AC6-97ED-ECEEBB4AB7B0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err="1" smtClean="0"/>
              <a:t>Birol</a:t>
            </a:r>
            <a:r>
              <a:rPr lang="en-US" dirty="0" smtClean="0"/>
              <a:t> </a:t>
            </a:r>
            <a:r>
              <a:rPr lang="en-US" dirty="0" err="1" smtClean="0"/>
              <a:t>Özkaya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User-Centered Website/Software Development</a:t>
            </a:r>
            <a:endParaRPr lang="en-US" sz="4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681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Hybrid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Organizational Scheme </a:t>
            </a:r>
            <a:b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(Combination of Topical and Alphabetical)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3" y="1298575"/>
            <a:ext cx="7577654" cy="4937125"/>
          </a:xfrm>
        </p:spPr>
      </p:pic>
    </p:spTree>
    <p:extLst>
      <p:ext uri="{BB962C8B-B14F-4D97-AF65-F5344CB8AC3E}">
        <p14:creationId xmlns:p14="http://schemas.microsoft.com/office/powerpoint/2010/main" val="5255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Visual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Good appearance of a webpage or user-interface creates a good first impression and invites confidence.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ahoma" pitchFamily="34" charset="0"/>
                <a:ea typeface="Tahoma" pitchFamily="34" charset="0"/>
              </a:rPr>
              <a:t>Four principles of visual organization:</a:t>
            </a:r>
          </a:p>
          <a:p>
            <a:pPr marL="342900" indent="-342900"/>
            <a:r>
              <a:rPr lang="en-US" sz="2000" b="1" dirty="0" smtClean="0">
                <a:latin typeface="Tahoma" pitchFamily="34" charset="0"/>
                <a:ea typeface="Tahoma" pitchFamily="34" charset="0"/>
              </a:rPr>
              <a:t>Proximity</a:t>
            </a:r>
          </a:p>
          <a:p>
            <a:pPr marL="0" indent="0">
              <a:buNone/>
            </a:pPr>
            <a:r>
              <a:rPr lang="en-US" dirty="0">
                <a:latin typeface="Tahoma" pitchFamily="34" charset="0"/>
                <a:ea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- Group related items close together; </a:t>
            </a:r>
            <a:r>
              <a:rPr lang="en-US" sz="2000" dirty="0">
                <a:latin typeface="Tahoma" pitchFamily="34" charset="0"/>
                <a:ea typeface="Tahoma" pitchFamily="34" charset="0"/>
              </a:rPr>
              <a:t>Separate unrelated items</a:t>
            </a:r>
          </a:p>
          <a:p>
            <a:pPr marL="342900" indent="-342900"/>
            <a:r>
              <a:rPr lang="en-US" sz="2000" b="1" dirty="0" smtClean="0">
                <a:latin typeface="Tahoma" pitchFamily="34" charset="0"/>
                <a:ea typeface="Tahoma" pitchFamily="34" charset="0"/>
              </a:rPr>
              <a:t>Alignment</a:t>
            </a:r>
          </a:p>
          <a:p>
            <a:pPr marL="0" indent="0">
              <a:buNone/>
            </a:pPr>
            <a:r>
              <a:rPr lang="en-US" dirty="0">
                <a:latin typeface="Tahoma" pitchFamily="34" charset="0"/>
                <a:ea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- Place related items along an imaginary line</a:t>
            </a:r>
          </a:p>
          <a:p>
            <a:pPr marL="342900" indent="-342900"/>
            <a:r>
              <a:rPr lang="en-US" sz="2000" b="1" dirty="0" smtClean="0">
                <a:latin typeface="Tahoma" pitchFamily="34" charset="0"/>
                <a:ea typeface="Tahoma" pitchFamily="34" charset="0"/>
              </a:rPr>
              <a:t>Consistency</a:t>
            </a:r>
          </a:p>
          <a:p>
            <a:pPr marL="0" indent="0">
              <a:buNone/>
            </a:pPr>
            <a:r>
              <a:rPr lang="en-US" dirty="0">
                <a:latin typeface="Tahoma" pitchFamily="34" charset="0"/>
                <a:ea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- Make related items coherent and uniform (e.g. same size for </a:t>
            </a:r>
          </a:p>
          <a:p>
            <a:pPr marL="0" indent="0"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            the buttons, same location for the links on each webpage)</a:t>
            </a:r>
          </a:p>
          <a:p>
            <a:pPr marL="342900" indent="-342900"/>
            <a:r>
              <a:rPr lang="en-US" sz="2000" b="1" dirty="0" smtClean="0">
                <a:latin typeface="Tahoma" pitchFamily="34" charset="0"/>
                <a:ea typeface="Tahoma" pitchFamily="34" charset="0"/>
              </a:rPr>
              <a:t>Contrast</a:t>
            </a:r>
          </a:p>
          <a:p>
            <a:pPr marL="0" indent="0">
              <a:buNone/>
            </a:pPr>
            <a:r>
              <a:rPr lang="en-US" dirty="0">
                <a:latin typeface="Tahoma" pitchFamily="34" charset="0"/>
                <a:ea typeface="Tahoma" pitchFamily="34" charset="0"/>
              </a:rPr>
              <a:t>	</a:t>
            </a:r>
            <a:r>
              <a:rPr lang="en-US" sz="2000" dirty="0">
                <a:latin typeface="Tahoma" pitchFamily="34" charset="0"/>
                <a:ea typeface="Tahoma" pitchFamily="34" charset="0"/>
              </a:rPr>
              <a:t>- Make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different items look different by changing its size, style,</a:t>
            </a:r>
          </a:p>
          <a:p>
            <a:pPr marL="0" indent="0"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</a:rPr>
              <a:t>	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 color, etc. (e.g. use large and bold lettering for titles)</a:t>
            </a:r>
            <a:endParaRPr lang="en-US" sz="2000" dirty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sz="2000" dirty="0"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0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68151"/>
          </a:xfrm>
        </p:spPr>
        <p:txBody>
          <a:bodyPr>
            <a:normAutofit/>
          </a:bodyPr>
          <a:lstStyle/>
          <a:p>
            <a:pPr marL="342900" indent="-342900" algn="ctr"/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Four principles of visual organization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:</a:t>
            </a:r>
            <a:b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 Proximity, Alignment, Consistency, Contrast</a:t>
            </a:r>
            <a:endParaRPr lang="en-US" sz="2400" dirty="0">
              <a:solidFill>
                <a:schemeClr val="tx1"/>
              </a:solidFill>
              <a:latin typeface="Tahoma" pitchFamily="34" charset="0"/>
              <a:ea typeface="Tahom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3" y="1298575"/>
            <a:ext cx="7577654" cy="4937125"/>
          </a:xfrm>
        </p:spPr>
      </p:pic>
    </p:spTree>
    <p:extLst>
      <p:ext uri="{BB962C8B-B14F-4D97-AF65-F5344CB8AC3E}">
        <p14:creationId xmlns:p14="http://schemas.microsoft.com/office/powerpoint/2010/main" val="403005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6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59536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Text delivers the most widely understood (accurate and detailed) meaning to the greatest number of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people.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5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Typeface  </a:t>
            </a:r>
            <a:r>
              <a:rPr lang="en-US" sz="1800" dirty="0" smtClean="0">
                <a:latin typeface="Tahoma" pitchFamily="34" charset="0"/>
                <a:ea typeface="Tahoma" pitchFamily="34" charset="0"/>
              </a:rPr>
              <a:t>“serif” – angular edges </a:t>
            </a: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(looks good on paper)</a:t>
            </a:r>
            <a:endParaRPr lang="en-US" sz="48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Typeface</a:t>
            </a:r>
            <a:r>
              <a:rPr lang="en-US" sz="4800" dirty="0" smtClean="0">
                <a:latin typeface="Tahoma" pitchFamily="34" charset="0"/>
                <a:ea typeface="Tahoma" pitchFamily="34" charset="0"/>
              </a:rPr>
              <a:t> </a:t>
            </a:r>
            <a:r>
              <a:rPr lang="en-US" sz="1800" dirty="0" smtClean="0">
                <a:latin typeface="Tahoma" pitchFamily="34" charset="0"/>
                <a:ea typeface="Tahoma" pitchFamily="34" charset="0"/>
              </a:rPr>
              <a:t>“sans serif” – without angular edges </a:t>
            </a: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(looks good on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                                    monitor)</a:t>
            </a:r>
            <a:endParaRPr lang="en-US" sz="50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6000" b="1" dirty="0" smtClean="0">
                <a:latin typeface="Vladimir Script" pitchFamily="66" charset="0"/>
                <a:ea typeface="Tahoma" pitchFamily="34" charset="0"/>
                <a:cs typeface="Arial" pitchFamily="34" charset="0"/>
              </a:rPr>
              <a:t>Typeface</a:t>
            </a: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   </a:t>
            </a:r>
            <a:r>
              <a:rPr lang="en-US" sz="1800" dirty="0" smtClean="0">
                <a:latin typeface="Tahoma" pitchFamily="34" charset="0"/>
                <a:ea typeface="Tahoma" pitchFamily="34" charset="0"/>
              </a:rPr>
              <a:t>“script” – looks like handwriting </a:t>
            </a:r>
            <a:r>
              <a:rPr lang="en-US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(looks good on paper</a:t>
            </a: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)</a:t>
            </a:r>
            <a:endParaRPr lang="en-US" sz="48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Serif Fonts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: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Times New Roman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imes New Roman" pitchFamily="18" charset="0"/>
              </a:rPr>
              <a:t>Georgia,… </a:t>
            </a:r>
            <a:endParaRPr lang="en-US" sz="2800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Sans Serif Fonts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:</a:t>
            </a:r>
            <a:r>
              <a:rPr lang="en-US" sz="2800" dirty="0" smtClean="0">
                <a:latin typeface="Tahoma" pitchFamily="34" charset="0"/>
                <a:ea typeface="Tahoma" pitchFamily="34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Arial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, </a:t>
            </a:r>
            <a:r>
              <a:rPr lang="en-US" sz="2600" dirty="0" smtClean="0">
                <a:solidFill>
                  <a:schemeClr val="tx1"/>
                </a:solidFill>
                <a:latin typeface="Comic Sans MS" pitchFamily="66" charset="0"/>
                <a:ea typeface="Tahoma" pitchFamily="34" charset="0"/>
              </a:rPr>
              <a:t>Comic Sans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Verdana,…</a:t>
            </a:r>
          </a:p>
          <a:p>
            <a:pPr marL="0" indent="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Script </a:t>
            </a:r>
            <a:r>
              <a:rPr lang="en-US" sz="2400" b="1" dirty="0">
                <a:latin typeface="Tahoma" pitchFamily="34" charset="0"/>
                <a:ea typeface="Tahoma" pitchFamily="34" charset="0"/>
              </a:rPr>
              <a:t>Fonts</a:t>
            </a:r>
            <a:r>
              <a:rPr lang="en-US" sz="2400" dirty="0">
                <a:latin typeface="Tahoma" pitchFamily="34" charset="0"/>
                <a:ea typeface="Tahoma" pitchFamily="34" charset="0"/>
              </a:rPr>
              <a:t>:</a:t>
            </a:r>
            <a:r>
              <a:rPr lang="en-US" sz="2800" dirty="0">
                <a:latin typeface="Tahoma" pitchFamily="34" charset="0"/>
                <a:ea typeface="Tahoma" pitchFamily="34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Vladimir Script" pitchFamily="66" charset="0"/>
                <a:ea typeface="Tahoma" pitchFamily="34" charset="0"/>
                <a:cs typeface="Arial" pitchFamily="34" charset="0"/>
              </a:rPr>
              <a:t>Vlademir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,          , </a:t>
            </a:r>
            <a:r>
              <a:rPr lang="en-US" sz="3900" b="1" dirty="0" smtClean="0">
                <a:solidFill>
                  <a:schemeClr val="tx1"/>
                </a:solidFill>
                <a:latin typeface="Edwardian Script ITC" pitchFamily="66" charset="0"/>
                <a:ea typeface="Verdana" pitchFamily="34" charset="0"/>
                <a:cs typeface="Vijaya" pitchFamily="34" charset="0"/>
              </a:rPr>
              <a:t>Edwardian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,…</a:t>
            </a:r>
            <a:endParaRPr lang="en-US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805264"/>
            <a:ext cx="800282" cy="30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690168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Kerning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 is the spacing between character pairs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Av     A</a:t>
            </a:r>
            <a:r>
              <a:rPr lang="en-US" sz="9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                  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T</a:t>
            </a:r>
            <a:r>
              <a:rPr lang="en-US" sz="9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</a:t>
            </a:r>
            <a:endParaRPr lang="en-US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800" b="1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Tracking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 is the spacing between characters</a:t>
            </a:r>
          </a:p>
          <a:p>
            <a:pPr marL="0" indent="0" algn="ctr">
              <a:buNone/>
            </a:pPr>
            <a:r>
              <a:rPr lang="en-US" sz="2800" spc="-15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Tighter Trac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en-US" sz="2800" spc="3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Looser Track</a:t>
            </a:r>
          </a:p>
          <a:p>
            <a:pPr marL="0" indent="0">
              <a:buNone/>
            </a:pPr>
            <a:endParaRPr lang="en-US" sz="800" b="1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Leading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 (pronounced “</a:t>
            </a:r>
            <a:r>
              <a:rPr lang="en-US" sz="2400" dirty="0" err="1" smtClean="0">
                <a:latin typeface="Tahoma" pitchFamily="34" charset="0"/>
                <a:ea typeface="Tahoma" pitchFamily="34" charset="0"/>
              </a:rPr>
              <a:t>ledding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” is </a:t>
            </a:r>
            <a:r>
              <a:rPr lang="en-US" sz="2400" dirty="0">
                <a:latin typeface="Tahoma" pitchFamily="34" charset="0"/>
                <a:ea typeface="Tahoma" pitchFamily="34" charset="0"/>
              </a:rPr>
              <a:t>the spacing between 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lines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</a:rPr>
              <a:t>		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Tighter Leading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Tighter Leading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Looser Leading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Looser Leading</a:t>
            </a:r>
          </a:p>
          <a:p>
            <a:pPr marL="0" indent="0">
              <a:buNone/>
            </a:pPr>
            <a:endParaRPr lang="en-US" sz="2400" dirty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sz="2400" dirty="0"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1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Choosing Text</a:t>
            </a:r>
            <a:endParaRPr lang="en-US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For small type, use the most legible font available.</a:t>
            </a:r>
          </a:p>
          <a:p>
            <a:pPr marL="0" indent="0">
              <a:buNone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you read me?</a:t>
            </a:r>
            <a:r>
              <a:rPr lang="en-US" dirty="0" smtClean="0">
                <a:solidFill>
                  <a:schemeClr val="tx1"/>
                </a:solidFill>
              </a:rPr>
              <a:t>  10-point Arial font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chemeClr val="tx1"/>
                </a:solidFill>
                <a:latin typeface="Vladimir Script" pitchFamily="66" charset="0"/>
              </a:rPr>
              <a:t>	</a:t>
            </a:r>
            <a:r>
              <a:rPr lang="en-US" sz="1000" dirty="0" smtClean="0">
                <a:solidFill>
                  <a:schemeClr val="tx1"/>
                </a:solidFill>
                <a:latin typeface="Vladimir Script" pitchFamily="66" charset="0"/>
              </a:rPr>
              <a:t>Can you read me</a:t>
            </a:r>
            <a:r>
              <a:rPr lang="en-US" sz="1100" dirty="0" smtClean="0">
                <a:solidFill>
                  <a:schemeClr val="tx1"/>
                </a:solidFill>
                <a:latin typeface="Vladimir Script" pitchFamily="66" charset="0"/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>       10-point </a:t>
            </a:r>
            <a:r>
              <a:rPr lang="en-US" sz="2800" dirty="0" err="1" smtClean="0">
                <a:solidFill>
                  <a:schemeClr val="tx1"/>
                </a:solidFill>
                <a:latin typeface="Vladimir Script" pitchFamily="66" charset="0"/>
              </a:rPr>
              <a:t>Vlademir</a:t>
            </a:r>
            <a:r>
              <a:rPr lang="en-US" dirty="0" smtClean="0">
                <a:solidFill>
                  <a:schemeClr val="tx1"/>
                </a:solidFill>
              </a:rPr>
              <a:t> font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In text blocks, adjust the leading for the most pleasing line spacing. Too tightly packed lines are difficult to read.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In large-size headlines, adjust the tracking and kerning for the most pleasing character spacing. Don’t use big gaps between large letters.</a:t>
            </a:r>
          </a:p>
          <a:p>
            <a:pPr marL="0" indent="0">
              <a:buNone/>
            </a:pPr>
            <a:r>
              <a:rPr lang="en-US" sz="4800" spc="3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KEYBOARDING</a:t>
            </a:r>
          </a:p>
          <a:p>
            <a:pPr marL="0" indent="0">
              <a:buNone/>
            </a:pPr>
            <a:r>
              <a:rPr lang="en-US" sz="4800" kern="2000" spc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KEYBOARDING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9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Choosing Text</a:t>
            </a:r>
            <a:endParaRPr lang="en-US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sz="2000" dirty="0" smtClean="0">
                <a:latin typeface="Tahoma" pitchFamily="34" charset="0"/>
                <a:ea typeface="Tahoma" pitchFamily="34" charset="0"/>
              </a:rPr>
              <a:t>Experiment </a:t>
            </a:r>
            <a:r>
              <a:rPr lang="en-US" sz="2000" dirty="0">
                <a:latin typeface="Tahoma" pitchFamily="34" charset="0"/>
                <a:ea typeface="Tahoma" pitchFamily="34" charset="0"/>
              </a:rPr>
              <a:t>different font colors on different background colors.  Try reverse type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pairs. Use the same size of background area. </a:t>
            </a:r>
          </a:p>
          <a:p>
            <a:pPr marL="342900" indent="-342900"/>
            <a:endParaRPr lang="en-US" sz="2000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sz="800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</a:rPr>
              <a:t>     </a:t>
            </a:r>
            <a:r>
              <a:rPr lang="en-US" sz="2000" u="sng" dirty="0" smtClean="0">
                <a:latin typeface="Tahoma" pitchFamily="34" charset="0"/>
                <a:ea typeface="Tahoma" pitchFamily="34" charset="0"/>
              </a:rPr>
              <a:t>Good choices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:</a:t>
            </a:r>
          </a:p>
          <a:p>
            <a:pPr marL="0" indent="0">
              <a:buNone/>
            </a:pPr>
            <a:endParaRPr lang="en-US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</a:rPr>
              <a:t>    </a:t>
            </a:r>
          </a:p>
          <a:p>
            <a:pPr marL="0" indent="0">
              <a:buNone/>
            </a:pPr>
            <a:endParaRPr lang="en-US" dirty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</a:rPr>
              <a:t>     </a:t>
            </a:r>
            <a:r>
              <a:rPr lang="en-US" sz="2000" u="sng" dirty="0" smtClean="0">
                <a:latin typeface="Tahoma" pitchFamily="34" charset="0"/>
                <a:ea typeface="Tahoma" pitchFamily="34" charset="0"/>
              </a:rPr>
              <a:t>Bad choices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:</a:t>
            </a:r>
            <a:endParaRPr lang="en-US" sz="2000" dirty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sz="2400" dirty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88836"/>
            <a:ext cx="1270289" cy="508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03" y="2488836"/>
            <a:ext cx="1270289" cy="508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43" y="2488836"/>
            <a:ext cx="1270289" cy="508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56848"/>
            <a:ext cx="1270289" cy="508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14" y="4356848"/>
            <a:ext cx="1270289" cy="508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85" y="4356848"/>
            <a:ext cx="1270289" cy="508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43" y="3137241"/>
            <a:ext cx="1905434" cy="508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40968"/>
            <a:ext cx="1905434" cy="508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03" y="3137241"/>
            <a:ext cx="1905434" cy="5081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0" y="3140968"/>
            <a:ext cx="1905434" cy="5081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8" y="5301360"/>
            <a:ext cx="1016232" cy="3683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38" y="5307711"/>
            <a:ext cx="711362" cy="3556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32" y="5301360"/>
            <a:ext cx="914608" cy="368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46" y="5300783"/>
            <a:ext cx="1371913" cy="3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Choosing Text</a:t>
            </a:r>
            <a:endParaRPr lang="en-US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2000" dirty="0" smtClean="0">
                <a:latin typeface="Tahoma" pitchFamily="34" charset="0"/>
                <a:ea typeface="Tahoma" pitchFamily="34" charset="0"/>
              </a:rPr>
              <a:t>If </a:t>
            </a:r>
            <a:r>
              <a:rPr lang="en-US" sz="2000" dirty="0">
                <a:latin typeface="Tahoma" pitchFamily="34" charset="0"/>
                <a:ea typeface="Tahoma" pitchFamily="34" charset="0"/>
              </a:rPr>
              <a:t>you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are going to use center alignment, keep the number </a:t>
            </a:r>
            <a:r>
              <a:rPr lang="en-US" sz="2000" dirty="0">
                <a:latin typeface="Tahoma" pitchFamily="34" charset="0"/>
                <a:ea typeface="Tahoma" pitchFamily="34" charset="0"/>
              </a:rPr>
              <a:t>of lines to minimum (3 lines or less)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and use very long lines alternating with short lines</a:t>
            </a:r>
          </a:p>
          <a:p>
            <a:pPr marL="0" indent="0"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  	</a:t>
            </a:r>
            <a:r>
              <a:rPr lang="en-US" sz="2000" u="sng" dirty="0" smtClean="0">
                <a:latin typeface="Tahoma" pitchFamily="34" charset="0"/>
                <a:ea typeface="Tahoma" pitchFamily="34" charset="0"/>
              </a:rPr>
              <a:t>Good choice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: (lines differ in length)</a:t>
            </a:r>
            <a:endParaRPr lang="en-US" sz="2000" dirty="0">
              <a:latin typeface="Tahoma" pitchFamily="34" charset="0"/>
              <a:ea typeface="Tahoma" pitchFamily="34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Department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of 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Computer Graphics and Animation</a:t>
            </a:r>
          </a:p>
          <a:p>
            <a:pPr marL="0" indent="0">
              <a:buNone/>
            </a:pPr>
            <a:endParaRPr lang="en-US" sz="2000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</a:rPr>
              <a:t>	</a:t>
            </a:r>
            <a:r>
              <a:rPr lang="en-US" sz="2000" u="sng" dirty="0" smtClean="0">
                <a:latin typeface="Tahoma" pitchFamily="34" charset="0"/>
                <a:ea typeface="Tahoma" pitchFamily="34" charset="0"/>
              </a:rPr>
              <a:t>Bad choice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: (each line is almost the same length)</a:t>
            </a:r>
            <a:endParaRPr lang="en-US" sz="2000" dirty="0">
              <a:latin typeface="Tahoma" pitchFamily="34" charset="0"/>
              <a:ea typeface="Tahoma" pitchFamily="34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Department of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Computer Graphics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and Animation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3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Choosing Text</a:t>
            </a:r>
            <a:endParaRPr lang="en-US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675948"/>
            <a:ext cx="1635391" cy="59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60538"/>
            <a:ext cx="1635391" cy="217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93" y="2636912"/>
            <a:ext cx="2730600" cy="27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151991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Pick appropriate fonts to deliver the type of the message properly. e.g. for feminine, masculine, technical, formal, comic type of messages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05" y="5436866"/>
            <a:ext cx="5741708" cy="5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Try to learn about your users !</a:t>
            </a:r>
            <a:endParaRPr lang="en-US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The more you learn about your users and their work, the more likely it is that you will develop a user-friendly website or software.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</a:rPr>
              <a:t>Consider: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Age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Education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Cultural Differences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Physical Differences , etc</a:t>
            </a:r>
            <a:r>
              <a:rPr lang="en-US" b="1" dirty="0" smtClean="0">
                <a:latin typeface="Tahoma" pitchFamily="34" charset="0"/>
                <a:ea typeface="Tahoma" pitchFamily="34" charset="0"/>
              </a:rPr>
              <a:t>. ….. </a:t>
            </a:r>
            <a:r>
              <a:rPr lang="en-US" dirty="0" smtClean="0">
                <a:latin typeface="Tahoma" pitchFamily="34" charset="0"/>
                <a:ea typeface="Tahoma" pitchFamily="34" charset="0"/>
              </a:rPr>
              <a:t>of your users !</a:t>
            </a:r>
            <a:endParaRPr lang="en-US" dirty="0"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Goals of Human Computer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To develop or improve the followings in computerized systems: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</a:rPr>
              <a:t>Safety</a:t>
            </a:r>
            <a:r>
              <a:rPr lang="en-US" dirty="0">
                <a:latin typeface="Tahoma" pitchFamily="34" charset="0"/>
                <a:ea typeface="Tahoma" pitchFamily="34" charset="0"/>
              </a:rPr>
              <a:t> - "safety of users", "safety of data", or both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</a:rPr>
              <a:t>Utility</a:t>
            </a:r>
            <a:r>
              <a:rPr lang="en-US" dirty="0">
                <a:latin typeface="Tahoma" pitchFamily="34" charset="0"/>
                <a:ea typeface="Tahoma" pitchFamily="34" charset="0"/>
              </a:rPr>
              <a:t> - services that the system provides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</a:rPr>
              <a:t>Effectiveness</a:t>
            </a:r>
            <a:r>
              <a:rPr lang="en-US" dirty="0">
                <a:latin typeface="Tahoma" pitchFamily="34" charset="0"/>
                <a:ea typeface="Tahoma" pitchFamily="34" charset="0"/>
              </a:rPr>
              <a:t> - </a:t>
            </a:r>
            <a:r>
              <a:rPr lang="en-US" dirty="0" smtClean="0">
                <a:latin typeface="Tahoma" pitchFamily="34" charset="0"/>
                <a:ea typeface="Tahoma" pitchFamily="34" charset="0"/>
              </a:rPr>
              <a:t>user’s ability </a:t>
            </a:r>
            <a:r>
              <a:rPr lang="en-US" dirty="0">
                <a:latin typeface="Tahoma" pitchFamily="34" charset="0"/>
                <a:ea typeface="Tahoma" pitchFamily="34" charset="0"/>
              </a:rPr>
              <a:t>to accomplish </a:t>
            </a:r>
            <a:r>
              <a:rPr lang="en-US" dirty="0" smtClean="0">
                <a:latin typeface="Tahoma" pitchFamily="34" charset="0"/>
                <a:ea typeface="Tahoma" pitchFamily="34" charset="0"/>
              </a:rPr>
              <a:t>a desired goal</a:t>
            </a:r>
            <a:endParaRPr lang="en-US" dirty="0">
              <a:latin typeface="Tahoma" pitchFamily="34" charset="0"/>
              <a:ea typeface="Tahoma" pitchFamily="34" charset="0"/>
            </a:endParaRPr>
          </a:p>
          <a:p>
            <a:r>
              <a:rPr lang="en-US" b="1" dirty="0">
                <a:latin typeface="Tahoma" pitchFamily="34" charset="0"/>
                <a:ea typeface="Tahoma" pitchFamily="34" charset="0"/>
              </a:rPr>
              <a:t>Efficiency</a:t>
            </a:r>
            <a:r>
              <a:rPr lang="en-US" dirty="0">
                <a:latin typeface="Tahoma" pitchFamily="34" charset="0"/>
                <a:ea typeface="Tahoma" pitchFamily="34" charset="0"/>
              </a:rPr>
              <a:t> - </a:t>
            </a:r>
            <a:r>
              <a:rPr lang="en-US" dirty="0" smtClean="0">
                <a:latin typeface="Tahoma" pitchFamily="34" charset="0"/>
                <a:ea typeface="Tahoma" pitchFamily="34" charset="0"/>
              </a:rPr>
              <a:t>how </a:t>
            </a:r>
            <a:r>
              <a:rPr lang="en-US" dirty="0">
                <a:latin typeface="Tahoma" pitchFamily="34" charset="0"/>
                <a:ea typeface="Tahoma" pitchFamily="34" charset="0"/>
              </a:rPr>
              <a:t>quickly users can accomplish their goals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</a:rPr>
              <a:t>Usability</a:t>
            </a:r>
            <a:r>
              <a:rPr lang="en-US" dirty="0">
                <a:latin typeface="Tahoma" pitchFamily="34" charset="0"/>
                <a:ea typeface="Tahoma" pitchFamily="34" charset="0"/>
              </a:rPr>
              <a:t> - </a:t>
            </a:r>
            <a:r>
              <a:rPr lang="en-US" dirty="0" smtClean="0">
                <a:latin typeface="Tahoma" pitchFamily="34" charset="0"/>
                <a:ea typeface="Tahoma" pitchFamily="34" charset="0"/>
              </a:rPr>
              <a:t>ease </a:t>
            </a:r>
            <a:r>
              <a:rPr lang="en-US" dirty="0">
                <a:latin typeface="Tahoma" pitchFamily="34" charset="0"/>
                <a:ea typeface="Tahoma" pitchFamily="34" charset="0"/>
              </a:rPr>
              <a:t>of learning and ease of use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</a:rPr>
              <a:t>Appeal</a:t>
            </a:r>
            <a:r>
              <a:rPr lang="en-US" dirty="0">
                <a:latin typeface="Tahoma" pitchFamily="34" charset="0"/>
                <a:ea typeface="Tahoma" pitchFamily="34" charset="0"/>
              </a:rPr>
              <a:t> - how well users like the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That’s All Folks </a:t>
            </a:r>
            <a:r>
              <a:rPr lang="en-US" sz="4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</a:t>
            </a:r>
            <a:endParaRPr lang="en-US" sz="4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solidFill>
                <a:srgbClr val="FF000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Thanks for Listening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and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Good Luck !!!</a:t>
            </a:r>
            <a:endParaRPr lang="en-US" sz="4400" b="1" dirty="0"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Major component of the design phase for a website or  software is organizing its contents.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</a:rPr>
              <a:t>Organizational Schemes</a:t>
            </a:r>
            <a:r>
              <a:rPr lang="en-US" dirty="0" smtClean="0">
                <a:latin typeface="Tahoma" pitchFamily="34" charset="0"/>
                <a:ea typeface="Tahoma" pitchFamily="34" charset="0"/>
              </a:rPr>
              <a:t>: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Alphabetical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Chronological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Geographical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Topical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Task-Oriented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Audience-Specific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Hybrid (combination of multiple organizational schemes)</a:t>
            </a:r>
            <a:endParaRPr lang="en-US" dirty="0"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Alphabetical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Organizational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Scheme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4" y="1032041"/>
            <a:ext cx="7075512" cy="5513056"/>
          </a:xfrm>
        </p:spPr>
      </p:pic>
    </p:spTree>
    <p:extLst>
      <p:ext uri="{BB962C8B-B14F-4D97-AF65-F5344CB8AC3E}">
        <p14:creationId xmlns:p14="http://schemas.microsoft.com/office/powerpoint/2010/main" val="7064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Chronological Organizational Scheme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20" y="1298575"/>
            <a:ext cx="7518360" cy="4937125"/>
          </a:xfrm>
        </p:spPr>
      </p:pic>
    </p:spTree>
    <p:extLst>
      <p:ext uri="{BB962C8B-B14F-4D97-AF65-F5344CB8AC3E}">
        <p14:creationId xmlns:p14="http://schemas.microsoft.com/office/powerpoint/2010/main" val="13287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Geographical Organizational Scheme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1323237"/>
            <a:ext cx="8594725" cy="4887801"/>
          </a:xfrm>
        </p:spPr>
      </p:pic>
    </p:spTree>
    <p:extLst>
      <p:ext uri="{BB962C8B-B14F-4D97-AF65-F5344CB8AC3E}">
        <p14:creationId xmlns:p14="http://schemas.microsoft.com/office/powerpoint/2010/main" val="41682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  Topical Organizational Scheme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5" y="1298575"/>
            <a:ext cx="7982551" cy="4937125"/>
          </a:xfrm>
        </p:spPr>
      </p:pic>
    </p:spTree>
    <p:extLst>
      <p:ext uri="{BB962C8B-B14F-4D97-AF65-F5344CB8AC3E}">
        <p14:creationId xmlns:p14="http://schemas.microsoft.com/office/powerpoint/2010/main" val="13048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Task-Oriented Organizational Scheme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0" y="1298575"/>
            <a:ext cx="8569901" cy="4937125"/>
          </a:xfrm>
        </p:spPr>
      </p:pic>
    </p:spTree>
    <p:extLst>
      <p:ext uri="{BB962C8B-B14F-4D97-AF65-F5344CB8AC3E}">
        <p14:creationId xmlns:p14="http://schemas.microsoft.com/office/powerpoint/2010/main" val="10594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Audience-Specific Organizational Scheme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6" y="1298575"/>
            <a:ext cx="8055308" cy="4937125"/>
          </a:xfrm>
        </p:spPr>
      </p:pic>
    </p:spTree>
    <p:extLst>
      <p:ext uri="{BB962C8B-B14F-4D97-AF65-F5344CB8AC3E}">
        <p14:creationId xmlns:p14="http://schemas.microsoft.com/office/powerpoint/2010/main" val="38639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7D9FB8F9408D47A29264F2CEEC94B0" ma:contentTypeVersion="" ma:contentTypeDescription="Create a new document." ma:contentTypeScope="" ma:versionID="db7ea5c0b34f0f38c9cdee89732adf2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4BB743-423F-4382-962F-3D55780339C3}"/>
</file>

<file path=customXml/itemProps2.xml><?xml version="1.0" encoding="utf-8"?>
<ds:datastoreItem xmlns:ds="http://schemas.openxmlformats.org/officeDocument/2006/customXml" ds:itemID="{AB01915A-E5FA-4278-AAA8-B49D2441E559}"/>
</file>

<file path=customXml/itemProps3.xml><?xml version="1.0" encoding="utf-8"?>
<ds:datastoreItem xmlns:ds="http://schemas.openxmlformats.org/officeDocument/2006/customXml" ds:itemID="{46596E2E-7E4D-4578-BF5F-A696C7A85347}"/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415</TotalTime>
  <Words>461</Words>
  <Application>Microsoft Office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Soho</vt:lpstr>
      <vt:lpstr>User-Centered Website/Software Development</vt:lpstr>
      <vt:lpstr>Goals of Human Computer Interaction</vt:lpstr>
      <vt:lpstr>Content Organization</vt:lpstr>
      <vt:lpstr>Alphabetical Organizational Scheme </vt:lpstr>
      <vt:lpstr>Chronological Organizational Scheme </vt:lpstr>
      <vt:lpstr>Geographical Organizational Scheme </vt:lpstr>
      <vt:lpstr>  Topical Organizational Scheme </vt:lpstr>
      <vt:lpstr>Task-Oriented Organizational Scheme </vt:lpstr>
      <vt:lpstr>Audience-Specific Organizational Scheme </vt:lpstr>
      <vt:lpstr> Hybrid Organizational Scheme  (Combination of Topical and Alphabetical)</vt:lpstr>
      <vt:lpstr>Visual Organization</vt:lpstr>
      <vt:lpstr>Four principles of visual organization :  Proximity, Alignment, Consistency, Contrast</vt:lpstr>
      <vt:lpstr>Text</vt:lpstr>
      <vt:lpstr>Text</vt:lpstr>
      <vt:lpstr>Choosing Text</vt:lpstr>
      <vt:lpstr>Choosing Text</vt:lpstr>
      <vt:lpstr>Choosing Text</vt:lpstr>
      <vt:lpstr>Choosing Text</vt:lpstr>
      <vt:lpstr>Try to learn about your users !</vt:lpstr>
      <vt:lpstr>That’s All Folks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User-Centered Website/Software Development</dc:title>
  <dc:creator>Birol</dc:creator>
  <cp:lastModifiedBy>Birol</cp:lastModifiedBy>
  <cp:revision>58</cp:revision>
  <dcterms:created xsi:type="dcterms:W3CDTF">2012-04-28T07:30:59Z</dcterms:created>
  <dcterms:modified xsi:type="dcterms:W3CDTF">2012-04-30T18:27:40Z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0x010100E37D9FB8F9408D47A29264F2CEEC94B0</vt:lpwstr>
  </property>
</Properties>
</file>