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6.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58" r:id="rId4"/>
    <p:sldId id="279" r:id="rId5"/>
    <p:sldId id="278" r:id="rId6"/>
    <p:sldId id="297" r:id="rId7"/>
    <p:sldId id="293" r:id="rId8"/>
    <p:sldId id="298" r:id="rId9"/>
    <p:sldId id="294" r:id="rId10"/>
    <p:sldId id="282" r:id="rId11"/>
    <p:sldId id="301" r:id="rId12"/>
    <p:sldId id="283" r:id="rId13"/>
    <p:sldId id="295" r:id="rId14"/>
    <p:sldId id="266" r:id="rId15"/>
    <p:sldId id="265" r:id="rId16"/>
    <p:sldId id="302" r:id="rId17"/>
    <p:sldId id="286" r:id="rId18"/>
    <p:sldId id="267" r:id="rId19"/>
    <p:sldId id="303" r:id="rId20"/>
    <p:sldId id="271" r:id="rId21"/>
    <p:sldId id="272" r:id="rId22"/>
    <p:sldId id="316" r:id="rId23"/>
    <p:sldId id="306" r:id="rId24"/>
    <p:sldId id="308" r:id="rId25"/>
    <p:sldId id="320" r:id="rId26"/>
    <p:sldId id="307" r:id="rId27"/>
    <p:sldId id="309" r:id="rId28"/>
    <p:sldId id="329" r:id="rId29"/>
    <p:sldId id="317" r:id="rId30"/>
    <p:sldId id="330" r:id="rId31"/>
    <p:sldId id="323" r:id="rId32"/>
    <p:sldId id="324" r:id="rId33"/>
    <p:sldId id="325" r:id="rId34"/>
    <p:sldId id="311" r:id="rId35"/>
    <p:sldId id="327" r:id="rId36"/>
    <p:sldId id="312" r:id="rId37"/>
    <p:sldId id="310" r:id="rId38"/>
    <p:sldId id="333" r:id="rId39"/>
    <p:sldId id="331" r:id="rId40"/>
    <p:sldId id="332" r:id="rId41"/>
    <p:sldId id="328" r:id="rId42"/>
    <p:sldId id="29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35" autoAdjust="0"/>
    <p:restoredTop sz="94660"/>
  </p:normalViewPr>
  <p:slideViewPr>
    <p:cSldViewPr snapToGrid="0">
      <p:cViewPr>
        <p:scale>
          <a:sx n="70" d="100"/>
          <a:sy n="70" d="100"/>
        </p:scale>
        <p:origin x="810" y="2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8140A2-4456-45FF-A12D-BB20FDD453A7}" type="datetimeFigureOut">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158F1-1A39-428D-AEDA-B3224C45479D}" type="slidenum">
              <a:rPr lang="en-US" smtClean="0"/>
              <a:t>‹#›</a:t>
            </a:fld>
            <a:endParaRPr lang="en-US"/>
          </a:p>
        </p:txBody>
      </p:sp>
    </p:spTree>
    <p:extLst>
      <p:ext uri="{BB962C8B-B14F-4D97-AF65-F5344CB8AC3E}">
        <p14:creationId xmlns:p14="http://schemas.microsoft.com/office/powerpoint/2010/main" val="107896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140A2-4456-45FF-A12D-BB20FDD453A7}" type="datetimeFigureOut">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158F1-1A39-428D-AEDA-B3224C45479D}" type="slidenum">
              <a:rPr lang="en-US" smtClean="0"/>
              <a:t>‹#›</a:t>
            </a:fld>
            <a:endParaRPr lang="en-US"/>
          </a:p>
        </p:txBody>
      </p:sp>
    </p:spTree>
    <p:extLst>
      <p:ext uri="{BB962C8B-B14F-4D97-AF65-F5344CB8AC3E}">
        <p14:creationId xmlns:p14="http://schemas.microsoft.com/office/powerpoint/2010/main" val="2261879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140A2-4456-45FF-A12D-BB20FDD453A7}" type="datetimeFigureOut">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158F1-1A39-428D-AEDA-B3224C45479D}" type="slidenum">
              <a:rPr lang="en-US" smtClean="0"/>
              <a:t>‹#›</a:t>
            </a:fld>
            <a:endParaRPr lang="en-US"/>
          </a:p>
        </p:txBody>
      </p:sp>
    </p:spTree>
    <p:extLst>
      <p:ext uri="{BB962C8B-B14F-4D97-AF65-F5344CB8AC3E}">
        <p14:creationId xmlns:p14="http://schemas.microsoft.com/office/powerpoint/2010/main" val="150977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140A2-4456-45FF-A12D-BB20FDD453A7}" type="datetimeFigureOut">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158F1-1A39-428D-AEDA-B3224C45479D}" type="slidenum">
              <a:rPr lang="en-US" smtClean="0"/>
              <a:t>‹#›</a:t>
            </a:fld>
            <a:endParaRPr lang="en-US"/>
          </a:p>
        </p:txBody>
      </p:sp>
    </p:spTree>
    <p:extLst>
      <p:ext uri="{BB962C8B-B14F-4D97-AF65-F5344CB8AC3E}">
        <p14:creationId xmlns:p14="http://schemas.microsoft.com/office/powerpoint/2010/main" val="298395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8140A2-4456-45FF-A12D-BB20FDD453A7}" type="datetimeFigureOut">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158F1-1A39-428D-AEDA-B3224C45479D}" type="slidenum">
              <a:rPr lang="en-US" smtClean="0"/>
              <a:t>‹#›</a:t>
            </a:fld>
            <a:endParaRPr lang="en-US"/>
          </a:p>
        </p:txBody>
      </p:sp>
    </p:spTree>
    <p:extLst>
      <p:ext uri="{BB962C8B-B14F-4D97-AF65-F5344CB8AC3E}">
        <p14:creationId xmlns:p14="http://schemas.microsoft.com/office/powerpoint/2010/main" val="277503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8140A2-4456-45FF-A12D-BB20FDD453A7}" type="datetimeFigureOut">
              <a:rPr lang="en-US" smtClean="0"/>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158F1-1A39-428D-AEDA-B3224C45479D}" type="slidenum">
              <a:rPr lang="en-US" smtClean="0"/>
              <a:t>‹#›</a:t>
            </a:fld>
            <a:endParaRPr lang="en-US"/>
          </a:p>
        </p:txBody>
      </p:sp>
    </p:spTree>
    <p:extLst>
      <p:ext uri="{BB962C8B-B14F-4D97-AF65-F5344CB8AC3E}">
        <p14:creationId xmlns:p14="http://schemas.microsoft.com/office/powerpoint/2010/main" val="2158516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8140A2-4456-45FF-A12D-BB20FDD453A7}" type="datetimeFigureOut">
              <a:rPr lang="en-US" smtClean="0"/>
              <a:t>2/27/2020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B158F1-1A39-428D-AEDA-B3224C45479D}" type="slidenum">
              <a:rPr lang="en-US" smtClean="0"/>
              <a:t>‹#›</a:t>
            </a:fld>
            <a:endParaRPr lang="en-US"/>
          </a:p>
        </p:txBody>
      </p:sp>
    </p:spTree>
    <p:extLst>
      <p:ext uri="{BB962C8B-B14F-4D97-AF65-F5344CB8AC3E}">
        <p14:creationId xmlns:p14="http://schemas.microsoft.com/office/powerpoint/2010/main" val="544576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8140A2-4456-45FF-A12D-BB20FDD453A7}" type="datetimeFigureOut">
              <a:rPr lang="en-US" smtClean="0"/>
              <a:t>2/27/2020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B158F1-1A39-428D-AEDA-B3224C45479D}" type="slidenum">
              <a:rPr lang="en-US" smtClean="0"/>
              <a:t>‹#›</a:t>
            </a:fld>
            <a:endParaRPr lang="en-US"/>
          </a:p>
        </p:txBody>
      </p:sp>
    </p:spTree>
    <p:extLst>
      <p:ext uri="{BB962C8B-B14F-4D97-AF65-F5344CB8AC3E}">
        <p14:creationId xmlns:p14="http://schemas.microsoft.com/office/powerpoint/2010/main" val="40265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140A2-4456-45FF-A12D-BB20FDD453A7}" type="datetimeFigureOut">
              <a:rPr lang="en-US" smtClean="0"/>
              <a:t>2/27/2020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B158F1-1A39-428D-AEDA-B3224C45479D}" type="slidenum">
              <a:rPr lang="en-US" smtClean="0"/>
              <a:t>‹#›</a:t>
            </a:fld>
            <a:endParaRPr lang="en-US"/>
          </a:p>
        </p:txBody>
      </p:sp>
    </p:spTree>
    <p:extLst>
      <p:ext uri="{BB962C8B-B14F-4D97-AF65-F5344CB8AC3E}">
        <p14:creationId xmlns:p14="http://schemas.microsoft.com/office/powerpoint/2010/main" val="124605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8140A2-4456-45FF-A12D-BB20FDD453A7}" type="datetimeFigureOut">
              <a:rPr lang="en-US" smtClean="0"/>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158F1-1A39-428D-AEDA-B3224C45479D}" type="slidenum">
              <a:rPr lang="en-US" smtClean="0"/>
              <a:t>‹#›</a:t>
            </a:fld>
            <a:endParaRPr lang="en-US"/>
          </a:p>
        </p:txBody>
      </p:sp>
    </p:spTree>
    <p:extLst>
      <p:ext uri="{BB962C8B-B14F-4D97-AF65-F5344CB8AC3E}">
        <p14:creationId xmlns:p14="http://schemas.microsoft.com/office/powerpoint/2010/main" val="375325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8140A2-4456-45FF-A12D-BB20FDD453A7}" type="datetimeFigureOut">
              <a:rPr lang="en-US" smtClean="0"/>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158F1-1A39-428D-AEDA-B3224C45479D}" type="slidenum">
              <a:rPr lang="en-US" smtClean="0"/>
              <a:t>‹#›</a:t>
            </a:fld>
            <a:endParaRPr lang="en-US"/>
          </a:p>
        </p:txBody>
      </p:sp>
    </p:spTree>
    <p:extLst>
      <p:ext uri="{BB962C8B-B14F-4D97-AF65-F5344CB8AC3E}">
        <p14:creationId xmlns:p14="http://schemas.microsoft.com/office/powerpoint/2010/main" val="4044697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140A2-4456-45FF-A12D-BB20FDD453A7}" type="datetimeFigureOut">
              <a:rPr lang="en-US" smtClean="0"/>
              <a:t>2/27/2020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158F1-1A39-428D-AEDA-B3224C45479D}" type="slidenum">
              <a:rPr lang="en-US" smtClean="0"/>
              <a:t>‹#›</a:t>
            </a:fld>
            <a:endParaRPr lang="en-US"/>
          </a:p>
        </p:txBody>
      </p:sp>
    </p:spTree>
    <p:extLst>
      <p:ext uri="{BB962C8B-B14F-4D97-AF65-F5344CB8AC3E}">
        <p14:creationId xmlns:p14="http://schemas.microsoft.com/office/powerpoint/2010/main" val="1322756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690" t="21565" r="31020"/>
          <a:stretch/>
        </p:blipFill>
        <p:spPr>
          <a:xfrm>
            <a:off x="2377133" y="151307"/>
            <a:ext cx="5823284" cy="6706693"/>
          </a:xfrm>
          <a:prstGeom prst="rect">
            <a:avLst/>
          </a:prstGeom>
        </p:spPr>
      </p:pic>
    </p:spTree>
    <p:extLst>
      <p:ext uri="{BB962C8B-B14F-4D97-AF65-F5344CB8AC3E}">
        <p14:creationId xmlns:p14="http://schemas.microsoft.com/office/powerpoint/2010/main" val="2284067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698" t="9629" r="23915" b="10332"/>
          <a:stretch/>
        </p:blipFill>
        <p:spPr>
          <a:xfrm>
            <a:off x="5532519" y="1070810"/>
            <a:ext cx="7002380" cy="5902190"/>
          </a:xfrm>
          <a:prstGeom prst="rect">
            <a:avLst/>
          </a:prstGeom>
        </p:spPr>
      </p:pic>
      <p:pic>
        <p:nvPicPr>
          <p:cNvPr id="2" name="Picture 1"/>
          <p:cNvPicPr>
            <a:picLocks noChangeAspect="1"/>
          </p:cNvPicPr>
          <p:nvPr/>
        </p:nvPicPr>
        <p:blipFill rotWithShape="1">
          <a:blip r:embed="rId3"/>
          <a:srcRect l="33059" t="9454" r="32007" b="30407"/>
          <a:stretch/>
        </p:blipFill>
        <p:spPr>
          <a:xfrm>
            <a:off x="-147126" y="0"/>
            <a:ext cx="5966890" cy="5775158"/>
          </a:xfrm>
          <a:prstGeom prst="rect">
            <a:avLst/>
          </a:prstGeom>
        </p:spPr>
      </p:pic>
    </p:spTree>
    <p:extLst>
      <p:ext uri="{BB962C8B-B14F-4D97-AF65-F5344CB8AC3E}">
        <p14:creationId xmlns:p14="http://schemas.microsoft.com/office/powerpoint/2010/main" val="28558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5360" y="1082840"/>
            <a:ext cx="8950693" cy="4154984"/>
          </a:xfrm>
          <a:prstGeom prst="rect">
            <a:avLst/>
          </a:prstGeom>
        </p:spPr>
        <p:txBody>
          <a:bodyPr wrap="square">
            <a:spAutoFit/>
          </a:bodyPr>
          <a:lstStyle/>
          <a:p>
            <a:r>
              <a:rPr lang="en-US" sz="2400" u="sng" dirty="0"/>
              <a:t>So…. Exactly what is an earthquake? </a:t>
            </a:r>
            <a:endParaRPr lang="en-US" sz="2400" u="sng" dirty="0" smtClean="0"/>
          </a:p>
          <a:p>
            <a:endParaRPr lang="en-US" sz="2400" dirty="0"/>
          </a:p>
          <a:p>
            <a:r>
              <a:rPr lang="en-US" sz="2400" dirty="0"/>
              <a:t>An earthquake is the vibration of Earth, produced by the rapid release of energy. </a:t>
            </a:r>
          </a:p>
          <a:p>
            <a:endParaRPr lang="en-US" sz="2400" dirty="0" smtClean="0"/>
          </a:p>
          <a:p>
            <a:r>
              <a:rPr lang="en-US" sz="2400" dirty="0" smtClean="0"/>
              <a:t>•Energy</a:t>
            </a:r>
            <a:r>
              <a:rPr lang="en-US" sz="2400" dirty="0"/>
              <a:t> released radiates in all directions from its source, the focus (see below).  </a:t>
            </a:r>
            <a:endParaRPr lang="en-US" sz="2400" dirty="0" smtClean="0"/>
          </a:p>
          <a:p>
            <a:endParaRPr lang="en-US" sz="2400" dirty="0" smtClean="0"/>
          </a:p>
          <a:p>
            <a:r>
              <a:rPr lang="en-US" sz="2400" dirty="0" smtClean="0"/>
              <a:t> </a:t>
            </a:r>
            <a:r>
              <a:rPr lang="en-US" sz="2400" dirty="0"/>
              <a:t>• Energy is in the form of waves. </a:t>
            </a:r>
            <a:endParaRPr lang="en-US" sz="2400" dirty="0" smtClean="0"/>
          </a:p>
          <a:p>
            <a:endParaRPr lang="en-US" sz="2400" dirty="0" smtClean="0"/>
          </a:p>
          <a:p>
            <a:r>
              <a:rPr lang="en-US" sz="2400" dirty="0" smtClean="0"/>
              <a:t> </a:t>
            </a:r>
            <a:r>
              <a:rPr lang="en-US" sz="2400" dirty="0"/>
              <a:t>• Sensitive instruments around the world record the event.</a:t>
            </a:r>
            <a:r>
              <a:rPr lang="en-US" dirty="0"/>
              <a:t>  </a:t>
            </a:r>
          </a:p>
        </p:txBody>
      </p:sp>
    </p:spTree>
    <p:extLst>
      <p:ext uri="{BB962C8B-B14F-4D97-AF65-F5344CB8AC3E}">
        <p14:creationId xmlns:p14="http://schemas.microsoft.com/office/powerpoint/2010/main" val="496850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243" t="10508" r="15230" b="6820"/>
          <a:stretch/>
        </p:blipFill>
        <p:spPr>
          <a:xfrm>
            <a:off x="-2481656" y="200918"/>
            <a:ext cx="8846340" cy="6275039"/>
          </a:xfrm>
          <a:prstGeom prst="rect">
            <a:avLst/>
          </a:prstGeom>
        </p:spPr>
      </p:pic>
      <p:sp>
        <p:nvSpPr>
          <p:cNvPr id="4" name="Rectangle 3"/>
          <p:cNvSpPr/>
          <p:nvPr/>
        </p:nvSpPr>
        <p:spPr>
          <a:xfrm>
            <a:off x="5170502" y="1134252"/>
            <a:ext cx="5426517" cy="3416320"/>
          </a:xfrm>
          <a:prstGeom prst="rect">
            <a:avLst/>
          </a:prstGeom>
        </p:spPr>
        <p:txBody>
          <a:bodyPr wrap="square">
            <a:spAutoFit/>
          </a:bodyPr>
          <a:lstStyle/>
          <a:p>
            <a:r>
              <a:rPr lang="en-US" sz="2400" u="sng" dirty="0"/>
              <a:t>Where do Earthquakes Originate?</a:t>
            </a:r>
            <a:r>
              <a:rPr lang="en-US" sz="2400" dirty="0"/>
              <a:t>  </a:t>
            </a:r>
            <a:endParaRPr lang="en-US" sz="2400" dirty="0" smtClean="0"/>
          </a:p>
          <a:p>
            <a:r>
              <a:rPr lang="en-US" sz="2400" dirty="0" smtClean="0"/>
              <a:t>Remember</a:t>
            </a:r>
            <a:r>
              <a:rPr lang="en-US" sz="2400" dirty="0"/>
              <a:t> these definitions. </a:t>
            </a:r>
          </a:p>
          <a:p>
            <a:r>
              <a:rPr lang="en-US" sz="2400" dirty="0"/>
              <a:t>• Focus </a:t>
            </a:r>
            <a:r>
              <a:rPr lang="en-US" sz="2400" dirty="0" smtClean="0"/>
              <a:t>— also</a:t>
            </a:r>
            <a:r>
              <a:rPr lang="en-US" sz="2400" dirty="0"/>
              <a:t> known as the hypocenter, it is the place within Earth where earthquake  waves originate  </a:t>
            </a:r>
            <a:endParaRPr lang="en-US" sz="2400" dirty="0" smtClean="0"/>
          </a:p>
          <a:p>
            <a:r>
              <a:rPr lang="en-US" sz="2400" dirty="0" smtClean="0"/>
              <a:t> </a:t>
            </a:r>
            <a:r>
              <a:rPr lang="en-US" sz="2400" dirty="0"/>
              <a:t>• Epicenter </a:t>
            </a:r>
            <a:r>
              <a:rPr lang="en-US" sz="2400" dirty="0" smtClean="0"/>
              <a:t>—location</a:t>
            </a:r>
            <a:r>
              <a:rPr lang="en-US" sz="2400" dirty="0"/>
              <a:t> on the surface directly above the focus  </a:t>
            </a:r>
          </a:p>
        </p:txBody>
      </p:sp>
    </p:spTree>
    <p:extLst>
      <p:ext uri="{BB962C8B-B14F-4D97-AF65-F5344CB8AC3E}">
        <p14:creationId xmlns:p14="http://schemas.microsoft.com/office/powerpoint/2010/main" val="3989597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145" t="11911" r="16513" b="6470"/>
          <a:stretch/>
        </p:blipFill>
        <p:spPr>
          <a:xfrm>
            <a:off x="1389887" y="144726"/>
            <a:ext cx="9413019" cy="6713273"/>
          </a:xfrm>
          <a:prstGeom prst="rect">
            <a:avLst/>
          </a:prstGeom>
        </p:spPr>
      </p:pic>
    </p:spTree>
    <p:extLst>
      <p:ext uri="{BB962C8B-B14F-4D97-AF65-F5344CB8AC3E}">
        <p14:creationId xmlns:p14="http://schemas.microsoft.com/office/powerpoint/2010/main" val="4103943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960" t="16826" r="23816" b="16650"/>
          <a:stretch/>
        </p:blipFill>
        <p:spPr>
          <a:xfrm>
            <a:off x="1214554" y="653768"/>
            <a:ext cx="9231263" cy="5929912"/>
          </a:xfrm>
          <a:prstGeom prst="rect">
            <a:avLst/>
          </a:prstGeom>
        </p:spPr>
      </p:pic>
    </p:spTree>
    <p:extLst>
      <p:ext uri="{BB962C8B-B14F-4D97-AF65-F5344CB8AC3E}">
        <p14:creationId xmlns:p14="http://schemas.microsoft.com/office/powerpoint/2010/main" val="1222062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454" t="11560" r="17500" b="16124"/>
          <a:stretch/>
        </p:blipFill>
        <p:spPr>
          <a:xfrm>
            <a:off x="857681" y="420946"/>
            <a:ext cx="9957472" cy="6321230"/>
          </a:xfrm>
          <a:prstGeom prst="rect">
            <a:avLst/>
          </a:prstGeom>
        </p:spPr>
      </p:pic>
    </p:spTree>
    <p:extLst>
      <p:ext uri="{BB962C8B-B14F-4D97-AF65-F5344CB8AC3E}">
        <p14:creationId xmlns:p14="http://schemas.microsoft.com/office/powerpoint/2010/main" val="85802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9876" y="3078291"/>
            <a:ext cx="7619998" cy="3447098"/>
          </a:xfrm>
          <a:prstGeom prst="rect">
            <a:avLst/>
          </a:prstGeom>
        </p:spPr>
        <p:txBody>
          <a:bodyPr wrap="square">
            <a:spAutoFit/>
          </a:bodyPr>
          <a:lstStyle/>
          <a:p>
            <a:r>
              <a:rPr lang="en-US" sz="2000" u="sng" dirty="0"/>
              <a:t>Body waves</a:t>
            </a:r>
            <a:r>
              <a:rPr lang="en-US" sz="2000" dirty="0"/>
              <a:t> ‐ Body waves (travel through “body of rock”).  </a:t>
            </a:r>
            <a:endParaRPr lang="en-US" sz="2000" dirty="0" smtClean="0"/>
          </a:p>
          <a:p>
            <a:r>
              <a:rPr lang="en-US" sz="2000" dirty="0" smtClean="0"/>
              <a:t>They</a:t>
            </a:r>
            <a:r>
              <a:rPr lang="en-US" sz="2000" dirty="0"/>
              <a:t> travel through the Earth’s  interior, and there are two types based on the mode of travel. </a:t>
            </a:r>
          </a:p>
          <a:p>
            <a:endParaRPr lang="en-US" sz="2000" dirty="0" smtClean="0"/>
          </a:p>
          <a:p>
            <a:r>
              <a:rPr lang="en-US" sz="2000" u="sng" dirty="0" smtClean="0"/>
              <a:t>Primary</a:t>
            </a:r>
            <a:r>
              <a:rPr lang="en-US" sz="2000" u="sng" dirty="0"/>
              <a:t> (P) waves </a:t>
            </a:r>
          </a:p>
          <a:p>
            <a:r>
              <a:rPr lang="en-US" sz="2000" dirty="0" smtClean="0"/>
              <a:t>•</a:t>
            </a:r>
            <a:r>
              <a:rPr lang="en-US" sz="2000" dirty="0" err="1" smtClean="0"/>
              <a:t>Pushpull</a:t>
            </a:r>
            <a:r>
              <a:rPr lang="en-US" sz="2000" dirty="0"/>
              <a:t> (compress and expand) “back and forth” motion, changing the  volume of the intervening material  </a:t>
            </a:r>
          </a:p>
          <a:p>
            <a:r>
              <a:rPr lang="en-US" sz="2000" dirty="0" smtClean="0"/>
              <a:t>•Very</a:t>
            </a:r>
            <a:r>
              <a:rPr lang="en-US" sz="2000" dirty="0"/>
              <a:t> fast travel time (4 to 7 KM / Sec). Generally, in any solid material, P  waves travel about 1.7 times faster than S waves</a:t>
            </a:r>
            <a:r>
              <a:rPr lang="en-US" sz="2000" dirty="0" smtClean="0"/>
              <a:t>.</a:t>
            </a:r>
          </a:p>
          <a:p>
            <a:r>
              <a:rPr lang="en-US" sz="2000" dirty="0" smtClean="0"/>
              <a:t>•Travel</a:t>
            </a:r>
            <a:r>
              <a:rPr lang="en-US" sz="2000" dirty="0"/>
              <a:t> through solids, liquids, and gases (almost any medium</a:t>
            </a:r>
            <a:r>
              <a:rPr lang="en-US" sz="2000" dirty="0" smtClean="0"/>
              <a:t>)</a:t>
            </a:r>
          </a:p>
          <a:p>
            <a:endParaRPr lang="en-US" dirty="0" smtClean="0"/>
          </a:p>
        </p:txBody>
      </p:sp>
      <p:pic>
        <p:nvPicPr>
          <p:cNvPr id="4" name="Picture 3"/>
          <p:cNvPicPr>
            <a:picLocks noChangeAspect="1"/>
          </p:cNvPicPr>
          <p:nvPr/>
        </p:nvPicPr>
        <p:blipFill rotWithShape="1">
          <a:blip r:embed="rId2"/>
          <a:srcRect l="20395" t="29462" r="24342" b="36133"/>
          <a:stretch/>
        </p:blipFill>
        <p:spPr>
          <a:xfrm>
            <a:off x="1301983" y="0"/>
            <a:ext cx="9646433" cy="2980755"/>
          </a:xfrm>
          <a:prstGeom prst="rect">
            <a:avLst/>
          </a:prstGeom>
        </p:spPr>
      </p:pic>
    </p:spTree>
    <p:extLst>
      <p:ext uri="{BB962C8B-B14F-4D97-AF65-F5344CB8AC3E}">
        <p14:creationId xmlns:p14="http://schemas.microsoft.com/office/powerpoint/2010/main" val="3364984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0476" y="3545304"/>
            <a:ext cx="6609346" cy="3170099"/>
          </a:xfrm>
          <a:prstGeom prst="rect">
            <a:avLst/>
          </a:prstGeom>
        </p:spPr>
        <p:txBody>
          <a:bodyPr wrap="square">
            <a:spAutoFit/>
          </a:bodyPr>
          <a:lstStyle/>
          <a:p>
            <a:r>
              <a:rPr lang="en-US" sz="2000" u="sng" dirty="0" smtClean="0"/>
              <a:t>Secondary</a:t>
            </a:r>
            <a:r>
              <a:rPr lang="en-US" sz="2000" u="sng" dirty="0"/>
              <a:t> (S) waves </a:t>
            </a:r>
            <a:endParaRPr lang="en-US" sz="2000" u="sng" dirty="0" smtClean="0"/>
          </a:p>
          <a:p>
            <a:r>
              <a:rPr lang="en-US" sz="2000" dirty="0" smtClean="0"/>
              <a:t>•“</a:t>
            </a:r>
            <a:r>
              <a:rPr lang="en-US" sz="2000" dirty="0"/>
              <a:t>Shake” motion at right angles to their direction of travel </a:t>
            </a:r>
            <a:r>
              <a:rPr lang="en-US" sz="2000" dirty="0" smtClean="0"/>
              <a:t>.</a:t>
            </a:r>
          </a:p>
          <a:p>
            <a:r>
              <a:rPr lang="en-US" sz="2000" dirty="0"/>
              <a:t>  The motion is  Up/Down and Sideways </a:t>
            </a:r>
            <a:r>
              <a:rPr lang="en-US" sz="2000" dirty="0" smtClean="0"/>
              <a:t> </a:t>
            </a:r>
            <a:r>
              <a:rPr lang="en-US" sz="2000" dirty="0" err="1" smtClean="0"/>
              <a:t>wh</a:t>
            </a:r>
            <a:r>
              <a:rPr lang="tr-TR" sz="2000" dirty="0" smtClean="0"/>
              <a:t>i</a:t>
            </a:r>
            <a:r>
              <a:rPr lang="en-US" sz="2000" dirty="0" err="1" smtClean="0"/>
              <a:t>ch</a:t>
            </a:r>
            <a:r>
              <a:rPr lang="en-US" sz="2000" dirty="0" smtClean="0"/>
              <a:t> means </a:t>
            </a:r>
          </a:p>
          <a:p>
            <a:r>
              <a:rPr lang="en-US" sz="2000" u="sng" dirty="0" smtClean="0"/>
              <a:t>S </a:t>
            </a:r>
            <a:r>
              <a:rPr lang="en-US" sz="2000" u="sng" dirty="0"/>
              <a:t>waves vibrate perpendicular to the direction of propagation. A shear wave can be split into orthogonal, i.e., horizontal and vertical, components </a:t>
            </a:r>
            <a:endParaRPr lang="en-US" sz="2000" u="sng" dirty="0" smtClean="0"/>
          </a:p>
          <a:p>
            <a:r>
              <a:rPr lang="en-US" sz="2000" dirty="0" smtClean="0"/>
              <a:t>• </a:t>
            </a:r>
            <a:r>
              <a:rPr lang="en-US" sz="2000" dirty="0"/>
              <a:t>Slower velocity than P waves (2 to 5 KM / Sec.) </a:t>
            </a:r>
            <a:endParaRPr lang="en-US" sz="2000" dirty="0" smtClean="0"/>
          </a:p>
          <a:p>
            <a:r>
              <a:rPr lang="en-US" sz="2000" dirty="0" smtClean="0"/>
              <a:t>• </a:t>
            </a:r>
            <a:r>
              <a:rPr lang="en-US" sz="2000" dirty="0"/>
              <a:t>Slightly greater amplitude than P waves  </a:t>
            </a:r>
            <a:endParaRPr lang="en-US" sz="2000" dirty="0" smtClean="0"/>
          </a:p>
          <a:p>
            <a:r>
              <a:rPr lang="en-US" sz="2000" dirty="0" smtClean="0"/>
              <a:t>•Cannot</a:t>
            </a:r>
            <a:r>
              <a:rPr lang="en-US" sz="2000" dirty="0"/>
              <a:t> travel through fluids (gases and liquids).  They travel </a:t>
            </a:r>
            <a:r>
              <a:rPr lang="en-US" sz="2000" dirty="0" smtClean="0"/>
              <a:t>only</a:t>
            </a:r>
            <a:r>
              <a:rPr lang="en-US" sz="2000" dirty="0"/>
              <a:t> through  solids </a:t>
            </a:r>
            <a:endParaRPr lang="en-US" sz="2000" dirty="0" smtClean="0"/>
          </a:p>
        </p:txBody>
      </p:sp>
      <p:pic>
        <p:nvPicPr>
          <p:cNvPr id="4" name="Picture 3"/>
          <p:cNvPicPr>
            <a:picLocks noChangeAspect="1"/>
          </p:cNvPicPr>
          <p:nvPr/>
        </p:nvPicPr>
        <p:blipFill rotWithShape="1">
          <a:blip r:embed="rId2"/>
          <a:srcRect l="20395" t="58249" r="24342" b="8284"/>
          <a:stretch/>
        </p:blipFill>
        <p:spPr>
          <a:xfrm>
            <a:off x="705852" y="-1"/>
            <a:ext cx="10412781" cy="3545305"/>
          </a:xfrm>
          <a:prstGeom prst="rect">
            <a:avLst/>
          </a:prstGeom>
        </p:spPr>
      </p:pic>
    </p:spTree>
    <p:extLst>
      <p:ext uri="{BB962C8B-B14F-4D97-AF65-F5344CB8AC3E}">
        <p14:creationId xmlns:p14="http://schemas.microsoft.com/office/powerpoint/2010/main" val="1166417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3605492"/>
            <a:ext cx="10155311" cy="2677656"/>
          </a:xfrm>
          <a:prstGeom prst="rect">
            <a:avLst/>
          </a:prstGeom>
        </p:spPr>
        <p:txBody>
          <a:bodyPr wrap="square">
            <a:spAutoFit/>
          </a:bodyPr>
          <a:lstStyle/>
          <a:p>
            <a:r>
              <a:rPr lang="en-US" sz="2400" u="sng" dirty="0"/>
              <a:t>Surface waves</a:t>
            </a:r>
            <a:r>
              <a:rPr lang="en-US" sz="2400" dirty="0"/>
              <a:t>  ‐ Travel along outer part of Earth and cause the most destruction. </a:t>
            </a:r>
          </a:p>
          <a:p>
            <a:r>
              <a:rPr lang="en-US" sz="2400" dirty="0"/>
              <a:t>• Their motion is complex   </a:t>
            </a:r>
            <a:endParaRPr lang="tr-TR" sz="2400" dirty="0" smtClean="0"/>
          </a:p>
          <a:p>
            <a:r>
              <a:rPr lang="en-US" sz="2400" dirty="0" smtClean="0"/>
              <a:t>• </a:t>
            </a:r>
            <a:r>
              <a:rPr lang="en-US" sz="2400" dirty="0"/>
              <a:t>Cause greatest destruction   </a:t>
            </a:r>
            <a:endParaRPr lang="tr-TR" sz="2400" dirty="0" smtClean="0"/>
          </a:p>
          <a:p>
            <a:r>
              <a:rPr lang="en-US" sz="2400" dirty="0" smtClean="0"/>
              <a:t>•Exhibit</a:t>
            </a:r>
            <a:r>
              <a:rPr lang="en-US" sz="2400" dirty="0"/>
              <a:t> greatest amplitude and slowest velocity (Slower than body waves</a:t>
            </a:r>
            <a:r>
              <a:rPr lang="en-US" sz="2400" dirty="0" smtClean="0"/>
              <a:t>)</a:t>
            </a:r>
            <a:endParaRPr lang="tr-TR" sz="2400" dirty="0" smtClean="0"/>
          </a:p>
          <a:p>
            <a:r>
              <a:rPr lang="en-US" sz="2400" dirty="0" smtClean="0"/>
              <a:t>•Waves</a:t>
            </a:r>
            <a:r>
              <a:rPr lang="en-US" sz="2400" dirty="0"/>
              <a:t> have the greatest periods (time interval between crests</a:t>
            </a:r>
            <a:r>
              <a:rPr lang="en-US" sz="2400" dirty="0" smtClean="0"/>
              <a:t>)</a:t>
            </a:r>
            <a:endParaRPr lang="tr-TR" sz="2400" dirty="0" smtClean="0"/>
          </a:p>
          <a:p>
            <a:r>
              <a:rPr lang="en-US" sz="2400" dirty="0"/>
              <a:t>•Referred to as </a:t>
            </a:r>
            <a:r>
              <a:rPr lang="en-US" sz="2400" u="sng" dirty="0"/>
              <a:t>L waves/Long waves/Love waves AND Rayleigh </a:t>
            </a:r>
            <a:r>
              <a:rPr lang="tr-TR" sz="2400" u="sng" dirty="0" smtClean="0"/>
              <a:t> </a:t>
            </a:r>
            <a:r>
              <a:rPr lang="en-US" sz="2400" u="sng" dirty="0" smtClean="0"/>
              <a:t>waves</a:t>
            </a:r>
            <a:r>
              <a:rPr lang="en-US" sz="2400" u="sng" dirty="0"/>
              <a:t> </a:t>
            </a:r>
            <a:r>
              <a:rPr lang="en-US" sz="2400" dirty="0"/>
              <a:t> </a:t>
            </a:r>
          </a:p>
        </p:txBody>
      </p:sp>
      <p:pic>
        <p:nvPicPr>
          <p:cNvPr id="4" name="Picture 3"/>
          <p:cNvPicPr>
            <a:picLocks noChangeAspect="1"/>
          </p:cNvPicPr>
          <p:nvPr/>
        </p:nvPicPr>
        <p:blipFill rotWithShape="1">
          <a:blip r:embed="rId2"/>
          <a:srcRect l="19605" t="10273" r="23158" b="39869"/>
          <a:stretch/>
        </p:blipFill>
        <p:spPr>
          <a:xfrm>
            <a:off x="2617499" y="0"/>
            <a:ext cx="6978315" cy="3417601"/>
          </a:xfrm>
          <a:prstGeom prst="rect">
            <a:avLst/>
          </a:prstGeom>
        </p:spPr>
      </p:pic>
    </p:spTree>
    <p:extLst>
      <p:ext uri="{BB962C8B-B14F-4D97-AF65-F5344CB8AC3E}">
        <p14:creationId xmlns:p14="http://schemas.microsoft.com/office/powerpoint/2010/main" val="1143227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022" y="4427455"/>
            <a:ext cx="11778860" cy="2308324"/>
          </a:xfrm>
          <a:prstGeom prst="rect">
            <a:avLst/>
          </a:prstGeom>
        </p:spPr>
        <p:txBody>
          <a:bodyPr wrap="square">
            <a:spAutoFit/>
          </a:bodyPr>
          <a:lstStyle/>
          <a:p>
            <a:r>
              <a:rPr lang="en-US" dirty="0" smtClean="0"/>
              <a:t> </a:t>
            </a:r>
            <a:r>
              <a:rPr lang="en-US" sz="2400" u="sng" dirty="0" smtClean="0"/>
              <a:t>» </a:t>
            </a:r>
            <a:r>
              <a:rPr lang="en-US" sz="2400" u="sng" dirty="0"/>
              <a:t>Love </a:t>
            </a:r>
            <a:r>
              <a:rPr lang="en-US" sz="2400" u="sng" dirty="0" smtClean="0"/>
              <a:t>wave ?</a:t>
            </a:r>
          </a:p>
          <a:p>
            <a:r>
              <a:rPr lang="tr-TR" sz="2400" dirty="0" smtClean="0"/>
              <a:t>H</a:t>
            </a:r>
            <a:r>
              <a:rPr lang="en-US" sz="2400" dirty="0" err="1" smtClean="0"/>
              <a:t>orizontal</a:t>
            </a:r>
            <a:r>
              <a:rPr lang="en-US" sz="2400" dirty="0" smtClean="0"/>
              <a:t> shear wave</a:t>
            </a:r>
            <a:endParaRPr lang="tr-TR" sz="2400" dirty="0" smtClean="0"/>
          </a:p>
          <a:p>
            <a:r>
              <a:rPr lang="en-US" sz="2400" u="sng" dirty="0" smtClean="0"/>
              <a:t>»</a:t>
            </a:r>
            <a:r>
              <a:rPr lang="en-US" sz="2400" u="sng" dirty="0" smtClean="0"/>
              <a:t>Rayleigh</a:t>
            </a:r>
            <a:r>
              <a:rPr lang="en-US" sz="2400" u="sng" dirty="0"/>
              <a:t> </a:t>
            </a:r>
            <a:r>
              <a:rPr lang="en-US" sz="2400" u="sng" dirty="0" smtClean="0"/>
              <a:t>wave</a:t>
            </a:r>
            <a:r>
              <a:rPr lang="tr-TR" sz="2400" u="sng" dirty="0" smtClean="0"/>
              <a:t>? </a:t>
            </a:r>
          </a:p>
          <a:p>
            <a:r>
              <a:rPr lang="en-US" sz="2400" dirty="0" smtClean="0"/>
              <a:t>R</a:t>
            </a:r>
            <a:r>
              <a:rPr lang="en-US" sz="2400" dirty="0" smtClean="0"/>
              <a:t>etrograde/elliptical</a:t>
            </a:r>
            <a:r>
              <a:rPr lang="en-US" sz="2400" dirty="0" smtClean="0"/>
              <a:t>  (ocean wave‐ like) particle   motion. </a:t>
            </a:r>
            <a:endParaRPr lang="tr-TR" sz="2400" dirty="0" smtClean="0"/>
          </a:p>
          <a:p>
            <a:endParaRPr lang="en-US" sz="2400" dirty="0" smtClean="0"/>
          </a:p>
          <a:p>
            <a:r>
              <a:rPr lang="en-US" sz="2400" dirty="0" smtClean="0"/>
              <a:t> </a:t>
            </a:r>
            <a:r>
              <a:rPr lang="en-US" sz="2400" u="sng" dirty="0" smtClean="0"/>
              <a:t>This type has a large ground motion and cause much of  the destruction in earthquakes</a:t>
            </a:r>
            <a:endParaRPr lang="en-US" sz="2400" u="sng" dirty="0"/>
          </a:p>
        </p:txBody>
      </p:sp>
      <p:pic>
        <p:nvPicPr>
          <p:cNvPr id="5" name="Picture 4"/>
          <p:cNvPicPr>
            <a:picLocks noChangeAspect="1"/>
          </p:cNvPicPr>
          <p:nvPr/>
        </p:nvPicPr>
        <p:blipFill rotWithShape="1">
          <a:blip r:embed="rId2"/>
          <a:srcRect l="21779" t="27141" r="20788" b="11208"/>
          <a:stretch/>
        </p:blipFill>
        <p:spPr>
          <a:xfrm>
            <a:off x="2242159" y="0"/>
            <a:ext cx="7002050" cy="4227039"/>
          </a:xfrm>
          <a:prstGeom prst="rect">
            <a:avLst/>
          </a:prstGeom>
        </p:spPr>
      </p:pic>
    </p:spTree>
    <p:extLst>
      <p:ext uri="{BB962C8B-B14F-4D97-AF65-F5344CB8AC3E}">
        <p14:creationId xmlns:p14="http://schemas.microsoft.com/office/powerpoint/2010/main" val="1404887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5278" y="284566"/>
            <a:ext cx="1750159" cy="369332"/>
          </a:xfrm>
          <a:prstGeom prst="rect">
            <a:avLst/>
          </a:prstGeom>
        </p:spPr>
        <p:txBody>
          <a:bodyPr wrap="none">
            <a:spAutoFit/>
          </a:bodyPr>
          <a:lstStyle/>
          <a:p>
            <a:r>
              <a:rPr lang="en-US" dirty="0"/>
              <a:t>Continental Drift</a:t>
            </a:r>
          </a:p>
        </p:txBody>
      </p:sp>
      <p:pic>
        <p:nvPicPr>
          <p:cNvPr id="3" name="Picture 2"/>
          <p:cNvPicPr>
            <a:picLocks noChangeAspect="1"/>
          </p:cNvPicPr>
          <p:nvPr/>
        </p:nvPicPr>
        <p:blipFill rotWithShape="1">
          <a:blip r:embed="rId2"/>
          <a:srcRect l="30395" t="13140" r="29934" b="151"/>
          <a:stretch/>
        </p:blipFill>
        <p:spPr>
          <a:xfrm>
            <a:off x="2791969" y="618054"/>
            <a:ext cx="4991366" cy="6133668"/>
          </a:xfrm>
          <a:prstGeom prst="rect">
            <a:avLst/>
          </a:prstGeom>
        </p:spPr>
      </p:pic>
    </p:spTree>
    <p:extLst>
      <p:ext uri="{BB962C8B-B14F-4D97-AF65-F5344CB8AC3E}">
        <p14:creationId xmlns:p14="http://schemas.microsoft.com/office/powerpoint/2010/main" val="3084349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369" t="24023" r="19769" b="9278"/>
          <a:stretch/>
        </p:blipFill>
        <p:spPr>
          <a:xfrm>
            <a:off x="963725" y="121118"/>
            <a:ext cx="10833295" cy="6462562"/>
          </a:xfrm>
          <a:prstGeom prst="rect">
            <a:avLst/>
          </a:prstGeom>
        </p:spPr>
      </p:pic>
    </p:spTree>
    <p:extLst>
      <p:ext uri="{BB962C8B-B14F-4D97-AF65-F5344CB8AC3E}">
        <p14:creationId xmlns:p14="http://schemas.microsoft.com/office/powerpoint/2010/main" val="7913415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454" t="21740" r="19375"/>
          <a:stretch/>
        </p:blipFill>
        <p:spPr>
          <a:xfrm>
            <a:off x="1336633" y="0"/>
            <a:ext cx="9509448" cy="6729984"/>
          </a:xfrm>
          <a:prstGeom prst="rect">
            <a:avLst/>
          </a:prstGeom>
        </p:spPr>
      </p:pic>
    </p:spTree>
    <p:extLst>
      <p:ext uri="{BB962C8B-B14F-4D97-AF65-F5344CB8AC3E}">
        <p14:creationId xmlns:p14="http://schemas.microsoft.com/office/powerpoint/2010/main" val="2180242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562" t="13501" r="17291" b="15354"/>
          <a:stretch/>
        </p:blipFill>
        <p:spPr>
          <a:xfrm>
            <a:off x="355601" y="-1"/>
            <a:ext cx="11261294" cy="6809979"/>
          </a:xfrm>
          <a:prstGeom prst="rect">
            <a:avLst/>
          </a:prstGeom>
        </p:spPr>
      </p:pic>
    </p:spTree>
    <p:extLst>
      <p:ext uri="{BB962C8B-B14F-4D97-AF65-F5344CB8AC3E}">
        <p14:creationId xmlns:p14="http://schemas.microsoft.com/office/powerpoint/2010/main" val="4129607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208" t="12204" r="16041" b="-395"/>
          <a:stretch/>
        </p:blipFill>
        <p:spPr>
          <a:xfrm>
            <a:off x="1517904" y="102842"/>
            <a:ext cx="8559800" cy="6657622"/>
          </a:xfrm>
          <a:prstGeom prst="rect">
            <a:avLst/>
          </a:prstGeom>
        </p:spPr>
      </p:pic>
    </p:spTree>
    <p:extLst>
      <p:ext uri="{BB962C8B-B14F-4D97-AF65-F5344CB8AC3E}">
        <p14:creationId xmlns:p14="http://schemas.microsoft.com/office/powerpoint/2010/main" val="740285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125" t="22579" r="16458" b="9054"/>
          <a:stretch/>
        </p:blipFill>
        <p:spPr>
          <a:xfrm>
            <a:off x="601581" y="215900"/>
            <a:ext cx="10612519" cy="6235700"/>
          </a:xfrm>
          <a:prstGeom prst="rect">
            <a:avLst/>
          </a:prstGeom>
        </p:spPr>
      </p:pic>
    </p:spTree>
    <p:extLst>
      <p:ext uri="{BB962C8B-B14F-4D97-AF65-F5344CB8AC3E}">
        <p14:creationId xmlns:p14="http://schemas.microsoft.com/office/powerpoint/2010/main" val="1313084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992" y="0"/>
            <a:ext cx="9960863" cy="6370975"/>
          </a:xfrm>
          <a:prstGeom prst="rect">
            <a:avLst/>
          </a:prstGeom>
        </p:spPr>
        <p:txBody>
          <a:bodyPr wrap="square">
            <a:spAutoFit/>
          </a:bodyPr>
          <a:lstStyle/>
          <a:p>
            <a:r>
              <a:rPr lang="en-US" sz="2400" u="sng" dirty="0"/>
              <a:t>The Size of an </a:t>
            </a:r>
            <a:r>
              <a:rPr lang="en-US" sz="2400" u="sng" dirty="0" smtClean="0"/>
              <a:t>Earthquake</a:t>
            </a:r>
            <a:r>
              <a:rPr lang="tr-TR" sz="2400" u="sng" dirty="0" smtClean="0"/>
              <a:t>?</a:t>
            </a:r>
          </a:p>
          <a:p>
            <a:pPr marL="285750" indent="-285750">
              <a:buFont typeface="Arial" panose="020B0604020202020204" pitchFamily="34" charset="0"/>
              <a:buChar char="•"/>
            </a:pPr>
            <a:r>
              <a:rPr lang="en-US" sz="2400" dirty="0" smtClean="0"/>
              <a:t>Intensity </a:t>
            </a:r>
            <a:r>
              <a:rPr lang="en-US" sz="2400" dirty="0"/>
              <a:t>of Shaking (Robert Mallet, 1857) </a:t>
            </a:r>
            <a:endParaRPr lang="tr-TR" sz="2400" dirty="0" smtClean="0"/>
          </a:p>
          <a:p>
            <a:pPr marL="285750" indent="-285750">
              <a:buFont typeface="Arial" panose="020B0604020202020204" pitchFamily="34" charset="0"/>
              <a:buChar char="•"/>
            </a:pPr>
            <a:r>
              <a:rPr lang="en-US" sz="2400" dirty="0" smtClean="0"/>
              <a:t>Calculation </a:t>
            </a:r>
            <a:r>
              <a:rPr lang="en-US" sz="2400" dirty="0"/>
              <a:t>of Earthquake Magnitude (Charles Richter, </a:t>
            </a:r>
            <a:r>
              <a:rPr lang="en-US" sz="2400" dirty="0" smtClean="0"/>
              <a:t>1935</a:t>
            </a:r>
            <a:r>
              <a:rPr lang="tr-TR" sz="2400" dirty="0" smtClean="0"/>
              <a:t>)</a:t>
            </a:r>
          </a:p>
          <a:p>
            <a:pPr marL="285750" indent="-285750">
              <a:buFont typeface="Arial" panose="020B0604020202020204" pitchFamily="34" charset="0"/>
              <a:buChar char="•"/>
            </a:pPr>
            <a:r>
              <a:rPr lang="en-US" sz="2400" dirty="0"/>
              <a:t>In 1857, Robert Mallet produced </a:t>
            </a:r>
            <a:r>
              <a:rPr lang="en-US" sz="2400" dirty="0" err="1"/>
              <a:t>isoseismal</a:t>
            </a:r>
            <a:r>
              <a:rPr lang="en-US" sz="2400" dirty="0"/>
              <a:t> lines based on quantified damage levels. </a:t>
            </a:r>
            <a:endParaRPr lang="tr-TR" sz="2400" dirty="0" smtClean="0"/>
          </a:p>
          <a:p>
            <a:pPr marL="285750" indent="-285750">
              <a:buFont typeface="Arial" panose="020B0604020202020204" pitchFamily="34" charset="0"/>
              <a:buChar char="•"/>
            </a:pPr>
            <a:r>
              <a:rPr lang="en-US" sz="2400" dirty="0" smtClean="0"/>
              <a:t>In </a:t>
            </a:r>
            <a:r>
              <a:rPr lang="en-US" sz="2400" dirty="0"/>
              <a:t>1902 an Italian seismologist and volcanologist, G. </a:t>
            </a:r>
            <a:r>
              <a:rPr lang="en-US" sz="2400" dirty="0" err="1"/>
              <a:t>Mercalli</a:t>
            </a:r>
            <a:r>
              <a:rPr lang="en-US" sz="2400" dirty="0"/>
              <a:t>, developed an intensity scale </a:t>
            </a:r>
            <a:endParaRPr lang="tr-TR" sz="2400" dirty="0" smtClean="0"/>
          </a:p>
          <a:p>
            <a:pPr marL="285750" indent="-285750">
              <a:buFont typeface="Arial" panose="020B0604020202020204" pitchFamily="34" charset="0"/>
              <a:buChar char="•"/>
            </a:pPr>
            <a:r>
              <a:rPr lang="en-US" sz="2400" dirty="0" smtClean="0"/>
              <a:t>H.O</a:t>
            </a:r>
            <a:r>
              <a:rPr lang="en-US" sz="2400" dirty="0"/>
              <a:t>. Wood and Frank Neumann modified tis scale which is now widely used as the abridged Modified </a:t>
            </a:r>
            <a:r>
              <a:rPr lang="en-US" sz="2400" dirty="0" err="1"/>
              <a:t>Mercally</a:t>
            </a:r>
            <a:r>
              <a:rPr lang="en-US" sz="2400" dirty="0"/>
              <a:t> Intensity </a:t>
            </a:r>
            <a:r>
              <a:rPr lang="en-US" sz="2400" dirty="0" err="1" smtClean="0"/>
              <a:t>Scal</a:t>
            </a:r>
            <a:r>
              <a:rPr lang="tr-TR" sz="2400" dirty="0" smtClean="0"/>
              <a:t>e</a:t>
            </a:r>
          </a:p>
          <a:p>
            <a:pPr marL="285750" indent="-285750">
              <a:buFont typeface="Arial" panose="020B0604020202020204" pitchFamily="34" charset="0"/>
              <a:buChar char="•"/>
            </a:pPr>
            <a:endParaRPr lang="tr-TR" sz="2400" dirty="0"/>
          </a:p>
          <a:p>
            <a:r>
              <a:rPr lang="en-US" sz="2400" u="sng" dirty="0"/>
              <a:t>Measuring the Size of Earthquakes </a:t>
            </a:r>
            <a:r>
              <a:rPr lang="tr-TR" sz="2400" u="sng" dirty="0"/>
              <a:t>?</a:t>
            </a:r>
          </a:p>
          <a:p>
            <a:r>
              <a:rPr lang="en-US" sz="2400" dirty="0" smtClean="0"/>
              <a:t>Two</a:t>
            </a:r>
            <a:r>
              <a:rPr lang="en-US" sz="2400" dirty="0"/>
              <a:t> measurements that describe the size of an earthquake are: </a:t>
            </a:r>
          </a:p>
          <a:p>
            <a:r>
              <a:rPr lang="en-US" sz="2400" u="sng" dirty="0" smtClean="0"/>
              <a:t>Intensity</a:t>
            </a:r>
            <a:r>
              <a:rPr lang="tr-TR" sz="2400" dirty="0"/>
              <a:t>: A</a:t>
            </a:r>
            <a:r>
              <a:rPr lang="en-US" sz="2400" dirty="0"/>
              <a:t> measure of the degree of earthquake shaking at a given locale  based on the amount of damage.  </a:t>
            </a:r>
          </a:p>
          <a:p>
            <a:r>
              <a:rPr lang="en-US" sz="2400" u="sng" dirty="0" smtClean="0"/>
              <a:t>Magnitude</a:t>
            </a:r>
            <a:r>
              <a:rPr lang="tr-TR" sz="2400" u="sng" dirty="0"/>
              <a:t>:</a:t>
            </a:r>
          </a:p>
          <a:p>
            <a:r>
              <a:rPr lang="tr-TR" sz="2400" dirty="0"/>
              <a:t>E</a:t>
            </a:r>
            <a:r>
              <a:rPr lang="en-US" sz="2400" dirty="0" err="1"/>
              <a:t>stimates</a:t>
            </a:r>
            <a:r>
              <a:rPr lang="en-US" sz="2400" dirty="0"/>
              <a:t> the amount of energy released at the source of the  </a:t>
            </a:r>
            <a:r>
              <a:rPr lang="en-US" sz="2400" dirty="0" smtClean="0"/>
              <a:t>earthquake</a:t>
            </a:r>
            <a:endParaRPr lang="tr-TR" sz="2400" dirty="0" smtClean="0"/>
          </a:p>
        </p:txBody>
      </p:sp>
    </p:spTree>
    <p:extLst>
      <p:ext uri="{BB962C8B-B14F-4D97-AF65-F5344CB8AC3E}">
        <p14:creationId xmlns:p14="http://schemas.microsoft.com/office/powerpoint/2010/main" val="3315078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333" t="16910" r="19063" b="17762"/>
          <a:stretch/>
        </p:blipFill>
        <p:spPr>
          <a:xfrm>
            <a:off x="341817" y="576196"/>
            <a:ext cx="10707183" cy="6281803"/>
          </a:xfrm>
          <a:prstGeom prst="rect">
            <a:avLst/>
          </a:prstGeom>
        </p:spPr>
      </p:pic>
      <p:sp>
        <p:nvSpPr>
          <p:cNvPr id="4" name="Rectangle 3"/>
          <p:cNvSpPr/>
          <p:nvPr/>
        </p:nvSpPr>
        <p:spPr>
          <a:xfrm>
            <a:off x="5546651" y="3977153"/>
            <a:ext cx="6096000" cy="1200329"/>
          </a:xfrm>
          <a:prstGeom prst="rect">
            <a:avLst/>
          </a:prstGeom>
        </p:spPr>
        <p:txBody>
          <a:bodyPr>
            <a:spAutoFit/>
          </a:bodyPr>
          <a:lstStyle/>
          <a:p>
            <a:r>
              <a:rPr lang="en-US" dirty="0"/>
              <a:t> The body-wave (</a:t>
            </a:r>
            <a:r>
              <a:rPr lang="en-US" dirty="0" err="1"/>
              <a:t>mb</a:t>
            </a:r>
            <a:r>
              <a:rPr lang="en-US" dirty="0"/>
              <a:t>) and surface-wave (</a:t>
            </a:r>
            <a:r>
              <a:rPr lang="en-US" dirty="0" err="1"/>
              <a:t>Ms</a:t>
            </a:r>
            <a:r>
              <a:rPr lang="en-US" dirty="0"/>
              <a:t>) magnitudes are the two types of </a:t>
            </a:r>
            <a:r>
              <a:rPr lang="en-US" dirty="0" err="1"/>
              <a:t>teleseismic</a:t>
            </a:r>
            <a:r>
              <a:rPr lang="en-US" dirty="0"/>
              <a:t> magnitude scales. They are estimated from the seismic waveforms recorded by short-period (</a:t>
            </a:r>
            <a:r>
              <a:rPr lang="en-US" dirty="0" err="1"/>
              <a:t>mb</a:t>
            </a:r>
            <a:r>
              <a:rPr lang="en-US" dirty="0"/>
              <a:t>) and long-period seismograms (</a:t>
            </a:r>
            <a:r>
              <a:rPr lang="en-US" dirty="0" err="1"/>
              <a:t>Ms</a:t>
            </a:r>
            <a:r>
              <a:rPr lang="en-US" dirty="0"/>
              <a:t>). </a:t>
            </a:r>
          </a:p>
        </p:txBody>
      </p:sp>
    </p:spTree>
    <p:extLst>
      <p:ext uri="{BB962C8B-B14F-4D97-AF65-F5344CB8AC3E}">
        <p14:creationId xmlns:p14="http://schemas.microsoft.com/office/powerpoint/2010/main" val="653107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313" t="9239" r="24792"/>
          <a:stretch/>
        </p:blipFill>
        <p:spPr>
          <a:xfrm>
            <a:off x="2535936" y="94524"/>
            <a:ext cx="8912352" cy="6698542"/>
          </a:xfrm>
          <a:prstGeom prst="rect">
            <a:avLst/>
          </a:prstGeom>
        </p:spPr>
      </p:pic>
      <p:sp>
        <p:nvSpPr>
          <p:cNvPr id="3" name="Rectangle 2"/>
          <p:cNvSpPr/>
          <p:nvPr/>
        </p:nvSpPr>
        <p:spPr>
          <a:xfrm>
            <a:off x="426720" y="443591"/>
            <a:ext cx="6096000" cy="923330"/>
          </a:xfrm>
          <a:prstGeom prst="rect">
            <a:avLst/>
          </a:prstGeom>
        </p:spPr>
        <p:txBody>
          <a:bodyPr>
            <a:spAutoFit/>
          </a:bodyPr>
          <a:lstStyle/>
          <a:p>
            <a:r>
              <a:rPr lang="en-US" dirty="0"/>
              <a:t>The ﬁrst magnitude scale is proposed by Richter (1935) for quantifying the sizes of earthquakes in southern California from the maximum amplitudes (A in mm)</a:t>
            </a:r>
          </a:p>
        </p:txBody>
      </p:sp>
    </p:spTree>
    <p:extLst>
      <p:ext uri="{BB962C8B-B14F-4D97-AF65-F5344CB8AC3E}">
        <p14:creationId xmlns:p14="http://schemas.microsoft.com/office/powerpoint/2010/main" val="2261097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9590" y="1052094"/>
            <a:ext cx="9732335" cy="5632311"/>
          </a:xfrm>
          <a:prstGeom prst="rect">
            <a:avLst/>
          </a:prstGeom>
        </p:spPr>
        <p:txBody>
          <a:bodyPr wrap="square">
            <a:spAutoFit/>
          </a:bodyPr>
          <a:lstStyle/>
          <a:p>
            <a:pPr marL="342900" indent="-342900">
              <a:buFont typeface="Arial" panose="020B0604020202020204" pitchFamily="34" charset="0"/>
              <a:buChar char="•"/>
            </a:pPr>
            <a:r>
              <a:rPr lang="en-US" sz="2000" dirty="0" smtClean="0"/>
              <a:t>As </a:t>
            </a:r>
            <a:r>
              <a:rPr lang="en-US" sz="2000" dirty="0"/>
              <a:t>the earthquakes become larger in size, they generate very long-period waves that reﬂect the seismic energy released by the ruptured fault</a:t>
            </a:r>
            <a:r>
              <a:rPr lang="en-US" sz="2000" dirty="0" smtClean="0"/>
              <a:t>.</a:t>
            </a:r>
            <a:endParaRPr lang="tr-TR" sz="2000" dirty="0" smtClean="0"/>
          </a:p>
          <a:p>
            <a:pPr marL="342900" indent="-342900">
              <a:buFont typeface="Arial" panose="020B0604020202020204" pitchFamily="34" charset="0"/>
              <a:buChar char="•"/>
            </a:pPr>
            <a:r>
              <a:rPr lang="en-US" sz="2000" dirty="0" smtClean="0"/>
              <a:t>The </a:t>
            </a:r>
            <a:r>
              <a:rPr lang="en-US" sz="2000" dirty="0"/>
              <a:t>amplitudes of these waveforms cannot be detected properly by seismographs used for the computation of </a:t>
            </a:r>
            <a:r>
              <a:rPr lang="en-US" sz="2000" dirty="0" err="1"/>
              <a:t>mb</a:t>
            </a:r>
            <a:r>
              <a:rPr lang="en-US" sz="2000" dirty="0"/>
              <a:t> and Ms. </a:t>
            </a:r>
            <a:endParaRPr lang="tr-TR" sz="2000" dirty="0" smtClean="0"/>
          </a:p>
          <a:p>
            <a:pPr marL="342900" indent="-342900">
              <a:buFont typeface="Arial" panose="020B0604020202020204" pitchFamily="34" charset="0"/>
              <a:buChar char="•"/>
            </a:pPr>
            <a:r>
              <a:rPr lang="en-US" sz="2000" dirty="0" smtClean="0"/>
              <a:t>Thus</a:t>
            </a:r>
            <a:r>
              <a:rPr lang="en-US" sz="2000" dirty="0"/>
              <a:t>, neither of these magnitude scales will be able to quantify the actual size of the earthquakes when they become larger. </a:t>
            </a:r>
            <a:endParaRPr lang="tr-TR" sz="2000" dirty="0" smtClean="0"/>
          </a:p>
          <a:p>
            <a:pPr marL="342900" indent="-342900">
              <a:buFont typeface="Arial" panose="020B0604020202020204" pitchFamily="34" charset="0"/>
              <a:buChar char="•"/>
            </a:pPr>
            <a:r>
              <a:rPr lang="en-US" sz="2000" dirty="0" smtClean="0"/>
              <a:t>In </a:t>
            </a:r>
            <a:r>
              <a:rPr lang="en-US" sz="2000" dirty="0"/>
              <a:t>other words, the increase </a:t>
            </a:r>
            <a:r>
              <a:rPr lang="en-US" sz="2000" dirty="0" smtClean="0"/>
              <a:t>in</a:t>
            </a:r>
            <a:r>
              <a:rPr lang="tr-TR" sz="2000" dirty="0" smtClean="0"/>
              <a:t> </a:t>
            </a:r>
            <a:r>
              <a:rPr lang="en-US" sz="2000" dirty="0"/>
              <a:t>earthquake size will not yield a consistent increase in </a:t>
            </a:r>
            <a:r>
              <a:rPr lang="en-US" sz="2000" dirty="0" err="1"/>
              <a:t>mb</a:t>
            </a:r>
            <a:r>
              <a:rPr lang="en-US" sz="2000" dirty="0"/>
              <a:t> and </a:t>
            </a:r>
            <a:r>
              <a:rPr lang="en-US" sz="2000" dirty="0" err="1"/>
              <a:t>Ms</a:t>
            </a:r>
            <a:r>
              <a:rPr lang="en-US" sz="2000" dirty="0"/>
              <a:t> as the corresponding seismographs will misrepresent the increase in the maximum amplitudes of very long-period waveforms. </a:t>
            </a:r>
            <a:endParaRPr lang="tr-TR" sz="2000" dirty="0" smtClean="0"/>
          </a:p>
          <a:p>
            <a:pPr marL="342900" indent="-342900">
              <a:buFont typeface="Arial" panose="020B0604020202020204" pitchFamily="34" charset="0"/>
              <a:buChar char="•"/>
            </a:pPr>
            <a:r>
              <a:rPr lang="en-US" sz="2000" dirty="0" smtClean="0"/>
              <a:t>This </a:t>
            </a:r>
            <a:r>
              <a:rPr lang="en-US" sz="2000" dirty="0"/>
              <a:t>phenomenon is called as </a:t>
            </a:r>
            <a:r>
              <a:rPr lang="en-US" sz="2000" u="sng" dirty="0"/>
              <a:t>magnitude saturation </a:t>
            </a:r>
            <a:r>
              <a:rPr lang="en-US" sz="2000" dirty="0"/>
              <a:t>(failing to distinguish the size of earthquakes after a certain level). </a:t>
            </a:r>
            <a:r>
              <a:rPr lang="tr-TR" sz="2000" dirty="0" smtClean="0"/>
              <a:t> </a:t>
            </a:r>
          </a:p>
          <a:p>
            <a:pPr marL="342900" indent="-342900">
              <a:buFont typeface="Arial" panose="020B0604020202020204" pitchFamily="34" charset="0"/>
              <a:buChar char="•"/>
            </a:pPr>
            <a:r>
              <a:rPr lang="en-US" sz="2000" u="sng" dirty="0"/>
              <a:t>Seismic moment (M0) </a:t>
            </a:r>
            <a:r>
              <a:rPr lang="en-US" sz="2000" dirty="0"/>
              <a:t>that is directly </a:t>
            </a:r>
            <a:r>
              <a:rPr lang="en-US" sz="2000" u="sng" dirty="0"/>
              <a:t>proportional to the ruptured fault area as well as the average slip between the moving blocks </a:t>
            </a:r>
            <a:r>
              <a:rPr lang="en-US" sz="2000" dirty="0"/>
              <a:t>does not suffer from the saturation affects. It deﬁnes </a:t>
            </a:r>
            <a:r>
              <a:rPr lang="en-US" sz="2000" u="sng" dirty="0"/>
              <a:t>the force required to generate the recorded waves after an earthquake. It is also related to the total seismic energy released by the fault rupture. This quantity is used to deﬁne the moment magnitude (Mw) </a:t>
            </a:r>
            <a:r>
              <a:rPr lang="en-US" sz="2000" dirty="0"/>
              <a:t>that is proposed by Hanks and </a:t>
            </a:r>
            <a:r>
              <a:rPr lang="en-US" sz="2000" dirty="0" err="1"/>
              <a:t>Kanamori</a:t>
            </a:r>
            <a:r>
              <a:rPr lang="en-US" sz="2000" dirty="0"/>
              <a:t> (</a:t>
            </a:r>
            <a:r>
              <a:rPr lang="en-US" sz="2000" dirty="0" smtClean="0"/>
              <a:t>1979</a:t>
            </a:r>
            <a:r>
              <a:rPr lang="tr-TR" sz="2000" dirty="0"/>
              <a:t>) </a:t>
            </a:r>
            <a:endParaRPr lang="tr-TR" sz="2000" dirty="0" smtClean="0"/>
          </a:p>
          <a:p>
            <a:pPr algn="ctr"/>
            <a:r>
              <a:rPr lang="tr-TR" sz="2000" dirty="0" smtClean="0"/>
              <a:t>Mw =2/3.log(Mo)-6</a:t>
            </a:r>
            <a:endParaRPr lang="tr-TR" sz="2000" dirty="0"/>
          </a:p>
        </p:txBody>
      </p:sp>
    </p:spTree>
    <p:extLst>
      <p:ext uri="{BB962C8B-B14F-4D97-AF65-F5344CB8AC3E}">
        <p14:creationId xmlns:p14="http://schemas.microsoft.com/office/powerpoint/2010/main" val="2515998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354" t="17947" r="16145" b="4051"/>
          <a:stretch/>
        </p:blipFill>
        <p:spPr>
          <a:xfrm>
            <a:off x="811276" y="0"/>
            <a:ext cx="9910706" cy="6438900"/>
          </a:xfrm>
          <a:prstGeom prst="rect">
            <a:avLst/>
          </a:prstGeom>
        </p:spPr>
      </p:pic>
    </p:spTree>
    <p:extLst>
      <p:ext uri="{BB962C8B-B14F-4D97-AF65-F5344CB8AC3E}">
        <p14:creationId xmlns:p14="http://schemas.microsoft.com/office/powerpoint/2010/main" val="2672314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066" t="9805" r="25889" b="6295"/>
          <a:stretch/>
        </p:blipFill>
        <p:spPr>
          <a:xfrm>
            <a:off x="1975104" y="15828"/>
            <a:ext cx="6664211" cy="6409441"/>
          </a:xfrm>
          <a:prstGeom prst="rect">
            <a:avLst/>
          </a:prstGeom>
        </p:spPr>
      </p:pic>
    </p:spTree>
    <p:extLst>
      <p:ext uri="{BB962C8B-B14F-4D97-AF65-F5344CB8AC3E}">
        <p14:creationId xmlns:p14="http://schemas.microsoft.com/office/powerpoint/2010/main" val="2902529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454" t="19520" r="21860" b="1527"/>
          <a:stretch/>
        </p:blipFill>
        <p:spPr>
          <a:xfrm>
            <a:off x="2328529" y="265813"/>
            <a:ext cx="7442791" cy="5828277"/>
          </a:xfrm>
          <a:prstGeom prst="rect">
            <a:avLst/>
          </a:prstGeom>
        </p:spPr>
      </p:pic>
    </p:spTree>
    <p:extLst>
      <p:ext uri="{BB962C8B-B14F-4D97-AF65-F5344CB8AC3E}">
        <p14:creationId xmlns:p14="http://schemas.microsoft.com/office/powerpoint/2010/main" val="644496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200" t="12604" r="18299" b="5044"/>
          <a:stretch/>
        </p:blipFill>
        <p:spPr>
          <a:xfrm>
            <a:off x="1165507" y="97536"/>
            <a:ext cx="9953597" cy="6644640"/>
          </a:xfrm>
          <a:prstGeom prst="rect">
            <a:avLst/>
          </a:prstGeom>
        </p:spPr>
      </p:pic>
    </p:spTree>
    <p:extLst>
      <p:ext uri="{BB962C8B-B14F-4D97-AF65-F5344CB8AC3E}">
        <p14:creationId xmlns:p14="http://schemas.microsoft.com/office/powerpoint/2010/main" val="3798460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700" t="23631" r="14600" b="2554"/>
          <a:stretch/>
        </p:blipFill>
        <p:spPr>
          <a:xfrm>
            <a:off x="881996" y="207264"/>
            <a:ext cx="10676020" cy="6266688"/>
          </a:xfrm>
          <a:prstGeom prst="rect">
            <a:avLst/>
          </a:prstGeom>
        </p:spPr>
      </p:pic>
    </p:spTree>
    <p:extLst>
      <p:ext uri="{BB962C8B-B14F-4D97-AF65-F5344CB8AC3E}">
        <p14:creationId xmlns:p14="http://schemas.microsoft.com/office/powerpoint/2010/main" val="1645504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500" t="14738" r="16600" b="24254"/>
          <a:stretch/>
        </p:blipFill>
        <p:spPr>
          <a:xfrm>
            <a:off x="402337" y="853440"/>
            <a:ext cx="10643616" cy="5376672"/>
          </a:xfrm>
          <a:prstGeom prst="rect">
            <a:avLst/>
          </a:prstGeom>
        </p:spPr>
      </p:pic>
    </p:spTree>
    <p:extLst>
      <p:ext uri="{BB962C8B-B14F-4D97-AF65-F5344CB8AC3E}">
        <p14:creationId xmlns:p14="http://schemas.microsoft.com/office/powerpoint/2010/main" val="70935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50" t="10166" r="28229"/>
          <a:stretch/>
        </p:blipFill>
        <p:spPr>
          <a:xfrm>
            <a:off x="0" y="-34491"/>
            <a:ext cx="6553200" cy="6892491"/>
          </a:xfrm>
          <a:prstGeom prst="rect">
            <a:avLst/>
          </a:prstGeom>
        </p:spPr>
      </p:pic>
      <p:pic>
        <p:nvPicPr>
          <p:cNvPr id="3" name="Picture 2"/>
          <p:cNvPicPr>
            <a:picLocks noChangeAspect="1"/>
          </p:cNvPicPr>
          <p:nvPr/>
        </p:nvPicPr>
        <p:blipFill rotWithShape="1">
          <a:blip r:embed="rId3"/>
          <a:srcRect l="23720" t="21169" r="32937" b="8011"/>
          <a:stretch/>
        </p:blipFill>
        <p:spPr>
          <a:xfrm>
            <a:off x="6273209" y="793566"/>
            <a:ext cx="5833730" cy="5603251"/>
          </a:xfrm>
          <a:prstGeom prst="rect">
            <a:avLst/>
          </a:prstGeom>
        </p:spPr>
      </p:pic>
    </p:spTree>
    <p:extLst>
      <p:ext uri="{BB962C8B-B14F-4D97-AF65-F5344CB8AC3E}">
        <p14:creationId xmlns:p14="http://schemas.microsoft.com/office/powerpoint/2010/main" val="410844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4256" y="377952"/>
            <a:ext cx="10948416" cy="3970318"/>
          </a:xfrm>
          <a:prstGeom prst="rect">
            <a:avLst/>
          </a:prstGeom>
        </p:spPr>
        <p:txBody>
          <a:bodyPr wrap="square">
            <a:spAutoFit/>
          </a:bodyPr>
          <a:lstStyle/>
          <a:p>
            <a:r>
              <a:rPr lang="en-US" sz="2800" u="sng" dirty="0" smtClean="0"/>
              <a:t>Intensity scales</a:t>
            </a:r>
            <a:r>
              <a:rPr lang="en-US" sz="2800" dirty="0" smtClean="0"/>
              <a:t>  </a:t>
            </a:r>
            <a:endParaRPr lang="tr-TR" sz="2800" dirty="0" smtClean="0"/>
          </a:p>
          <a:p>
            <a:endParaRPr lang="en-US" sz="2800" dirty="0" smtClean="0"/>
          </a:p>
          <a:p>
            <a:pPr marL="457200" indent="-457200">
              <a:buFont typeface="Arial" panose="020B0604020202020204" pitchFamily="34" charset="0"/>
              <a:buChar char="•"/>
            </a:pPr>
            <a:r>
              <a:rPr lang="en-US" sz="2800" dirty="0" smtClean="0"/>
              <a:t>The Modified </a:t>
            </a:r>
            <a:r>
              <a:rPr lang="en-US" sz="2800" dirty="0" err="1" smtClean="0"/>
              <a:t>Mercalli</a:t>
            </a:r>
            <a:r>
              <a:rPr lang="en-US" sz="2800" dirty="0" smtClean="0"/>
              <a:t> Intensity Scale was developed using California </a:t>
            </a:r>
            <a:endParaRPr lang="tr-TR" sz="2800" dirty="0" smtClean="0"/>
          </a:p>
          <a:p>
            <a:r>
              <a:rPr lang="tr-TR" sz="2800" dirty="0"/>
              <a:t> </a:t>
            </a:r>
            <a:r>
              <a:rPr lang="tr-TR" sz="2800" dirty="0" smtClean="0"/>
              <a:t>      </a:t>
            </a:r>
            <a:r>
              <a:rPr lang="en-US" sz="2800" dirty="0" smtClean="0"/>
              <a:t>buildings  as its standard.  </a:t>
            </a:r>
            <a:endParaRPr lang="tr-TR" sz="2800" dirty="0" smtClean="0"/>
          </a:p>
          <a:p>
            <a:endParaRPr lang="en-US" sz="2800" dirty="0" smtClean="0"/>
          </a:p>
          <a:p>
            <a:pPr marL="457200" indent="-457200">
              <a:buFont typeface="Arial" panose="020B0604020202020204" pitchFamily="34" charset="0"/>
              <a:buChar char="•"/>
            </a:pPr>
            <a:r>
              <a:rPr lang="en-US" sz="2800" dirty="0" smtClean="0"/>
              <a:t>The drawback of intensity scales is that destruction may not be a true measure  of the earthquake’s actual severity.</a:t>
            </a:r>
            <a:endParaRPr lang="tr-TR" sz="2800" dirty="0" smtClean="0"/>
          </a:p>
          <a:p>
            <a:pPr marL="457200" indent="-457200">
              <a:buFont typeface="Arial" panose="020B0604020202020204" pitchFamily="34" charset="0"/>
              <a:buChar char="•"/>
            </a:pPr>
            <a:endParaRPr lang="tr-TR" sz="2800" dirty="0" smtClean="0"/>
          </a:p>
          <a:p>
            <a:pPr marL="457200" indent="-457200">
              <a:buFont typeface="Arial" panose="020B0604020202020204" pitchFamily="34" charset="0"/>
              <a:buChar char="•"/>
            </a:pPr>
            <a:r>
              <a:rPr lang="tr-TR" sz="2800" dirty="0" smtClean="0"/>
              <a:t>Recently,</a:t>
            </a:r>
            <a:r>
              <a:rPr lang="en-US" sz="2800" dirty="0" smtClean="0"/>
              <a:t>Observational Intensity</a:t>
            </a:r>
            <a:r>
              <a:rPr lang="tr-TR" sz="2800" dirty="0" smtClean="0"/>
              <a:t> is done by Grundal</a:t>
            </a:r>
            <a:endParaRPr lang="en-US" sz="2800" dirty="0"/>
          </a:p>
        </p:txBody>
      </p:sp>
    </p:spTree>
    <p:extLst>
      <p:ext uri="{BB962C8B-B14F-4D97-AF65-F5344CB8AC3E}">
        <p14:creationId xmlns:p14="http://schemas.microsoft.com/office/powerpoint/2010/main" val="4884503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646" t="9610" r="28854"/>
          <a:stretch/>
        </p:blipFill>
        <p:spPr>
          <a:xfrm>
            <a:off x="3492500" y="22584"/>
            <a:ext cx="5715000" cy="6833742"/>
          </a:xfrm>
          <a:prstGeom prst="rect">
            <a:avLst/>
          </a:prstGeom>
        </p:spPr>
      </p:pic>
    </p:spTree>
    <p:extLst>
      <p:ext uri="{BB962C8B-B14F-4D97-AF65-F5344CB8AC3E}">
        <p14:creationId xmlns:p14="http://schemas.microsoft.com/office/powerpoint/2010/main" val="13680730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730" t="15168" r="20937"/>
          <a:stretch/>
        </p:blipFill>
        <p:spPr>
          <a:xfrm>
            <a:off x="1054597" y="-152400"/>
            <a:ext cx="9821949" cy="7497531"/>
          </a:xfrm>
          <a:prstGeom prst="rect">
            <a:avLst/>
          </a:prstGeom>
        </p:spPr>
      </p:pic>
    </p:spTree>
    <p:extLst>
      <p:ext uri="{BB962C8B-B14F-4D97-AF65-F5344CB8AC3E}">
        <p14:creationId xmlns:p14="http://schemas.microsoft.com/office/powerpoint/2010/main" val="329616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3557" y="304800"/>
            <a:ext cx="11405937" cy="4801314"/>
          </a:xfrm>
          <a:prstGeom prst="rect">
            <a:avLst/>
          </a:prstGeom>
        </p:spPr>
        <p:txBody>
          <a:bodyPr wrap="square">
            <a:spAutoFit/>
          </a:bodyPr>
          <a:lstStyle/>
          <a:p>
            <a:r>
              <a:rPr lang="en-US" u="sng" dirty="0"/>
              <a:t>Destruction from Earthquakes </a:t>
            </a:r>
            <a:endParaRPr lang="tr-TR" u="sng" dirty="0" smtClean="0"/>
          </a:p>
          <a:p>
            <a:endParaRPr lang="en-US" dirty="0"/>
          </a:p>
          <a:p>
            <a:r>
              <a:rPr lang="en-US" dirty="0"/>
              <a:t>The amount of structural damage attributable to earthquake vibrations depends on: </a:t>
            </a:r>
            <a:endParaRPr lang="tr-TR" dirty="0" smtClean="0"/>
          </a:p>
          <a:p>
            <a:endParaRPr lang="en-US" dirty="0"/>
          </a:p>
          <a:p>
            <a:r>
              <a:rPr lang="en-US" dirty="0"/>
              <a:t>• Intensity and duration of the vibrations (e.g. distance from epicenter) </a:t>
            </a:r>
            <a:endParaRPr lang="tr-TR" dirty="0" smtClean="0"/>
          </a:p>
          <a:p>
            <a:endParaRPr lang="tr-TR" dirty="0"/>
          </a:p>
          <a:p>
            <a:r>
              <a:rPr lang="en-US" dirty="0" smtClean="0"/>
              <a:t> </a:t>
            </a:r>
            <a:r>
              <a:rPr lang="en-US" dirty="0"/>
              <a:t>• Nature of the material upon which the structure rests (rock type)  </a:t>
            </a:r>
            <a:endParaRPr lang="tr-TR" dirty="0" smtClean="0"/>
          </a:p>
          <a:p>
            <a:endParaRPr lang="tr-TR" dirty="0"/>
          </a:p>
          <a:p>
            <a:r>
              <a:rPr lang="en-US" dirty="0" smtClean="0"/>
              <a:t>• </a:t>
            </a:r>
            <a:r>
              <a:rPr lang="en-US" dirty="0"/>
              <a:t>Design of structure (construction type) </a:t>
            </a:r>
            <a:endParaRPr lang="tr-TR" dirty="0" smtClean="0"/>
          </a:p>
          <a:p>
            <a:endParaRPr lang="tr-TR" dirty="0"/>
          </a:p>
          <a:p>
            <a:endParaRPr lang="tr-TR" dirty="0" smtClean="0"/>
          </a:p>
          <a:p>
            <a:endParaRPr lang="tr-TR" dirty="0"/>
          </a:p>
          <a:p>
            <a:r>
              <a:rPr lang="en-US" u="sng" dirty="0" smtClean="0"/>
              <a:t>Ground</a:t>
            </a:r>
            <a:r>
              <a:rPr lang="en-US" u="sng" dirty="0"/>
              <a:t> shaking</a:t>
            </a:r>
            <a:r>
              <a:rPr lang="en-US" dirty="0"/>
              <a:t> </a:t>
            </a:r>
            <a:endParaRPr lang="tr-TR" dirty="0" smtClean="0"/>
          </a:p>
          <a:p>
            <a:endParaRPr lang="en-US" dirty="0"/>
          </a:p>
          <a:p>
            <a:r>
              <a:rPr lang="en-US" dirty="0"/>
              <a:t>• Regions within 20 to 50 kilometers of the epicenter will experience about the  same intensity of ground shaking.  </a:t>
            </a:r>
            <a:endParaRPr lang="tr-TR" dirty="0" smtClean="0"/>
          </a:p>
          <a:p>
            <a:endParaRPr lang="tr-TR" dirty="0"/>
          </a:p>
          <a:p>
            <a:r>
              <a:rPr lang="en-US" dirty="0" smtClean="0"/>
              <a:t>• </a:t>
            </a:r>
            <a:r>
              <a:rPr lang="en-US" dirty="0"/>
              <a:t>However, destruction varies considerably, mainly due to the nature of the  ground on which the structures are </a:t>
            </a:r>
          </a:p>
        </p:txBody>
      </p:sp>
    </p:spTree>
    <p:extLst>
      <p:ext uri="{BB962C8B-B14F-4D97-AF65-F5344CB8AC3E}">
        <p14:creationId xmlns:p14="http://schemas.microsoft.com/office/powerpoint/2010/main" val="2696018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836" t="13491" r="15921" b="4188"/>
          <a:stretch/>
        </p:blipFill>
        <p:spPr>
          <a:xfrm>
            <a:off x="2021304" y="493296"/>
            <a:ext cx="8584084" cy="6184231"/>
          </a:xfrm>
          <a:prstGeom prst="rect">
            <a:avLst/>
          </a:prstGeom>
        </p:spPr>
      </p:pic>
    </p:spTree>
    <p:extLst>
      <p:ext uri="{BB962C8B-B14F-4D97-AF65-F5344CB8AC3E}">
        <p14:creationId xmlns:p14="http://schemas.microsoft.com/office/powerpoint/2010/main" val="1950474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513" t="13491" r="19769" b="10858"/>
          <a:stretch/>
        </p:blipFill>
        <p:spPr>
          <a:xfrm>
            <a:off x="114300" y="0"/>
            <a:ext cx="6184232" cy="4479670"/>
          </a:xfrm>
          <a:prstGeom prst="rect">
            <a:avLst/>
          </a:prstGeom>
        </p:spPr>
      </p:pic>
      <p:sp>
        <p:nvSpPr>
          <p:cNvPr id="3" name="Rectangle 2"/>
          <p:cNvSpPr/>
          <p:nvPr/>
        </p:nvSpPr>
        <p:spPr>
          <a:xfrm>
            <a:off x="-1" y="4479670"/>
            <a:ext cx="6821905" cy="2378330"/>
          </a:xfrm>
          <a:prstGeom prst="rect">
            <a:avLst/>
          </a:prstGeom>
        </p:spPr>
        <p:txBody>
          <a:bodyPr wrap="square">
            <a:spAutoFit/>
          </a:bodyPr>
          <a:lstStyle/>
          <a:p>
            <a:r>
              <a:rPr lang="en-US" dirty="0"/>
              <a:t>The first thing we need to find out is what an earthquake is.  </a:t>
            </a:r>
            <a:endParaRPr lang="en-US" dirty="0" smtClean="0"/>
          </a:p>
          <a:p>
            <a:r>
              <a:rPr lang="en-US" dirty="0" smtClean="0"/>
              <a:t>What</a:t>
            </a:r>
            <a:r>
              <a:rPr lang="en-US" dirty="0"/>
              <a:t> we observe is: </a:t>
            </a:r>
            <a:endParaRPr lang="en-US" dirty="0" smtClean="0"/>
          </a:p>
          <a:p>
            <a:r>
              <a:rPr lang="en-US" dirty="0" smtClean="0"/>
              <a:t>•Movements</a:t>
            </a:r>
            <a:r>
              <a:rPr lang="en-US" dirty="0"/>
              <a:t> that produce earthquakes are usually associated with large fractures in Earth’s  crust called faults. </a:t>
            </a:r>
            <a:endParaRPr lang="en-US" dirty="0" smtClean="0"/>
          </a:p>
          <a:p>
            <a:r>
              <a:rPr lang="en-US" dirty="0" smtClean="0"/>
              <a:t>•Most</a:t>
            </a:r>
            <a:r>
              <a:rPr lang="en-US" dirty="0"/>
              <a:t> of the motion along faults can be explained by the plate tectonics theory. </a:t>
            </a:r>
            <a:endParaRPr lang="en-US" dirty="0" smtClean="0"/>
          </a:p>
          <a:p>
            <a:r>
              <a:rPr lang="en-US" dirty="0" smtClean="0"/>
              <a:t>•Earthquakes</a:t>
            </a:r>
            <a:r>
              <a:rPr lang="en-US" dirty="0"/>
              <a:t> can be caused by faults, the motion of magma</a:t>
            </a:r>
            <a:r>
              <a:rPr lang="en-US" dirty="0" smtClean="0"/>
              <a:t>,</a:t>
            </a:r>
          </a:p>
          <a:p>
            <a:r>
              <a:rPr lang="en-US" dirty="0"/>
              <a:t> and explosions (</a:t>
            </a:r>
            <a:r>
              <a:rPr lang="en-US" dirty="0" err="1"/>
              <a:t>e.g</a:t>
            </a:r>
            <a:r>
              <a:rPr lang="en-US" dirty="0"/>
              <a:t> volcanoes or  nuclear  bombs) </a:t>
            </a:r>
          </a:p>
        </p:txBody>
      </p:sp>
      <p:pic>
        <p:nvPicPr>
          <p:cNvPr id="4" name="Picture 3"/>
          <p:cNvPicPr>
            <a:picLocks noChangeAspect="1"/>
          </p:cNvPicPr>
          <p:nvPr/>
        </p:nvPicPr>
        <p:blipFill rotWithShape="1">
          <a:blip r:embed="rId3"/>
          <a:srcRect l="22241" t="10948" r="37304"/>
          <a:stretch/>
        </p:blipFill>
        <p:spPr>
          <a:xfrm>
            <a:off x="6821905" y="-1126"/>
            <a:ext cx="5370096" cy="6649307"/>
          </a:xfrm>
          <a:prstGeom prst="rect">
            <a:avLst/>
          </a:prstGeom>
        </p:spPr>
      </p:pic>
    </p:spTree>
    <p:extLst>
      <p:ext uri="{BB962C8B-B14F-4D97-AF65-F5344CB8AC3E}">
        <p14:creationId xmlns:p14="http://schemas.microsoft.com/office/powerpoint/2010/main" val="3576128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111" t="9828" r="14144" b="1004"/>
          <a:stretch/>
        </p:blipFill>
        <p:spPr>
          <a:xfrm>
            <a:off x="1066216" y="216568"/>
            <a:ext cx="9401258" cy="6569243"/>
          </a:xfrm>
          <a:prstGeom prst="rect">
            <a:avLst/>
          </a:prstGeom>
        </p:spPr>
      </p:pic>
    </p:spTree>
    <p:extLst>
      <p:ext uri="{BB962C8B-B14F-4D97-AF65-F5344CB8AC3E}">
        <p14:creationId xmlns:p14="http://schemas.microsoft.com/office/powerpoint/2010/main" val="19297412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469" y="243848"/>
            <a:ext cx="7468563" cy="5509200"/>
          </a:xfrm>
          <a:prstGeom prst="rect">
            <a:avLst/>
          </a:prstGeom>
        </p:spPr>
        <p:txBody>
          <a:bodyPr wrap="square">
            <a:spAutoFit/>
          </a:bodyPr>
          <a:lstStyle/>
          <a:p>
            <a:r>
              <a:rPr lang="en-US" sz="3200" u="sng" dirty="0"/>
              <a:t>Earthquake destruction </a:t>
            </a:r>
            <a:endParaRPr lang="tr-TR" sz="3200" u="sng" dirty="0" smtClean="0"/>
          </a:p>
          <a:p>
            <a:endParaRPr lang="en-US" sz="3200" u="sng" dirty="0"/>
          </a:p>
          <a:p>
            <a:r>
              <a:rPr lang="en-US" sz="3200" dirty="0"/>
              <a:t>Building Construction and Earthquakes –  </a:t>
            </a:r>
          </a:p>
          <a:p>
            <a:r>
              <a:rPr lang="en-US" sz="3200" dirty="0"/>
              <a:t>Ground shaking versus material type – </a:t>
            </a:r>
            <a:endParaRPr lang="tr-TR" sz="3200" dirty="0" smtClean="0"/>
          </a:p>
          <a:p>
            <a:r>
              <a:rPr lang="en-US" sz="3200" dirty="0" smtClean="0"/>
              <a:t>Liquefaction</a:t>
            </a:r>
            <a:r>
              <a:rPr lang="en-US" sz="3200" dirty="0"/>
              <a:t> of the ground ‐ </a:t>
            </a:r>
            <a:endParaRPr lang="tr-TR" sz="3200" dirty="0" smtClean="0"/>
          </a:p>
          <a:p>
            <a:r>
              <a:rPr lang="en-US" sz="3200" dirty="0" err="1" smtClean="0"/>
              <a:t>Seiches</a:t>
            </a:r>
            <a:r>
              <a:rPr lang="en-US" sz="3200" dirty="0"/>
              <a:t>   ‐     </a:t>
            </a:r>
          </a:p>
          <a:p>
            <a:r>
              <a:rPr lang="en-US" sz="3200" dirty="0"/>
              <a:t>Tsunamis, or seismic sea waves ‐ </a:t>
            </a:r>
            <a:endParaRPr lang="tr-TR" sz="3200" dirty="0" smtClean="0"/>
          </a:p>
          <a:p>
            <a:r>
              <a:rPr lang="en-US" sz="3200" dirty="0" smtClean="0"/>
              <a:t>Landslides</a:t>
            </a:r>
            <a:r>
              <a:rPr lang="en-US" sz="3200" dirty="0"/>
              <a:t> and ground subsidence </a:t>
            </a:r>
            <a:r>
              <a:rPr lang="en-US" sz="3200" dirty="0" smtClean="0"/>
              <a:t>–</a:t>
            </a:r>
            <a:endParaRPr lang="tr-TR" sz="3200" dirty="0" smtClean="0"/>
          </a:p>
          <a:p>
            <a:r>
              <a:rPr lang="en-US" sz="3200" dirty="0" smtClean="0"/>
              <a:t>Fire</a:t>
            </a:r>
            <a:r>
              <a:rPr lang="en-US" sz="3200" dirty="0"/>
              <a:t> </a:t>
            </a:r>
            <a:r>
              <a:rPr lang="en-US" sz="3200" dirty="0" smtClean="0"/>
              <a:t>–</a:t>
            </a:r>
            <a:r>
              <a:rPr lang="en-US" sz="3200" dirty="0"/>
              <a:t> </a:t>
            </a:r>
          </a:p>
          <a:p>
            <a:r>
              <a:rPr lang="en-US" sz="3200" dirty="0"/>
              <a:t>Ground Rupture ‐  </a:t>
            </a:r>
            <a:endParaRPr lang="tr-TR" sz="3200" dirty="0" smtClean="0"/>
          </a:p>
          <a:p>
            <a:r>
              <a:rPr lang="en-US" sz="3200" dirty="0" smtClean="0"/>
              <a:t>Land</a:t>
            </a:r>
            <a:r>
              <a:rPr lang="en-US" sz="3200" dirty="0"/>
              <a:t> shift – </a:t>
            </a:r>
          </a:p>
        </p:txBody>
      </p:sp>
    </p:spTree>
    <p:extLst>
      <p:ext uri="{BB962C8B-B14F-4D97-AF65-F5344CB8AC3E}">
        <p14:creationId xmlns:p14="http://schemas.microsoft.com/office/powerpoint/2010/main" val="7207586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74838"/>
            <a:ext cx="6096000" cy="2308324"/>
          </a:xfrm>
          <a:prstGeom prst="rect">
            <a:avLst/>
          </a:prstGeom>
        </p:spPr>
        <p:txBody>
          <a:bodyPr>
            <a:spAutoFit/>
          </a:bodyPr>
          <a:lstStyle/>
          <a:p>
            <a:r>
              <a:rPr lang="en-US" dirty="0"/>
              <a:t>E. A. Keller. Environmental Geology. Prentice Hall, Upper Saddle River, NJ, 8th edition, 2000. ISBN 0-13-022466-9.</a:t>
            </a:r>
          </a:p>
          <a:p>
            <a:r>
              <a:rPr lang="en-US" dirty="0"/>
              <a:t>E. A. Keller. Introduction to Environmental Geology. Prentice Hall, 3rd edition, 2005.</a:t>
            </a:r>
          </a:p>
          <a:p>
            <a:r>
              <a:rPr lang="en-US" dirty="0"/>
              <a:t>E. A. Keller. Introduction to Environmental Geology. Prentice Hall, 4th edition, 2008. ISBN 9780132251501. URL http://www.pearsonhighered.com/educator/academic/ product/0,3110,0132251507,00.html.</a:t>
            </a:r>
          </a:p>
        </p:txBody>
      </p:sp>
    </p:spTree>
    <p:extLst>
      <p:ext uri="{BB962C8B-B14F-4D97-AF65-F5344CB8AC3E}">
        <p14:creationId xmlns:p14="http://schemas.microsoft.com/office/powerpoint/2010/main" val="3485501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684" t="14017" r="22730" b="4188"/>
          <a:stretch/>
        </p:blipFill>
        <p:spPr>
          <a:xfrm>
            <a:off x="-209437" y="1536192"/>
            <a:ext cx="6201163" cy="5321808"/>
          </a:xfrm>
          <a:prstGeom prst="rect">
            <a:avLst/>
          </a:prstGeom>
        </p:spPr>
      </p:pic>
      <p:pic>
        <p:nvPicPr>
          <p:cNvPr id="3" name="Picture 2"/>
          <p:cNvPicPr>
            <a:picLocks noChangeAspect="1"/>
          </p:cNvPicPr>
          <p:nvPr/>
        </p:nvPicPr>
        <p:blipFill>
          <a:blip r:embed="rId3"/>
          <a:stretch>
            <a:fillRect/>
          </a:stretch>
        </p:blipFill>
        <p:spPr>
          <a:xfrm>
            <a:off x="5668519" y="0"/>
            <a:ext cx="6322191" cy="4047744"/>
          </a:xfrm>
          <a:prstGeom prst="rect">
            <a:avLst/>
          </a:prstGeom>
        </p:spPr>
      </p:pic>
    </p:spTree>
    <p:extLst>
      <p:ext uri="{BB962C8B-B14F-4D97-AF65-F5344CB8AC3E}">
        <p14:creationId xmlns:p14="http://schemas.microsoft.com/office/powerpoint/2010/main" val="2935511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244" t="9655" r="16217" b="8727"/>
          <a:stretch/>
        </p:blipFill>
        <p:spPr>
          <a:xfrm>
            <a:off x="1" y="108285"/>
            <a:ext cx="5775158" cy="4106191"/>
          </a:xfrm>
          <a:prstGeom prst="rect">
            <a:avLst/>
          </a:prstGeom>
        </p:spPr>
      </p:pic>
      <p:pic>
        <p:nvPicPr>
          <p:cNvPr id="3" name="Picture 2"/>
          <p:cNvPicPr>
            <a:picLocks noChangeAspect="1"/>
          </p:cNvPicPr>
          <p:nvPr/>
        </p:nvPicPr>
        <p:blipFill>
          <a:blip r:embed="rId3"/>
          <a:stretch>
            <a:fillRect/>
          </a:stretch>
        </p:blipFill>
        <p:spPr>
          <a:xfrm>
            <a:off x="34506" y="4214476"/>
            <a:ext cx="5744652" cy="3544292"/>
          </a:xfrm>
          <a:prstGeom prst="rect">
            <a:avLst/>
          </a:prstGeom>
        </p:spPr>
      </p:pic>
      <p:pic>
        <p:nvPicPr>
          <p:cNvPr id="4" name="Picture 3"/>
          <p:cNvPicPr>
            <a:picLocks noChangeAspect="1"/>
          </p:cNvPicPr>
          <p:nvPr/>
        </p:nvPicPr>
        <p:blipFill rotWithShape="1">
          <a:blip r:embed="rId4"/>
          <a:srcRect l="17763" t="9279" r="17106"/>
          <a:stretch/>
        </p:blipFill>
        <p:spPr>
          <a:xfrm>
            <a:off x="5809664" y="0"/>
            <a:ext cx="6382336" cy="4998152"/>
          </a:xfrm>
          <a:prstGeom prst="rect">
            <a:avLst/>
          </a:prstGeom>
        </p:spPr>
      </p:pic>
    </p:spTree>
    <p:extLst>
      <p:ext uri="{BB962C8B-B14F-4D97-AF65-F5344CB8AC3E}">
        <p14:creationId xmlns:p14="http://schemas.microsoft.com/office/powerpoint/2010/main" val="475559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361" t="11385" r="32239"/>
          <a:stretch/>
        </p:blipFill>
        <p:spPr>
          <a:xfrm>
            <a:off x="-108284" y="0"/>
            <a:ext cx="4872789" cy="6858000"/>
          </a:xfrm>
          <a:prstGeom prst="rect">
            <a:avLst/>
          </a:prstGeom>
        </p:spPr>
      </p:pic>
      <p:sp>
        <p:nvSpPr>
          <p:cNvPr id="6" name="Rectangle 5"/>
          <p:cNvSpPr/>
          <p:nvPr/>
        </p:nvSpPr>
        <p:spPr>
          <a:xfrm>
            <a:off x="4764505" y="1156591"/>
            <a:ext cx="7134727" cy="3693319"/>
          </a:xfrm>
          <a:prstGeom prst="rect">
            <a:avLst/>
          </a:prstGeom>
        </p:spPr>
        <p:txBody>
          <a:bodyPr wrap="square">
            <a:spAutoFit/>
          </a:bodyPr>
          <a:lstStyle/>
          <a:p>
            <a:r>
              <a:rPr lang="en-US" u="sng" dirty="0"/>
              <a:t>Elastic Rebound  </a:t>
            </a:r>
            <a:r>
              <a:rPr lang="en-US" u="sng" dirty="0" smtClean="0"/>
              <a:t>Theory</a:t>
            </a:r>
            <a:endParaRPr lang="en-US" u="sng" dirty="0" smtClean="0"/>
          </a:p>
          <a:p>
            <a:endParaRPr lang="en-US" dirty="0"/>
          </a:p>
          <a:p>
            <a:r>
              <a:rPr lang="en-US" dirty="0" smtClean="0"/>
              <a:t>Elastic</a:t>
            </a:r>
            <a:r>
              <a:rPr lang="en-US" dirty="0"/>
              <a:t> rebound appears to be the primary mechanism of earthquakes.   </a:t>
            </a:r>
            <a:endParaRPr lang="en-US" dirty="0" smtClean="0"/>
          </a:p>
          <a:p>
            <a:r>
              <a:rPr lang="en-US" dirty="0" smtClean="0"/>
              <a:t>During</a:t>
            </a:r>
            <a:r>
              <a:rPr lang="en-US" dirty="0"/>
              <a:t> the process of elastic rebound: </a:t>
            </a:r>
          </a:p>
          <a:p>
            <a:endParaRPr lang="en-US" dirty="0" smtClean="0"/>
          </a:p>
          <a:p>
            <a:r>
              <a:rPr lang="en-US" dirty="0" smtClean="0"/>
              <a:t>•Slippage</a:t>
            </a:r>
            <a:r>
              <a:rPr lang="en-US" dirty="0"/>
              <a:t> at the weakest point (the focus) occurs after buildup of strain.  </a:t>
            </a:r>
            <a:endParaRPr lang="en-US" dirty="0" smtClean="0"/>
          </a:p>
          <a:p>
            <a:r>
              <a:rPr lang="en-US" dirty="0" smtClean="0"/>
              <a:t> •Vibrations</a:t>
            </a:r>
            <a:r>
              <a:rPr lang="en-US" dirty="0"/>
              <a:t> (earthquakes) occur as the deformed rock “springs back” to its original shape  (elastic rebound).   Then the entire process is repeated when the strain builds up again. </a:t>
            </a:r>
            <a:endParaRPr lang="en-US" dirty="0" smtClean="0"/>
          </a:p>
          <a:p>
            <a:endParaRPr lang="en-US" dirty="0"/>
          </a:p>
          <a:p>
            <a:r>
              <a:rPr lang="en-US" u="sng" dirty="0"/>
              <a:t>Earthquakes most often occur along existing faults whenever the frictional forces on the fault surfaces  are overcome.</a:t>
            </a:r>
          </a:p>
        </p:txBody>
      </p:sp>
    </p:spTree>
    <p:extLst>
      <p:ext uri="{BB962C8B-B14F-4D97-AF65-F5344CB8AC3E}">
        <p14:creationId xmlns:p14="http://schemas.microsoft.com/office/powerpoint/2010/main" val="2821403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947" t="10682" r="15527" b="7874"/>
          <a:stretch/>
        </p:blipFill>
        <p:spPr>
          <a:xfrm>
            <a:off x="-1731264" y="914400"/>
            <a:ext cx="8505498" cy="5943600"/>
          </a:xfrm>
          <a:prstGeom prst="rect">
            <a:avLst/>
          </a:prstGeom>
        </p:spPr>
      </p:pic>
      <p:pic>
        <p:nvPicPr>
          <p:cNvPr id="3" name="Picture 2"/>
          <p:cNvPicPr>
            <a:picLocks noChangeAspect="1"/>
          </p:cNvPicPr>
          <p:nvPr/>
        </p:nvPicPr>
        <p:blipFill rotWithShape="1">
          <a:blip r:embed="rId3"/>
          <a:srcRect l="27105" t="21272" r="28026" b="1731"/>
          <a:stretch/>
        </p:blipFill>
        <p:spPr>
          <a:xfrm>
            <a:off x="4634631" y="0"/>
            <a:ext cx="6392449" cy="6167493"/>
          </a:xfrm>
          <a:prstGeom prst="rect">
            <a:avLst/>
          </a:prstGeom>
        </p:spPr>
      </p:pic>
    </p:spTree>
    <p:extLst>
      <p:ext uri="{BB962C8B-B14F-4D97-AF65-F5344CB8AC3E}">
        <p14:creationId xmlns:p14="http://schemas.microsoft.com/office/powerpoint/2010/main" val="275718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142" t="15306" r="15709" b="872"/>
          <a:stretch/>
        </p:blipFill>
        <p:spPr>
          <a:xfrm>
            <a:off x="797069" y="125260"/>
            <a:ext cx="9307495" cy="6732740"/>
          </a:xfrm>
          <a:prstGeom prst="rect">
            <a:avLst/>
          </a:prstGeom>
        </p:spPr>
      </p:pic>
    </p:spTree>
    <p:extLst>
      <p:ext uri="{BB962C8B-B14F-4D97-AF65-F5344CB8AC3E}">
        <p14:creationId xmlns:p14="http://schemas.microsoft.com/office/powerpoint/2010/main" val="3766075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3C1442D318A148ABDD7977FBA3D974" ma:contentTypeVersion="" ma:contentTypeDescription="Create a new document." ma:contentTypeScope="" ma:versionID="393b15b9def145d1bc7f5b9da9d4d0b0">
  <xsd:schema xmlns:xsd="http://www.w3.org/2001/XMLSchema" xmlns:xs="http://www.w3.org/2001/XMLSchema" xmlns:p="http://schemas.microsoft.com/office/2006/metadata/properties" xmlns:ns1="http://schemas.microsoft.com/sharepoint/v3" targetNamespace="http://schemas.microsoft.com/office/2006/metadata/properties" ma:root="true" ma:fieldsID="e7c0fbca0dc77f7d578302ec0c7f244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688437E-3E77-40C5-8BAF-3CFC5B28E669}"/>
</file>

<file path=customXml/itemProps2.xml><?xml version="1.0" encoding="utf-8"?>
<ds:datastoreItem xmlns:ds="http://schemas.openxmlformats.org/officeDocument/2006/customXml" ds:itemID="{1B9DDDEB-4D70-4A13-9FE7-2E26D8D98EDD}"/>
</file>

<file path=customXml/itemProps3.xml><?xml version="1.0" encoding="utf-8"?>
<ds:datastoreItem xmlns:ds="http://schemas.openxmlformats.org/officeDocument/2006/customXml" ds:itemID="{5079244D-735E-4369-8211-74C654581991}"/>
</file>

<file path=docProps/app.xml><?xml version="1.0" encoding="utf-8"?>
<Properties xmlns="http://schemas.openxmlformats.org/officeDocument/2006/extended-properties" xmlns:vt="http://schemas.openxmlformats.org/officeDocument/2006/docPropsVTypes">
  <TotalTime>1038</TotalTime>
  <Words>448</Words>
  <Application>Microsoft Office PowerPoint</Application>
  <PresentationFormat>Widescreen</PresentationFormat>
  <Paragraphs>115</Paragraphs>
  <Slides>42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civil</dc:creator>
  <cp:lastModifiedBy>civil</cp:lastModifiedBy>
  <cp:revision>60</cp:revision>
  <dcterms:created xsi:type="dcterms:W3CDTF">2020-02-24T06:01:09Z</dcterms:created>
  <dcterms:modified xsi:type="dcterms:W3CDTF">2020-02-27T08:43:04Z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0x0101005A3C1442D318A148ABDD7977FBA3D974</vt:lpwstr>
  </property>
</Properties>
</file>