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2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38"/>
  </p:notesMasterIdLst>
  <p:sldIdLst>
    <p:sldId id="299" r:id="rId2"/>
    <p:sldId id="298" r:id="rId3"/>
    <p:sldId id="273" r:id="rId4"/>
    <p:sldId id="291" r:id="rId5"/>
    <p:sldId id="275" r:id="rId6"/>
    <p:sldId id="276" r:id="rId7"/>
    <p:sldId id="278" r:id="rId8"/>
    <p:sldId id="292" r:id="rId9"/>
    <p:sldId id="293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94" r:id="rId18"/>
    <p:sldId id="295" r:id="rId19"/>
    <p:sldId id="290" r:id="rId20"/>
    <p:sldId id="287" r:id="rId21"/>
    <p:sldId id="297" r:id="rId22"/>
    <p:sldId id="301" r:id="rId23"/>
    <p:sldId id="303" r:id="rId24"/>
    <p:sldId id="302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277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58" autoAdjust="0"/>
  </p:normalViewPr>
  <p:slideViewPr>
    <p:cSldViewPr>
      <p:cViewPr varScale="1">
        <p:scale>
          <a:sx n="70" d="100"/>
          <a:sy n="70" d="100"/>
        </p:scale>
        <p:origin x="14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162D816-18B6-4908-8DC0-BC0139B67A1A}" type="datetimeFigureOut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BBB75BE-69E1-420F-AFBE-6D0576EF1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79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/>
              <a:t>Shaded text wrapped around a corner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(Basic)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To reproduce the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Slides</a:t>
            </a:r>
            <a:r>
              <a:rPr lang="en-US" dirty="0" smtClean="0"/>
              <a:t> group, click </a:t>
            </a:r>
            <a:r>
              <a:rPr lang="en-US" b="1" dirty="0" smtClean="0"/>
              <a:t>Layout</a:t>
            </a:r>
            <a:r>
              <a:rPr lang="en-US" dirty="0" smtClean="0"/>
              <a:t>, and then click </a:t>
            </a:r>
            <a:r>
              <a:rPr lang="en-US" b="1" dirty="0" smtClean="0"/>
              <a:t>Blank</a:t>
            </a:r>
            <a:r>
              <a:rPr lang="en-US" dirty="0" smtClean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Insert</a:t>
            </a:r>
            <a:r>
              <a:rPr lang="en-US" dirty="0" smtClean="0"/>
              <a:t> tab, in the </a:t>
            </a:r>
            <a:r>
              <a:rPr lang="en-US" b="1" dirty="0" smtClean="0"/>
              <a:t>Text</a:t>
            </a:r>
            <a:r>
              <a:rPr lang="en-US" dirty="0" smtClean="0"/>
              <a:t> group, click </a:t>
            </a:r>
            <a:r>
              <a:rPr lang="en-US" b="1" dirty="0" smtClean="0"/>
              <a:t>Text Box</a:t>
            </a:r>
            <a:r>
              <a:rPr lang="en-US" dirty="0" smtClean="0"/>
              <a:t>, and then on the slide, drag to draw the text box.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Enter text in the text box, select the text, and then 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Font</a:t>
            </a:r>
            <a:r>
              <a:rPr lang="en-US" dirty="0" smtClean="0"/>
              <a:t> group, select </a:t>
            </a:r>
            <a:r>
              <a:rPr lang="en-US" b="1" dirty="0" smtClean="0"/>
              <a:t>Haettenschweiler </a:t>
            </a:r>
            <a:r>
              <a:rPr lang="en-US" dirty="0" smtClean="0"/>
              <a:t>from the </a:t>
            </a:r>
            <a:r>
              <a:rPr lang="en-US" b="1" dirty="0" smtClean="0"/>
              <a:t>Font</a:t>
            </a:r>
            <a:r>
              <a:rPr lang="en-US" dirty="0" smtClean="0"/>
              <a:t> list, and then select </a:t>
            </a:r>
            <a:r>
              <a:rPr lang="en-US" b="1" dirty="0" smtClean="0"/>
              <a:t>24</a:t>
            </a:r>
            <a:r>
              <a:rPr lang="en-US" dirty="0" smtClean="0"/>
              <a:t> from the </a:t>
            </a:r>
            <a:r>
              <a:rPr lang="en-US" b="1" dirty="0" smtClean="0"/>
              <a:t>Font Size </a:t>
            </a:r>
            <a:r>
              <a:rPr lang="en-US" dirty="0" smtClean="0"/>
              <a:t>list.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Paragraph</a:t>
            </a:r>
            <a:r>
              <a:rPr lang="en-US" dirty="0" smtClean="0"/>
              <a:t> group, click </a:t>
            </a:r>
            <a:r>
              <a:rPr lang="en-US" b="1" dirty="0" smtClean="0"/>
              <a:t>Center</a:t>
            </a:r>
            <a:r>
              <a:rPr lang="en-US" dirty="0" smtClean="0"/>
              <a:t> to center the text on the slide.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text box. Under </a:t>
            </a:r>
            <a:r>
              <a:rPr lang="en-US" b="1" dirty="0" smtClean="0"/>
              <a:t>Drawing 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WordArt Styles</a:t>
            </a:r>
            <a:r>
              <a:rPr lang="en-US" dirty="0" smtClean="0"/>
              <a:t> group, click </a:t>
            </a:r>
            <a:r>
              <a:rPr lang="en-US" b="1" dirty="0" smtClean="0"/>
              <a:t>Text Effects</a:t>
            </a:r>
            <a:r>
              <a:rPr lang="en-US" dirty="0" smtClean="0"/>
              <a:t>, point to </a:t>
            </a:r>
            <a:r>
              <a:rPr lang="en-US" b="1" dirty="0" smtClean="0"/>
              <a:t>Transform</a:t>
            </a:r>
            <a:r>
              <a:rPr lang="en-US" dirty="0" smtClean="0"/>
              <a:t>, and then under </a:t>
            </a:r>
            <a:r>
              <a:rPr lang="en-US" b="1" dirty="0" smtClean="0"/>
              <a:t>Warp</a:t>
            </a:r>
            <a:r>
              <a:rPr lang="en-US" dirty="0" smtClean="0"/>
              <a:t> click </a:t>
            </a:r>
            <a:r>
              <a:rPr lang="en-US" b="1" dirty="0" smtClean="0"/>
              <a:t>Triangle Up</a:t>
            </a:r>
            <a:r>
              <a:rPr lang="en-US" dirty="0" smtClean="0"/>
              <a:t> (first row, third option from the left).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Drag the pink diamond adjustment handle (at the left side of the text box) to adjust the amount of text warp.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text. Under </a:t>
            </a:r>
            <a:r>
              <a:rPr lang="en-US" b="1" dirty="0" smtClean="0"/>
              <a:t>Drawing 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WordArt Styles</a:t>
            </a:r>
            <a:r>
              <a:rPr lang="en-US" dirty="0" smtClean="0"/>
              <a:t> group, click the arrow next to </a:t>
            </a:r>
            <a:r>
              <a:rPr lang="en-US" b="1" dirty="0" smtClean="0"/>
              <a:t>Text Fill</a:t>
            </a:r>
            <a:r>
              <a:rPr lang="en-US" dirty="0" smtClean="0"/>
              <a:t>, point to </a:t>
            </a:r>
            <a:r>
              <a:rPr lang="en-US" b="1" dirty="0" smtClean="0"/>
              <a:t>Gradient</a:t>
            </a:r>
            <a:r>
              <a:rPr lang="en-US" dirty="0" smtClean="0"/>
              <a:t>, and click </a:t>
            </a:r>
            <a:r>
              <a:rPr lang="en-US" b="1" dirty="0" smtClean="0"/>
              <a:t>More Gradients</a:t>
            </a:r>
            <a:r>
              <a:rPr lang="en-US" dirty="0" smtClean="0"/>
              <a:t>. </a:t>
            </a:r>
            <a:endParaRPr lang="en-US" i="1" dirty="0" smtClean="0"/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Format Text Effects </a:t>
            </a:r>
            <a:r>
              <a:rPr lang="en-US" dirty="0" smtClean="0"/>
              <a:t>dialog box, click </a:t>
            </a:r>
            <a:r>
              <a:rPr lang="en-US" b="1" dirty="0" smtClean="0"/>
              <a:t>Text Fill </a:t>
            </a:r>
            <a:r>
              <a:rPr lang="en-US" dirty="0" smtClean="0"/>
              <a:t>in the left pane, select </a:t>
            </a:r>
            <a:r>
              <a:rPr lang="en-US" b="1" dirty="0" smtClean="0"/>
              <a:t>Gradient fill </a:t>
            </a:r>
            <a:r>
              <a:rPr lang="en-US" dirty="0" smtClean="0"/>
              <a:t>in the </a:t>
            </a:r>
            <a:r>
              <a:rPr lang="en-US" b="1" dirty="0" smtClean="0"/>
              <a:t>Text Fill </a:t>
            </a:r>
            <a:r>
              <a:rPr lang="en-US" dirty="0" smtClean="0"/>
              <a:t>pane,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gradFill flip="none" rotWithShape="1">
                  <a:gsLst>
                    <a:gs pos="0">
                      <a:srgbClr val="414461"/>
                    </a:gs>
                    <a:gs pos="99000">
                      <a:schemeClr val="tx1">
                        <a:lumMod val="85000"/>
                        <a:lumOff val="15000"/>
                      </a:schemeClr>
                    </a:gs>
                  </a:gsLst>
                  <a:lin ang="2700000" scaled="1"/>
                  <a:tileRect/>
                </a:gradFill>
              </a:rPr>
              <a:t>In the </a:t>
            </a:r>
            <a:r>
              <a:rPr lang="en-US" b="1" dirty="0" smtClean="0">
                <a:gradFill flip="none" rotWithShape="1">
                  <a:gsLst>
                    <a:gs pos="0">
                      <a:srgbClr val="414461"/>
                    </a:gs>
                    <a:gs pos="99000">
                      <a:schemeClr val="tx1">
                        <a:lumMod val="85000"/>
                        <a:lumOff val="15000"/>
                      </a:schemeClr>
                    </a:gs>
                  </a:gsLst>
                  <a:lin ang="2700000" scaled="1"/>
                  <a:tileRect/>
                </a:gradFill>
              </a:rPr>
              <a:t>Type</a:t>
            </a:r>
            <a:r>
              <a:rPr lang="en-US" dirty="0" smtClean="0">
                <a:gradFill flip="none" rotWithShape="1">
                  <a:gsLst>
                    <a:gs pos="0">
                      <a:srgbClr val="414461"/>
                    </a:gs>
                    <a:gs pos="99000">
                      <a:schemeClr val="tx1">
                        <a:lumMod val="85000"/>
                        <a:lumOff val="15000"/>
                      </a:schemeClr>
                    </a:gs>
                  </a:gsLst>
                  <a:lin ang="2700000" scaled="1"/>
                  <a:tileRect/>
                </a:gradFill>
              </a:rPr>
              <a:t> list, select </a:t>
            </a:r>
            <a:r>
              <a:rPr lang="en-US" b="1" dirty="0" smtClean="0">
                <a:gradFill flip="none" rotWithShape="1">
                  <a:gsLst>
                    <a:gs pos="0">
                      <a:srgbClr val="414461"/>
                    </a:gs>
                    <a:gs pos="99000">
                      <a:schemeClr val="tx1">
                        <a:lumMod val="85000"/>
                        <a:lumOff val="15000"/>
                      </a:schemeClr>
                    </a:gs>
                  </a:gsLst>
                  <a:lin ang="2700000" scaled="1"/>
                  <a:tileRect/>
                </a:gradFill>
              </a:rPr>
              <a:t>Linear</a:t>
            </a:r>
            <a:r>
              <a:rPr lang="en-US" dirty="0" smtClean="0">
                <a:gradFill flip="none" rotWithShape="1">
                  <a:gsLst>
                    <a:gs pos="0">
                      <a:srgbClr val="414461"/>
                    </a:gs>
                    <a:gs pos="99000">
                      <a:schemeClr val="tx1">
                        <a:lumMod val="85000"/>
                        <a:lumOff val="15000"/>
                      </a:schemeClr>
                    </a:gs>
                  </a:gsLst>
                  <a:lin ang="2700000" scaled="1"/>
                  <a:tileRect/>
                </a:gradFill>
              </a:rPr>
              <a:t>.</a:t>
            </a:r>
          </a:p>
          <a:p>
            <a:pPr marL="685800" lvl="1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Direction</a:t>
            </a:r>
            <a:r>
              <a:rPr lang="en-US" dirty="0" smtClean="0"/>
              <a:t>, and then click </a:t>
            </a:r>
            <a:r>
              <a:rPr lang="en-US" b="1" dirty="0" smtClean="0"/>
              <a:t>Linear Right </a:t>
            </a:r>
            <a:r>
              <a:rPr lang="en-US" dirty="0" smtClean="0"/>
              <a:t>(first row, fourth option from the left).</a:t>
            </a:r>
          </a:p>
          <a:p>
            <a:pPr marL="685800" lvl="1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Angle</a:t>
            </a:r>
            <a:r>
              <a:rPr lang="en-US" dirty="0" smtClean="0"/>
              <a:t> box, enter </a:t>
            </a:r>
            <a:r>
              <a:rPr lang="en-US" b="1" dirty="0" smtClean="0"/>
              <a:t>0°</a:t>
            </a:r>
            <a:r>
              <a:rPr lang="en-US" dirty="0" smtClean="0"/>
              <a:t>.</a:t>
            </a:r>
          </a:p>
          <a:p>
            <a:pPr marL="685800" lvl="1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Gradient stops</a:t>
            </a:r>
            <a:r>
              <a:rPr lang="en-US" dirty="0" smtClean="0"/>
              <a:t>, click </a:t>
            </a:r>
            <a:r>
              <a:rPr lang="en-US" b="1" dirty="0" smtClean="0"/>
              <a:t>Add</a:t>
            </a:r>
            <a:r>
              <a:rPr lang="en-US" dirty="0" smtClean="0"/>
              <a:t> or </a:t>
            </a:r>
            <a:r>
              <a:rPr lang="en-US" b="1" dirty="0" smtClean="0"/>
              <a:t>Remove</a:t>
            </a:r>
            <a:r>
              <a:rPr lang="en-US" dirty="0" smtClean="0"/>
              <a:t> until five stops appear in the drop-down list.</a:t>
            </a:r>
          </a:p>
          <a:p>
            <a:pPr marL="22860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 smtClean="0"/>
              <a:t>Also under </a:t>
            </a:r>
            <a:r>
              <a:rPr lang="en-US" b="1" dirty="0" smtClean="0"/>
              <a:t>Gradient stops</a:t>
            </a:r>
            <a:r>
              <a:rPr lang="en-US" dirty="0" smtClean="0"/>
              <a:t>, customize the gradient stops that you added as follows: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1 </a:t>
            </a:r>
            <a:r>
              <a:rPr lang="en-US" dirty="0" smtClean="0"/>
              <a:t>from the list,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0%</a:t>
            </a:r>
            <a:r>
              <a:rPr lang="en-US" dirty="0" smtClean="0"/>
              <a:t>. 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 Colors </a:t>
            </a:r>
            <a:r>
              <a:rPr lang="en-US" dirty="0" smtClean="0"/>
              <a:t>click </a:t>
            </a:r>
            <a:r>
              <a:rPr lang="en-US" b="1" dirty="0" smtClean="0"/>
              <a:t>Blue, Accent 1, Lighter 60% </a:t>
            </a:r>
            <a:r>
              <a:rPr lang="en-US" dirty="0" smtClean="0"/>
              <a:t>(third row, fifth option from the left).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2 </a:t>
            </a:r>
            <a:r>
              <a:rPr lang="en-US" dirty="0" smtClean="0"/>
              <a:t>from the list,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17%</a:t>
            </a:r>
            <a:r>
              <a:rPr lang="en-US" dirty="0" smtClean="0"/>
              <a:t>. 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 Colors </a:t>
            </a:r>
            <a:r>
              <a:rPr lang="en-US" dirty="0" smtClean="0"/>
              <a:t>click </a:t>
            </a:r>
            <a:r>
              <a:rPr lang="en-US" b="1" dirty="0" smtClean="0"/>
              <a:t>Blue, Accent 1, Lighter 80% </a:t>
            </a:r>
            <a:r>
              <a:rPr lang="en-US" dirty="0" smtClean="0"/>
              <a:t>(second row, fifth option from the left).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3 </a:t>
            </a:r>
            <a:r>
              <a:rPr lang="en-US" dirty="0" smtClean="0"/>
              <a:t>from the list,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50%</a:t>
            </a:r>
            <a:r>
              <a:rPr lang="en-US" dirty="0" smtClean="0"/>
              <a:t>. 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 Colors </a:t>
            </a:r>
            <a:r>
              <a:rPr lang="en-US" dirty="0" smtClean="0"/>
              <a:t>click </a:t>
            </a:r>
            <a:r>
              <a:rPr lang="en-US" b="1" dirty="0" smtClean="0"/>
              <a:t>White, Background 1 </a:t>
            </a:r>
            <a:r>
              <a:rPr lang="en-US" dirty="0" smtClean="0"/>
              <a:t>(first row, first option from the left).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4 </a:t>
            </a:r>
            <a:r>
              <a:rPr lang="en-US" dirty="0" smtClean="0"/>
              <a:t>from the list,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51%</a:t>
            </a:r>
            <a:r>
              <a:rPr lang="en-US" dirty="0" smtClean="0"/>
              <a:t>. 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 Colors </a:t>
            </a:r>
            <a:r>
              <a:rPr lang="en-US" dirty="0" smtClean="0"/>
              <a:t>click </a:t>
            </a:r>
            <a:r>
              <a:rPr lang="en-US" b="1" dirty="0" smtClean="0"/>
              <a:t>Blue, Accent 1, Lighter 40% </a:t>
            </a:r>
            <a:r>
              <a:rPr lang="en-US" dirty="0" smtClean="0"/>
              <a:t>(fourth row, fifth option from the left).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5 </a:t>
            </a:r>
            <a:r>
              <a:rPr lang="en-US" dirty="0" smtClean="0"/>
              <a:t>from the list,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100%</a:t>
            </a:r>
            <a:r>
              <a:rPr lang="en-US" dirty="0" smtClean="0"/>
              <a:t>. 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 Colors </a:t>
            </a:r>
            <a:r>
              <a:rPr lang="en-US" dirty="0" smtClean="0"/>
              <a:t>click </a:t>
            </a:r>
            <a:r>
              <a:rPr lang="en-US" b="1" dirty="0" smtClean="0"/>
              <a:t>Blue, Accent 1, Darker 25% </a:t>
            </a:r>
            <a:r>
              <a:rPr lang="en-US" dirty="0" smtClean="0"/>
              <a:t>(fifth row, fifth option from the left).</a:t>
            </a:r>
          </a:p>
          <a:p>
            <a:pPr marL="228600" lvl="2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Drawing 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WordArt Styles</a:t>
            </a:r>
            <a:r>
              <a:rPr lang="en-US" dirty="0" smtClean="0"/>
              <a:t> group, click </a:t>
            </a:r>
            <a:r>
              <a:rPr lang="en-US" b="1" dirty="0" smtClean="0"/>
              <a:t>Text Effects</a:t>
            </a:r>
            <a:r>
              <a:rPr lang="en-US" dirty="0" smtClean="0"/>
              <a:t>, point to </a:t>
            </a:r>
            <a:r>
              <a:rPr lang="en-US" b="1" dirty="0" smtClean="0"/>
              <a:t>Reflection</a:t>
            </a:r>
            <a:r>
              <a:rPr lang="en-US" dirty="0" smtClean="0"/>
              <a:t>, and then under </a:t>
            </a:r>
            <a:r>
              <a:rPr lang="en-US" b="1" dirty="0" smtClean="0"/>
              <a:t>Reflection Variations </a:t>
            </a:r>
            <a:r>
              <a:rPr lang="en-US" dirty="0" smtClean="0"/>
              <a:t>click </a:t>
            </a:r>
            <a:r>
              <a:rPr lang="en-US" b="1" dirty="0" smtClean="0"/>
              <a:t>Tight Reflection, touching</a:t>
            </a:r>
            <a:r>
              <a:rPr lang="en-US" dirty="0" smtClean="0"/>
              <a:t> (first row, first option from the left).</a:t>
            </a:r>
          </a:p>
          <a:p>
            <a:pPr marL="228600" lvl="2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10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To reproduce the background on this slide, do the following:</a:t>
            </a:r>
          </a:p>
          <a:p>
            <a:pPr marL="22860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 smtClean="0"/>
              <a:t>Right-click the slide background area, and then click </a:t>
            </a:r>
            <a:r>
              <a:rPr lang="en-US" b="1" dirty="0" smtClean="0"/>
              <a:t>Format Background</a:t>
            </a:r>
            <a:r>
              <a:rPr lang="en-US" dirty="0" smtClean="0"/>
              <a:t>. In the </a:t>
            </a:r>
            <a:r>
              <a:rPr lang="en-US" b="1" dirty="0" smtClean="0"/>
              <a:t>Format Background </a:t>
            </a:r>
            <a:r>
              <a:rPr lang="en-US" dirty="0" smtClean="0"/>
              <a:t>dialog box, click </a:t>
            </a:r>
            <a:r>
              <a:rPr lang="en-US" b="1" dirty="0" smtClean="0"/>
              <a:t>Fill</a:t>
            </a:r>
            <a:r>
              <a:rPr lang="en-US" dirty="0" smtClean="0"/>
              <a:t> in the left pane, select </a:t>
            </a:r>
            <a:r>
              <a:rPr lang="en-US" b="1" dirty="0" smtClean="0"/>
              <a:t>Gradient fill</a:t>
            </a:r>
            <a:r>
              <a:rPr lang="en-US" dirty="0" smtClean="0"/>
              <a:t> in the </a:t>
            </a:r>
            <a:r>
              <a:rPr lang="en-US" b="1" dirty="0" smtClean="0"/>
              <a:t>Fill</a:t>
            </a:r>
            <a:r>
              <a:rPr lang="en-US" dirty="0" smtClean="0"/>
              <a:t> pane, and then do the following:</a:t>
            </a:r>
          </a:p>
          <a:p>
            <a:pPr marL="685800" lvl="1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dirty="0" smtClean="0"/>
              <a:t> list, select </a:t>
            </a:r>
            <a:r>
              <a:rPr lang="en-US" b="1" dirty="0" smtClean="0"/>
              <a:t>Linear</a:t>
            </a:r>
            <a:r>
              <a:rPr lang="en-US" dirty="0" smtClean="0"/>
              <a:t>.</a:t>
            </a:r>
          </a:p>
          <a:p>
            <a:pPr marL="685800" lvl="1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Direction</a:t>
            </a:r>
            <a:r>
              <a:rPr lang="en-US" dirty="0" smtClean="0"/>
              <a:t>, and then click </a:t>
            </a:r>
            <a:r>
              <a:rPr lang="en-US" b="1" dirty="0" smtClean="0"/>
              <a:t>Linear Down </a:t>
            </a:r>
            <a:r>
              <a:rPr lang="en-US" dirty="0" smtClean="0"/>
              <a:t>(first row, second option from the left).</a:t>
            </a:r>
          </a:p>
          <a:p>
            <a:pPr marL="685800" lvl="1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Gradient stops</a:t>
            </a:r>
            <a:r>
              <a:rPr lang="en-US" dirty="0" smtClean="0"/>
              <a:t>, click </a:t>
            </a:r>
            <a:r>
              <a:rPr lang="en-US" b="1" dirty="0" smtClean="0"/>
              <a:t>Add</a:t>
            </a:r>
            <a:r>
              <a:rPr lang="en-US" dirty="0" smtClean="0"/>
              <a:t> or </a:t>
            </a:r>
            <a:r>
              <a:rPr lang="en-US" b="1" dirty="0" smtClean="0"/>
              <a:t>Remove</a:t>
            </a:r>
            <a:r>
              <a:rPr lang="en-US" dirty="0" smtClean="0"/>
              <a:t> until two stops appear in the drop-down list.</a:t>
            </a:r>
          </a:p>
          <a:p>
            <a:pPr marL="22860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 smtClean="0"/>
              <a:t>Also under </a:t>
            </a:r>
            <a:r>
              <a:rPr lang="en-US" b="1" dirty="0" smtClean="0"/>
              <a:t>Gradient stops</a:t>
            </a:r>
            <a:r>
              <a:rPr lang="en-US" dirty="0" smtClean="0"/>
              <a:t>, customize the gradient stops that you added as follows: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1 </a:t>
            </a:r>
            <a:r>
              <a:rPr lang="en-US" dirty="0" smtClean="0"/>
              <a:t>from the list, and then do the following:</a:t>
            </a:r>
          </a:p>
          <a:p>
            <a:pPr marL="1143000" lvl="2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64%</a:t>
            </a:r>
            <a:r>
              <a:rPr lang="en-US" dirty="0" smtClean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 Colors</a:t>
            </a:r>
            <a:r>
              <a:rPr lang="en-US" dirty="0" smtClean="0"/>
              <a:t> click </a:t>
            </a:r>
            <a:r>
              <a:rPr lang="en-US" b="1" dirty="0" smtClean="0"/>
              <a:t>Black, Text 1 </a:t>
            </a:r>
            <a:r>
              <a:rPr lang="en-US" dirty="0" smtClean="0"/>
              <a:t>(first row, second option from the left).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2 </a:t>
            </a:r>
            <a:r>
              <a:rPr lang="en-US" dirty="0" smtClean="0"/>
              <a:t>from the list, and then do the following:</a:t>
            </a:r>
          </a:p>
          <a:p>
            <a:pPr marL="1143000" lvl="2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100%</a:t>
            </a:r>
            <a:r>
              <a:rPr lang="en-US" dirty="0" smtClean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 Colors</a:t>
            </a:r>
            <a:r>
              <a:rPr lang="en-US" dirty="0" smtClean="0"/>
              <a:t> click </a:t>
            </a:r>
            <a:r>
              <a:rPr lang="en-US" b="1" dirty="0" smtClean="0"/>
              <a:t>Blue, Accent 1, Darker 25% </a:t>
            </a:r>
            <a:r>
              <a:rPr lang="en-US" dirty="0" smtClean="0"/>
              <a:t>(fifth row, fifth option from the left).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6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368019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  <a:spcAft>
                <a:spcPts val="200"/>
              </a:spcAft>
            </a:pPr>
            <a:r>
              <a:rPr lang="en-US" altLang="en-US" sz="1400" b="1" smtClean="0"/>
              <a:t>Shaded text boxes with arrows</a:t>
            </a:r>
          </a:p>
          <a:p>
            <a:pPr>
              <a:spcBef>
                <a:spcPct val="0"/>
              </a:spcBef>
              <a:spcAft>
                <a:spcPts val="200"/>
              </a:spcAft>
            </a:pPr>
            <a:r>
              <a:rPr lang="en-US" altLang="en-US" sz="1400" smtClean="0"/>
              <a:t>(Intermediate)</a:t>
            </a:r>
          </a:p>
          <a:p>
            <a:pPr>
              <a:spcBef>
                <a:spcPct val="0"/>
              </a:spcBef>
              <a:spcAft>
                <a:spcPts val="200"/>
              </a:spcAft>
            </a:pPr>
            <a:endParaRPr lang="en-US" altLang="en-US" smtClean="0"/>
          </a:p>
          <a:p>
            <a:pPr>
              <a:spcBef>
                <a:spcPct val="0"/>
              </a:spcBef>
              <a:spcAft>
                <a:spcPts val="200"/>
              </a:spcAft>
            </a:pPr>
            <a:endParaRPr lang="en-US" altLang="en-US" smtClean="0"/>
          </a:p>
          <a:p>
            <a:pPr>
              <a:spcBef>
                <a:spcPct val="0"/>
              </a:spcBef>
            </a:pPr>
            <a:r>
              <a:rPr lang="en-US" altLang="en-US" smtClean="0"/>
              <a:t>To reproduce the top shape with text effects on this slide, do the following:</a:t>
            </a:r>
          </a:p>
          <a:p>
            <a:pPr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</a:t>
            </a:r>
            <a:r>
              <a:rPr lang="en-US" altLang="en-US" b="1" smtClean="0"/>
              <a:t>Slides</a:t>
            </a:r>
            <a:r>
              <a:rPr lang="en-US" altLang="en-US" smtClean="0"/>
              <a:t> group, click </a:t>
            </a:r>
            <a:r>
              <a:rPr lang="en-US" altLang="en-US" b="1" smtClean="0"/>
              <a:t>Layout</a:t>
            </a:r>
            <a:r>
              <a:rPr lang="en-US" altLang="en-US" smtClean="0"/>
              <a:t>, and then click </a:t>
            </a:r>
            <a:r>
              <a:rPr lang="en-US" altLang="en-US" b="1" smtClean="0"/>
              <a:t>Blank</a:t>
            </a:r>
            <a:r>
              <a:rPr lang="en-US" altLang="en-US" smtClean="0"/>
              <a:t>.</a:t>
            </a:r>
          </a:p>
          <a:p>
            <a:pPr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</a:t>
            </a:r>
            <a:r>
              <a:rPr lang="en-US" altLang="en-US" b="1" smtClean="0"/>
              <a:t>Drawing</a:t>
            </a:r>
            <a:r>
              <a:rPr lang="en-US" altLang="en-US" smtClean="0"/>
              <a:t> group, click </a:t>
            </a:r>
            <a:r>
              <a:rPr lang="en-US" altLang="en-US" b="1" smtClean="0"/>
              <a:t>Shapes</a:t>
            </a:r>
            <a:r>
              <a:rPr lang="en-US" altLang="en-US" smtClean="0"/>
              <a:t>, and then under </a:t>
            </a:r>
            <a:r>
              <a:rPr lang="en-US" altLang="en-US" b="1" smtClean="0"/>
              <a:t>Rectangles</a:t>
            </a:r>
            <a:r>
              <a:rPr lang="en-US" altLang="en-US" smtClean="0"/>
              <a:t>, click </a:t>
            </a:r>
            <a:r>
              <a:rPr lang="en-US" altLang="en-US" b="1" smtClean="0"/>
              <a:t>Rounded Rectangle </a:t>
            </a:r>
            <a:r>
              <a:rPr lang="en-US" altLang="en-US" smtClean="0"/>
              <a:t>(second option from the left). On the slide, drag to draw a rounded rectangle.</a:t>
            </a:r>
          </a:p>
          <a:p>
            <a:pPr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Select the rectangle. Under </a:t>
            </a:r>
            <a:r>
              <a:rPr lang="en-US" altLang="en-US" b="1" smtClean="0"/>
              <a:t>Drawing</a:t>
            </a:r>
            <a:r>
              <a:rPr lang="en-US" altLang="en-US" smtClean="0"/>
              <a:t> </a:t>
            </a:r>
            <a:r>
              <a:rPr lang="en-US" altLang="en-US" b="1" smtClean="0"/>
              <a:t>Tools</a:t>
            </a:r>
            <a:r>
              <a:rPr lang="en-US" altLang="en-US" smtClean="0"/>
              <a:t>, on the </a:t>
            </a:r>
            <a:r>
              <a:rPr lang="en-US" altLang="en-US" b="1" smtClean="0"/>
              <a:t>Format</a:t>
            </a:r>
            <a:r>
              <a:rPr lang="en-US" altLang="en-US" smtClean="0"/>
              <a:t> tab, in the </a:t>
            </a:r>
            <a:r>
              <a:rPr lang="en-US" altLang="en-US" b="1" smtClean="0"/>
              <a:t>Size</a:t>
            </a:r>
            <a:r>
              <a:rPr lang="en-US" altLang="en-US" smtClean="0"/>
              <a:t> group, do the following:</a:t>
            </a:r>
          </a:p>
          <a:p>
            <a:pPr marL="685800" lvl="1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Shape Height </a:t>
            </a:r>
            <a:r>
              <a:rPr lang="en-US" altLang="en-US" smtClean="0"/>
              <a:t>box, enter </a:t>
            </a:r>
            <a:r>
              <a:rPr lang="en-US" altLang="en-US" b="1" smtClean="0"/>
              <a:t>.52”</a:t>
            </a:r>
            <a:r>
              <a:rPr lang="en-US" altLang="en-US" smtClean="0"/>
              <a:t>.</a:t>
            </a:r>
            <a:endParaRPr lang="en-US" altLang="en-US" b="1" smtClean="0"/>
          </a:p>
          <a:p>
            <a:pPr marL="685800" lvl="1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Shape Width </a:t>
            </a:r>
            <a:r>
              <a:rPr lang="en-US" altLang="en-US" smtClean="0"/>
              <a:t>box, enter </a:t>
            </a:r>
            <a:r>
              <a:rPr lang="en-US" altLang="en-US" b="1" smtClean="0"/>
              <a:t>3.75”</a:t>
            </a:r>
            <a:r>
              <a:rPr lang="en-US" altLang="en-US" smtClean="0"/>
              <a:t>.</a:t>
            </a:r>
          </a:p>
          <a:p>
            <a:pPr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Drag the yellow diamond adjustment handle (at the top left of the rectangle) to the right to increase the amount of rounding at the corners of the rectangle. </a:t>
            </a:r>
          </a:p>
          <a:p>
            <a:pPr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altLang="en-US" smtClean="0"/>
              <a:t>Select the rectangle. 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bottom right corner of the </a:t>
            </a:r>
            <a:r>
              <a:rPr lang="en-US" altLang="en-US" b="1" smtClean="0"/>
              <a:t>Drawing</a:t>
            </a:r>
            <a:r>
              <a:rPr lang="en-US" altLang="en-US" smtClean="0"/>
              <a:t> group, click the </a:t>
            </a:r>
            <a:r>
              <a:rPr lang="en-US" altLang="en-US" b="1" smtClean="0"/>
              <a:t>Format Shape </a:t>
            </a:r>
            <a:r>
              <a:rPr lang="en-US" altLang="en-US" smtClean="0"/>
              <a:t>dialog box launcher. In the </a:t>
            </a:r>
            <a:r>
              <a:rPr lang="en-US" altLang="en-US" b="1" smtClean="0"/>
              <a:t>Format Shape </a:t>
            </a:r>
            <a:r>
              <a:rPr lang="en-US" altLang="en-US" smtClean="0"/>
              <a:t>dialog box, click </a:t>
            </a:r>
            <a:r>
              <a:rPr lang="en-US" altLang="en-US" b="1" smtClean="0"/>
              <a:t>Fill</a:t>
            </a:r>
            <a:r>
              <a:rPr lang="en-US" altLang="en-US" smtClean="0"/>
              <a:t> in the left pane, select </a:t>
            </a:r>
            <a:r>
              <a:rPr lang="en-US" altLang="en-US" b="1" smtClean="0"/>
              <a:t>Gradient fill</a:t>
            </a:r>
            <a:r>
              <a:rPr lang="en-US" altLang="en-US" smtClean="0"/>
              <a:t> in the </a:t>
            </a:r>
            <a:r>
              <a:rPr lang="en-US" altLang="en-US" b="1" smtClean="0"/>
              <a:t>Fill</a:t>
            </a:r>
            <a:r>
              <a:rPr lang="en-US" altLang="en-US" smtClean="0"/>
              <a:t> pane, and then do the following:</a:t>
            </a:r>
          </a:p>
          <a:p>
            <a:pPr marL="685800" lvl="3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Type </a:t>
            </a:r>
            <a:r>
              <a:rPr lang="en-US" altLang="en-US" smtClean="0"/>
              <a:t>list, select </a:t>
            </a:r>
            <a:r>
              <a:rPr lang="en-US" altLang="en-US" b="1" smtClean="0"/>
              <a:t>Linear</a:t>
            </a:r>
            <a:r>
              <a:rPr lang="en-US" altLang="en-US" smtClean="0"/>
              <a:t>. </a:t>
            </a:r>
          </a:p>
          <a:p>
            <a:pPr marL="685800" lvl="3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Click the button next to </a:t>
            </a:r>
            <a:r>
              <a:rPr lang="en-US" altLang="en-US" b="1" smtClean="0"/>
              <a:t>Direction</a:t>
            </a:r>
            <a:r>
              <a:rPr lang="en-US" altLang="en-US" smtClean="0"/>
              <a:t>, and then click </a:t>
            </a:r>
            <a:r>
              <a:rPr lang="en-US" altLang="en-US" b="1" smtClean="0"/>
              <a:t>Linear Down </a:t>
            </a:r>
            <a:r>
              <a:rPr lang="en-US" altLang="en-US" smtClean="0"/>
              <a:t>(first row, second option from the left).</a:t>
            </a:r>
          </a:p>
          <a:p>
            <a:pPr marL="685800" lvl="3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Under </a:t>
            </a:r>
            <a:r>
              <a:rPr lang="en-US" altLang="en-US" b="1" smtClean="0"/>
              <a:t>Gradient stops</a:t>
            </a:r>
            <a:r>
              <a:rPr lang="en-US" altLang="en-US" smtClean="0"/>
              <a:t>, click </a:t>
            </a:r>
            <a:r>
              <a:rPr lang="en-US" altLang="en-US" b="1" smtClean="0"/>
              <a:t>Add</a:t>
            </a:r>
            <a:r>
              <a:rPr lang="en-US" altLang="en-US" smtClean="0"/>
              <a:t> or </a:t>
            </a:r>
            <a:r>
              <a:rPr lang="en-US" altLang="en-US" b="1" smtClean="0"/>
              <a:t>Remove</a:t>
            </a:r>
            <a:r>
              <a:rPr lang="en-US" altLang="en-US" smtClean="0"/>
              <a:t> until two stops appear in the drop-down list.</a:t>
            </a:r>
          </a:p>
          <a:p>
            <a:pPr marL="685800" lvl="3" indent="-228600">
              <a:spcBef>
                <a:spcPct val="0"/>
              </a:spcBef>
              <a:buFont typeface="Calibri" pitchFamily="34" charset="0"/>
              <a:buAutoNum type="arabicPeriod" startAt="6"/>
            </a:pPr>
            <a:r>
              <a:rPr lang="en-US" altLang="en-US" smtClean="0"/>
              <a:t>Also under </a:t>
            </a:r>
            <a:r>
              <a:rPr lang="en-US" altLang="en-US" b="1" smtClean="0"/>
              <a:t>Gradient stops</a:t>
            </a:r>
            <a:r>
              <a:rPr lang="en-US" altLang="en-US" smtClean="0"/>
              <a:t>, customize the gradient stops that you added as follows:</a:t>
            </a:r>
          </a:p>
          <a:p>
            <a:pPr marL="685800" lvl="4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Select </a:t>
            </a:r>
            <a:r>
              <a:rPr lang="en-US" altLang="en-US" b="1" smtClean="0"/>
              <a:t>Stop 1 </a:t>
            </a:r>
            <a:r>
              <a:rPr lang="en-US" altLang="en-US" smtClean="0"/>
              <a:t>from the list, and then do the following:</a:t>
            </a:r>
          </a:p>
          <a:p>
            <a:pPr marL="685800" lvl="4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Stop position </a:t>
            </a:r>
            <a:r>
              <a:rPr lang="en-US" altLang="en-US" smtClean="0"/>
              <a:t>box, enter </a:t>
            </a:r>
            <a:r>
              <a:rPr lang="en-US" altLang="en-US" b="1" smtClean="0"/>
              <a:t>0%</a:t>
            </a:r>
            <a:r>
              <a:rPr lang="en-US" altLang="en-US" smtClean="0"/>
              <a:t>.</a:t>
            </a:r>
          </a:p>
          <a:p>
            <a:pPr marL="685800" lvl="4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Click the button next to </a:t>
            </a:r>
            <a:r>
              <a:rPr lang="en-US" altLang="en-US" b="1" smtClean="0"/>
              <a:t>Color</a:t>
            </a:r>
            <a:r>
              <a:rPr lang="en-US" altLang="en-US" smtClean="0"/>
              <a:t>, and then under </a:t>
            </a:r>
            <a:r>
              <a:rPr lang="en-US" altLang="en-US" b="1" smtClean="0"/>
              <a:t>Theme Colors</a:t>
            </a:r>
            <a:r>
              <a:rPr lang="en-US" altLang="en-US" smtClean="0"/>
              <a:t> click </a:t>
            </a:r>
            <a:r>
              <a:rPr lang="en-US" altLang="en-US" b="1" smtClean="0"/>
              <a:t>White, Background 1 </a:t>
            </a:r>
            <a:r>
              <a:rPr lang="en-US" altLang="en-US" smtClean="0"/>
              <a:t>(first row, first option from the left).</a:t>
            </a:r>
          </a:p>
          <a:p>
            <a:pPr marL="685800" lvl="4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Select </a:t>
            </a:r>
            <a:r>
              <a:rPr lang="en-US" altLang="en-US" b="1" smtClean="0"/>
              <a:t>Stop 2 </a:t>
            </a:r>
            <a:r>
              <a:rPr lang="en-US" altLang="en-US" smtClean="0"/>
              <a:t>from the list, and then do the following:</a:t>
            </a:r>
          </a:p>
          <a:p>
            <a:pPr marL="685800" lvl="4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Stop position </a:t>
            </a:r>
            <a:r>
              <a:rPr lang="en-US" altLang="en-US" smtClean="0"/>
              <a:t>box, enter </a:t>
            </a:r>
            <a:r>
              <a:rPr lang="en-US" altLang="en-US" b="1" smtClean="0"/>
              <a:t>100%</a:t>
            </a:r>
            <a:r>
              <a:rPr lang="en-US" altLang="en-US" smtClean="0"/>
              <a:t>.</a:t>
            </a:r>
          </a:p>
          <a:p>
            <a:pPr marL="685800" lvl="4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Click the button next to </a:t>
            </a:r>
            <a:r>
              <a:rPr lang="en-US" altLang="en-US" b="1" smtClean="0"/>
              <a:t>Color</a:t>
            </a:r>
            <a:r>
              <a:rPr lang="en-US" altLang="en-US" smtClean="0"/>
              <a:t>, and then under </a:t>
            </a:r>
            <a:r>
              <a:rPr lang="en-US" altLang="en-US" b="1" smtClean="0"/>
              <a:t>Theme Colors</a:t>
            </a:r>
            <a:r>
              <a:rPr lang="en-US" altLang="en-US" smtClean="0"/>
              <a:t> click </a:t>
            </a:r>
            <a:r>
              <a:rPr lang="en-US" altLang="en-US" b="1" smtClean="0"/>
              <a:t>White, Background 1, Darker 15% </a:t>
            </a:r>
            <a:r>
              <a:rPr lang="en-US" altLang="en-US" smtClean="0"/>
              <a:t>(third row, first option from the left).</a:t>
            </a:r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 startAt="7"/>
            </a:pPr>
            <a:r>
              <a:rPr lang="en-US" altLang="en-US" smtClean="0"/>
              <a:t>Also in the </a:t>
            </a:r>
            <a:r>
              <a:rPr lang="en-US" altLang="en-US" b="1" smtClean="0"/>
              <a:t>Format Shape</a:t>
            </a:r>
            <a:r>
              <a:rPr lang="en-US" altLang="en-US" smtClean="0"/>
              <a:t> dialog box, click </a:t>
            </a:r>
            <a:r>
              <a:rPr lang="en-US" altLang="en-US" b="1" smtClean="0"/>
              <a:t>Line Color </a:t>
            </a:r>
            <a:r>
              <a:rPr lang="en-US" altLang="en-US" smtClean="0"/>
              <a:t>in the left pane, select </a:t>
            </a:r>
            <a:r>
              <a:rPr lang="en-US" altLang="en-US" b="1" smtClean="0"/>
              <a:t>Gradient Line </a:t>
            </a:r>
            <a:r>
              <a:rPr lang="en-US" altLang="en-US" smtClean="0"/>
              <a:t>in the </a:t>
            </a:r>
            <a:r>
              <a:rPr lang="en-US" altLang="en-US" b="1" smtClean="0"/>
              <a:t>Line Color </a:t>
            </a:r>
            <a:r>
              <a:rPr lang="en-US" altLang="en-US" smtClean="0"/>
              <a:t>pane, and then do the following:</a:t>
            </a:r>
          </a:p>
          <a:p>
            <a:pPr marL="685800" lvl="2" indent="-228600">
              <a:spcBef>
                <a:spcPct val="0"/>
              </a:spcBef>
              <a:spcAft>
                <a:spcPts val="200"/>
              </a:spcAft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Type </a:t>
            </a:r>
            <a:r>
              <a:rPr lang="en-US" altLang="en-US" smtClean="0"/>
              <a:t>list, select </a:t>
            </a:r>
            <a:r>
              <a:rPr lang="en-US" altLang="en-US" b="1" smtClean="0"/>
              <a:t>Linear</a:t>
            </a:r>
            <a:r>
              <a:rPr lang="en-US" altLang="en-US" smtClean="0"/>
              <a:t>. </a:t>
            </a:r>
          </a:p>
          <a:p>
            <a:pPr marL="685800" lvl="2" indent="-228600">
              <a:spcBef>
                <a:spcPct val="0"/>
              </a:spcBef>
              <a:spcAft>
                <a:spcPts val="200"/>
              </a:spcAft>
              <a:buFontTx/>
              <a:buChar char="•"/>
            </a:pPr>
            <a:r>
              <a:rPr lang="en-US" altLang="en-US" smtClean="0"/>
              <a:t>Click the button next to </a:t>
            </a:r>
            <a:r>
              <a:rPr lang="en-US" altLang="en-US" b="1" smtClean="0"/>
              <a:t>Direction</a:t>
            </a:r>
            <a:r>
              <a:rPr lang="en-US" altLang="en-US" smtClean="0"/>
              <a:t>, and then click </a:t>
            </a:r>
            <a:r>
              <a:rPr lang="en-US" altLang="en-US" b="1" smtClean="0"/>
              <a:t>Linear Up </a:t>
            </a:r>
            <a:r>
              <a:rPr lang="en-US" altLang="en-US" smtClean="0"/>
              <a:t>(second row, second option from the left). </a:t>
            </a:r>
            <a:endParaRPr lang="en-US" altLang="en-US" b="1" smtClean="0"/>
          </a:p>
          <a:p>
            <a:pPr marL="685800" lvl="2" indent="-228600">
              <a:spcBef>
                <a:spcPct val="0"/>
              </a:spcBef>
              <a:spcAft>
                <a:spcPts val="200"/>
              </a:spcAft>
              <a:buFontTx/>
              <a:buChar char="•"/>
            </a:pPr>
            <a:r>
              <a:rPr lang="en-US" altLang="en-US" smtClean="0"/>
              <a:t>Under </a:t>
            </a:r>
            <a:r>
              <a:rPr lang="en-US" altLang="en-US" b="1" smtClean="0"/>
              <a:t>Gradient stops</a:t>
            </a:r>
            <a:r>
              <a:rPr lang="en-US" altLang="en-US" smtClean="0"/>
              <a:t>, click </a:t>
            </a:r>
            <a:r>
              <a:rPr lang="en-US" altLang="en-US" b="1" smtClean="0"/>
              <a:t>Add</a:t>
            </a:r>
            <a:r>
              <a:rPr lang="en-US" altLang="en-US" smtClean="0"/>
              <a:t> or </a:t>
            </a:r>
            <a:r>
              <a:rPr lang="en-US" altLang="en-US" b="1" smtClean="0"/>
              <a:t>Remove</a:t>
            </a:r>
            <a:r>
              <a:rPr lang="en-US" altLang="en-US" smtClean="0"/>
              <a:t> until two stops appear in the drop-down list.</a:t>
            </a:r>
          </a:p>
          <a:p>
            <a:pPr marL="685800" lvl="1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Calibri" pitchFamily="34" charset="0"/>
              <a:buAutoNum type="arabicPeriod" startAt="7"/>
            </a:pPr>
            <a:r>
              <a:rPr lang="en-US" altLang="en-US" smtClean="0"/>
              <a:t>Also under </a:t>
            </a:r>
            <a:r>
              <a:rPr lang="en-US" altLang="en-US" b="1" smtClean="0"/>
              <a:t>Gradient stops</a:t>
            </a:r>
            <a:r>
              <a:rPr lang="en-US" altLang="en-US" smtClean="0"/>
              <a:t>, customize the gradient stops that you added as follows:</a:t>
            </a:r>
          </a:p>
          <a:p>
            <a:pPr marL="685800" lvl="2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US" altLang="en-US" smtClean="0"/>
              <a:t>Select </a:t>
            </a:r>
            <a:r>
              <a:rPr lang="en-US" altLang="en-US" b="1" smtClean="0"/>
              <a:t>Stop 1 </a:t>
            </a:r>
            <a:r>
              <a:rPr lang="en-US" altLang="en-US" smtClean="0"/>
              <a:t>from the list, and then do the following:</a:t>
            </a:r>
          </a:p>
          <a:p>
            <a:pPr marL="685800" lvl="3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Stop position </a:t>
            </a:r>
            <a:r>
              <a:rPr lang="en-US" altLang="en-US" smtClean="0"/>
              <a:t>box, enter </a:t>
            </a:r>
            <a:r>
              <a:rPr lang="en-US" altLang="en-US" b="1" smtClean="0"/>
              <a:t>0%</a:t>
            </a:r>
            <a:r>
              <a:rPr lang="en-US" altLang="en-US" smtClean="0"/>
              <a:t>.</a:t>
            </a:r>
          </a:p>
          <a:p>
            <a:pPr marL="685800" lvl="3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US" altLang="en-US" smtClean="0"/>
              <a:t>Click the button next to </a:t>
            </a:r>
            <a:r>
              <a:rPr lang="en-US" altLang="en-US" b="1" smtClean="0"/>
              <a:t>Color</a:t>
            </a:r>
            <a:r>
              <a:rPr lang="en-US" altLang="en-US" smtClean="0"/>
              <a:t>, and then under </a:t>
            </a:r>
            <a:r>
              <a:rPr lang="en-US" altLang="en-US" b="1" smtClean="0"/>
              <a:t>Theme Colors</a:t>
            </a:r>
            <a:r>
              <a:rPr lang="en-US" altLang="en-US" smtClean="0"/>
              <a:t> click </a:t>
            </a:r>
            <a:r>
              <a:rPr lang="en-US" altLang="en-US" b="1" smtClean="0"/>
              <a:t>White, Background 1 </a:t>
            </a:r>
            <a:r>
              <a:rPr lang="en-US" altLang="en-US" smtClean="0"/>
              <a:t>(first row, first option from the left).</a:t>
            </a:r>
          </a:p>
          <a:p>
            <a:pPr marL="685800" lvl="3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US" altLang="en-US" smtClean="0"/>
              <a:t>Select </a:t>
            </a:r>
            <a:r>
              <a:rPr lang="en-US" altLang="en-US" b="1" smtClean="0"/>
              <a:t>Stop 2 </a:t>
            </a:r>
            <a:r>
              <a:rPr lang="en-US" altLang="en-US" smtClean="0"/>
              <a:t>from the list, and then do the following:</a:t>
            </a:r>
          </a:p>
          <a:p>
            <a:pPr marL="685800" lvl="4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Stop position </a:t>
            </a:r>
            <a:r>
              <a:rPr lang="en-US" altLang="en-US" smtClean="0"/>
              <a:t>box, enter </a:t>
            </a:r>
            <a:r>
              <a:rPr lang="en-US" altLang="en-US" b="1" smtClean="0"/>
              <a:t>100%</a:t>
            </a:r>
            <a:r>
              <a:rPr lang="en-US" altLang="en-US" smtClean="0"/>
              <a:t>.</a:t>
            </a:r>
          </a:p>
          <a:p>
            <a:pPr marL="685800" lvl="4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US" altLang="en-US" smtClean="0"/>
              <a:t>Click the button next to </a:t>
            </a:r>
            <a:r>
              <a:rPr lang="en-US" altLang="en-US" b="1" smtClean="0"/>
              <a:t>Color</a:t>
            </a:r>
            <a:r>
              <a:rPr lang="en-US" altLang="en-US" smtClean="0"/>
              <a:t>, and then under </a:t>
            </a:r>
            <a:r>
              <a:rPr lang="en-US" altLang="en-US" b="1" smtClean="0"/>
              <a:t>Theme Colors</a:t>
            </a:r>
            <a:r>
              <a:rPr lang="en-US" altLang="en-US" smtClean="0"/>
              <a:t> click </a:t>
            </a:r>
            <a:r>
              <a:rPr lang="en-US" altLang="en-US" b="1" smtClean="0"/>
              <a:t>White, Background 1, Darker 25% </a:t>
            </a:r>
            <a:r>
              <a:rPr lang="en-US" altLang="en-US" smtClean="0"/>
              <a:t>(fourth row, first option from the left).</a:t>
            </a:r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 startAt="7"/>
            </a:pPr>
            <a:r>
              <a:rPr lang="en-US" altLang="en-US" smtClean="0"/>
              <a:t>Also in the </a:t>
            </a:r>
            <a:r>
              <a:rPr lang="en-US" altLang="en-US" b="1" smtClean="0"/>
              <a:t>Format Shape </a:t>
            </a:r>
            <a:r>
              <a:rPr lang="en-US" altLang="en-US" smtClean="0"/>
              <a:t>dialog box, click </a:t>
            </a:r>
            <a:r>
              <a:rPr lang="en-US" altLang="en-US" b="1" smtClean="0"/>
              <a:t>Line Style </a:t>
            </a:r>
            <a:r>
              <a:rPr lang="en-US" altLang="en-US" smtClean="0"/>
              <a:t>in the left pane, and then in the </a:t>
            </a:r>
            <a:r>
              <a:rPr lang="en-US" altLang="en-US" b="1" smtClean="0"/>
              <a:t>Line Style </a:t>
            </a:r>
            <a:r>
              <a:rPr lang="en-US" altLang="en-US" smtClean="0"/>
              <a:t>pane, in the </a:t>
            </a:r>
            <a:r>
              <a:rPr lang="en-US" altLang="en-US" b="1" smtClean="0"/>
              <a:t>Width</a:t>
            </a:r>
            <a:r>
              <a:rPr lang="en-US" altLang="en-US" smtClean="0"/>
              <a:t> box, enter </a:t>
            </a:r>
            <a:r>
              <a:rPr lang="en-US" altLang="en-US" b="1" smtClean="0"/>
              <a:t>2 pt</a:t>
            </a:r>
            <a:r>
              <a:rPr lang="en-US" altLang="en-US" smtClean="0"/>
              <a:t>. </a:t>
            </a:r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 startAt="7"/>
            </a:pPr>
            <a:r>
              <a:rPr lang="en-US" altLang="en-US" smtClean="0"/>
              <a:t>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</a:t>
            </a:r>
            <a:r>
              <a:rPr lang="en-US" altLang="en-US" b="1" smtClean="0"/>
              <a:t>Drawing</a:t>
            </a:r>
            <a:r>
              <a:rPr lang="en-US" altLang="en-US" smtClean="0"/>
              <a:t> group, click </a:t>
            </a:r>
            <a:r>
              <a:rPr lang="en-US" altLang="en-US" b="1" smtClean="0"/>
              <a:t>Shape Effects</a:t>
            </a:r>
            <a:r>
              <a:rPr lang="en-US" altLang="en-US" smtClean="0"/>
              <a:t>, and then do the following:</a:t>
            </a:r>
          </a:p>
          <a:p>
            <a:pPr marL="685800" lvl="2" indent="-228600">
              <a:spcBef>
                <a:spcPct val="0"/>
              </a:spcBef>
              <a:spcAft>
                <a:spcPts val="200"/>
              </a:spcAft>
              <a:buFontTx/>
              <a:buChar char="•"/>
            </a:pPr>
            <a:r>
              <a:rPr lang="en-US" altLang="en-US" smtClean="0"/>
              <a:t>Point to </a:t>
            </a:r>
            <a:r>
              <a:rPr lang="en-US" altLang="en-US" b="1" smtClean="0"/>
              <a:t>Glow</a:t>
            </a:r>
            <a:r>
              <a:rPr lang="en-US" altLang="en-US" smtClean="0"/>
              <a:t>, and then under </a:t>
            </a:r>
            <a:r>
              <a:rPr lang="en-US" altLang="en-US" b="1" smtClean="0"/>
              <a:t>Glow Variations</a:t>
            </a:r>
            <a:r>
              <a:rPr lang="en-US" altLang="en-US" smtClean="0"/>
              <a:t> click any option in the first row to set a 5 pt glow. </a:t>
            </a:r>
          </a:p>
          <a:p>
            <a:pPr marL="685800" lvl="2" indent="-228600">
              <a:spcBef>
                <a:spcPct val="0"/>
              </a:spcBef>
              <a:spcAft>
                <a:spcPts val="200"/>
              </a:spcAft>
              <a:buFontTx/>
              <a:buChar char="•"/>
            </a:pPr>
            <a:r>
              <a:rPr lang="en-US" altLang="en-US" smtClean="0"/>
              <a:t>Point to </a:t>
            </a:r>
            <a:r>
              <a:rPr lang="en-US" altLang="en-US" b="1" smtClean="0"/>
              <a:t>Glow</a:t>
            </a:r>
            <a:r>
              <a:rPr lang="en-US" altLang="en-US" smtClean="0"/>
              <a:t>, point to </a:t>
            </a:r>
            <a:r>
              <a:rPr lang="en-US" altLang="en-US" b="1" smtClean="0"/>
              <a:t>More Glow Colors</a:t>
            </a:r>
            <a:r>
              <a:rPr lang="en-US" altLang="en-US" smtClean="0"/>
              <a:t>, and then under </a:t>
            </a:r>
            <a:r>
              <a:rPr lang="en-US" altLang="en-US" b="1" smtClean="0"/>
              <a:t>Theme Colors</a:t>
            </a:r>
            <a:r>
              <a:rPr lang="en-US" altLang="en-US" smtClean="0"/>
              <a:t> click </a:t>
            </a:r>
            <a:r>
              <a:rPr lang="en-US" altLang="en-US" b="1" smtClean="0"/>
              <a:t>White, Background 1, Darker 25% </a:t>
            </a:r>
            <a:r>
              <a:rPr lang="en-US" altLang="en-US" smtClean="0"/>
              <a:t>(fourth row, first option from the left).</a:t>
            </a:r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 startAt="7"/>
            </a:pPr>
            <a:r>
              <a:rPr lang="en-US" altLang="en-US" smtClean="0"/>
              <a:t>On the slide, right-click the rounded rectangle, click </a:t>
            </a:r>
            <a:r>
              <a:rPr lang="en-US" altLang="en-US" b="1" smtClean="0"/>
              <a:t>Edit Text</a:t>
            </a:r>
            <a:r>
              <a:rPr lang="en-US" altLang="en-US" smtClean="0"/>
              <a:t>, then enter text. </a:t>
            </a:r>
          </a:p>
          <a:p>
            <a:pPr marL="685800" lvl="1" indent="-228600">
              <a:spcBef>
                <a:spcPct val="0"/>
              </a:spcBef>
              <a:buFont typeface="Calibri" pitchFamily="34" charset="0"/>
              <a:buAutoNum type="arabicPeriod" startAt="7"/>
            </a:pPr>
            <a:r>
              <a:rPr lang="en-US" altLang="en-US" smtClean="0"/>
              <a:t>Select the text. 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</a:t>
            </a:r>
            <a:r>
              <a:rPr lang="en-US" altLang="en-US" b="1" smtClean="0"/>
              <a:t>Font</a:t>
            </a:r>
            <a:r>
              <a:rPr lang="en-US" altLang="en-US" smtClean="0"/>
              <a:t> group, select </a:t>
            </a:r>
            <a:r>
              <a:rPr lang="en-US" altLang="en-US" b="1" smtClean="0"/>
              <a:t>Franklin Gothic Medium Cond </a:t>
            </a:r>
            <a:r>
              <a:rPr lang="en-US" altLang="en-US" smtClean="0"/>
              <a:t>from the </a:t>
            </a:r>
            <a:r>
              <a:rPr lang="en-US" altLang="en-US" b="1" smtClean="0"/>
              <a:t>Font</a:t>
            </a:r>
            <a:r>
              <a:rPr lang="en-US" altLang="en-US" smtClean="0"/>
              <a:t> list, select </a:t>
            </a:r>
            <a:r>
              <a:rPr lang="en-US" altLang="en-US" b="1" smtClean="0"/>
              <a:t>24</a:t>
            </a:r>
            <a:r>
              <a:rPr lang="en-US" altLang="en-US" smtClean="0"/>
              <a:t> from the </a:t>
            </a:r>
            <a:r>
              <a:rPr lang="en-US" altLang="en-US" b="1" smtClean="0"/>
              <a:t>Font Size </a:t>
            </a:r>
            <a:r>
              <a:rPr lang="en-US" altLang="en-US" smtClean="0"/>
              <a:t>list, and then click the arrow next to </a:t>
            </a:r>
            <a:r>
              <a:rPr lang="en-US" altLang="en-US" b="1" smtClean="0"/>
              <a:t>Font Color </a:t>
            </a:r>
            <a:r>
              <a:rPr lang="en-US" altLang="en-US" smtClean="0"/>
              <a:t>and under </a:t>
            </a:r>
            <a:r>
              <a:rPr lang="en-US" altLang="en-US" b="1" smtClean="0"/>
              <a:t>Theme Colors</a:t>
            </a:r>
            <a:r>
              <a:rPr lang="en-US" altLang="en-US" smtClean="0"/>
              <a:t> click </a:t>
            </a:r>
            <a:r>
              <a:rPr lang="en-US" altLang="en-US" b="1" smtClean="0"/>
              <a:t>White, Background 1, Darker 35% </a:t>
            </a:r>
            <a:r>
              <a:rPr lang="en-US" altLang="en-US" smtClean="0"/>
              <a:t>(fifth row, first option from the left</a:t>
            </a:r>
            <a:r>
              <a:rPr lang="en-US" altLang="en-US" i="1" smtClean="0"/>
              <a:t>)</a:t>
            </a:r>
            <a:r>
              <a:rPr lang="en-US" altLang="en-US" smtClean="0"/>
              <a:t>.</a:t>
            </a:r>
          </a:p>
          <a:p>
            <a:pPr marL="685800" lvl="1" indent="-228600">
              <a:spcBef>
                <a:spcPct val="0"/>
              </a:spcBef>
              <a:buFont typeface="Calibri" pitchFamily="34" charset="0"/>
              <a:buAutoNum type="arabicPeriod" startAt="7"/>
            </a:pPr>
            <a:r>
              <a:rPr lang="en-US" altLang="en-US" smtClean="0"/>
              <a:t>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</a:t>
            </a:r>
            <a:r>
              <a:rPr lang="en-US" altLang="en-US" b="1" smtClean="0"/>
              <a:t>Paragraph</a:t>
            </a:r>
            <a:r>
              <a:rPr lang="en-US" altLang="en-US" smtClean="0"/>
              <a:t> group, click </a:t>
            </a:r>
            <a:r>
              <a:rPr lang="en-US" altLang="en-US" b="1" smtClean="0"/>
              <a:t>Align Text Left </a:t>
            </a:r>
            <a:r>
              <a:rPr lang="en-US" altLang="en-US" smtClean="0"/>
              <a:t>to align the text left in the text box.</a:t>
            </a:r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 startAt="7"/>
            </a:pPr>
            <a:r>
              <a:rPr lang="en-US" altLang="en-US" smtClean="0"/>
              <a:t>Under </a:t>
            </a:r>
            <a:r>
              <a:rPr lang="en-US" altLang="en-US" b="1" smtClean="0"/>
              <a:t>Drawing Tools</a:t>
            </a:r>
            <a:r>
              <a:rPr lang="en-US" altLang="en-US" smtClean="0"/>
              <a:t>, on the </a:t>
            </a:r>
            <a:r>
              <a:rPr lang="en-US" altLang="en-US" b="1" smtClean="0"/>
              <a:t>Format</a:t>
            </a:r>
            <a:r>
              <a:rPr lang="en-US" altLang="en-US" smtClean="0"/>
              <a:t> tab, in the bottom right corner of the </a:t>
            </a:r>
            <a:r>
              <a:rPr lang="en-US" altLang="en-US" b="1" smtClean="0"/>
              <a:t>WordArt Styles</a:t>
            </a:r>
            <a:r>
              <a:rPr lang="en-US" altLang="en-US" smtClean="0"/>
              <a:t> group, click the </a:t>
            </a:r>
            <a:r>
              <a:rPr lang="en-US" altLang="en-US" b="1" smtClean="0"/>
              <a:t>Format Text Effects </a:t>
            </a:r>
            <a:r>
              <a:rPr lang="en-US" altLang="en-US" smtClean="0"/>
              <a:t>dialog box launcher. In the </a:t>
            </a:r>
            <a:r>
              <a:rPr lang="en-US" altLang="en-US" b="1" smtClean="0"/>
              <a:t>Format Text Effects </a:t>
            </a:r>
            <a:r>
              <a:rPr lang="en-US" altLang="en-US" smtClean="0"/>
              <a:t>dialog box, click </a:t>
            </a:r>
            <a:r>
              <a:rPr lang="en-US" altLang="en-US" b="1" smtClean="0"/>
              <a:t>Text Box</a:t>
            </a:r>
            <a:r>
              <a:rPr lang="en-US" altLang="en-US" smtClean="0"/>
              <a:t> in the left pane. In the </a:t>
            </a:r>
            <a:r>
              <a:rPr lang="en-US" altLang="en-US" b="1" smtClean="0"/>
              <a:t>Text Box</a:t>
            </a:r>
            <a:r>
              <a:rPr lang="en-US" altLang="en-US" smtClean="0"/>
              <a:t> pane, under </a:t>
            </a:r>
            <a:r>
              <a:rPr lang="en-US" altLang="en-US" b="1" smtClean="0"/>
              <a:t>Internal margin</a:t>
            </a:r>
            <a:r>
              <a:rPr lang="en-US" altLang="en-US" smtClean="0"/>
              <a:t>, enter </a:t>
            </a:r>
            <a:r>
              <a:rPr lang="en-US" altLang="en-US" b="1" smtClean="0"/>
              <a:t>0.6”</a:t>
            </a:r>
            <a:r>
              <a:rPr lang="en-US" altLang="en-US" smtClean="0"/>
              <a:t> in the </a:t>
            </a:r>
            <a:r>
              <a:rPr lang="en-US" altLang="en-US" b="1" smtClean="0"/>
              <a:t>Left</a:t>
            </a:r>
            <a:r>
              <a:rPr lang="en-US" altLang="en-US" smtClean="0"/>
              <a:t> box to increase the left margin in the rounded rectangle to accommodate the embossed circle. </a:t>
            </a:r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+mj-lt"/>
              <a:buNone/>
            </a:pPr>
            <a:endParaRPr lang="en-US" altLang="en-US" i="1" smtClean="0"/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/>
            </a:pPr>
            <a:endParaRPr lang="en-US" altLang="en-US" i="1" smtClean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+mj-lt"/>
              <a:buNone/>
            </a:pPr>
            <a:r>
              <a:rPr lang="en-US" altLang="en-US" smtClean="0"/>
              <a:t>To reproduce the olive-green circle and arrow for the top shape on this slide, do the following:</a:t>
            </a:r>
          </a:p>
          <a:p>
            <a:pPr marL="685800" lvl="1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/>
            </a:pPr>
            <a:r>
              <a:rPr lang="en-US" altLang="en-US" smtClean="0"/>
              <a:t>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</a:t>
            </a:r>
            <a:r>
              <a:rPr lang="en-US" altLang="en-US" b="1" smtClean="0"/>
              <a:t>Drawing</a:t>
            </a:r>
            <a:r>
              <a:rPr lang="en-US" altLang="en-US" smtClean="0"/>
              <a:t> group, click </a:t>
            </a:r>
            <a:r>
              <a:rPr lang="en-US" altLang="en-US" b="1" smtClean="0"/>
              <a:t>Shapes</a:t>
            </a:r>
            <a:r>
              <a:rPr lang="en-US" altLang="en-US" smtClean="0"/>
              <a:t>, and then under </a:t>
            </a:r>
            <a:r>
              <a:rPr lang="en-US" altLang="en-US" b="1" smtClean="0"/>
              <a:t>Basic Shapes</a:t>
            </a:r>
            <a:r>
              <a:rPr lang="en-US" altLang="en-US" smtClean="0"/>
              <a:t> click </a:t>
            </a:r>
            <a:r>
              <a:rPr lang="en-US" altLang="en-US" b="1" smtClean="0"/>
              <a:t>Oval</a:t>
            </a:r>
            <a:r>
              <a:rPr lang="en-US" altLang="en-US" smtClean="0"/>
              <a:t> (first row, second option from the left). Press and hold SHIFT to constrain the shape to a circle, and then on the slide, drag to draw a circle. </a:t>
            </a:r>
          </a:p>
          <a:p>
            <a:pPr>
              <a:spcBef>
                <a:spcPct val="0"/>
              </a:spcBef>
              <a:buFont typeface="Calibri" pitchFamily="34" charset="0"/>
              <a:buAutoNum type="arabicPeriod" startAt="2"/>
            </a:pPr>
            <a:r>
              <a:rPr lang="en-US" altLang="en-US" smtClean="0"/>
              <a:t>Select the circle. Under </a:t>
            </a:r>
            <a:r>
              <a:rPr lang="en-US" altLang="en-US" b="1" smtClean="0"/>
              <a:t>Drawing</a:t>
            </a:r>
            <a:r>
              <a:rPr lang="en-US" altLang="en-US" smtClean="0"/>
              <a:t> </a:t>
            </a:r>
            <a:r>
              <a:rPr lang="en-US" altLang="en-US" b="1" smtClean="0"/>
              <a:t>Tools</a:t>
            </a:r>
            <a:r>
              <a:rPr lang="en-US" altLang="en-US" smtClean="0"/>
              <a:t>, on the </a:t>
            </a:r>
            <a:r>
              <a:rPr lang="en-US" altLang="en-US" b="1" smtClean="0"/>
              <a:t>Format</a:t>
            </a:r>
            <a:r>
              <a:rPr lang="en-US" altLang="en-US" smtClean="0"/>
              <a:t> tab, in the </a:t>
            </a:r>
            <a:r>
              <a:rPr lang="en-US" altLang="en-US" b="1" smtClean="0"/>
              <a:t>Size</a:t>
            </a:r>
            <a:r>
              <a:rPr lang="en-US" altLang="en-US" smtClean="0"/>
              <a:t> group, do the following:</a:t>
            </a:r>
          </a:p>
          <a:p>
            <a:pPr marL="685800" lvl="1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Shape Height </a:t>
            </a:r>
            <a:r>
              <a:rPr lang="en-US" altLang="en-US" smtClean="0"/>
              <a:t>box, enter </a:t>
            </a:r>
            <a:r>
              <a:rPr lang="en-US" altLang="en-US" b="1" smtClean="0"/>
              <a:t>.4”</a:t>
            </a:r>
            <a:r>
              <a:rPr lang="en-US" altLang="en-US" smtClean="0"/>
              <a:t>.</a:t>
            </a:r>
            <a:endParaRPr lang="en-US" altLang="en-US" b="1" smtClean="0"/>
          </a:p>
          <a:p>
            <a:pPr marL="685800" lvl="1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Shape Width </a:t>
            </a:r>
            <a:r>
              <a:rPr lang="en-US" altLang="en-US" smtClean="0"/>
              <a:t>box, enter </a:t>
            </a:r>
            <a:r>
              <a:rPr lang="en-US" altLang="en-US" b="1" smtClean="0"/>
              <a:t>.4”</a:t>
            </a:r>
            <a:r>
              <a:rPr lang="en-US" altLang="en-US" smtClean="0"/>
              <a:t>.</a:t>
            </a:r>
          </a:p>
          <a:p>
            <a:pPr marL="685800" lvl="1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 startAt="3"/>
            </a:pPr>
            <a:r>
              <a:rPr lang="en-US" altLang="en-US" smtClean="0"/>
              <a:t>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bottom right corner of the </a:t>
            </a:r>
            <a:r>
              <a:rPr lang="en-US" altLang="en-US" b="1" smtClean="0"/>
              <a:t>Drawing</a:t>
            </a:r>
            <a:r>
              <a:rPr lang="en-US" altLang="en-US" smtClean="0"/>
              <a:t> group, click the </a:t>
            </a:r>
            <a:r>
              <a:rPr lang="en-US" altLang="en-US" b="1" smtClean="0"/>
              <a:t>Format Shape </a:t>
            </a:r>
            <a:r>
              <a:rPr lang="en-US" altLang="en-US" smtClean="0"/>
              <a:t>dialog box launcher. In the </a:t>
            </a:r>
            <a:r>
              <a:rPr lang="en-US" altLang="en-US" b="1" smtClean="0"/>
              <a:t>Format Shape </a:t>
            </a:r>
            <a:r>
              <a:rPr lang="en-US" altLang="en-US" smtClean="0"/>
              <a:t>dialog box, click </a:t>
            </a:r>
            <a:r>
              <a:rPr lang="en-US" altLang="en-US" b="1" smtClean="0"/>
              <a:t>Fill</a:t>
            </a:r>
            <a:r>
              <a:rPr lang="en-US" altLang="en-US" smtClean="0"/>
              <a:t> in the left pane. In the </a:t>
            </a:r>
            <a:r>
              <a:rPr lang="en-US" altLang="en-US" b="1" smtClean="0"/>
              <a:t>Fill</a:t>
            </a:r>
            <a:r>
              <a:rPr lang="en-US" altLang="en-US" smtClean="0"/>
              <a:t> pane, select </a:t>
            </a:r>
            <a:r>
              <a:rPr lang="en-US" altLang="en-US" b="1" smtClean="0"/>
              <a:t>Solid Fill</a:t>
            </a:r>
            <a:r>
              <a:rPr lang="en-US" altLang="en-US" smtClean="0"/>
              <a:t>, and then click the button next to </a:t>
            </a:r>
            <a:r>
              <a:rPr lang="en-US" altLang="en-US" b="1" smtClean="0"/>
              <a:t>Color</a:t>
            </a:r>
            <a:r>
              <a:rPr lang="en-US" altLang="en-US" smtClean="0"/>
              <a:t> and under </a:t>
            </a:r>
            <a:r>
              <a:rPr lang="en-US" altLang="en-US" b="1" smtClean="0"/>
              <a:t>Theme Colors</a:t>
            </a:r>
            <a:r>
              <a:rPr lang="en-US" altLang="en-US" smtClean="0"/>
              <a:t> click </a:t>
            </a:r>
            <a:r>
              <a:rPr lang="en-US" altLang="en-US" b="1" smtClean="0"/>
              <a:t>Olive Green, Accent 3, Lighter 60% </a:t>
            </a:r>
            <a:r>
              <a:rPr lang="en-US" altLang="en-US" smtClean="0"/>
              <a:t>(third row, seventh option from the left). </a:t>
            </a:r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 startAt="3"/>
            </a:pPr>
            <a:r>
              <a:rPr lang="en-US" altLang="en-US" smtClean="0"/>
              <a:t>Also in the </a:t>
            </a:r>
            <a:r>
              <a:rPr lang="en-US" altLang="en-US" b="1" smtClean="0"/>
              <a:t>Format Shape </a:t>
            </a:r>
            <a:r>
              <a:rPr lang="en-US" altLang="en-US" smtClean="0"/>
              <a:t>dialog box, click </a:t>
            </a:r>
            <a:r>
              <a:rPr lang="en-US" altLang="en-US" b="1" smtClean="0"/>
              <a:t>Line Color</a:t>
            </a:r>
            <a:r>
              <a:rPr lang="en-US" altLang="en-US" smtClean="0"/>
              <a:t> in the left pane, and then select </a:t>
            </a:r>
            <a:r>
              <a:rPr lang="en-US" altLang="en-US" b="1" smtClean="0"/>
              <a:t>No line</a:t>
            </a:r>
            <a:r>
              <a:rPr lang="en-US" altLang="en-US" smtClean="0"/>
              <a:t> in the </a:t>
            </a:r>
            <a:r>
              <a:rPr lang="en-US" altLang="en-US" b="1" smtClean="0"/>
              <a:t>Line Color</a:t>
            </a:r>
            <a:r>
              <a:rPr lang="en-US" altLang="en-US" smtClean="0"/>
              <a:t> pane.</a:t>
            </a:r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 startAt="3"/>
            </a:pPr>
            <a:r>
              <a:rPr lang="en-US" altLang="en-US" smtClean="0"/>
              <a:t>Also in the </a:t>
            </a:r>
            <a:r>
              <a:rPr lang="en-US" altLang="en-US" b="1" smtClean="0"/>
              <a:t>Format Shape </a:t>
            </a:r>
            <a:r>
              <a:rPr lang="en-US" altLang="en-US" smtClean="0"/>
              <a:t>dialog box, click </a:t>
            </a:r>
            <a:r>
              <a:rPr lang="en-US" altLang="en-US" b="1" smtClean="0"/>
              <a:t>Shadow </a:t>
            </a:r>
            <a:r>
              <a:rPr lang="en-US" altLang="en-US" smtClean="0"/>
              <a:t>in the left pane, and then in the </a:t>
            </a:r>
            <a:r>
              <a:rPr lang="en-US" altLang="en-US" b="1" smtClean="0"/>
              <a:t>Shadow </a:t>
            </a:r>
            <a:r>
              <a:rPr lang="en-US" altLang="en-US" smtClean="0"/>
              <a:t>pane,</a:t>
            </a:r>
            <a:r>
              <a:rPr lang="en-US" altLang="en-US" b="1" smtClean="0"/>
              <a:t> </a:t>
            </a:r>
            <a:r>
              <a:rPr lang="en-US" altLang="en-US" smtClean="0"/>
              <a:t>do the following:</a:t>
            </a:r>
          </a:p>
          <a:p>
            <a:pPr marL="685800" lvl="2" indent="-228600">
              <a:spcBef>
                <a:spcPct val="0"/>
              </a:spcBef>
              <a:spcAft>
                <a:spcPts val="200"/>
              </a:spcAft>
              <a:buFontTx/>
              <a:buChar char="•"/>
            </a:pPr>
            <a:r>
              <a:rPr lang="en-US" altLang="en-US" smtClean="0"/>
              <a:t>Click the button next to </a:t>
            </a:r>
            <a:r>
              <a:rPr lang="en-US" altLang="en-US" b="1" smtClean="0"/>
              <a:t>Presets</a:t>
            </a:r>
            <a:r>
              <a:rPr lang="en-US" altLang="en-US" smtClean="0"/>
              <a:t>, and then under </a:t>
            </a:r>
            <a:r>
              <a:rPr lang="en-US" altLang="en-US" b="1" smtClean="0"/>
              <a:t>Inner</a:t>
            </a:r>
            <a:r>
              <a:rPr lang="en-US" altLang="en-US" smtClean="0"/>
              <a:t> click </a:t>
            </a:r>
            <a:r>
              <a:rPr lang="en-US" altLang="en-US" b="1" smtClean="0"/>
              <a:t>Inside Diagonal Top Left </a:t>
            </a:r>
            <a:r>
              <a:rPr lang="en-US" altLang="en-US" smtClean="0"/>
              <a:t>(first row, first option from the left).</a:t>
            </a:r>
          </a:p>
          <a:p>
            <a:pPr marL="685800" lvl="2" indent="-228600">
              <a:spcBef>
                <a:spcPct val="0"/>
              </a:spcBef>
              <a:spcAft>
                <a:spcPts val="200"/>
              </a:spcAft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Transparency</a:t>
            </a:r>
            <a:r>
              <a:rPr lang="en-US" altLang="en-US" smtClean="0"/>
              <a:t> box, enter </a:t>
            </a:r>
            <a:r>
              <a:rPr lang="en-US" altLang="en-US" b="1" smtClean="0"/>
              <a:t>80%</a:t>
            </a:r>
            <a:r>
              <a:rPr lang="en-US" altLang="en-US" smtClean="0"/>
              <a:t>.</a:t>
            </a:r>
          </a:p>
          <a:p>
            <a:pPr marL="685800" lvl="2" indent="-228600">
              <a:spcBef>
                <a:spcPct val="0"/>
              </a:spcBef>
              <a:spcAft>
                <a:spcPts val="200"/>
              </a:spcAft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Distance</a:t>
            </a:r>
            <a:r>
              <a:rPr lang="en-US" altLang="en-US" smtClean="0"/>
              <a:t> box, enter </a:t>
            </a:r>
            <a:r>
              <a:rPr lang="en-US" altLang="en-US" b="1" smtClean="0"/>
              <a:t>2 pt</a:t>
            </a:r>
            <a:r>
              <a:rPr lang="en-US" altLang="en-US" smtClean="0"/>
              <a:t>. </a:t>
            </a:r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 startAt="3"/>
            </a:pPr>
            <a:r>
              <a:rPr lang="en-US" altLang="en-US" smtClean="0"/>
              <a:t>Drag the circle onto the left side of the rounded rectangle. </a:t>
            </a:r>
          </a:p>
          <a:p>
            <a:pPr marL="685800" lvl="1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 startAt="3"/>
            </a:pPr>
            <a:r>
              <a:rPr lang="en-US" altLang="en-US" smtClean="0"/>
              <a:t>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</a:t>
            </a:r>
            <a:r>
              <a:rPr lang="en-US" altLang="en-US" b="1" smtClean="0"/>
              <a:t>Drawing</a:t>
            </a:r>
            <a:r>
              <a:rPr lang="en-US" altLang="en-US" smtClean="0"/>
              <a:t> group, click </a:t>
            </a:r>
            <a:r>
              <a:rPr lang="en-US" altLang="en-US" b="1" smtClean="0"/>
              <a:t>Shapes</a:t>
            </a:r>
            <a:r>
              <a:rPr lang="en-US" altLang="en-US" smtClean="0"/>
              <a:t>, and then under </a:t>
            </a:r>
            <a:r>
              <a:rPr lang="en-US" altLang="en-US" b="1" smtClean="0"/>
              <a:t>Block Arrows </a:t>
            </a:r>
            <a:r>
              <a:rPr lang="en-US" altLang="en-US" smtClean="0"/>
              <a:t>click </a:t>
            </a:r>
            <a:r>
              <a:rPr lang="en-US" altLang="en-US" b="1" smtClean="0"/>
              <a:t>Chevron</a:t>
            </a:r>
            <a:r>
              <a:rPr lang="en-US" altLang="en-US" smtClean="0"/>
              <a:t> (second row, eighth option from the left). On the slide, drag to draw the chevron on the circle.</a:t>
            </a:r>
          </a:p>
          <a:p>
            <a:pPr>
              <a:spcBef>
                <a:spcPct val="0"/>
              </a:spcBef>
              <a:buFont typeface="Calibri" pitchFamily="34" charset="0"/>
              <a:buAutoNum type="arabicPeriod" startAt="8"/>
            </a:pPr>
            <a:r>
              <a:rPr lang="en-US" altLang="en-US" smtClean="0"/>
              <a:t>Select the chevron. Under </a:t>
            </a:r>
            <a:r>
              <a:rPr lang="en-US" altLang="en-US" b="1" smtClean="0"/>
              <a:t>Drawing</a:t>
            </a:r>
            <a:r>
              <a:rPr lang="en-US" altLang="en-US" smtClean="0"/>
              <a:t> </a:t>
            </a:r>
            <a:r>
              <a:rPr lang="en-US" altLang="en-US" b="1" smtClean="0"/>
              <a:t>Tools</a:t>
            </a:r>
            <a:r>
              <a:rPr lang="en-US" altLang="en-US" smtClean="0"/>
              <a:t>, on the </a:t>
            </a:r>
            <a:r>
              <a:rPr lang="en-US" altLang="en-US" b="1" smtClean="0"/>
              <a:t>Format</a:t>
            </a:r>
            <a:r>
              <a:rPr lang="en-US" altLang="en-US" smtClean="0"/>
              <a:t> tab, in the </a:t>
            </a:r>
            <a:r>
              <a:rPr lang="en-US" altLang="en-US" b="1" smtClean="0"/>
              <a:t>Size</a:t>
            </a:r>
            <a:r>
              <a:rPr lang="en-US" altLang="en-US" smtClean="0"/>
              <a:t> group, do the following:</a:t>
            </a:r>
          </a:p>
          <a:p>
            <a:pPr marL="685800" lvl="1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Shape Height </a:t>
            </a:r>
            <a:r>
              <a:rPr lang="en-US" altLang="en-US" smtClean="0"/>
              <a:t>box, enter </a:t>
            </a:r>
            <a:r>
              <a:rPr lang="en-US" altLang="en-US" b="1" smtClean="0"/>
              <a:t>.23”</a:t>
            </a:r>
            <a:r>
              <a:rPr lang="en-US" altLang="en-US" smtClean="0"/>
              <a:t>.</a:t>
            </a:r>
            <a:endParaRPr lang="en-US" altLang="en-US" b="1" smtClean="0"/>
          </a:p>
          <a:p>
            <a:pPr marL="685800" lvl="1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Shape Width </a:t>
            </a:r>
            <a:r>
              <a:rPr lang="en-US" altLang="en-US" smtClean="0"/>
              <a:t>box, enter </a:t>
            </a:r>
            <a:r>
              <a:rPr lang="en-US" altLang="en-US" b="1" smtClean="0"/>
              <a:t>.23”</a:t>
            </a:r>
            <a:r>
              <a:rPr lang="en-US" altLang="en-US" smtClean="0"/>
              <a:t>.</a:t>
            </a:r>
          </a:p>
          <a:p>
            <a:pPr marL="685800" lvl="1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 startAt="9"/>
            </a:pPr>
            <a:r>
              <a:rPr lang="en-US" altLang="en-US" smtClean="0"/>
              <a:t>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</a:t>
            </a:r>
            <a:r>
              <a:rPr lang="en-US" altLang="en-US" b="1" smtClean="0"/>
              <a:t>Drawing</a:t>
            </a:r>
            <a:r>
              <a:rPr lang="en-US" altLang="en-US" smtClean="0"/>
              <a:t> group, click </a:t>
            </a:r>
            <a:r>
              <a:rPr lang="en-US" altLang="en-US" b="1" smtClean="0"/>
              <a:t>Shape Fill</a:t>
            </a:r>
            <a:r>
              <a:rPr lang="en-US" altLang="en-US" smtClean="0"/>
              <a:t>, and then click </a:t>
            </a:r>
            <a:r>
              <a:rPr lang="en-US" altLang="en-US" b="1" smtClean="0"/>
              <a:t>White, Background 1 </a:t>
            </a:r>
            <a:r>
              <a:rPr lang="en-US" altLang="en-US" smtClean="0"/>
              <a:t>(first row, first option from the left). </a:t>
            </a:r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 startAt="9"/>
            </a:pPr>
            <a:r>
              <a:rPr lang="en-US" altLang="en-US" smtClean="0"/>
              <a:t>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</a:t>
            </a:r>
            <a:r>
              <a:rPr lang="en-US" altLang="en-US" b="1" smtClean="0"/>
              <a:t>Drawing</a:t>
            </a:r>
            <a:r>
              <a:rPr lang="en-US" altLang="en-US" smtClean="0"/>
              <a:t> group, click </a:t>
            </a:r>
            <a:r>
              <a:rPr lang="en-US" altLang="en-US" b="1" smtClean="0"/>
              <a:t>Shape Outline, </a:t>
            </a:r>
            <a:r>
              <a:rPr lang="en-US" altLang="en-US" smtClean="0"/>
              <a:t>and then click </a:t>
            </a:r>
            <a:r>
              <a:rPr lang="en-US" altLang="en-US" b="1" smtClean="0"/>
              <a:t>No Outline</a:t>
            </a:r>
            <a:r>
              <a:rPr lang="en-US" altLang="en-US" smtClean="0"/>
              <a:t>. </a:t>
            </a:r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 startAt="9"/>
            </a:pPr>
            <a:r>
              <a:rPr lang="en-US" altLang="en-US" smtClean="0"/>
              <a:t>Press and hold SHIFT and select all three shapes. 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</a:t>
            </a:r>
            <a:r>
              <a:rPr lang="en-US" altLang="en-US" b="1" smtClean="0"/>
              <a:t>Drawing</a:t>
            </a:r>
            <a:r>
              <a:rPr lang="en-US" altLang="en-US" smtClean="0"/>
              <a:t> group, click </a:t>
            </a:r>
            <a:r>
              <a:rPr lang="en-US" altLang="en-US" b="1" smtClean="0"/>
              <a:t>Arrange</a:t>
            </a:r>
            <a:r>
              <a:rPr lang="en-US" altLang="en-US" smtClean="0"/>
              <a:t>, point to </a:t>
            </a:r>
            <a:r>
              <a:rPr lang="en-US" altLang="en-US" b="1" smtClean="0"/>
              <a:t>Align</a:t>
            </a:r>
            <a:r>
              <a:rPr lang="en-US" altLang="en-US" smtClean="0"/>
              <a:t>, and then click </a:t>
            </a:r>
            <a:r>
              <a:rPr lang="en-US" altLang="en-US" b="1" smtClean="0"/>
              <a:t>Align Middle</a:t>
            </a:r>
            <a:r>
              <a:rPr lang="en-US" altLang="en-US" smtClean="0"/>
              <a:t>. </a:t>
            </a:r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+mj-lt"/>
              <a:buNone/>
            </a:pPr>
            <a:endParaRPr lang="en-US" altLang="en-US" smtClean="0"/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+mj-lt"/>
              <a:buNone/>
            </a:pPr>
            <a:endParaRPr lang="en-US" altLang="en-US" smtClean="0"/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+mj-lt"/>
              <a:buNone/>
            </a:pPr>
            <a:r>
              <a:rPr lang="en-US" altLang="en-US" smtClean="0"/>
              <a:t>To reproduce the other shapes and arrange them on this slide, do the following:</a:t>
            </a:r>
          </a:p>
          <a:p>
            <a:pPr marL="685800" lvl="1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/>
            </a:pPr>
            <a:r>
              <a:rPr lang="en-US" altLang="en-US" smtClean="0"/>
              <a:t>Press and hold SHIFT and select all three shapes. 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</a:t>
            </a:r>
            <a:r>
              <a:rPr lang="en-US" altLang="en-US" b="1" smtClean="0"/>
              <a:t>Drawing</a:t>
            </a:r>
            <a:r>
              <a:rPr lang="en-US" altLang="en-US" smtClean="0"/>
              <a:t> group, click </a:t>
            </a:r>
            <a:r>
              <a:rPr lang="en-US" altLang="en-US" b="1" smtClean="0"/>
              <a:t>Arrange</a:t>
            </a:r>
            <a:r>
              <a:rPr lang="en-US" altLang="en-US" smtClean="0"/>
              <a:t>, and then under </a:t>
            </a:r>
            <a:r>
              <a:rPr lang="en-US" altLang="en-US" b="1" smtClean="0"/>
              <a:t>Group Objects </a:t>
            </a:r>
            <a:r>
              <a:rPr lang="en-US" altLang="en-US" smtClean="0"/>
              <a:t>click </a:t>
            </a:r>
            <a:r>
              <a:rPr lang="en-US" altLang="en-US" b="1" smtClean="0"/>
              <a:t>Group</a:t>
            </a:r>
            <a:r>
              <a:rPr lang="en-US" altLang="en-US" smtClean="0"/>
              <a:t>.</a:t>
            </a:r>
          </a:p>
          <a:p>
            <a:pPr marL="685800" lvl="1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/>
            </a:pPr>
            <a:r>
              <a:rPr lang="en-US" altLang="en-US" smtClean="0"/>
              <a:t>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</a:t>
            </a:r>
            <a:r>
              <a:rPr lang="en-US" altLang="en-US" b="1" smtClean="0"/>
              <a:t>Clipboard </a:t>
            </a:r>
            <a:r>
              <a:rPr lang="en-US" altLang="en-US" smtClean="0"/>
              <a:t>group, click the arrow under </a:t>
            </a:r>
            <a:r>
              <a:rPr lang="en-US" altLang="en-US" b="1" smtClean="0"/>
              <a:t>Paste, </a:t>
            </a:r>
            <a:r>
              <a:rPr lang="en-US" altLang="en-US" smtClean="0"/>
              <a:t>and then click </a:t>
            </a:r>
            <a:r>
              <a:rPr lang="en-US" altLang="en-US" b="1" smtClean="0"/>
              <a:t>Duplicate</a:t>
            </a:r>
            <a:r>
              <a:rPr lang="en-US" altLang="en-US" smtClean="0"/>
              <a:t>. Repeat the process until there is a total of four groups of shapes.</a:t>
            </a:r>
          </a:p>
          <a:p>
            <a:pPr marL="685800" lvl="1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/>
            </a:pPr>
            <a:r>
              <a:rPr lang="en-US" altLang="en-US" smtClean="0"/>
              <a:t>Separate each group of shapes and loosely arrange them on the slide.</a:t>
            </a:r>
          </a:p>
          <a:p>
            <a:pPr marL="685800" lvl="1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/>
            </a:pPr>
            <a:r>
              <a:rPr lang="en-US" altLang="en-US" smtClean="0"/>
              <a:t>Press and hold SHIFT and select all four groups of shapes. 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</a:t>
            </a:r>
            <a:r>
              <a:rPr lang="en-US" altLang="en-US" b="1" smtClean="0"/>
              <a:t>Drawing</a:t>
            </a:r>
            <a:r>
              <a:rPr lang="en-US" altLang="en-US" smtClean="0"/>
              <a:t> group, click </a:t>
            </a:r>
            <a:r>
              <a:rPr lang="en-US" altLang="en-US" b="1" smtClean="0"/>
              <a:t>Arrange</a:t>
            </a:r>
            <a:r>
              <a:rPr lang="en-US" altLang="en-US" smtClean="0"/>
              <a:t>, and then do the following:</a:t>
            </a:r>
          </a:p>
          <a:p>
            <a:pPr marL="685800" lvl="2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/>
            </a:pPr>
            <a:r>
              <a:rPr lang="en-US" altLang="en-US" smtClean="0"/>
              <a:t>Point to </a:t>
            </a:r>
            <a:r>
              <a:rPr lang="en-US" altLang="en-US" b="1" smtClean="0"/>
              <a:t>Align</a:t>
            </a:r>
            <a:r>
              <a:rPr lang="en-US" altLang="en-US" smtClean="0"/>
              <a:t>, and then click </a:t>
            </a:r>
            <a:r>
              <a:rPr lang="en-US" altLang="en-US" b="1" smtClean="0"/>
              <a:t>Align Selected Objects</a:t>
            </a:r>
            <a:r>
              <a:rPr lang="en-US" altLang="en-US" smtClean="0"/>
              <a:t>.</a:t>
            </a:r>
          </a:p>
          <a:p>
            <a:pPr marL="685800" lvl="2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/>
            </a:pPr>
            <a:r>
              <a:rPr lang="en-US" altLang="en-US" smtClean="0"/>
              <a:t>Point to </a:t>
            </a:r>
            <a:r>
              <a:rPr lang="en-US" altLang="en-US" b="1" smtClean="0"/>
              <a:t>Align</a:t>
            </a:r>
            <a:r>
              <a:rPr lang="en-US" altLang="en-US" smtClean="0"/>
              <a:t>, and click </a:t>
            </a:r>
            <a:r>
              <a:rPr lang="en-US" altLang="en-US" b="1" smtClean="0"/>
              <a:t>Distribute Vertically</a:t>
            </a:r>
            <a:r>
              <a:rPr lang="en-US" altLang="en-US" smtClean="0"/>
              <a:t>.</a:t>
            </a:r>
          </a:p>
          <a:p>
            <a:pPr marL="685800" lvl="2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/>
            </a:pPr>
            <a:r>
              <a:rPr lang="en-US" altLang="en-US" smtClean="0"/>
              <a:t>Point to </a:t>
            </a:r>
            <a:r>
              <a:rPr lang="en-US" altLang="en-US" b="1" smtClean="0"/>
              <a:t>Align</a:t>
            </a:r>
            <a:r>
              <a:rPr lang="en-US" altLang="en-US" smtClean="0"/>
              <a:t>, and then click </a:t>
            </a:r>
            <a:r>
              <a:rPr lang="en-US" altLang="en-US" b="1" smtClean="0"/>
              <a:t>Align Center</a:t>
            </a:r>
            <a:r>
              <a:rPr lang="en-US" altLang="en-US" smtClean="0"/>
              <a:t>. </a:t>
            </a:r>
          </a:p>
          <a:p>
            <a:pPr marL="685800" lvl="2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/>
            </a:pPr>
            <a:r>
              <a:rPr lang="en-US" altLang="en-US" smtClean="0"/>
              <a:t>Under </a:t>
            </a:r>
            <a:r>
              <a:rPr lang="en-US" altLang="en-US" b="1" smtClean="0"/>
              <a:t>Group Objects</a:t>
            </a:r>
            <a:r>
              <a:rPr lang="en-US" altLang="en-US" smtClean="0"/>
              <a:t> click </a:t>
            </a:r>
            <a:r>
              <a:rPr lang="en-US" altLang="en-US" b="1" smtClean="0"/>
              <a:t>Group</a:t>
            </a:r>
            <a:r>
              <a:rPr lang="en-US" altLang="en-US" smtClean="0"/>
              <a:t>.</a:t>
            </a:r>
          </a:p>
          <a:p>
            <a:pPr marL="685800" lvl="1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/>
            </a:pPr>
            <a:r>
              <a:rPr lang="en-US" altLang="en-US" smtClean="0"/>
              <a:t>With the group still selected on the slide, 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</a:t>
            </a:r>
            <a:r>
              <a:rPr lang="en-US" altLang="en-US" b="1" smtClean="0"/>
              <a:t>Drawing</a:t>
            </a:r>
            <a:r>
              <a:rPr lang="en-US" altLang="en-US" smtClean="0"/>
              <a:t> group, click </a:t>
            </a:r>
            <a:r>
              <a:rPr lang="en-US" altLang="en-US" b="1" smtClean="0"/>
              <a:t>Arrange</a:t>
            </a:r>
            <a:r>
              <a:rPr lang="en-US" altLang="en-US" smtClean="0"/>
              <a:t>, point to </a:t>
            </a:r>
            <a:r>
              <a:rPr lang="en-US" altLang="en-US" b="1" smtClean="0"/>
              <a:t>Align</a:t>
            </a:r>
            <a:r>
              <a:rPr lang="en-US" altLang="en-US" smtClean="0"/>
              <a:t>,</a:t>
            </a:r>
            <a:r>
              <a:rPr lang="en-US" altLang="en-US" b="1" smtClean="0"/>
              <a:t> </a:t>
            </a:r>
            <a:r>
              <a:rPr lang="en-US" altLang="en-US" smtClean="0"/>
              <a:t>and then do the following:</a:t>
            </a:r>
          </a:p>
          <a:p>
            <a:pPr marL="685800" lvl="2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/>
            </a:pPr>
            <a:r>
              <a:rPr lang="en-US" altLang="en-US" smtClean="0"/>
              <a:t>Click </a:t>
            </a:r>
            <a:r>
              <a:rPr lang="en-US" altLang="en-US" b="1" smtClean="0"/>
              <a:t>Align to Slide</a:t>
            </a:r>
            <a:r>
              <a:rPr lang="en-US" altLang="en-US" smtClean="0"/>
              <a:t>.</a:t>
            </a:r>
          </a:p>
          <a:p>
            <a:pPr marL="685800" lvl="2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/>
            </a:pPr>
            <a:r>
              <a:rPr lang="en-US" altLang="en-US" smtClean="0"/>
              <a:t>Click </a:t>
            </a:r>
            <a:r>
              <a:rPr lang="en-US" altLang="en-US" b="1" smtClean="0"/>
              <a:t>Align Center</a:t>
            </a:r>
            <a:r>
              <a:rPr lang="en-US" altLang="en-US" smtClean="0"/>
              <a:t>.</a:t>
            </a:r>
          </a:p>
          <a:p>
            <a:pPr marL="685800" lvl="2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/>
            </a:pPr>
            <a:r>
              <a:rPr lang="en-US" altLang="en-US" smtClean="0"/>
              <a:t>Click </a:t>
            </a:r>
            <a:r>
              <a:rPr lang="en-US" altLang="en-US" b="1" smtClean="0"/>
              <a:t>Align Middle</a:t>
            </a:r>
            <a:r>
              <a:rPr lang="en-US" altLang="en-US" smtClean="0"/>
              <a:t>.</a:t>
            </a:r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+mj-lt"/>
              <a:buNone/>
            </a:pPr>
            <a:endParaRPr lang="en-US" altLang="en-US" smtClean="0"/>
          </a:p>
          <a:p>
            <a:pPr>
              <a:spcBef>
                <a:spcPct val="0"/>
              </a:spcBef>
              <a:buFont typeface="+mj-lt"/>
              <a:buNone/>
            </a:pPr>
            <a:endParaRPr lang="en-US" altLang="en-US" smtClean="0"/>
          </a:p>
          <a:p>
            <a:pPr>
              <a:spcBef>
                <a:spcPct val="0"/>
              </a:spcBef>
              <a:buFont typeface="+mj-lt"/>
              <a:buNone/>
            </a:pPr>
            <a:r>
              <a:rPr lang="en-US" altLang="en-US" smtClean="0"/>
              <a:t>To change the color for the duplicate circles (second, third, and fourth from the top), do the following:</a:t>
            </a:r>
          </a:p>
          <a:p>
            <a:pPr marL="685800" lvl="1" indent="-2286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/>
            </a:pPr>
            <a:r>
              <a:rPr lang="en-US" altLang="en-US" smtClean="0"/>
              <a:t>Press and hold SHIFT and select all four groups of shapes. On the </a:t>
            </a:r>
            <a:r>
              <a:rPr lang="en-US" altLang="en-US" b="1" smtClean="0"/>
              <a:t>Home</a:t>
            </a:r>
            <a:r>
              <a:rPr lang="en-US" altLang="en-US" smtClean="0"/>
              <a:t> tab, in the </a:t>
            </a:r>
            <a:r>
              <a:rPr lang="en-US" altLang="en-US" b="1" smtClean="0"/>
              <a:t>Drawing</a:t>
            </a:r>
            <a:r>
              <a:rPr lang="en-US" altLang="en-US" smtClean="0"/>
              <a:t> group, click </a:t>
            </a:r>
            <a:r>
              <a:rPr lang="en-US" altLang="en-US" b="1" smtClean="0"/>
              <a:t>Arrange</a:t>
            </a:r>
            <a:r>
              <a:rPr lang="en-US" altLang="en-US" smtClean="0"/>
              <a:t>, and click </a:t>
            </a:r>
            <a:r>
              <a:rPr lang="en-US" altLang="en-US" b="1" smtClean="0"/>
              <a:t>Ungroup</a:t>
            </a:r>
            <a:r>
              <a:rPr lang="en-US" altLang="en-US" smtClean="0"/>
              <a:t>. </a:t>
            </a:r>
          </a:p>
          <a:p>
            <a:pPr>
              <a:spcBef>
                <a:spcPct val="0"/>
              </a:spcBef>
              <a:buFont typeface="Calibri" pitchFamily="34" charset="0"/>
              <a:buAutoNum type="arabicPeriod" startAt="2"/>
            </a:pPr>
            <a:r>
              <a:rPr lang="en-US" altLang="en-US" smtClean="0"/>
              <a:t>Select the circle that you would like to change.</a:t>
            </a:r>
          </a:p>
          <a:p>
            <a:pPr>
              <a:spcBef>
                <a:spcPct val="0"/>
              </a:spcBef>
              <a:buFont typeface="Calibri" pitchFamily="34" charset="0"/>
              <a:buAutoNum type="arabicPeriod" startAt="2"/>
            </a:pPr>
            <a:r>
              <a:rPr lang="en-US" altLang="en-US" smtClean="0"/>
              <a:t>Under </a:t>
            </a:r>
            <a:r>
              <a:rPr lang="en-US" altLang="en-US" b="1" smtClean="0"/>
              <a:t>Drawing Tools</a:t>
            </a:r>
            <a:r>
              <a:rPr lang="en-US" altLang="en-US" smtClean="0"/>
              <a:t>, on the </a:t>
            </a:r>
            <a:r>
              <a:rPr lang="en-US" altLang="en-US" b="1" smtClean="0"/>
              <a:t>Format</a:t>
            </a:r>
            <a:r>
              <a:rPr lang="en-US" altLang="en-US" smtClean="0"/>
              <a:t> tab, in the </a:t>
            </a:r>
            <a:r>
              <a:rPr lang="en-US" altLang="en-US" b="1" smtClean="0"/>
              <a:t>Shape Styles </a:t>
            </a:r>
            <a:r>
              <a:rPr lang="en-US" altLang="en-US" smtClean="0"/>
              <a:t>group, click the arrow next to </a:t>
            </a:r>
            <a:r>
              <a:rPr lang="en-US" altLang="en-US" b="1" smtClean="0"/>
              <a:t>Shape Fill</a:t>
            </a:r>
            <a:r>
              <a:rPr lang="en-US" altLang="en-US" smtClean="0"/>
              <a:t>, and then do the following:</a:t>
            </a:r>
          </a:p>
          <a:p>
            <a:pPr marL="685800" lvl="2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For the second circle from the top, under </a:t>
            </a:r>
            <a:r>
              <a:rPr lang="en-US" altLang="en-US" b="1" smtClean="0"/>
              <a:t>Theme Colors</a:t>
            </a:r>
            <a:r>
              <a:rPr lang="en-US" altLang="en-US" smtClean="0"/>
              <a:t>, click </a:t>
            </a:r>
            <a:r>
              <a:rPr lang="en-US" altLang="en-US" b="1" smtClean="0"/>
              <a:t>Blue, Accent 1, Lighter 60% </a:t>
            </a:r>
            <a:r>
              <a:rPr lang="en-US" altLang="en-US" smtClean="0"/>
              <a:t>(third row, fifth option from the left).</a:t>
            </a:r>
          </a:p>
          <a:p>
            <a:pPr marL="685800" lvl="2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For the third circle from the top, under </a:t>
            </a:r>
            <a:r>
              <a:rPr lang="en-US" altLang="en-US" b="1" smtClean="0"/>
              <a:t>Theme Colors</a:t>
            </a:r>
            <a:r>
              <a:rPr lang="en-US" altLang="en-US" smtClean="0"/>
              <a:t>, click </a:t>
            </a:r>
            <a:r>
              <a:rPr lang="en-US" altLang="en-US" b="1" smtClean="0"/>
              <a:t>Purple, Accent 4, Lighter 60% </a:t>
            </a:r>
            <a:r>
              <a:rPr lang="en-US" altLang="en-US" smtClean="0"/>
              <a:t>(third row, eighth option from the left).</a:t>
            </a:r>
          </a:p>
          <a:p>
            <a:pPr marL="685800" lvl="2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For the fourth circle from the top, under </a:t>
            </a:r>
            <a:r>
              <a:rPr lang="en-US" altLang="en-US" b="1" smtClean="0"/>
              <a:t>Theme Colors</a:t>
            </a:r>
            <a:r>
              <a:rPr lang="en-US" altLang="en-US" smtClean="0"/>
              <a:t>, click </a:t>
            </a:r>
            <a:r>
              <a:rPr lang="en-US" altLang="en-US" b="1" smtClean="0"/>
              <a:t>Red, Accent 2, Lighter 60% </a:t>
            </a:r>
            <a:r>
              <a:rPr lang="en-US" altLang="en-US" smtClean="0"/>
              <a:t>(third row, sixth option from the left).</a:t>
            </a:r>
          </a:p>
          <a:p>
            <a:pPr marL="685800" lvl="1" indent="-228600">
              <a:spcBef>
                <a:spcPct val="0"/>
              </a:spcBef>
              <a:spcAft>
                <a:spcPts val="200"/>
              </a:spcAft>
              <a:buFont typeface="Calibri" pitchFamily="34" charset="0"/>
              <a:buAutoNum type="arabicPeriod"/>
            </a:pPr>
            <a:endParaRPr lang="en-US" altLang="en-US" smtClean="0"/>
          </a:p>
          <a:p>
            <a:pPr>
              <a:spcBef>
                <a:spcPct val="0"/>
              </a:spcBef>
            </a:pPr>
            <a:endParaRPr lang="en-US" altLang="en-US" smtClean="0"/>
          </a:p>
          <a:p>
            <a:pPr>
              <a:spcBef>
                <a:spcPct val="0"/>
              </a:spcBef>
            </a:pPr>
            <a:r>
              <a:rPr lang="en-US" altLang="en-US" smtClean="0"/>
              <a:t>To reproduce the background on this slide, do the following: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US" altLang="en-US" smtClean="0"/>
              <a:t>Right-click the slide background area, and then click </a:t>
            </a:r>
            <a:r>
              <a:rPr lang="en-US" altLang="en-US" b="1" smtClean="0"/>
              <a:t>Format Background</a:t>
            </a:r>
            <a:r>
              <a:rPr lang="en-US" altLang="en-US" smtClean="0"/>
              <a:t>. In the </a:t>
            </a:r>
            <a:r>
              <a:rPr lang="en-US" altLang="en-US" b="1" smtClean="0"/>
              <a:t>Format Background </a:t>
            </a:r>
            <a:r>
              <a:rPr lang="en-US" altLang="en-US" smtClean="0"/>
              <a:t>dialog box, click </a:t>
            </a:r>
            <a:r>
              <a:rPr lang="en-US" altLang="en-US" b="1" smtClean="0"/>
              <a:t>Fill</a:t>
            </a:r>
            <a:r>
              <a:rPr lang="en-US" altLang="en-US" smtClean="0"/>
              <a:t> in the left pane, select </a:t>
            </a:r>
            <a:r>
              <a:rPr lang="en-US" altLang="en-US" b="1" smtClean="0"/>
              <a:t>Gradient fill</a:t>
            </a:r>
            <a:r>
              <a:rPr lang="en-US" altLang="en-US" smtClean="0"/>
              <a:t> in the </a:t>
            </a:r>
            <a:r>
              <a:rPr lang="en-US" altLang="en-US" b="1" smtClean="0"/>
              <a:t>Fill</a:t>
            </a:r>
            <a:r>
              <a:rPr lang="en-US" altLang="en-US" smtClean="0"/>
              <a:t> pane, and then do the following:</a:t>
            </a:r>
          </a:p>
          <a:p>
            <a:pPr marL="685800" lvl="1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Type</a:t>
            </a:r>
            <a:r>
              <a:rPr lang="en-US" altLang="en-US" smtClean="0"/>
              <a:t> list, select </a:t>
            </a:r>
            <a:r>
              <a:rPr lang="en-US" altLang="en-US" b="1" smtClean="0"/>
              <a:t>Radial</a:t>
            </a:r>
            <a:r>
              <a:rPr lang="en-US" altLang="en-US" smtClean="0"/>
              <a:t>.</a:t>
            </a:r>
          </a:p>
          <a:p>
            <a:pPr marL="685800" lvl="1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US" altLang="en-US" smtClean="0"/>
              <a:t>Click the button next to </a:t>
            </a:r>
            <a:r>
              <a:rPr lang="en-US" altLang="en-US" b="1" smtClean="0"/>
              <a:t>Direction</a:t>
            </a:r>
            <a:r>
              <a:rPr lang="en-US" altLang="en-US" smtClean="0"/>
              <a:t>, and then click </a:t>
            </a:r>
            <a:r>
              <a:rPr lang="en-US" altLang="en-US" b="1" smtClean="0"/>
              <a:t>From Center </a:t>
            </a:r>
            <a:r>
              <a:rPr lang="en-US" altLang="en-US" smtClean="0"/>
              <a:t>(third option from the left).</a:t>
            </a:r>
          </a:p>
          <a:p>
            <a:pPr marL="685800" lvl="1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US" altLang="en-US" smtClean="0"/>
              <a:t>Under </a:t>
            </a:r>
            <a:r>
              <a:rPr lang="en-US" altLang="en-US" b="1" smtClean="0"/>
              <a:t>Gradient stops</a:t>
            </a:r>
            <a:r>
              <a:rPr lang="en-US" altLang="en-US" smtClean="0"/>
              <a:t>, click </a:t>
            </a:r>
            <a:r>
              <a:rPr lang="en-US" altLang="en-US" b="1" smtClean="0"/>
              <a:t>Add</a:t>
            </a:r>
            <a:r>
              <a:rPr lang="en-US" altLang="en-US" smtClean="0"/>
              <a:t> or </a:t>
            </a:r>
            <a:r>
              <a:rPr lang="en-US" altLang="en-US" b="1" smtClean="0"/>
              <a:t>Remove</a:t>
            </a:r>
            <a:r>
              <a:rPr lang="en-US" altLang="en-US" smtClean="0"/>
              <a:t> until two stops appear in the drop-down list.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en-US" altLang="en-US" smtClean="0"/>
              <a:t>Also under </a:t>
            </a:r>
            <a:r>
              <a:rPr lang="en-US" altLang="en-US" b="1" smtClean="0"/>
              <a:t>Gradient stops</a:t>
            </a:r>
            <a:r>
              <a:rPr lang="en-US" altLang="en-US" smtClean="0"/>
              <a:t>, customize the gradient stops that you added as follows:</a:t>
            </a:r>
          </a:p>
          <a:p>
            <a:pPr marL="685800" lvl="1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Select </a:t>
            </a:r>
            <a:r>
              <a:rPr lang="en-US" altLang="en-US" b="1" smtClean="0"/>
              <a:t>Stop 1 </a:t>
            </a:r>
            <a:r>
              <a:rPr lang="en-US" altLang="en-US" smtClean="0"/>
              <a:t>from the list, and then do the following:</a:t>
            </a:r>
          </a:p>
          <a:p>
            <a:pPr marL="685800" lvl="2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Stop position </a:t>
            </a:r>
            <a:r>
              <a:rPr lang="en-US" altLang="en-US" smtClean="0"/>
              <a:t>box, enter </a:t>
            </a:r>
            <a:r>
              <a:rPr lang="en-US" altLang="en-US" b="1" smtClean="0"/>
              <a:t>0%</a:t>
            </a:r>
            <a:r>
              <a:rPr lang="en-US" altLang="en-US" smtClean="0"/>
              <a:t>.</a:t>
            </a:r>
          </a:p>
          <a:p>
            <a:pPr marL="685800" lvl="2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Click the button next to </a:t>
            </a:r>
            <a:r>
              <a:rPr lang="en-US" altLang="en-US" b="1" smtClean="0"/>
              <a:t>Color</a:t>
            </a:r>
            <a:r>
              <a:rPr lang="en-US" altLang="en-US" smtClean="0"/>
              <a:t>, and then under </a:t>
            </a:r>
            <a:r>
              <a:rPr lang="en-US" altLang="en-US" b="1" smtClean="0"/>
              <a:t>Theme Colors</a:t>
            </a:r>
            <a:r>
              <a:rPr lang="en-US" altLang="en-US" smtClean="0"/>
              <a:t> click </a:t>
            </a:r>
            <a:r>
              <a:rPr lang="en-US" altLang="en-US" b="1" smtClean="0"/>
              <a:t>White, Background 1, Darker 15% </a:t>
            </a:r>
            <a:r>
              <a:rPr lang="en-US" altLang="en-US" smtClean="0"/>
              <a:t>(third row, first option from the left).</a:t>
            </a:r>
          </a:p>
          <a:p>
            <a:pPr marL="685800" lvl="1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Select </a:t>
            </a:r>
            <a:r>
              <a:rPr lang="en-US" altLang="en-US" b="1" smtClean="0"/>
              <a:t>Stop 2 </a:t>
            </a:r>
            <a:r>
              <a:rPr lang="en-US" altLang="en-US" smtClean="0"/>
              <a:t>from the list, and then do the following:</a:t>
            </a:r>
          </a:p>
          <a:p>
            <a:pPr marL="685800" lvl="2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US" altLang="en-US" smtClean="0"/>
              <a:t>In the </a:t>
            </a:r>
            <a:r>
              <a:rPr lang="en-US" altLang="en-US" b="1" smtClean="0"/>
              <a:t>Stop position </a:t>
            </a:r>
            <a:r>
              <a:rPr lang="en-US" altLang="en-US" smtClean="0"/>
              <a:t>box, enter </a:t>
            </a:r>
            <a:r>
              <a:rPr lang="en-US" altLang="en-US" b="1" smtClean="0"/>
              <a:t>80%</a:t>
            </a:r>
            <a:r>
              <a:rPr lang="en-US" altLang="en-US" smtClean="0"/>
              <a:t>.</a:t>
            </a:r>
          </a:p>
          <a:p>
            <a:pPr marL="685800" lvl="2" indent="-228600">
              <a:spcBef>
                <a:spcPct val="0"/>
              </a:spcBef>
              <a:buFontTx/>
              <a:buChar char="•"/>
            </a:pPr>
            <a:r>
              <a:rPr lang="en-US" altLang="en-US" smtClean="0"/>
              <a:t>Click the button next to </a:t>
            </a:r>
            <a:r>
              <a:rPr lang="en-US" altLang="en-US" b="1" smtClean="0"/>
              <a:t>Color</a:t>
            </a:r>
            <a:r>
              <a:rPr lang="en-US" altLang="en-US" smtClean="0"/>
              <a:t>, and then under </a:t>
            </a:r>
            <a:r>
              <a:rPr lang="en-US" altLang="en-US" b="1" smtClean="0"/>
              <a:t>Theme Colors</a:t>
            </a:r>
            <a:r>
              <a:rPr lang="en-US" altLang="en-US" smtClean="0"/>
              <a:t> click </a:t>
            </a:r>
            <a:r>
              <a:rPr lang="en-US" altLang="en-US" b="1" smtClean="0"/>
              <a:t>White, Background 1 </a:t>
            </a:r>
            <a:r>
              <a:rPr lang="en-US" altLang="en-US" smtClean="0"/>
              <a:t>(first row, first option from the left).</a:t>
            </a:r>
          </a:p>
          <a:p>
            <a:pPr marL="685800" lvl="1" indent="-228600">
              <a:spcBef>
                <a:spcPct val="0"/>
              </a:spcBef>
              <a:buFontTx/>
              <a:buChar char="•"/>
            </a:pPr>
            <a:endParaRPr lang="en-US" altLang="en-US" smtClean="0"/>
          </a:p>
          <a:p>
            <a:pPr>
              <a:spcBef>
                <a:spcPct val="0"/>
              </a:spcBef>
              <a:spcAft>
                <a:spcPts val="200"/>
              </a:spcAft>
            </a:pPr>
            <a:endParaRPr lang="en-US" altLang="en-US" sz="1400" smtClean="0"/>
          </a:p>
        </p:txBody>
      </p:sp>
      <p:sp>
        <p:nvSpPr>
          <p:cNvPr id="41987" name="Slide Image Placeholder 4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6575" y="503238"/>
            <a:ext cx="3140075" cy="23542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244368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FE7B4E-9517-4058-ADC8-0BBE29264C37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236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43EB5-FE5A-48FE-B2D2-A5698B817E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13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A2B2F-9B67-4A7E-BDC6-6F57AE4D6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3B70C-4612-48A3-92CA-952907356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5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B39F0-7410-490A-84EE-5BC7865FD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0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2AD1-3D74-422B-B197-C8F6C7740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8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F87BD-3C01-4C57-AA0C-E194AB7F9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3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6C5B1-C91E-4674-A4E0-638C0AC6B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3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82232-E490-4453-B9E1-BA29EADB1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5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48059-BB2A-4DF0-9963-FD18C8060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7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C804C-F009-472B-A066-04BEF9A24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6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B333B-CAED-460C-A0B5-2DB905ACE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4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F41FEB-12F8-41CB-A0B0-CB621286E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971600" y="3645024"/>
            <a:ext cx="7629525" cy="900112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C programming: Variables, Expressions part II</a:t>
            </a:r>
          </a:p>
        </p:txBody>
      </p:sp>
      <p:sp>
        <p:nvSpPr>
          <p:cNvPr id="2" name="Rectangle 1"/>
          <p:cNvSpPr/>
          <p:nvPr/>
        </p:nvSpPr>
        <p:spPr>
          <a:xfrm>
            <a:off x="848283" y="1628800"/>
            <a:ext cx="72431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ITEC113 Algorithms </a:t>
            </a:r>
            <a:r>
              <a:rPr lang="en-US" altLang="en-US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and Programming Techniques</a:t>
            </a:r>
            <a:endParaRPr lang="tr-TR" sz="32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Relational  Expressions: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42887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Relational expression is an expression which compares 2 operands and returns a TRUE or FALSE answer.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Example </a:t>
            </a:r>
            <a:r>
              <a:rPr lang="en-US" dirty="0"/>
              <a:t>:   a &gt;= b   ,       a  ==  c    ,    a &gt;= 99  ,     ‘A’ &gt;  ‘a’     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Relational </a:t>
            </a:r>
            <a:r>
              <a:rPr lang="en-US" dirty="0"/>
              <a:t>expressions are used to test the conditions in selection, and looping statements.</a:t>
            </a:r>
          </a:p>
          <a:p>
            <a:pPr fontAlgn="auto">
              <a:spcAft>
                <a:spcPts val="0"/>
              </a:spcAft>
              <a:defRPr/>
            </a:pPr>
            <a:endParaRPr lang="en-US" b="1" u="sng" dirty="0" smtClean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071563" y="3286125"/>
          <a:ext cx="5072062" cy="3286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2166"/>
                <a:gridCol w="3299896"/>
              </a:tblGrid>
              <a:tr h="679999">
                <a:tc>
                  <a:txBody>
                    <a:bodyPr/>
                    <a:lstStyle/>
                    <a:p>
                      <a:endParaRPr lang="en-US" sz="1800" u="none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1800" u="none" dirty="0"/>
                    </a:p>
                  </a:txBody>
                  <a:tcPr marL="91439" marR="91439"/>
                </a:tc>
              </a:tr>
              <a:tr h="393684">
                <a:tc>
                  <a:txBody>
                    <a:bodyPr/>
                    <a:lstStyle/>
                    <a:p>
                      <a:r>
                        <a:rPr lang="en-US" sz="1800" b="1" u="none" dirty="0" smtClean="0"/>
                        <a:t>==</a:t>
                      </a:r>
                      <a:endParaRPr lang="en-US" sz="1800" b="1" u="none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800" b="1" u="none" dirty="0" smtClean="0"/>
                        <a:t>Equal</a:t>
                      </a:r>
                      <a:r>
                        <a:rPr lang="en-US" sz="1800" b="1" u="none" baseline="0" dirty="0" smtClean="0"/>
                        <a:t> To</a:t>
                      </a:r>
                      <a:endParaRPr lang="en-US" sz="1800" b="1" u="none" dirty="0"/>
                    </a:p>
                  </a:txBody>
                  <a:tcPr marL="91439" marR="91439"/>
                </a:tc>
              </a:tr>
              <a:tr h="393684">
                <a:tc>
                  <a:txBody>
                    <a:bodyPr/>
                    <a:lstStyle/>
                    <a:p>
                      <a:r>
                        <a:rPr lang="en-US" sz="1800" b="1" u="none" dirty="0" smtClean="0"/>
                        <a:t>!=</a:t>
                      </a:r>
                      <a:endParaRPr lang="en-US" sz="1800" b="1" u="none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800" b="1" u="none" dirty="0" smtClean="0"/>
                        <a:t>Not Equal To</a:t>
                      </a:r>
                      <a:endParaRPr lang="en-US" sz="1800" b="1" u="none" dirty="0"/>
                    </a:p>
                  </a:txBody>
                  <a:tcPr marL="91439" marR="91439"/>
                </a:tc>
              </a:tr>
              <a:tr h="393684">
                <a:tc>
                  <a:txBody>
                    <a:bodyPr/>
                    <a:lstStyle/>
                    <a:p>
                      <a:r>
                        <a:rPr lang="en-US" sz="1800" b="1" u="none" dirty="0" smtClean="0"/>
                        <a:t>&lt;</a:t>
                      </a:r>
                      <a:endParaRPr lang="en-US" sz="1800" b="1" u="none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800" b="1" u="none" dirty="0" smtClean="0"/>
                        <a:t>Less Than</a:t>
                      </a:r>
                      <a:endParaRPr lang="en-US" sz="1800" b="1" u="none" dirty="0"/>
                    </a:p>
                  </a:txBody>
                  <a:tcPr marL="91439" marR="91439"/>
                </a:tc>
              </a:tr>
              <a:tr h="515695">
                <a:tc>
                  <a:txBody>
                    <a:bodyPr/>
                    <a:lstStyle/>
                    <a:p>
                      <a:r>
                        <a:rPr lang="en-US" sz="1800" b="1" u="none" dirty="0" smtClean="0"/>
                        <a:t>&lt;=</a:t>
                      </a:r>
                      <a:endParaRPr lang="en-US" sz="1800" b="1" u="none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800" b="1" u="none" dirty="0" smtClean="0"/>
                        <a:t>Less Than or Equal To</a:t>
                      </a:r>
                      <a:endParaRPr lang="en-US" sz="1800" b="1" u="none" dirty="0"/>
                    </a:p>
                  </a:txBody>
                  <a:tcPr marL="91439" marR="91439"/>
                </a:tc>
              </a:tr>
              <a:tr h="393684">
                <a:tc>
                  <a:txBody>
                    <a:bodyPr/>
                    <a:lstStyle/>
                    <a:p>
                      <a:r>
                        <a:rPr lang="en-US" sz="1800" b="1" u="none" dirty="0" smtClean="0"/>
                        <a:t>&gt;</a:t>
                      </a:r>
                      <a:endParaRPr lang="en-US" sz="1800" b="1" u="none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800" b="1" u="none" dirty="0" smtClean="0"/>
                        <a:t>Greater Than</a:t>
                      </a:r>
                      <a:endParaRPr lang="en-US" sz="1800" b="1" u="none" dirty="0"/>
                    </a:p>
                  </a:txBody>
                  <a:tcPr marL="91439" marR="91439"/>
                </a:tc>
              </a:tr>
              <a:tr h="515695">
                <a:tc>
                  <a:txBody>
                    <a:bodyPr/>
                    <a:lstStyle/>
                    <a:p>
                      <a:r>
                        <a:rPr lang="en-US" sz="1800" b="1" u="none" dirty="0" smtClean="0"/>
                        <a:t>&gt;=</a:t>
                      </a:r>
                      <a:endParaRPr lang="en-US" sz="1800" b="1" u="none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sz="1800" b="1" u="none" dirty="0" smtClean="0"/>
                        <a:t>Greater Than or Equal To</a:t>
                      </a:r>
                      <a:endParaRPr lang="en-US" sz="1800" b="1" u="none" dirty="0"/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8" name="Vertical Scroll 7"/>
          <p:cNvSpPr/>
          <p:nvPr/>
        </p:nvSpPr>
        <p:spPr>
          <a:xfrm>
            <a:off x="6429375" y="3286125"/>
            <a:ext cx="2714625" cy="300037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The operator that tests for equality is  “= =”,  not “=”.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“=” is  the assignment operator.</a:t>
            </a: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Relational  Expressions: (Continued)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57613" cy="1828800"/>
          </a:xfrm>
          <a:ln>
            <a:solidFill>
              <a:srgbClr val="002060"/>
            </a:solidFill>
          </a:ln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 err="1" smtClean="0">
                <a:latin typeface="Bodoni MT" pitchFamily="18" charset="0"/>
              </a:rPr>
              <a:t>int</a:t>
            </a:r>
            <a:r>
              <a:rPr lang="en-US" sz="5100" dirty="0" smtClean="0">
                <a:latin typeface="Bodoni MT" pitchFamily="18" charset="0"/>
              </a:rPr>
              <a:t> k=7;</a:t>
            </a:r>
            <a:endParaRPr lang="en-US" sz="5100" dirty="0">
              <a:latin typeface="Bodoni MT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 smtClean="0">
                <a:latin typeface="Bodoni MT" pitchFamily="18" charset="0"/>
              </a:rPr>
              <a:t>if </a:t>
            </a:r>
            <a:r>
              <a:rPr lang="en-US" sz="5100" dirty="0">
                <a:latin typeface="Bodoni MT" pitchFamily="18" charset="0"/>
              </a:rPr>
              <a:t>( k = 5)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>
                <a:latin typeface="Bodoni MT" pitchFamily="18" charset="0"/>
              </a:rPr>
              <a:t> </a:t>
            </a:r>
            <a:r>
              <a:rPr lang="en-US" sz="5100" dirty="0" smtClean="0">
                <a:latin typeface="Bodoni MT" pitchFamily="18" charset="0"/>
              </a:rPr>
              <a:t> </a:t>
            </a:r>
            <a:r>
              <a:rPr lang="en-US" sz="5100" dirty="0" err="1" smtClean="0">
                <a:latin typeface="Bodoni MT" pitchFamily="18" charset="0"/>
              </a:rPr>
              <a:t>printf</a:t>
            </a:r>
            <a:r>
              <a:rPr lang="en-US" sz="5100" dirty="0" smtClean="0">
                <a:latin typeface="Bodoni MT" pitchFamily="18" charset="0"/>
              </a:rPr>
              <a:t>(“ </a:t>
            </a:r>
            <a:r>
              <a:rPr lang="en-US" sz="5100" dirty="0">
                <a:latin typeface="Bodoni MT" pitchFamily="18" charset="0"/>
              </a:rPr>
              <a:t>k is 5</a:t>
            </a:r>
            <a:r>
              <a:rPr lang="en-US" sz="5100" dirty="0" smtClean="0">
                <a:latin typeface="Bodoni MT" pitchFamily="18" charset="0"/>
              </a:rPr>
              <a:t>”);</a:t>
            </a:r>
            <a:endParaRPr lang="en-US" sz="5100" dirty="0">
              <a:latin typeface="Bodoni MT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857250"/>
            <a:ext cx="23987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/>
              <a:t>Example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3929063"/>
            <a:ext cx="23987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/>
              <a:t>Output</a:t>
            </a:r>
          </a:p>
        </p:txBody>
      </p:sp>
      <p:pic>
        <p:nvPicPr>
          <p:cNvPr id="6" name="Picture 5" descr="assgn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786313"/>
            <a:ext cx="220027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8-Point Star 6"/>
          <p:cNvSpPr/>
          <p:nvPr/>
        </p:nvSpPr>
        <p:spPr>
          <a:xfrm>
            <a:off x="4071938" y="4071938"/>
            <a:ext cx="4214812" cy="257175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 very common mistake is to use assignment (=) operator instead of the  relational comparison operator (==)</a:t>
            </a:r>
          </a:p>
        </p:txBody>
      </p:sp>
      <p:sp>
        <p:nvSpPr>
          <p:cNvPr id="8" name="Oval 7"/>
          <p:cNvSpPr/>
          <p:nvPr/>
        </p:nvSpPr>
        <p:spPr>
          <a:xfrm>
            <a:off x="1143000" y="2000250"/>
            <a:ext cx="1143000" cy="785813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>
            <a:off x="4357688" y="1143000"/>
            <a:ext cx="4429125" cy="2500313"/>
          </a:xfrm>
          <a:prstGeom prst="wedgeRoundRectCallout">
            <a:avLst>
              <a:gd name="adj1" fmla="val -96813"/>
              <a:gd name="adj2" fmla="val -6908"/>
              <a:gd name="adj3" fmla="val 16667"/>
            </a:avLst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This is an assignment statement. It actually assigns 5 to the variable 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</a:rPr>
              <a:t>Assignment statements are always evaluated to TRUE!!!!.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  <p:bldP spid="5" grpId="0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Relational  Expressions: </a:t>
            </a:r>
            <a:r>
              <a:rPr lang="en-US" b="1" dirty="0" smtClean="0"/>
              <a:t>(Example)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643063"/>
            <a:ext cx="7900988" cy="45259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Write a program which will prompt the user to enter 2 integer numbers, ‘num1’, ‘num2’. 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</a:t>
            </a:r>
            <a:r>
              <a:rPr lang="en-US" dirty="0"/>
              <a:t>program would then compare these 2 numbers and display one of the following 3 options: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200" dirty="0">
                <a:cs typeface="Aharoni" pitchFamily="2" charset="-79"/>
              </a:rPr>
              <a:t>num1 &gt; num2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200" dirty="0">
                <a:cs typeface="Aharoni" pitchFamily="2" charset="-79"/>
              </a:rPr>
              <a:t>num1 &lt; num2</a:t>
            </a:r>
          </a:p>
          <a:p>
            <a:pPr lvl="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200" dirty="0">
                <a:cs typeface="Aharoni" pitchFamily="2" charset="-79"/>
              </a:rPr>
              <a:t>num1 = num2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066709"/>
              </p:ext>
            </p:extLst>
          </p:nvPr>
        </p:nvGraphicFramePr>
        <p:xfrm>
          <a:off x="928688" y="1428750"/>
          <a:ext cx="7469187" cy="478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Visio" r:id="rId3" imgW="5474401" imgH="3247031" progId="Visio.Drawing.11">
                  <p:embed/>
                </p:oleObj>
              </mc:Choice>
              <mc:Fallback>
                <p:oleObj name="Visio" r:id="rId3" imgW="5474401" imgH="324703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428750"/>
                        <a:ext cx="7469187" cy="478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anchor="ctr">
            <a:normAutofit fontScale="5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b="1" dirty="0">
                <a:latin typeface="+mj-lt"/>
                <a:ea typeface="+mj-ea"/>
                <a:cs typeface="+mj-cs"/>
              </a:rPr>
              <a:t>Relational  Expressions: (Example)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400" b="1" dirty="0">
                <a:latin typeface="+mj-lt"/>
                <a:ea typeface="+mj-ea"/>
                <a:cs typeface="+mj-cs"/>
              </a:rPr>
              <a:t>Flowchart</a:t>
            </a:r>
            <a:br>
              <a:rPr lang="en-US" sz="4400" b="1" dirty="0">
                <a:latin typeface="+mj-lt"/>
                <a:ea typeface="+mj-ea"/>
                <a:cs typeface="+mj-cs"/>
              </a:rPr>
            </a:b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Relational  Expressions: (Continued)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857250"/>
            <a:ext cx="5796706" cy="5715000"/>
          </a:xfrm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#include &lt;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stdio.h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int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main()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int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num1, num2;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printf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("Enter the Number 1 :");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scanf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("%d",&amp;num1);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printf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("Enter the Number 2 :");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scanf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("%d",&amp; num2);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if (num1 == num2)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  	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printf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("\n Number1 is equal to Number 2");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else if (num1&lt;num2)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  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printf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("\n Number 1 is smaller then Number 2");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else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  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printf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("\n Number 1 is greater then Number 2");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}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Bodoni MT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458" y="1010840"/>
            <a:ext cx="3773958" cy="133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574" y="2132856"/>
            <a:ext cx="3596890" cy="13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629" y="3269479"/>
            <a:ext cx="3559617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Logical Expressions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1200" dirty="0"/>
              <a:t>Logical Expressions are used to carry out logical operations on </a:t>
            </a:r>
            <a:endParaRPr lang="en-US" sz="11200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sz="9600" dirty="0" smtClean="0"/>
              <a:t>logical </a:t>
            </a:r>
            <a:r>
              <a:rPr lang="en-US" sz="9600" dirty="0"/>
              <a:t>operands or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9600" dirty="0" smtClean="0"/>
              <a:t>relational </a:t>
            </a:r>
            <a:r>
              <a:rPr lang="en-US" sz="9600" dirty="0"/>
              <a:t>expression results.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1200" dirty="0"/>
          </a:p>
          <a:p>
            <a:pPr fontAlgn="auto">
              <a:spcAft>
                <a:spcPts val="0"/>
              </a:spcAft>
              <a:defRPr/>
            </a:pPr>
            <a:r>
              <a:rPr lang="en-US" sz="11200" dirty="0"/>
              <a:t>Logical Operators: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1200" dirty="0"/>
              <a:t> </a:t>
            </a:r>
            <a:r>
              <a:rPr lang="en-US" sz="11200" u="sng" dirty="0" smtClean="0"/>
              <a:t>Operator</a:t>
            </a:r>
            <a:r>
              <a:rPr lang="en-US" sz="11200" u="sng" dirty="0"/>
              <a:t>			Meaning			      </a:t>
            </a:r>
            <a:endParaRPr lang="en-US" sz="112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1200" dirty="0"/>
              <a:t>	!			Not 	      (Highest Priority)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1200" dirty="0"/>
              <a:t>	&amp;&amp;			And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1200" dirty="0"/>
              <a:t>	||			Or	       (Lowest Priority)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/>
              <a:t>.								      </a:t>
            </a:r>
            <a:r>
              <a:rPr lang="en-US" u="sng" dirty="0" smtClean="0"/>
              <a:t>______.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 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Logical Expressions: (Continued)</a:t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188" y="2286000"/>
          <a:ext cx="5072061" cy="350044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690687"/>
                <a:gridCol w="1690687"/>
                <a:gridCol w="1690687"/>
              </a:tblGrid>
              <a:tr h="70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4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endParaRPr lang="en-US" sz="4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</a:rPr>
                        <a:t>A || B</a:t>
                      </a:r>
                      <a:endParaRPr lang="en-US" sz="4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</a:rPr>
                        <a:t>F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</a:rPr>
                        <a:t>F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</a:rPr>
                        <a:t>F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0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</a:rPr>
                        <a:t>F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</a:rPr>
                        <a:t>F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0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461" name="Rectangle 1"/>
          <p:cNvSpPr>
            <a:spLocks noChangeArrowheads="1"/>
          </p:cNvSpPr>
          <p:nvPr/>
        </p:nvSpPr>
        <p:spPr bwMode="auto">
          <a:xfrm>
            <a:off x="2071688" y="1428750"/>
            <a:ext cx="3643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>
                <a:solidFill>
                  <a:srgbClr val="00B0F0"/>
                </a:solidFill>
                <a:latin typeface="Arial" pitchFamily="34" charset="0"/>
                <a:ea typeface="Times New Roman" pitchFamily="18" charset="0"/>
              </a:rPr>
              <a:t>OR ( || )  TABLE </a:t>
            </a:r>
            <a:endParaRPr lang="en-US" altLang="en-US" sz="3600">
              <a:solidFill>
                <a:srgbClr val="00B0F0"/>
              </a:solidFill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Logical Expressions: (Continued)</a:t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43063" y="3121025"/>
          <a:ext cx="5500686" cy="2667002"/>
        </p:xfrm>
        <a:graphic>
          <a:graphicData uri="http://schemas.openxmlformats.org/drawingml/2006/table">
            <a:tbl>
              <a:tblPr/>
              <a:tblGrid>
                <a:gridCol w="1833562"/>
                <a:gridCol w="1833562"/>
                <a:gridCol w="1833562"/>
              </a:tblGrid>
              <a:tr h="716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US" sz="3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endParaRPr lang="en-US" sz="3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 &amp;&amp; B</a:t>
                      </a:r>
                      <a:endParaRPr lang="en-US" sz="3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8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T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T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T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T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T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485" name="Rectangle 2"/>
          <p:cNvSpPr>
            <a:spLocks noChangeArrowheads="1"/>
          </p:cNvSpPr>
          <p:nvPr/>
        </p:nvSpPr>
        <p:spPr bwMode="auto">
          <a:xfrm>
            <a:off x="2143125" y="2143125"/>
            <a:ext cx="3929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AND ( &amp;&amp; )  TABLE</a:t>
            </a:r>
            <a:endParaRPr lang="en-US" altLang="en-US" sz="3200">
              <a:solidFill>
                <a:srgbClr val="0070C0"/>
              </a:solidFill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Logical Expressions: (Continued)</a:t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143250" y="3143250"/>
          <a:ext cx="1571626" cy="1463676"/>
        </p:xfrm>
        <a:graphic>
          <a:graphicData uri="http://schemas.openxmlformats.org/drawingml/2006/table">
            <a:tbl>
              <a:tblPr/>
              <a:tblGrid>
                <a:gridCol w="785813"/>
                <a:gridCol w="785813"/>
              </a:tblGrid>
              <a:tr h="487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endParaRPr lang="en-US" sz="3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!A</a:t>
                      </a:r>
                      <a:endParaRPr lang="en-US" sz="3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87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T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T</a:t>
                      </a: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497" name="Rectangle 3"/>
          <p:cNvSpPr>
            <a:spLocks noChangeArrowheads="1"/>
          </p:cNvSpPr>
          <p:nvPr/>
        </p:nvSpPr>
        <p:spPr bwMode="auto">
          <a:xfrm>
            <a:off x="2500313" y="2428875"/>
            <a:ext cx="328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200" b="1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NOT ( ! ) TABLE</a:t>
            </a:r>
            <a:endParaRPr lang="en-US" altLang="en-US" sz="3200">
              <a:solidFill>
                <a:srgbClr val="0070C0"/>
              </a:solidFill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Logical Expressions: </a:t>
            </a:r>
            <a:r>
              <a:rPr lang="en-US" b="1" dirty="0" smtClean="0"/>
              <a:t>(Example)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38" cy="482917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Write an </a:t>
            </a:r>
            <a:r>
              <a:rPr lang="en-US" dirty="0"/>
              <a:t>expression </a:t>
            </a:r>
            <a:r>
              <a:rPr lang="en-US" dirty="0" smtClean="0"/>
              <a:t>to check whether num1  is between </a:t>
            </a:r>
            <a:r>
              <a:rPr lang="en-US" dirty="0"/>
              <a:t>1 </a:t>
            </a:r>
            <a:r>
              <a:rPr lang="en-US" dirty="0" smtClean="0"/>
              <a:t>and 100</a:t>
            </a:r>
            <a:r>
              <a:rPr lang="en-US" dirty="0"/>
              <a:t> </a:t>
            </a:r>
            <a:r>
              <a:rPr lang="en-US" dirty="0" smtClean="0"/>
              <a:t>(inclusive)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if </a:t>
            </a:r>
            <a:r>
              <a:rPr lang="en-US" dirty="0">
                <a:solidFill>
                  <a:srgbClr val="0070C0"/>
                </a:solidFill>
              </a:rPr>
              <a:t>( (num1 &gt;= 1) &amp;&amp; (num1 &lt;=100) 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		</a:t>
            </a:r>
            <a:r>
              <a:rPr lang="en-US" dirty="0" smtClean="0">
                <a:solidFill>
                  <a:srgbClr val="0070C0"/>
                </a:solidFill>
              </a:rPr>
              <a:t>	…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 Here two conditions (</a:t>
            </a:r>
            <a:r>
              <a:rPr lang="en-US" dirty="0">
                <a:solidFill>
                  <a:srgbClr val="0070C0"/>
                </a:solidFill>
              </a:rPr>
              <a:t>num1 &gt;= 1</a:t>
            </a:r>
            <a:r>
              <a:rPr lang="en-US" dirty="0"/>
              <a:t>), and (</a:t>
            </a:r>
            <a:r>
              <a:rPr lang="en-US" dirty="0">
                <a:solidFill>
                  <a:srgbClr val="0070C0"/>
                </a:solidFill>
              </a:rPr>
              <a:t>num1 &lt;=100</a:t>
            </a:r>
            <a:r>
              <a:rPr lang="en-US" dirty="0"/>
              <a:t>) will be tested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 Since the conditions are connected with </a:t>
            </a:r>
            <a:r>
              <a:rPr lang="en-US" dirty="0">
                <a:solidFill>
                  <a:srgbClr val="0070C0"/>
                </a:solidFill>
              </a:rPr>
              <a:t>&amp;&amp;</a:t>
            </a:r>
            <a:r>
              <a:rPr lang="en-US" dirty="0"/>
              <a:t> (And) logical operator, </a:t>
            </a:r>
            <a:r>
              <a:rPr lang="en-US" dirty="0" smtClean="0"/>
              <a:t>the overall result of the condition will be true only </a:t>
            </a:r>
            <a:r>
              <a:rPr lang="en-US" dirty="0"/>
              <a:t>for the case when both of the conditions are </a:t>
            </a:r>
            <a:r>
              <a:rPr lang="en-US" dirty="0" smtClean="0"/>
              <a:t>true.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the </a:t>
            </a:r>
            <a:r>
              <a:rPr lang="en-US" dirty="0"/>
              <a:t>action part of the </a:t>
            </a:r>
            <a:r>
              <a:rPr lang="en-US" dirty="0" smtClean="0"/>
              <a:t>“the overall result of the condition will be true if” </a:t>
            </a:r>
            <a:r>
              <a:rPr lang="en-US" dirty="0"/>
              <a:t>statement  will be </a:t>
            </a:r>
            <a:r>
              <a:rPr lang="en-US" dirty="0" smtClean="0"/>
              <a:t>executed only when both conditions are satisfied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815206" y="1357298"/>
            <a:ext cx="5400000" cy="4707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2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rPr>
              <a:t>Data Types of Arithmetic Expressions</a:t>
            </a:r>
          </a:p>
        </p:txBody>
      </p:sp>
      <p:sp>
        <p:nvSpPr>
          <p:cNvPr id="7" name="Oval 6"/>
          <p:cNvSpPr/>
          <p:nvPr/>
        </p:nvSpPr>
        <p:spPr>
          <a:xfrm>
            <a:off x="1891407" y="1410504"/>
            <a:ext cx="364334" cy="36433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innerShdw blurRad="63500" dist="254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Chevron 7"/>
          <p:cNvSpPr/>
          <p:nvPr/>
        </p:nvSpPr>
        <p:spPr>
          <a:xfrm>
            <a:off x="1985963" y="1485900"/>
            <a:ext cx="212725" cy="214313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815206" y="2063983"/>
            <a:ext cx="5400000" cy="4707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2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rPr>
              <a:t>Relational Expressions</a:t>
            </a:r>
          </a:p>
        </p:txBody>
      </p:sp>
      <p:sp>
        <p:nvSpPr>
          <p:cNvPr id="20" name="Oval 19"/>
          <p:cNvSpPr/>
          <p:nvPr/>
        </p:nvSpPr>
        <p:spPr>
          <a:xfrm>
            <a:off x="1891407" y="2117189"/>
            <a:ext cx="364334" cy="36433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254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Chevron 20"/>
          <p:cNvSpPr/>
          <p:nvPr/>
        </p:nvSpPr>
        <p:spPr>
          <a:xfrm>
            <a:off x="1985963" y="2192338"/>
            <a:ext cx="212725" cy="214312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815206" y="2770668"/>
            <a:ext cx="5400000" cy="4707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2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rPr>
              <a:t>Logical Expressions</a:t>
            </a:r>
          </a:p>
        </p:txBody>
      </p:sp>
      <p:sp>
        <p:nvSpPr>
          <p:cNvPr id="24" name="Oval 23"/>
          <p:cNvSpPr/>
          <p:nvPr/>
        </p:nvSpPr>
        <p:spPr>
          <a:xfrm>
            <a:off x="1891407" y="2823874"/>
            <a:ext cx="364334" cy="36433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innerShdw blurRad="63500" dist="254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Chevron 24"/>
          <p:cNvSpPr/>
          <p:nvPr/>
        </p:nvSpPr>
        <p:spPr>
          <a:xfrm>
            <a:off x="1985963" y="2898775"/>
            <a:ext cx="212725" cy="214313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815206" y="3477354"/>
            <a:ext cx="5400000" cy="4707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2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rPr>
              <a:t>Multiple Assignments</a:t>
            </a:r>
          </a:p>
        </p:txBody>
      </p:sp>
      <p:sp>
        <p:nvSpPr>
          <p:cNvPr id="28" name="Oval 27"/>
          <p:cNvSpPr/>
          <p:nvPr/>
        </p:nvSpPr>
        <p:spPr>
          <a:xfrm>
            <a:off x="1891407" y="3530560"/>
            <a:ext cx="364334" cy="36433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innerShdw blurRad="63500" dist="254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Chevron 28"/>
          <p:cNvSpPr/>
          <p:nvPr/>
        </p:nvSpPr>
        <p:spPr>
          <a:xfrm>
            <a:off x="1985963" y="3598863"/>
            <a:ext cx="212725" cy="2127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857356" y="4143380"/>
            <a:ext cx="5400000" cy="4707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2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rPr>
              <a:t>Compound Assignment Operators</a:t>
            </a:r>
          </a:p>
        </p:txBody>
      </p:sp>
      <p:sp>
        <p:nvSpPr>
          <p:cNvPr id="15" name="Oval 14"/>
          <p:cNvSpPr/>
          <p:nvPr/>
        </p:nvSpPr>
        <p:spPr>
          <a:xfrm>
            <a:off x="1933557" y="4196586"/>
            <a:ext cx="364334" cy="36433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innerShdw blurRad="63500" dist="254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Chevron 15"/>
          <p:cNvSpPr/>
          <p:nvPr/>
        </p:nvSpPr>
        <p:spPr>
          <a:xfrm>
            <a:off x="2027238" y="4271963"/>
            <a:ext cx="214312" cy="214312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857356" y="4850065"/>
            <a:ext cx="5400000" cy="4707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2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rPr>
              <a:t>Increment/Decrement Operators</a:t>
            </a:r>
          </a:p>
        </p:txBody>
      </p:sp>
      <p:sp>
        <p:nvSpPr>
          <p:cNvPr id="19" name="Oval 18"/>
          <p:cNvSpPr/>
          <p:nvPr/>
        </p:nvSpPr>
        <p:spPr>
          <a:xfrm>
            <a:off x="1933557" y="4903271"/>
            <a:ext cx="364334" cy="36433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254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Chevron 22"/>
          <p:cNvSpPr/>
          <p:nvPr/>
        </p:nvSpPr>
        <p:spPr>
          <a:xfrm>
            <a:off x="2027238" y="4978400"/>
            <a:ext cx="214312" cy="214313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857356" y="5556750"/>
            <a:ext cx="5400000" cy="4707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2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rPr>
              <a:t>Operator Precedence Table</a:t>
            </a:r>
          </a:p>
        </p:txBody>
      </p:sp>
      <p:sp>
        <p:nvSpPr>
          <p:cNvPr id="30" name="Oval 29"/>
          <p:cNvSpPr/>
          <p:nvPr/>
        </p:nvSpPr>
        <p:spPr>
          <a:xfrm>
            <a:off x="1933557" y="5609956"/>
            <a:ext cx="364334" cy="36433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innerShdw blurRad="63500" dist="254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Chevron 30"/>
          <p:cNvSpPr/>
          <p:nvPr/>
        </p:nvSpPr>
        <p:spPr>
          <a:xfrm>
            <a:off x="2027238" y="5684838"/>
            <a:ext cx="214312" cy="214312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857356" y="6263436"/>
            <a:ext cx="5400000" cy="4707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2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rPr>
              <a:t>Exercises </a:t>
            </a:r>
          </a:p>
        </p:txBody>
      </p:sp>
      <p:sp>
        <p:nvSpPr>
          <p:cNvPr id="33" name="Oval 32"/>
          <p:cNvSpPr/>
          <p:nvPr/>
        </p:nvSpPr>
        <p:spPr>
          <a:xfrm>
            <a:off x="1933557" y="6316642"/>
            <a:ext cx="364334" cy="36433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innerShdw blurRad="63500" dist="254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4" name="Chevron 33"/>
          <p:cNvSpPr/>
          <p:nvPr/>
        </p:nvSpPr>
        <p:spPr>
          <a:xfrm>
            <a:off x="2027238" y="6384925"/>
            <a:ext cx="214312" cy="212725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71538" y="428604"/>
            <a:ext cx="692948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n>
                  <a:solidFill>
                    <a:schemeClr val="accent1"/>
                  </a:solidFill>
                </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blurRad="50800" dist="38100" dir="60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Contents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Logical Expressions: (Example)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4"/>
            <a:ext cx="7543800" cy="5311477"/>
          </a:xfrm>
          <a:ln>
            <a:solidFill>
              <a:schemeClr val="tx2">
                <a:lumMod val="75000"/>
              </a:schemeClr>
            </a:solidFill>
          </a:ln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#include &lt;</a:t>
            </a:r>
            <a:r>
              <a:rPr lang="en-US" sz="1800" dirty="0" err="1" smtClean="0">
                <a:latin typeface="Bodoni MT" pitchFamily="18" charset="0"/>
              </a:rPr>
              <a:t>stdio</a:t>
            </a:r>
            <a:r>
              <a:rPr lang="en-US" sz="1800" dirty="0" smtClean="0">
                <a:latin typeface="Bodoni MT" pitchFamily="18" charset="0"/>
              </a:rPr>
              <a:t>&gt;  /* Calculate the Letter Grade of a student*/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void main()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 { 	</a:t>
            </a:r>
            <a:r>
              <a:rPr lang="en-US" sz="1800" dirty="0" err="1" smtClean="0">
                <a:latin typeface="Bodoni MT" pitchFamily="18" charset="0"/>
              </a:rPr>
              <a:t>int</a:t>
            </a:r>
            <a:r>
              <a:rPr lang="en-US" sz="1800" dirty="0" smtClean="0">
                <a:latin typeface="Bodoni MT" pitchFamily="18" charset="0"/>
              </a:rPr>
              <a:t> result;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   	char grade;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      </a:t>
            </a:r>
            <a:r>
              <a:rPr lang="en-US" sz="1800" dirty="0" err="1" smtClean="0">
                <a:latin typeface="Bodoni MT" pitchFamily="18" charset="0"/>
              </a:rPr>
              <a:t>printf</a:t>
            </a:r>
            <a:r>
              <a:rPr lang="en-US" sz="1800" dirty="0" smtClean="0">
                <a:latin typeface="Bodoni MT" pitchFamily="18" charset="0"/>
              </a:rPr>
              <a:t>("\n Enter the exam result  :";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	   </a:t>
            </a:r>
            <a:r>
              <a:rPr lang="en-US" sz="1800" dirty="0" err="1" smtClean="0">
                <a:latin typeface="Bodoni MT" pitchFamily="18" charset="0"/>
              </a:rPr>
              <a:t>scanf</a:t>
            </a:r>
            <a:r>
              <a:rPr lang="en-US" sz="1800" dirty="0" smtClean="0">
                <a:latin typeface="Bodoni MT" pitchFamily="18" charset="0"/>
              </a:rPr>
              <a:t>(“%</a:t>
            </a:r>
            <a:r>
              <a:rPr lang="en-US" sz="1800" dirty="0" err="1" smtClean="0">
                <a:latin typeface="Bodoni MT" pitchFamily="18" charset="0"/>
              </a:rPr>
              <a:t>d”,&amp;result</a:t>
            </a:r>
            <a:r>
              <a:rPr lang="en-US" sz="1800" dirty="0" smtClean="0">
                <a:latin typeface="Bodoni MT" pitchFamily="18" charset="0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	if (result &lt; 50)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		</a:t>
            </a:r>
            <a:r>
              <a:rPr lang="en-US" sz="1800" dirty="0" err="1" smtClean="0">
                <a:latin typeface="Bodoni MT" pitchFamily="18" charset="0"/>
              </a:rPr>
              <a:t>printf</a:t>
            </a:r>
            <a:r>
              <a:rPr lang="en-US" sz="1800" dirty="0" smtClean="0">
                <a:latin typeface="Bodoni MT" pitchFamily="18" charset="0"/>
              </a:rPr>
              <a:t>("\n Student got F“);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      if ((result &lt; 60) &amp;&amp; (result &gt;= 50))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		</a:t>
            </a:r>
            <a:r>
              <a:rPr lang="en-US" sz="1800" dirty="0" err="1" smtClean="0">
                <a:latin typeface="Bodoni MT" pitchFamily="18" charset="0"/>
              </a:rPr>
              <a:t>printf</a:t>
            </a:r>
            <a:r>
              <a:rPr lang="en-US" sz="1800" dirty="0" smtClean="0">
                <a:latin typeface="Bodoni MT" pitchFamily="18" charset="0"/>
              </a:rPr>
              <a:t>("\n Student got D“);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	if ((result &lt; 70) &amp;&amp; (result &gt;= 60))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		</a:t>
            </a:r>
            <a:r>
              <a:rPr lang="en-US" sz="1800" dirty="0" err="1" smtClean="0">
                <a:latin typeface="Bodoni MT" pitchFamily="18" charset="0"/>
              </a:rPr>
              <a:t>printf</a:t>
            </a:r>
            <a:r>
              <a:rPr lang="en-US" sz="1800" dirty="0" smtClean="0">
                <a:latin typeface="Bodoni MT" pitchFamily="18" charset="0"/>
              </a:rPr>
              <a:t>("\n Student got C“);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	if ((result &lt; 80) &amp;&amp; (result &gt;= 70))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		</a:t>
            </a:r>
            <a:r>
              <a:rPr lang="en-US" sz="1800" dirty="0" err="1" smtClean="0">
                <a:latin typeface="Bodoni MT" pitchFamily="18" charset="0"/>
              </a:rPr>
              <a:t>printf</a:t>
            </a:r>
            <a:r>
              <a:rPr lang="en-US" sz="1800" dirty="0" smtClean="0">
                <a:latin typeface="Bodoni MT" pitchFamily="18" charset="0"/>
              </a:rPr>
              <a:t>("\n Student got B“);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	if (result &gt;= 80)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		</a:t>
            </a:r>
            <a:r>
              <a:rPr lang="en-US" sz="1800" dirty="0" err="1" smtClean="0">
                <a:latin typeface="Bodoni MT" pitchFamily="18" charset="0"/>
              </a:rPr>
              <a:t>printf</a:t>
            </a:r>
            <a:r>
              <a:rPr lang="en-US" sz="1800" dirty="0" smtClean="0">
                <a:latin typeface="Bodoni MT" pitchFamily="18" charset="0"/>
              </a:rPr>
              <a:t>("\n Student got  A“);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latin typeface="Bodoni MT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Bodoni MT" pitchFamily="18" charset="0"/>
              </a:rPr>
              <a:t>      } /* End of main()*/</a:t>
            </a:r>
          </a:p>
        </p:txBody>
      </p:sp>
      <p:pic>
        <p:nvPicPr>
          <p:cNvPr id="4" name="Picture 3" descr="and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1785938"/>
            <a:ext cx="3935412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and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3500438"/>
            <a:ext cx="4064000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nd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5214938"/>
            <a:ext cx="4167188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Multiple Assignment Statements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0238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It is sometimes necessary to assign the same value to two or more variables. This can be achieved in a single statement.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All targets must be variables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value to be assigned must at the </a:t>
            </a:r>
            <a:r>
              <a:rPr lang="en-US" spc="600" dirty="0" smtClean="0">
                <a:solidFill>
                  <a:srgbClr val="FF0000"/>
                </a:solidFill>
              </a:rPr>
              <a:t>rightmost</a:t>
            </a:r>
            <a:r>
              <a:rPr lang="en-US" dirty="0" smtClean="0"/>
              <a:t> position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Example: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4375" y="3711575"/>
            <a:ext cx="1643063" cy="646113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sum = 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count = 0;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643188" y="3632200"/>
            <a:ext cx="2857500" cy="733425"/>
          </a:xfrm>
          <a:prstGeom prst="rightArrow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Can be written as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29313" y="3844925"/>
            <a:ext cx="2500312" cy="36988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sum = count = 0;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625" y="5680075"/>
            <a:ext cx="2143125" cy="3683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sum = 0=count = 0;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52750" y="5680075"/>
            <a:ext cx="1643063" cy="3683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0=sum=count 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76813" y="5680075"/>
            <a:ext cx="1714500" cy="3683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sum = 0=count;</a:t>
            </a:r>
          </a:p>
        </p:txBody>
      </p:sp>
      <p:pic>
        <p:nvPicPr>
          <p:cNvPr id="47118" name="Picture 14" descr="C:\Documents and Settings\Administrator\Local Settings\Temporary Internet Files\Content.IE5\75KWN08X\MC9004346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3643313"/>
            <a:ext cx="62071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1" name="Picture 17" descr="C:\Documents and Settings\Administrator\Local Settings\Temporary Internet Files\Content.IE5\D369KY0K\MC9004348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7688"/>
            <a:ext cx="107156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072313" y="5680075"/>
            <a:ext cx="1714500" cy="3683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  <a:cs typeface="+mn-cs"/>
              </a:rPr>
              <a:t>sum,count</a:t>
            </a:r>
            <a:r>
              <a:rPr lang="en-US" dirty="0">
                <a:latin typeface="+mn-lt"/>
                <a:cs typeface="+mn-cs"/>
              </a:rPr>
              <a:t> = 0;</a:t>
            </a:r>
          </a:p>
        </p:txBody>
      </p:sp>
      <p:pic>
        <p:nvPicPr>
          <p:cNvPr id="47123" name="Picture 19" descr="C:\Documents and Settings\Administrator\Local Settings\Temporary Internet Files\Content.IE5\2QF1OKRX\MC900078623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58000"/>
          </a:blip>
          <a:srcRect/>
          <a:stretch>
            <a:fillRect/>
          </a:stretch>
        </p:blipFill>
        <p:spPr bwMode="auto">
          <a:xfrm>
            <a:off x="857224" y="5357826"/>
            <a:ext cx="1440000" cy="1097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19" descr="C:\Documents and Settings\Administrator\Local Settings\Temporary Internet Files\Content.IE5\2QF1OKRX\MC900078623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58000"/>
          </a:blip>
          <a:srcRect/>
          <a:stretch>
            <a:fillRect/>
          </a:stretch>
        </p:blipFill>
        <p:spPr bwMode="auto">
          <a:xfrm>
            <a:off x="3071802" y="5286388"/>
            <a:ext cx="1440000" cy="109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19" descr="C:\Documents and Settings\Administrator\Local Settings\Temporary Internet Files\Content.IE5\2QF1OKRX\MC900078623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58000"/>
          </a:blip>
          <a:srcRect/>
          <a:stretch>
            <a:fillRect/>
          </a:stretch>
        </p:blipFill>
        <p:spPr bwMode="auto">
          <a:xfrm>
            <a:off x="5000628" y="5357826"/>
            <a:ext cx="1440000" cy="1097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19" descr="C:\Documents and Settings\Administrator\Local Settings\Temporary Internet Files\Content.IE5\2QF1OKRX\MC900078623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58000"/>
          </a:blip>
          <a:srcRect/>
          <a:stretch>
            <a:fillRect/>
          </a:stretch>
        </p:blipFill>
        <p:spPr bwMode="auto">
          <a:xfrm>
            <a:off x="7358082" y="5357826"/>
            <a:ext cx="1440000" cy="10976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0" grpId="0" animBg="1"/>
      <p:bldP spid="16" grpId="0" animBg="1"/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The Compound Assignment Operators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3143250"/>
            <a:ext cx="1643062" cy="5000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Example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57438" y="1214438"/>
          <a:ext cx="350043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259"/>
                <a:gridCol w="2373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Operator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+ =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increased by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– =	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decreased by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* =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multiplied by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  =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divided by</a:t>
                      </a:r>
                      <a:endParaRPr lang="en-US" dirty="0"/>
                    </a:p>
                  </a:txBody>
                  <a:tcPr marL="91439" marR="91439"/>
                </a:tc>
              </a:tr>
            </a:tbl>
          </a:graphicData>
        </a:graphic>
      </p:graphicFrame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000250" y="3727450"/>
            <a:ext cx="5356225" cy="460375"/>
            <a:chOff x="1785918" y="3571876"/>
            <a:chExt cx="5356376" cy="461665"/>
          </a:xfrm>
        </p:grpSpPr>
        <p:sp>
          <p:nvSpPr>
            <p:cNvPr id="7" name="TextBox 6"/>
            <p:cNvSpPr txBox="1"/>
            <p:nvPr/>
          </p:nvSpPr>
          <p:spPr>
            <a:xfrm>
              <a:off x="1785918" y="3571876"/>
              <a:ext cx="1857427" cy="461665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n-lt"/>
                  <a:cs typeface="+mn-cs"/>
                </a:rPr>
                <a:t>k = k + 5;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00773" y="3571876"/>
              <a:ext cx="1641521" cy="461665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n-lt"/>
                  <a:cs typeface="+mn-cs"/>
                </a:rPr>
                <a:t>k += 5; 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4250635" y="3624113"/>
              <a:ext cx="642942" cy="357190"/>
            </a:xfrm>
            <a:prstGeom prst="rightArrow">
              <a:avLst/>
            </a:prstGeo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chemeClr val="tx2">
                    <a:lumMod val="60000"/>
                    <a:lumOff val="40000"/>
                    <a:alpha val="99000"/>
                  </a:schemeClr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000250" y="4521200"/>
            <a:ext cx="5357813" cy="461963"/>
            <a:chOff x="1785918" y="4396095"/>
            <a:chExt cx="5357850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1785918" y="4396095"/>
              <a:ext cx="1857388" cy="461665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n-lt"/>
                  <a:cs typeface="+mn-cs"/>
                </a:rPr>
                <a:t>m = m - 100 ;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00694" y="4396095"/>
              <a:ext cx="1643074" cy="461665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n-lt"/>
                  <a:cs typeface="+mn-cs"/>
                </a:rPr>
                <a:t>m – = 100 ;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4250529" y="4448332"/>
              <a:ext cx="642942" cy="357190"/>
            </a:xfrm>
            <a:prstGeom prst="rightArrow">
              <a:avLst/>
            </a:prstGeo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chemeClr val="tx2">
                    <a:lumMod val="60000"/>
                    <a:lumOff val="40000"/>
                    <a:alpha val="99000"/>
                  </a:schemeClr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2000250" y="5316538"/>
            <a:ext cx="5356225" cy="460375"/>
            <a:chOff x="1785918" y="5384085"/>
            <a:chExt cx="5356376" cy="461665"/>
          </a:xfrm>
        </p:grpSpPr>
        <p:sp>
          <p:nvSpPr>
            <p:cNvPr id="13" name="TextBox 12"/>
            <p:cNvSpPr txBox="1"/>
            <p:nvPr/>
          </p:nvSpPr>
          <p:spPr>
            <a:xfrm>
              <a:off x="1785918" y="5384085"/>
              <a:ext cx="1857427" cy="461665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n-lt"/>
                  <a:cs typeface="+mn-cs"/>
                </a:rPr>
                <a:t>j = j * m ;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773" y="5384085"/>
              <a:ext cx="1641521" cy="461665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n-lt"/>
                  <a:cs typeface="+mn-cs"/>
                </a:rPr>
                <a:t>j * = m ;</a:t>
              </a:r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4250635" y="5436322"/>
              <a:ext cx="642942" cy="357190"/>
            </a:xfrm>
            <a:prstGeom prst="rightArrow">
              <a:avLst/>
            </a:prstGeo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chemeClr val="tx2">
                    <a:lumMod val="60000"/>
                    <a:lumOff val="40000"/>
                    <a:alpha val="99000"/>
                  </a:schemeClr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" name="Group 21"/>
          <p:cNvGrpSpPr>
            <a:grpSpLocks/>
          </p:cNvGrpSpPr>
          <p:nvPr/>
        </p:nvGrpSpPr>
        <p:grpSpPr bwMode="auto">
          <a:xfrm>
            <a:off x="2000250" y="6110288"/>
            <a:ext cx="5356225" cy="461962"/>
            <a:chOff x="1785918" y="5955589"/>
            <a:chExt cx="5356376" cy="461665"/>
          </a:xfrm>
        </p:grpSpPr>
        <p:sp>
          <p:nvSpPr>
            <p:cNvPr id="16" name="TextBox 15"/>
            <p:cNvSpPr txBox="1"/>
            <p:nvPr/>
          </p:nvSpPr>
          <p:spPr>
            <a:xfrm>
              <a:off x="1785918" y="5955589"/>
              <a:ext cx="1857427" cy="461665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n-lt"/>
                  <a:cs typeface="+mn-cs"/>
                </a:rPr>
                <a:t>p = p \ r ;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00773" y="5955589"/>
              <a:ext cx="1641521" cy="461665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n-lt"/>
                  <a:cs typeface="+mn-cs"/>
                </a:rPr>
                <a:t>p / = r ;</a:t>
              </a:r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4250635" y="6007826"/>
              <a:ext cx="642942" cy="357190"/>
            </a:xfrm>
            <a:prstGeom prst="rightArrow">
              <a:avLst/>
            </a:prstGeo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chemeClr val="tx2">
                    <a:lumMod val="60000"/>
                    <a:lumOff val="40000"/>
                    <a:alpha val="99000"/>
                  </a:schemeClr>
                </a:gs>
              </a:gsLst>
              <a:lin ang="27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/>
              <a:t>Increment and Decrement Operators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2500313"/>
            <a:ext cx="1643062" cy="50006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Example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57438" y="1214438"/>
          <a:ext cx="3500437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259"/>
                <a:gridCol w="2373178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u="sng" dirty="0" smtClean="0"/>
                        <a:t>Operator</a:t>
                      </a:r>
                      <a:endParaRPr lang="en-US" sz="18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Meaning</a:t>
                      </a:r>
                      <a:endParaRPr lang="en-US" sz="1800" dirty="0"/>
                    </a:p>
                  </a:txBody>
                  <a:tcPr marL="91439" marR="91439"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+ +</a:t>
                      </a:r>
                      <a:endParaRPr lang="en-US" sz="18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Increment by one</a:t>
                      </a:r>
                      <a:endParaRPr lang="en-US" sz="1800" dirty="0"/>
                    </a:p>
                  </a:txBody>
                  <a:tcPr marL="91439" marR="91439"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– -	</a:t>
                      </a:r>
                      <a:endParaRPr lang="en-US" sz="18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Decrement by one</a:t>
                      </a:r>
                      <a:endParaRPr lang="en-US" sz="1800" dirty="0"/>
                    </a:p>
                  </a:txBody>
                  <a:tcPr marL="91439" marR="91439" marT="45733" marB="45733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2875" y="3687763"/>
            <a:ext cx="1428750" cy="46196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k = k + 1;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91063" y="3687763"/>
            <a:ext cx="857250" cy="46196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k ++;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928794" y="3740377"/>
            <a:ext cx="642942" cy="357190"/>
          </a:xfrm>
          <a:prstGeom prst="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chemeClr val="tx2">
                  <a:lumMod val="60000"/>
                  <a:lumOff val="40000"/>
                  <a:alpha val="99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477125" y="3687763"/>
            <a:ext cx="500063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or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72438" y="3687763"/>
            <a:ext cx="857250" cy="46196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++k;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2875" y="4752975"/>
            <a:ext cx="1428750" cy="46196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k = k  - 1;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91063" y="4752975"/>
            <a:ext cx="857250" cy="46196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k ++; 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1928794" y="4805522"/>
            <a:ext cx="642942" cy="357190"/>
          </a:xfrm>
          <a:prstGeom prst="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chemeClr val="tx2">
                  <a:lumMod val="60000"/>
                  <a:lumOff val="40000"/>
                  <a:alpha val="99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477125" y="4752975"/>
            <a:ext cx="500063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72438" y="4752975"/>
            <a:ext cx="857250" cy="46196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++k;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57500" y="3687763"/>
            <a:ext cx="1143000" cy="46196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k = k++;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57500" y="4752975"/>
            <a:ext cx="1143000" cy="46196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k = k--;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43563" y="3687763"/>
            <a:ext cx="500062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or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43563" y="4752975"/>
            <a:ext cx="500062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or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95750" y="3687763"/>
            <a:ext cx="500063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or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95750" y="4752975"/>
            <a:ext cx="500063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or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238875" y="3687763"/>
            <a:ext cx="1143000" cy="46196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k = ++k;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38875" y="4752975"/>
            <a:ext cx="1143000" cy="46196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k = --k; </a:t>
            </a:r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2857500" y="5429250"/>
            <a:ext cx="2714625" cy="941388"/>
            <a:chOff x="2857488" y="5429264"/>
            <a:chExt cx="2714644" cy="940836"/>
          </a:xfrm>
        </p:grpSpPr>
        <p:sp>
          <p:nvSpPr>
            <p:cNvPr id="38" name="TextBox 37"/>
            <p:cNvSpPr txBox="1"/>
            <p:nvPr/>
          </p:nvSpPr>
          <p:spPr>
            <a:xfrm>
              <a:off x="3286116" y="6000768"/>
              <a:ext cx="2000264" cy="369332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  <a:cs typeface="+mn-cs"/>
                </a:rPr>
                <a:t>Postfix Operators</a:t>
              </a:r>
            </a:p>
          </p:txBody>
        </p:sp>
        <p:sp>
          <p:nvSpPr>
            <p:cNvPr id="42" name="Left Brace 41"/>
            <p:cNvSpPr/>
            <p:nvPr/>
          </p:nvSpPr>
          <p:spPr>
            <a:xfrm rot="16200000">
              <a:off x="3929058" y="4357694"/>
              <a:ext cx="571504" cy="2714644"/>
            </a:xfrm>
            <a:prstGeom prst="leftBrace">
              <a:avLst/>
            </a:prstGeom>
            <a:ln w="38100">
              <a:gradFill>
                <a:gsLst>
                  <a:gs pos="0">
                    <a:srgbClr val="FC9FCB"/>
                  </a:gs>
                  <a:gs pos="13000">
                    <a:srgbClr val="F8B049"/>
                  </a:gs>
                  <a:gs pos="21001">
                    <a:srgbClr val="F8B049"/>
                  </a:gs>
                  <a:gs pos="63000">
                    <a:srgbClr val="FEE7F2"/>
                  </a:gs>
                  <a:gs pos="67000">
                    <a:srgbClr val="F952A0"/>
                  </a:gs>
                  <a:gs pos="69000">
                    <a:srgbClr val="C50849"/>
                  </a:gs>
                  <a:gs pos="82001">
                    <a:srgbClr val="B43E85"/>
                  </a:gs>
                  <a:gs pos="100000">
                    <a:srgbClr val="F8B049"/>
                  </a:gs>
                </a:gsLst>
                <a:lin ang="5400000" scaled="0"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6215063" y="5357813"/>
            <a:ext cx="2714625" cy="1012825"/>
            <a:chOff x="6215074" y="5357826"/>
            <a:chExt cx="2714644" cy="1012274"/>
          </a:xfrm>
        </p:grpSpPr>
        <p:sp>
          <p:nvSpPr>
            <p:cNvPr id="41" name="TextBox 40"/>
            <p:cNvSpPr txBox="1"/>
            <p:nvPr/>
          </p:nvSpPr>
          <p:spPr>
            <a:xfrm>
              <a:off x="6786578" y="6000768"/>
              <a:ext cx="2000264" cy="369332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  <a:cs typeface="+mn-cs"/>
                </a:rPr>
                <a:t>Prefix Operators</a:t>
              </a:r>
            </a:p>
          </p:txBody>
        </p:sp>
        <p:sp>
          <p:nvSpPr>
            <p:cNvPr id="43" name="Left Brace 42"/>
            <p:cNvSpPr/>
            <p:nvPr/>
          </p:nvSpPr>
          <p:spPr>
            <a:xfrm rot="16200000">
              <a:off x="7286644" y="4286256"/>
              <a:ext cx="571504" cy="2714644"/>
            </a:xfrm>
            <a:prstGeom prst="leftBrace">
              <a:avLst/>
            </a:prstGeom>
            <a:ln w="38100">
              <a:gradFill>
                <a:gsLst>
                  <a:gs pos="0">
                    <a:srgbClr val="FC9FCB"/>
                  </a:gs>
                  <a:gs pos="13000">
                    <a:srgbClr val="F8B049"/>
                  </a:gs>
                  <a:gs pos="21001">
                    <a:srgbClr val="F8B049"/>
                  </a:gs>
                  <a:gs pos="63000">
                    <a:srgbClr val="FEE7F2"/>
                  </a:gs>
                  <a:gs pos="67000">
                    <a:srgbClr val="F952A0"/>
                  </a:gs>
                  <a:gs pos="69000">
                    <a:srgbClr val="C50849"/>
                  </a:gs>
                  <a:gs pos="82001">
                    <a:srgbClr val="B43E85"/>
                  </a:gs>
                  <a:gs pos="100000">
                    <a:srgbClr val="F8B049"/>
                  </a:gs>
                </a:gsLst>
                <a:lin ang="5400000" scaled="0"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1" grpId="0"/>
      <p:bldP spid="22" grpId="0" animBg="1"/>
      <p:bldP spid="23" grpId="0" animBg="1"/>
      <p:bldP spid="24" grpId="0" animBg="1"/>
      <p:bldP spid="26" grpId="0"/>
      <p:bldP spid="27" grpId="0" animBg="1"/>
      <p:bldP spid="28" grpId="0" animBg="1"/>
      <p:bldP spid="29" grpId="0" animBg="1"/>
      <p:bldP spid="32" grpId="0"/>
      <p:bldP spid="33" grpId="0"/>
      <p:bldP spid="34" grpId="0"/>
      <p:bldP spid="35" grpId="0"/>
      <p:bldP spid="36" grpId="0" animBg="1"/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Increment and Decrement Operators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If the value produced by ++ or – – is not used in an expression, it does not matter whether it is a pre or a post increment (or decrement).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When ++ (or  – –) is used before the variable name, the computer first increments (or decrements) the value of the variable and then uses its new value to evaluate the expression.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When ++ (or  – –) is used after the variable name, the computer uses the current value of the variable to evaluate the expression, and then it increments (or decrements) the value of the variable.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/>
              <a:t>Increment and Decrement Operators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Examples</a:t>
            </a:r>
            <a:endParaRPr lang="en-US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571500" y="1357313"/>
            <a:ext cx="6643688" cy="70802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For each expression given below assume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	 a = 5; b = 7; c = 3;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" y="2341563"/>
            <a:ext cx="1928813" cy="4603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cs typeface="+mn-cs"/>
              </a:rPr>
              <a:t>d = ++b - a++;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6375" y="2279650"/>
            <a:ext cx="3429000" cy="5842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 </a:t>
            </a:r>
            <a:r>
              <a:rPr lang="en-US" sz="2400" b="1" dirty="0">
                <a:latin typeface="+mn-lt"/>
                <a:cs typeface="+mn-cs"/>
              </a:rPr>
              <a:t>d = 8 – 5 = 3,   b = 8,  a=6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143250" y="2214563"/>
            <a:ext cx="1857375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After  execution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" y="3270250"/>
            <a:ext cx="1928813" cy="4603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cs typeface="+mn-cs"/>
              </a:rPr>
              <a:t> d = a-- - --c;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86375" y="3208338"/>
            <a:ext cx="3429000" cy="5842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 </a:t>
            </a:r>
            <a:r>
              <a:rPr lang="en-US" sz="2400" b="1" dirty="0">
                <a:latin typeface="+mn-lt"/>
                <a:cs typeface="+mn-cs"/>
              </a:rPr>
              <a:t>d = 6 – 2 = 4,   a = 5,  c=2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143250" y="3143250"/>
            <a:ext cx="1857375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After  execution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" y="4198938"/>
            <a:ext cx="1928813" cy="4603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cs typeface="+mn-cs"/>
              </a:rPr>
              <a:t>d = a-- +  c--;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6375" y="4137025"/>
            <a:ext cx="3429000" cy="5842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 </a:t>
            </a:r>
            <a:r>
              <a:rPr lang="en-US" sz="2400" b="1" dirty="0">
                <a:latin typeface="+mn-lt"/>
                <a:cs typeface="+mn-cs"/>
              </a:rPr>
              <a:t>d = 5 + 2 = 7,   a = 4,  c=1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143250" y="4071938"/>
            <a:ext cx="1857375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After  execution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0" y="5143500"/>
            <a:ext cx="1928813" cy="46196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cs typeface="+mn-cs"/>
              </a:rPr>
              <a:t>d = --a  + --c ;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86375" y="5065713"/>
            <a:ext cx="3429000" cy="5842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 </a:t>
            </a:r>
            <a:r>
              <a:rPr lang="en-US" sz="2400" b="1" dirty="0">
                <a:latin typeface="+mn-lt"/>
                <a:cs typeface="+mn-cs"/>
              </a:rPr>
              <a:t>d = 3 + 0 = 3,   a = 3,  c=0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143250" y="5000625"/>
            <a:ext cx="1857375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After  execution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1500" y="6072188"/>
            <a:ext cx="1928813" cy="46196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cs typeface="+mn-cs"/>
              </a:rPr>
              <a:t>d += ++d ;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86375" y="5994400"/>
            <a:ext cx="3429000" cy="5842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 </a:t>
            </a:r>
            <a:r>
              <a:rPr lang="en-US" sz="2400" b="1" dirty="0">
                <a:latin typeface="+mn-lt"/>
                <a:cs typeface="+mn-cs"/>
              </a:rPr>
              <a:t>d = d + (d+1) = 3 + 4 = 7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3143250" y="5929313"/>
            <a:ext cx="1857375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After 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Operator Precedence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63" y="1643063"/>
          <a:ext cx="8143875" cy="4023360"/>
        </p:xfrm>
        <a:graphic>
          <a:graphicData uri="http://schemas.openxmlformats.org/drawingml/2006/table">
            <a:tbl>
              <a:tblPr/>
              <a:tblGrid>
                <a:gridCol w="3429000"/>
                <a:gridCol w="2000250"/>
                <a:gridCol w="2714625"/>
              </a:tblGrid>
              <a:tr h="365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Operators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Associatively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Type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[ ]    ( )    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Left to right  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Highest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++    --     !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Right to left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Unary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*      /       %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Left to right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Multiplicative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+      -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Left to right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Additive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&lt;    &lt;=    &gt;    &gt;=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Left to right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Relational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==     !=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Left to right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Equality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&amp;&amp;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Left to right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Logical and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||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Left to right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Logical or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?: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Right to left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Conditional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=  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+=  -=  *=  /=  %=        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Right to left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Assignment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500188"/>
            <a:ext cx="7572375" cy="1000125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Write a program which will prompt the user to input the length and the with of a triangle. The program would then calculate and display the area.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0125" y="2428875"/>
            <a:ext cx="4500563" cy="415498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#include </a:t>
            </a:r>
            <a:r>
              <a:rPr lang="en-US" sz="2400" dirty="0" smtClean="0">
                <a:latin typeface="Bodoni MT" pitchFamily="18" charset="0"/>
                <a:cs typeface="+mn-cs"/>
              </a:rPr>
              <a:t>&lt;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stdio.h</a:t>
            </a:r>
            <a:r>
              <a:rPr lang="en-US" sz="2400" dirty="0" smtClean="0">
                <a:latin typeface="Bodoni MT" pitchFamily="18" charset="0"/>
                <a:cs typeface="+mn-cs"/>
              </a:rPr>
              <a:t>&gt;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main()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 float height, base, area;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printf</a:t>
            </a:r>
            <a:r>
              <a:rPr lang="en-US" sz="2400" dirty="0" smtClean="0">
                <a:latin typeface="Bodoni MT" pitchFamily="18" charset="0"/>
                <a:cs typeface="+mn-cs"/>
              </a:rPr>
              <a:t>(“</a:t>
            </a:r>
            <a:r>
              <a:rPr lang="en-US" sz="2400" dirty="0">
                <a:latin typeface="Bodoni MT" pitchFamily="18" charset="0"/>
                <a:cs typeface="+mn-cs"/>
              </a:rPr>
              <a:t>Enter the height = </a:t>
            </a:r>
            <a:r>
              <a:rPr lang="en-US" sz="2400" dirty="0" smtClean="0">
                <a:latin typeface="Bodoni MT" pitchFamily="18" charset="0"/>
                <a:cs typeface="+mn-cs"/>
              </a:rPr>
              <a:t>”);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scanf</a:t>
            </a:r>
            <a:r>
              <a:rPr lang="en-US" sz="2400" dirty="0" smtClean="0">
                <a:latin typeface="Bodoni MT" pitchFamily="18" charset="0"/>
                <a:cs typeface="+mn-cs"/>
              </a:rPr>
              <a:t>(“%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f”,&amp;height</a:t>
            </a:r>
            <a:r>
              <a:rPr lang="en-US" sz="2400" dirty="0" smtClean="0">
                <a:latin typeface="Bodoni MT" pitchFamily="18" charset="0"/>
                <a:cs typeface="+mn-cs"/>
              </a:rPr>
              <a:t>);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printf</a:t>
            </a:r>
            <a:r>
              <a:rPr lang="en-US" sz="2400" dirty="0" smtClean="0">
                <a:latin typeface="Bodoni MT" pitchFamily="18" charset="0"/>
                <a:cs typeface="+mn-cs"/>
              </a:rPr>
              <a:t>(“</a:t>
            </a:r>
            <a:r>
              <a:rPr lang="en-US" sz="2400" dirty="0">
                <a:latin typeface="Bodoni MT" pitchFamily="18" charset="0"/>
                <a:cs typeface="+mn-cs"/>
              </a:rPr>
              <a:t>Enter the base = </a:t>
            </a:r>
            <a:r>
              <a:rPr lang="en-US" sz="2400" dirty="0" smtClean="0">
                <a:latin typeface="Bodoni MT" pitchFamily="18" charset="0"/>
                <a:cs typeface="+mn-cs"/>
              </a:rPr>
              <a:t>”);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scanf</a:t>
            </a:r>
            <a:r>
              <a:rPr lang="en-US" sz="2400" dirty="0" smtClean="0">
                <a:latin typeface="Bodoni MT" pitchFamily="18" charset="0"/>
                <a:cs typeface="+mn-cs"/>
              </a:rPr>
              <a:t>(“%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f”,&amp;base</a:t>
            </a:r>
            <a:r>
              <a:rPr lang="en-US" sz="2400" dirty="0" smtClean="0">
                <a:latin typeface="Bodoni MT" pitchFamily="18" charset="0"/>
                <a:cs typeface="+mn-cs"/>
              </a:rPr>
              <a:t>);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 area = 0.5*height *base;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printf</a:t>
            </a:r>
            <a:r>
              <a:rPr lang="en-US" sz="2400" dirty="0" smtClean="0">
                <a:latin typeface="Bodoni MT" pitchFamily="18" charset="0"/>
                <a:cs typeface="+mn-cs"/>
              </a:rPr>
              <a:t>(“</a:t>
            </a:r>
            <a:r>
              <a:rPr lang="en-US" sz="2400" dirty="0">
                <a:latin typeface="Bodoni MT" pitchFamily="18" charset="0"/>
                <a:cs typeface="+mn-cs"/>
              </a:rPr>
              <a:t>The area is  </a:t>
            </a:r>
            <a:r>
              <a:rPr lang="en-US" sz="2400" dirty="0" smtClean="0">
                <a:latin typeface="Bodoni MT" pitchFamily="18" charset="0"/>
                <a:cs typeface="+mn-cs"/>
              </a:rPr>
              <a:t>%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f”,area</a:t>
            </a:r>
            <a:r>
              <a:rPr lang="en-US" sz="2400" dirty="0" smtClean="0">
                <a:latin typeface="Bodoni MT" pitchFamily="18" charset="0"/>
                <a:cs typeface="+mn-cs"/>
              </a:rPr>
              <a:t>);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}  /* End of Program*/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14438"/>
            <a:ext cx="8215313" cy="1285875"/>
          </a:xfrm>
        </p:spPr>
        <p:txBody>
          <a:bodyPr rtlCol="0">
            <a:normAutofit fontScale="4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500" dirty="0" smtClean="0"/>
              <a:t>Write a program which will prompt the user to input the temperature in Fahrenheit. The program will then convert the Fahrenheit value to Centigrade using the following formula and display the result.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500" dirty="0" smtClean="0"/>
              <a:t>	C = 9 / 5 ( f – 32 ).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" y="2571750"/>
            <a:ext cx="6715125" cy="34163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# include </a:t>
            </a:r>
            <a:r>
              <a:rPr lang="en-US" sz="2400" dirty="0" smtClean="0">
                <a:latin typeface="Bodoni MT" pitchFamily="18" charset="0"/>
                <a:cs typeface="+mn-cs"/>
              </a:rPr>
              <a:t>&lt;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stdio.h</a:t>
            </a:r>
            <a:r>
              <a:rPr lang="en-US" sz="2400" dirty="0">
                <a:latin typeface="Bodoni MT" pitchFamily="18" charset="0"/>
                <a:cs typeface="+mn-cs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main()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 float c, f;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printf</a:t>
            </a:r>
            <a:r>
              <a:rPr lang="en-US" sz="2400" dirty="0" smtClean="0">
                <a:latin typeface="Bodoni MT" pitchFamily="18" charset="0"/>
                <a:cs typeface="+mn-cs"/>
              </a:rPr>
              <a:t>(“</a:t>
            </a:r>
            <a:r>
              <a:rPr lang="en-US" sz="2400" dirty="0">
                <a:latin typeface="Bodoni MT" pitchFamily="18" charset="0"/>
                <a:cs typeface="+mn-cs"/>
              </a:rPr>
              <a:t>Enter the Fahrenheit temperature= </a:t>
            </a:r>
            <a:r>
              <a:rPr lang="en-US" sz="2400" dirty="0" smtClean="0">
                <a:latin typeface="Bodoni MT" pitchFamily="18" charset="0"/>
                <a:cs typeface="+mn-cs"/>
              </a:rPr>
              <a:t>”);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scanf</a:t>
            </a:r>
            <a:r>
              <a:rPr lang="en-US" sz="2400" dirty="0" smtClean="0">
                <a:latin typeface="Bodoni MT" pitchFamily="18" charset="0"/>
                <a:cs typeface="+mn-cs"/>
              </a:rPr>
              <a:t>(“%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f”,&amp;f</a:t>
            </a:r>
            <a:r>
              <a:rPr lang="en-US" sz="2400" dirty="0" smtClean="0">
                <a:latin typeface="Bodoni MT" pitchFamily="18" charset="0"/>
                <a:cs typeface="+mn-cs"/>
              </a:rPr>
              <a:t>);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 c = ( float ) 5/9 * (f – 32);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printf</a:t>
            </a:r>
            <a:r>
              <a:rPr lang="en-US" sz="2400" dirty="0" smtClean="0">
                <a:latin typeface="Bodoni MT" pitchFamily="18" charset="0"/>
                <a:cs typeface="+mn-cs"/>
              </a:rPr>
              <a:t>(“</a:t>
            </a:r>
            <a:r>
              <a:rPr lang="en-US" sz="2400" dirty="0">
                <a:latin typeface="Bodoni MT" pitchFamily="18" charset="0"/>
                <a:cs typeface="+mn-cs"/>
              </a:rPr>
              <a:t>The Celsius  temperature is </a:t>
            </a:r>
            <a:r>
              <a:rPr lang="en-US" sz="2400" dirty="0" smtClean="0">
                <a:latin typeface="Bodoni MT" pitchFamily="18" charset="0"/>
                <a:cs typeface="+mn-cs"/>
              </a:rPr>
              <a:t>%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f”,c</a:t>
            </a:r>
            <a:r>
              <a:rPr lang="en-US" sz="2400" dirty="0" smtClean="0">
                <a:latin typeface="Bodoni MT" pitchFamily="18" charset="0"/>
                <a:cs typeface="+mn-cs"/>
              </a:rPr>
              <a:t>);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}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186737" cy="685800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Write a C program code which will prompt the user to input integer values to X and Y. It will then calculate and display  </a:t>
            </a:r>
            <a:r>
              <a:rPr lang="en-US" b="1" dirty="0" smtClean="0"/>
              <a:t>X</a:t>
            </a:r>
            <a:r>
              <a:rPr lang="en-US" b="1" baseline="30000" dirty="0" smtClean="0"/>
              <a:t>2</a:t>
            </a:r>
            <a:r>
              <a:rPr lang="en-US" dirty="0" smtClean="0"/>
              <a:t>+Y</a:t>
            </a:r>
            <a:r>
              <a:rPr lang="en-US" baseline="30000" dirty="0" smtClean="0"/>
              <a:t>2</a:t>
            </a:r>
            <a:r>
              <a:rPr lang="en-US" dirty="0" smtClean="0"/>
              <a:t> 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63" y="2057400"/>
            <a:ext cx="4000500" cy="45243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# include </a:t>
            </a:r>
            <a:r>
              <a:rPr lang="en-US" sz="2400" dirty="0" smtClean="0">
                <a:latin typeface="Bodoni MT" pitchFamily="18" charset="0"/>
                <a:cs typeface="+mn-cs"/>
              </a:rPr>
              <a:t>&lt;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stdio.h</a:t>
            </a:r>
            <a:r>
              <a:rPr lang="en-US" sz="2400" dirty="0" smtClean="0">
                <a:latin typeface="Bodoni MT" pitchFamily="18" charset="0"/>
                <a:cs typeface="+mn-cs"/>
              </a:rPr>
              <a:t>&gt;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main()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</a:t>
            </a:r>
            <a:r>
              <a:rPr lang="en-US" sz="2400" dirty="0" err="1">
                <a:latin typeface="Bodoni MT" pitchFamily="18" charset="0"/>
                <a:cs typeface="+mn-cs"/>
              </a:rPr>
              <a:t>int</a:t>
            </a:r>
            <a:r>
              <a:rPr lang="en-US" sz="2400" dirty="0">
                <a:latin typeface="Bodoni MT" pitchFamily="18" charset="0"/>
                <a:cs typeface="+mn-cs"/>
              </a:rPr>
              <a:t> x, y, result;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printf</a:t>
            </a:r>
            <a:r>
              <a:rPr lang="en-US" sz="2400" dirty="0" smtClean="0">
                <a:latin typeface="Bodoni MT" pitchFamily="18" charset="0"/>
                <a:cs typeface="+mn-cs"/>
              </a:rPr>
              <a:t>(“</a:t>
            </a:r>
            <a:r>
              <a:rPr lang="en-US" sz="2400" dirty="0">
                <a:latin typeface="Bodoni MT" pitchFamily="18" charset="0"/>
                <a:cs typeface="+mn-cs"/>
              </a:rPr>
              <a:t>Enter X </a:t>
            </a:r>
            <a:r>
              <a:rPr lang="en-US" sz="2400" dirty="0" smtClean="0">
                <a:latin typeface="Bodoni MT" pitchFamily="18" charset="0"/>
                <a:cs typeface="+mn-cs"/>
              </a:rPr>
              <a:t>:”);  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scanf</a:t>
            </a:r>
            <a:r>
              <a:rPr lang="en-US" sz="2400" dirty="0" smtClean="0">
                <a:latin typeface="Bodoni MT" pitchFamily="18" charset="0"/>
                <a:cs typeface="+mn-cs"/>
              </a:rPr>
              <a:t>(“%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d”,&amp;x</a:t>
            </a:r>
            <a:r>
              <a:rPr lang="en-US" sz="2400" dirty="0">
                <a:latin typeface="Bodoni MT" pitchFamily="18" charset="0"/>
                <a:cs typeface="+mn-cs"/>
              </a:rPr>
              <a:t>)</a:t>
            </a:r>
            <a:r>
              <a:rPr lang="en-US" sz="2400" dirty="0" smtClean="0">
                <a:latin typeface="Bodoni MT" pitchFamily="18" charset="0"/>
                <a:cs typeface="+mn-cs"/>
              </a:rPr>
              <a:t>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printf</a:t>
            </a:r>
            <a:r>
              <a:rPr lang="en-US" sz="2400" dirty="0" smtClean="0">
                <a:latin typeface="Bodoni MT" pitchFamily="18" charset="0"/>
                <a:cs typeface="+mn-cs"/>
              </a:rPr>
              <a:t>(“</a:t>
            </a:r>
            <a:r>
              <a:rPr lang="en-US" sz="2400" dirty="0">
                <a:latin typeface="Bodoni MT" pitchFamily="18" charset="0"/>
                <a:cs typeface="+mn-cs"/>
              </a:rPr>
              <a:t>Enter Y :”;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scanf</a:t>
            </a:r>
            <a:r>
              <a:rPr lang="en-US" sz="2400" dirty="0" smtClean="0">
                <a:latin typeface="Bodoni MT" pitchFamily="18" charset="0"/>
                <a:cs typeface="+mn-cs"/>
              </a:rPr>
              <a:t>("</a:t>
            </a:r>
            <a:r>
              <a:rPr lang="en-US" sz="2400" dirty="0">
                <a:latin typeface="Bodoni MT" pitchFamily="18" charset="0"/>
              </a:rPr>
              <a:t>%</a:t>
            </a:r>
            <a:r>
              <a:rPr lang="en-US" sz="2400" dirty="0" err="1">
                <a:latin typeface="Bodoni MT" pitchFamily="18" charset="0"/>
              </a:rPr>
              <a:t>d”,&amp;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y</a:t>
            </a:r>
            <a:r>
              <a:rPr lang="en-US" sz="2400" dirty="0" smtClean="0">
                <a:latin typeface="Bodoni MT" pitchFamily="18" charset="0"/>
                <a:cs typeface="+mn-cs"/>
              </a:rPr>
              <a:t>);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result = x*x + y*y;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printf</a:t>
            </a:r>
            <a:r>
              <a:rPr lang="en-US" sz="2400" dirty="0" smtClean="0">
                <a:latin typeface="Bodoni MT" pitchFamily="18" charset="0"/>
                <a:cs typeface="+mn-cs"/>
              </a:rPr>
              <a:t>(" </a:t>
            </a:r>
            <a:r>
              <a:rPr lang="en-US" sz="2400" dirty="0">
                <a:latin typeface="Bodoni MT" pitchFamily="18" charset="0"/>
                <a:cs typeface="+mn-cs"/>
              </a:rPr>
              <a:t>x*x + y*y </a:t>
            </a:r>
            <a:r>
              <a:rPr lang="en-US" sz="2400" dirty="0" smtClean="0">
                <a:latin typeface="Bodoni MT" pitchFamily="18" charset="0"/>
                <a:cs typeface="+mn-cs"/>
              </a:rPr>
              <a:t>=”);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printf</a:t>
            </a:r>
            <a:r>
              <a:rPr lang="en-US" sz="2400" dirty="0" smtClean="0">
                <a:latin typeface="Bodoni MT" pitchFamily="18" charset="0"/>
                <a:cs typeface="+mn-cs"/>
              </a:rPr>
              <a:t>(“</a:t>
            </a:r>
            <a:r>
              <a:rPr lang="en-US" sz="2400" dirty="0">
                <a:latin typeface="Bodoni MT" pitchFamily="18" charset="0"/>
              </a:rPr>
              <a:t>%</a:t>
            </a:r>
            <a:r>
              <a:rPr lang="en-US" sz="2400" dirty="0" err="1">
                <a:latin typeface="Bodoni MT" pitchFamily="18" charset="0"/>
              </a:rPr>
              <a:t>d</a:t>
            </a:r>
            <a:r>
              <a:rPr lang="en-US" sz="2400" dirty="0" err="1" smtClean="0">
                <a:latin typeface="Bodoni MT" pitchFamily="18" charset="0"/>
              </a:rPr>
              <a:t>”,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result</a:t>
            </a:r>
            <a:r>
              <a:rPr lang="en-US" sz="2400" dirty="0" smtClean="0">
                <a:latin typeface="Bodoni MT" pitchFamily="18" charset="0"/>
                <a:cs typeface="+mn-cs"/>
              </a:rPr>
              <a:t>);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4875" y="2071688"/>
            <a:ext cx="4000500" cy="45243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# include </a:t>
            </a:r>
            <a:r>
              <a:rPr lang="en-US" sz="2400" dirty="0" smtClean="0">
                <a:latin typeface="Bodoni MT" pitchFamily="18" charset="0"/>
                <a:cs typeface="+mn-cs"/>
              </a:rPr>
              <a:t>&lt;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stdio.h</a:t>
            </a:r>
            <a:r>
              <a:rPr lang="en-US" sz="2400" dirty="0" smtClean="0">
                <a:latin typeface="Bodoni MT" pitchFamily="18" charset="0"/>
                <a:cs typeface="+mn-cs"/>
              </a:rPr>
              <a:t>&gt;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main()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</a:t>
            </a:r>
            <a:r>
              <a:rPr lang="en-US" sz="2400" dirty="0" err="1">
                <a:latin typeface="Bodoni MT" pitchFamily="18" charset="0"/>
                <a:cs typeface="+mn-cs"/>
              </a:rPr>
              <a:t>int</a:t>
            </a:r>
            <a:r>
              <a:rPr lang="en-US" sz="2400" dirty="0">
                <a:latin typeface="Bodoni MT" pitchFamily="18" charset="0"/>
                <a:cs typeface="+mn-cs"/>
              </a:rPr>
              <a:t> x, y;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printf</a:t>
            </a:r>
            <a:r>
              <a:rPr lang="en-US" sz="2400" dirty="0" smtClean="0">
                <a:latin typeface="Bodoni MT" pitchFamily="18" charset="0"/>
                <a:cs typeface="+mn-cs"/>
              </a:rPr>
              <a:t>(“</a:t>
            </a:r>
            <a:r>
              <a:rPr lang="en-US" sz="2400" dirty="0">
                <a:latin typeface="Bodoni MT" pitchFamily="18" charset="0"/>
                <a:cs typeface="+mn-cs"/>
              </a:rPr>
              <a:t>Enter X </a:t>
            </a:r>
            <a:r>
              <a:rPr lang="en-US" sz="2400" dirty="0" smtClean="0">
                <a:latin typeface="Bodoni MT" pitchFamily="18" charset="0"/>
                <a:cs typeface="+mn-cs"/>
              </a:rPr>
              <a:t>:”);  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scanf</a:t>
            </a:r>
            <a:r>
              <a:rPr lang="en-US" sz="2400" dirty="0" smtClean="0">
                <a:latin typeface="Bodoni MT" pitchFamily="18" charset="0"/>
                <a:cs typeface="+mn-cs"/>
              </a:rPr>
              <a:t>("</a:t>
            </a:r>
            <a:r>
              <a:rPr lang="en-US" sz="2400" dirty="0">
                <a:latin typeface="Bodoni MT" pitchFamily="18" charset="0"/>
              </a:rPr>
              <a:t>%</a:t>
            </a:r>
            <a:r>
              <a:rPr lang="en-US" sz="2400" dirty="0" err="1">
                <a:latin typeface="Bodoni MT" pitchFamily="18" charset="0"/>
              </a:rPr>
              <a:t>d”,&amp;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x</a:t>
            </a:r>
            <a:r>
              <a:rPr lang="en-US" sz="2400" dirty="0" smtClean="0">
                <a:latin typeface="Bodoni MT" pitchFamily="18" charset="0"/>
                <a:cs typeface="+mn-cs"/>
              </a:rPr>
              <a:t>);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printf</a:t>
            </a:r>
            <a:r>
              <a:rPr lang="en-US" sz="2400" dirty="0" smtClean="0">
                <a:latin typeface="Bodoni MT" pitchFamily="18" charset="0"/>
                <a:cs typeface="+mn-cs"/>
              </a:rPr>
              <a:t>(“</a:t>
            </a:r>
            <a:r>
              <a:rPr lang="en-US" sz="2400" dirty="0">
                <a:latin typeface="Bodoni MT" pitchFamily="18" charset="0"/>
                <a:cs typeface="+mn-cs"/>
              </a:rPr>
              <a:t>Enter Y :”;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scanf</a:t>
            </a:r>
            <a:r>
              <a:rPr lang="en-US" sz="2400" dirty="0" smtClean="0">
                <a:latin typeface="Bodoni MT" pitchFamily="18" charset="0"/>
                <a:cs typeface="+mn-cs"/>
              </a:rPr>
              <a:t>("</a:t>
            </a:r>
            <a:r>
              <a:rPr lang="en-US" sz="2400" dirty="0">
                <a:latin typeface="Bodoni MT" pitchFamily="18" charset="0"/>
              </a:rPr>
              <a:t>%</a:t>
            </a:r>
            <a:r>
              <a:rPr lang="en-US" sz="2400" dirty="0" err="1">
                <a:latin typeface="Bodoni MT" pitchFamily="18" charset="0"/>
              </a:rPr>
              <a:t>d”,&amp;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y</a:t>
            </a:r>
            <a:r>
              <a:rPr lang="en-US" sz="2400" dirty="0" smtClean="0">
                <a:latin typeface="Bodoni MT" pitchFamily="18" charset="0"/>
                <a:cs typeface="+mn-cs"/>
              </a:rPr>
              <a:t>);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printf</a:t>
            </a:r>
            <a:r>
              <a:rPr lang="en-US" sz="2400" dirty="0" smtClean="0">
                <a:latin typeface="Bodoni MT" pitchFamily="18" charset="0"/>
                <a:cs typeface="+mn-cs"/>
              </a:rPr>
              <a:t>(" </a:t>
            </a:r>
            <a:r>
              <a:rPr lang="en-US" sz="2400" dirty="0">
                <a:latin typeface="Bodoni MT" pitchFamily="18" charset="0"/>
                <a:cs typeface="+mn-cs"/>
              </a:rPr>
              <a:t>x*x + y*y </a:t>
            </a:r>
            <a:r>
              <a:rPr lang="en-US" sz="2400" dirty="0" smtClean="0">
                <a:latin typeface="Bodoni MT" pitchFamily="18" charset="0"/>
                <a:cs typeface="+mn-cs"/>
              </a:rPr>
              <a:t>=”);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  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printf</a:t>
            </a:r>
            <a:r>
              <a:rPr lang="en-US" sz="2400" dirty="0" smtClean="0">
                <a:latin typeface="Bodoni MT" pitchFamily="18" charset="0"/>
                <a:cs typeface="+mn-cs"/>
              </a:rPr>
              <a:t>( “%</a:t>
            </a:r>
            <a:r>
              <a:rPr lang="en-US" sz="2400" dirty="0" err="1" smtClean="0">
                <a:latin typeface="Bodoni MT" pitchFamily="18" charset="0"/>
                <a:cs typeface="+mn-cs"/>
              </a:rPr>
              <a:t>d”,x</a:t>
            </a:r>
            <a:r>
              <a:rPr lang="en-US" sz="2400" dirty="0" smtClean="0">
                <a:latin typeface="Bodoni MT" pitchFamily="18" charset="0"/>
                <a:cs typeface="+mn-cs"/>
              </a:rPr>
              <a:t>*x </a:t>
            </a:r>
            <a:r>
              <a:rPr lang="en-US" sz="2400" dirty="0">
                <a:latin typeface="Bodoni MT" pitchFamily="18" charset="0"/>
                <a:cs typeface="+mn-cs"/>
              </a:rPr>
              <a:t>+ </a:t>
            </a:r>
            <a:r>
              <a:rPr lang="en-US" sz="2400" dirty="0" smtClean="0">
                <a:latin typeface="Bodoni MT" pitchFamily="18" charset="0"/>
                <a:cs typeface="+mn-cs"/>
              </a:rPr>
              <a:t>y*y);</a:t>
            </a:r>
            <a:endParaRPr lang="en-US" sz="2400" dirty="0">
              <a:latin typeface="Bodoni MT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odoni MT" pitchFamily="18" charset="0"/>
                <a:cs typeface="+mn-c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86750" cy="1000125"/>
          </a:xfrm>
        </p:spPr>
        <p:txBody>
          <a:bodyPr/>
          <a:lstStyle/>
          <a:p>
            <a:r>
              <a:rPr lang="en-US" altLang="en-US" sz="3200" b="1" smtClean="0"/>
              <a:t>Data Type of an Arithmetic Expression</a:t>
            </a:r>
            <a:endParaRPr lang="en-US" alt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86375"/>
          </a:xfrm>
        </p:spPr>
        <p:txBody>
          <a:bodyPr/>
          <a:lstStyle/>
          <a:p>
            <a:r>
              <a:rPr lang="en-US" altLang="en-US" smtClean="0"/>
              <a:t>Data type of an expression depends on the type of its operands </a:t>
            </a:r>
          </a:p>
          <a:p>
            <a:pPr lvl="1"/>
            <a:r>
              <a:rPr lang="en-US" altLang="en-US" smtClean="0"/>
              <a:t>Data type conversion is done by the compiler</a:t>
            </a:r>
          </a:p>
          <a:p>
            <a:r>
              <a:rPr lang="en-US" altLang="en-US" smtClean="0"/>
              <a:t>If operators are *, /, +, or –  , then the type of the result will be:</a:t>
            </a:r>
          </a:p>
          <a:p>
            <a:pPr lvl="1"/>
            <a:r>
              <a:rPr lang="en-US" altLang="en-US" smtClean="0"/>
              <a:t>integer, if all operands are integer.</a:t>
            </a:r>
          </a:p>
          <a:p>
            <a:pPr lvl="1"/>
            <a:r>
              <a:rPr lang="en-US" altLang="en-US" smtClean="0"/>
              <a:t>float, if all operands are integer and floats</a:t>
            </a:r>
          </a:p>
          <a:p>
            <a:pPr lvl="2"/>
            <a:r>
              <a:rPr lang="en-US" altLang="en-US" smtClean="0"/>
              <a:t>If at least one operand is float and there is no double</a:t>
            </a:r>
          </a:p>
          <a:p>
            <a:pPr lvl="1"/>
            <a:r>
              <a:rPr lang="en-US" altLang="en-US" smtClean="0"/>
              <a:t>double, if at least one operand is double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71550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Write a C program code which will prompt the user to input 3 characters. The program would then display these characters from last to first.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428625" y="2786063"/>
            <a:ext cx="8429625" cy="3692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>
                <a:latin typeface="Bodoni MT" pitchFamily="18" charset="0"/>
              </a:rPr>
              <a:t># include </a:t>
            </a:r>
            <a:r>
              <a:rPr lang="en-US" altLang="en-US" sz="2400" dirty="0" smtClean="0">
                <a:latin typeface="Bodoni MT" pitchFamily="18" charset="0"/>
              </a:rPr>
              <a:t>&lt;</a:t>
            </a:r>
            <a:r>
              <a:rPr lang="en-US" altLang="en-US" sz="2400" dirty="0" err="1" smtClean="0">
                <a:latin typeface="Bodoni MT" pitchFamily="18" charset="0"/>
              </a:rPr>
              <a:t>stdio.h</a:t>
            </a:r>
            <a:r>
              <a:rPr lang="en-US" altLang="en-US" sz="2400" dirty="0" smtClean="0">
                <a:latin typeface="Bodoni MT" pitchFamily="18" charset="0"/>
              </a:rPr>
              <a:t>&gt;</a:t>
            </a:r>
            <a:endParaRPr lang="en-US" altLang="en-US" sz="2400" dirty="0">
              <a:latin typeface="Bodoni MT" pitchFamily="18" charset="0"/>
            </a:endParaRPr>
          </a:p>
          <a:p>
            <a:r>
              <a:rPr lang="en-US" altLang="en-US" sz="2400" dirty="0">
                <a:latin typeface="Bodoni MT" pitchFamily="18" charset="0"/>
              </a:rPr>
              <a:t>main()</a:t>
            </a:r>
          </a:p>
          <a:p>
            <a:r>
              <a:rPr lang="en-US" altLang="en-US" sz="2400" dirty="0">
                <a:latin typeface="Bodoni MT" pitchFamily="18" charset="0"/>
              </a:rPr>
              <a:t>{</a:t>
            </a:r>
          </a:p>
          <a:p>
            <a:r>
              <a:rPr lang="en-US" altLang="en-US" sz="2400" dirty="0">
                <a:latin typeface="Bodoni MT" pitchFamily="18" charset="0"/>
              </a:rPr>
              <a:t>   char ch1=‘ ’, ch2=‘ ’, ch3=‘ ’;</a:t>
            </a:r>
          </a:p>
          <a:p>
            <a:r>
              <a:rPr lang="en-US" altLang="en-US" sz="2400" dirty="0">
                <a:latin typeface="Bodoni MT" pitchFamily="18" charset="0"/>
              </a:rPr>
              <a:t>   </a:t>
            </a:r>
            <a:r>
              <a:rPr lang="en-US" altLang="en-US" sz="2400" dirty="0" err="1" smtClean="0">
                <a:latin typeface="Bodoni MT" pitchFamily="18" charset="0"/>
              </a:rPr>
              <a:t>printf</a:t>
            </a:r>
            <a:r>
              <a:rPr lang="en-US" altLang="en-US" sz="2400" dirty="0" smtClean="0">
                <a:latin typeface="Bodoni MT" pitchFamily="18" charset="0"/>
              </a:rPr>
              <a:t>(“\</a:t>
            </a:r>
            <a:r>
              <a:rPr lang="en-US" altLang="en-US" sz="2400" dirty="0">
                <a:latin typeface="Bodoni MT" pitchFamily="18" charset="0"/>
              </a:rPr>
              <a:t>n Enter a character string 3 characters long = </a:t>
            </a:r>
            <a:r>
              <a:rPr lang="en-US" altLang="en-US" sz="2400" dirty="0" smtClean="0">
                <a:latin typeface="Bodoni MT" pitchFamily="18" charset="0"/>
              </a:rPr>
              <a:t>”); </a:t>
            </a:r>
            <a:endParaRPr lang="en-US" altLang="en-US" sz="2400" dirty="0">
              <a:latin typeface="Bodoni MT" pitchFamily="18" charset="0"/>
            </a:endParaRPr>
          </a:p>
          <a:p>
            <a:r>
              <a:rPr lang="en-US" altLang="en-US" sz="2400" dirty="0">
                <a:latin typeface="Bodoni MT" pitchFamily="18" charset="0"/>
              </a:rPr>
              <a:t>   </a:t>
            </a:r>
            <a:r>
              <a:rPr lang="en-US" altLang="en-US" sz="2400" dirty="0" err="1" smtClean="0">
                <a:latin typeface="Bodoni MT" pitchFamily="18" charset="0"/>
              </a:rPr>
              <a:t>scanf</a:t>
            </a:r>
            <a:r>
              <a:rPr lang="en-US" altLang="en-US" sz="2400" dirty="0" smtClean="0">
                <a:latin typeface="Bodoni MT" pitchFamily="18" charset="0"/>
              </a:rPr>
              <a:t>(“%c%c%c”,&amp;ch1,&amp;ch2,&amp;ch3);</a:t>
            </a:r>
            <a:endParaRPr lang="en-US" altLang="en-US" sz="2400" dirty="0">
              <a:latin typeface="Bodoni MT" pitchFamily="18" charset="0"/>
            </a:endParaRPr>
          </a:p>
          <a:p>
            <a:r>
              <a:rPr lang="en-US" altLang="en-US" sz="2400" dirty="0">
                <a:latin typeface="Bodoni MT" pitchFamily="18" charset="0"/>
              </a:rPr>
              <a:t>   </a:t>
            </a:r>
            <a:r>
              <a:rPr lang="en-US" altLang="en-US" sz="2400" dirty="0" err="1" smtClean="0">
                <a:latin typeface="Bodoni MT" pitchFamily="18" charset="0"/>
              </a:rPr>
              <a:t>printf</a:t>
            </a:r>
            <a:r>
              <a:rPr lang="en-US" altLang="en-US" sz="2400" dirty="0" smtClean="0">
                <a:latin typeface="Bodoni MT" pitchFamily="18" charset="0"/>
              </a:rPr>
              <a:t>(“</a:t>
            </a:r>
            <a:r>
              <a:rPr lang="en-US" altLang="en-US" sz="2400" dirty="0">
                <a:latin typeface="Bodoni MT" pitchFamily="18" charset="0"/>
              </a:rPr>
              <a:t>The reverse of your string is </a:t>
            </a:r>
            <a:r>
              <a:rPr lang="en-US" altLang="en-US" sz="2400" dirty="0" smtClean="0">
                <a:latin typeface="Bodoni MT" pitchFamily="18" charset="0"/>
              </a:rPr>
              <a:t>”);</a:t>
            </a:r>
            <a:endParaRPr lang="en-US" altLang="en-US" sz="2400" dirty="0">
              <a:latin typeface="Bodoni MT" pitchFamily="18" charset="0"/>
            </a:endParaRPr>
          </a:p>
          <a:p>
            <a:r>
              <a:rPr lang="en-US" altLang="en-US" sz="2400" dirty="0">
                <a:latin typeface="Bodoni MT" pitchFamily="18" charset="0"/>
              </a:rPr>
              <a:t>   </a:t>
            </a:r>
            <a:r>
              <a:rPr lang="en-US" altLang="en-US" sz="2400" dirty="0" err="1" smtClean="0">
                <a:latin typeface="Bodoni MT" pitchFamily="18" charset="0"/>
              </a:rPr>
              <a:t>printf</a:t>
            </a:r>
            <a:r>
              <a:rPr lang="en-US" altLang="en-US" sz="2400" dirty="0" smtClean="0">
                <a:latin typeface="Bodoni MT" pitchFamily="18" charset="0"/>
              </a:rPr>
              <a:t>(“%c %c %c”,ch3,ch2,ch1);</a:t>
            </a:r>
            <a:endParaRPr lang="en-US" altLang="en-US" sz="2400" dirty="0">
              <a:latin typeface="Bodoni MT" pitchFamily="18" charset="0"/>
            </a:endParaRPr>
          </a:p>
          <a:p>
            <a:r>
              <a:rPr lang="en-US" altLang="en-US" sz="2400" dirty="0">
                <a:latin typeface="Bodoni MT" pitchFamily="18" charset="0"/>
              </a:rPr>
              <a:t>} 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685800"/>
          </a:xfrm>
        </p:spPr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200" dirty="0" smtClean="0"/>
              <a:t>Write a C program code which will prompt the user to input a value for hours. The program would then transform and display this value of hours in minutes and seconds.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1071563" y="2143125"/>
            <a:ext cx="7460877" cy="34163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dirty="0"/>
              <a:t># include &lt;</a:t>
            </a:r>
            <a:r>
              <a:rPr lang="en-US" altLang="en-US" b="1" dirty="0" err="1"/>
              <a:t>stdio.h</a:t>
            </a:r>
            <a:r>
              <a:rPr lang="en-US" altLang="en-US" b="1" dirty="0"/>
              <a:t>&gt;</a:t>
            </a:r>
          </a:p>
          <a:p>
            <a:r>
              <a:rPr lang="en-US" altLang="en-US" b="1" dirty="0"/>
              <a:t>main()</a:t>
            </a:r>
          </a:p>
          <a:p>
            <a:r>
              <a:rPr lang="en-US" altLang="en-US" b="1" dirty="0"/>
              <a:t>{</a:t>
            </a:r>
          </a:p>
          <a:p>
            <a:r>
              <a:rPr lang="en-US" altLang="en-US" b="1" dirty="0"/>
              <a:t>	</a:t>
            </a:r>
            <a:r>
              <a:rPr lang="en-US" altLang="en-US" b="1" dirty="0" err="1"/>
              <a:t>int</a:t>
            </a:r>
            <a:r>
              <a:rPr lang="en-US" altLang="en-US" b="1" dirty="0"/>
              <a:t> hours, min;</a:t>
            </a:r>
          </a:p>
          <a:p>
            <a:r>
              <a:rPr lang="en-US" altLang="en-US" b="1" dirty="0"/>
              <a:t>	long  sec;</a:t>
            </a:r>
          </a:p>
          <a:p>
            <a:r>
              <a:rPr lang="en-US" altLang="en-US" b="1" dirty="0"/>
              <a:t>	</a:t>
            </a:r>
            <a:r>
              <a:rPr lang="en-US" altLang="en-US" b="1" dirty="0" err="1"/>
              <a:t>printf</a:t>
            </a:r>
            <a:r>
              <a:rPr lang="en-US" altLang="en-US" b="1" dirty="0"/>
              <a:t>(“Hours = “);</a:t>
            </a:r>
          </a:p>
          <a:p>
            <a:r>
              <a:rPr lang="en-US" altLang="en-US" b="1" dirty="0"/>
              <a:t>	</a:t>
            </a:r>
            <a:r>
              <a:rPr lang="en-US" altLang="en-US" b="1" dirty="0" err="1"/>
              <a:t>scanf</a:t>
            </a:r>
            <a:r>
              <a:rPr lang="en-US" altLang="en-US" b="1" dirty="0"/>
              <a:t>(“%</a:t>
            </a:r>
            <a:r>
              <a:rPr lang="en-US" altLang="en-US" b="1" dirty="0" err="1"/>
              <a:t>d”,&amp;hours</a:t>
            </a:r>
            <a:r>
              <a:rPr lang="en-US" altLang="en-US" b="1" dirty="0"/>
              <a:t>);</a:t>
            </a:r>
          </a:p>
          <a:p>
            <a:r>
              <a:rPr lang="en-US" altLang="en-US" b="1" dirty="0"/>
              <a:t>	min = hours * 60;   </a:t>
            </a:r>
          </a:p>
          <a:p>
            <a:r>
              <a:rPr lang="en-US" altLang="en-US" b="1" dirty="0"/>
              <a:t>	sec =(long) min * 60;</a:t>
            </a:r>
          </a:p>
          <a:p>
            <a:r>
              <a:rPr lang="en-US" altLang="en-US" b="1" dirty="0"/>
              <a:t>	</a:t>
            </a:r>
            <a:r>
              <a:rPr lang="en-US" altLang="en-US" b="1" dirty="0" err="1"/>
              <a:t>printf</a:t>
            </a:r>
            <a:r>
              <a:rPr lang="en-US" altLang="en-US" b="1" dirty="0"/>
              <a:t>(“ hours =%d minutes=%d seconds= %</a:t>
            </a:r>
            <a:r>
              <a:rPr lang="en-US" altLang="en-US" b="1" dirty="0" err="1"/>
              <a:t>ld</a:t>
            </a:r>
            <a:r>
              <a:rPr lang="en-US" altLang="en-US" b="1" dirty="0"/>
              <a:t>“, hours, min, sec);</a:t>
            </a:r>
          </a:p>
          <a:p>
            <a:r>
              <a:rPr lang="en-US" altLang="en-US" b="1" dirty="0"/>
              <a:t>}</a:t>
            </a:r>
          </a:p>
          <a:p>
            <a:endParaRPr lang="en-US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Exercises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00175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altLang="en-US" b="1" smtClean="0"/>
              <a:t>Write a C program that reads in an integer value and then display it in float data type.</a:t>
            </a:r>
            <a:endParaRPr lang="en-US" altLang="en-US" smtClean="0"/>
          </a:p>
        </p:txBody>
      </p:sp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1357313" y="2928938"/>
            <a:ext cx="6786562" cy="3416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/>
              <a:t># include </a:t>
            </a:r>
            <a:r>
              <a:rPr lang="en-US" altLang="en-US" sz="2400" b="1" dirty="0" smtClean="0"/>
              <a:t>&lt;</a:t>
            </a:r>
            <a:r>
              <a:rPr lang="en-US" altLang="en-US" sz="2400" b="1" dirty="0" err="1" smtClean="0"/>
              <a:t>stdio.h</a:t>
            </a:r>
            <a:r>
              <a:rPr lang="en-US" altLang="en-US" sz="2400" b="1" dirty="0" smtClean="0"/>
              <a:t>&gt;</a:t>
            </a:r>
            <a:endParaRPr lang="en-US" altLang="en-US" sz="2400" dirty="0"/>
          </a:p>
          <a:p>
            <a:r>
              <a:rPr lang="en-US" altLang="en-US" sz="2400" b="1" dirty="0"/>
              <a:t>main()</a:t>
            </a:r>
            <a:endParaRPr lang="en-US" altLang="en-US" sz="2400" dirty="0"/>
          </a:p>
          <a:p>
            <a:r>
              <a:rPr lang="en-US" altLang="en-US" sz="2400" b="1" dirty="0"/>
              <a:t>{  </a:t>
            </a:r>
            <a:r>
              <a:rPr lang="en-US" altLang="en-US" sz="2400" b="1" dirty="0" err="1"/>
              <a:t>int</a:t>
            </a:r>
            <a:r>
              <a:rPr lang="en-US" altLang="en-US" sz="2400" b="1" dirty="0"/>
              <a:t> x;</a:t>
            </a:r>
            <a:endParaRPr lang="en-US" altLang="en-US" sz="2400" dirty="0"/>
          </a:p>
          <a:p>
            <a:r>
              <a:rPr lang="en-US" altLang="en-US" sz="2400" b="1" dirty="0"/>
              <a:t>   float y;</a:t>
            </a:r>
            <a:endParaRPr lang="en-US" altLang="en-US" sz="2400" dirty="0"/>
          </a:p>
          <a:p>
            <a:r>
              <a:rPr lang="en-US" altLang="en-US" sz="2400" b="1" dirty="0"/>
              <a:t>   </a:t>
            </a:r>
            <a:r>
              <a:rPr lang="en-US" altLang="en-US" sz="2400" b="1" dirty="0" err="1" smtClean="0"/>
              <a:t>printf</a:t>
            </a:r>
            <a:r>
              <a:rPr lang="en-US" altLang="en-US" sz="2400" b="1" dirty="0" smtClean="0"/>
              <a:t>(“</a:t>
            </a:r>
            <a:r>
              <a:rPr lang="en-US" altLang="en-US" sz="2400" b="1" dirty="0"/>
              <a:t>Enter an Integer  = </a:t>
            </a:r>
            <a:r>
              <a:rPr lang="en-US" altLang="en-US" sz="2400" b="1" dirty="0" smtClean="0"/>
              <a:t>”); </a:t>
            </a:r>
            <a:endParaRPr lang="en-US" altLang="en-US" sz="2400" b="1" dirty="0"/>
          </a:p>
          <a:p>
            <a:r>
              <a:rPr lang="en-US" altLang="en-US" sz="2400" b="1" dirty="0"/>
              <a:t>   </a:t>
            </a:r>
            <a:r>
              <a:rPr lang="en-US" altLang="en-US" sz="2400" b="1" dirty="0" err="1" smtClean="0"/>
              <a:t>scanf</a:t>
            </a:r>
            <a:r>
              <a:rPr lang="en-US" altLang="en-US" sz="2400" b="1" dirty="0"/>
              <a:t>(“%</a:t>
            </a:r>
            <a:r>
              <a:rPr lang="en-US" altLang="en-US" sz="2400" b="1" dirty="0" err="1"/>
              <a:t>d</a:t>
            </a:r>
            <a:r>
              <a:rPr lang="en-US" altLang="en-US" sz="2400" b="1" dirty="0" err="1" smtClean="0"/>
              <a:t>”,&amp;x</a:t>
            </a:r>
            <a:r>
              <a:rPr lang="en-US" altLang="en-US" sz="2400" b="1" dirty="0" smtClean="0"/>
              <a:t>);</a:t>
            </a:r>
            <a:endParaRPr lang="en-US" altLang="en-US" sz="2400" dirty="0"/>
          </a:p>
          <a:p>
            <a:r>
              <a:rPr lang="en-US" altLang="en-US" sz="2400" b="1" dirty="0"/>
              <a:t>   y=x;</a:t>
            </a:r>
            <a:endParaRPr lang="en-US" altLang="en-US" sz="2400" dirty="0"/>
          </a:p>
          <a:p>
            <a:r>
              <a:rPr lang="en-US" altLang="en-US" sz="2400" b="1" dirty="0"/>
              <a:t>  </a:t>
            </a:r>
            <a:r>
              <a:rPr lang="en-US" altLang="en-US" sz="2400" b="1" dirty="0" err="1" smtClean="0"/>
              <a:t>printf</a:t>
            </a:r>
            <a:r>
              <a:rPr lang="en-US" altLang="en-US" sz="2400" b="1" dirty="0" smtClean="0"/>
              <a:t>(“</a:t>
            </a:r>
            <a:r>
              <a:rPr lang="en-US" altLang="en-US" sz="2400" b="1" dirty="0"/>
              <a:t>Now your value is a real number = %f</a:t>
            </a:r>
            <a:r>
              <a:rPr lang="en-US" altLang="en-US" sz="2400" b="1" dirty="0" smtClean="0"/>
              <a:t>”, y);</a:t>
            </a:r>
            <a:endParaRPr lang="en-US" altLang="en-US" sz="2400" dirty="0"/>
          </a:p>
          <a:p>
            <a:r>
              <a:rPr lang="en-US" altLang="en-US" sz="2400" b="1" dirty="0"/>
              <a:t>} 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1000125"/>
          </a:xfrm>
        </p:spPr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 smtClean="0"/>
              <a:t>Write a C program that reads in radius (r) and height (h) of a cone and then calculates and displays the volume of the cone. (Hint: </a:t>
            </a:r>
            <a:r>
              <a:rPr lang="en-US" sz="9600" dirty="0" err="1" smtClean="0"/>
              <a:t>V</a:t>
            </a:r>
            <a:r>
              <a:rPr lang="en-US" sz="9600" b="1" dirty="0" err="1" smtClean="0"/>
              <a:t>cone</a:t>
            </a:r>
            <a:r>
              <a:rPr lang="en-US" sz="9600" dirty="0" smtClean="0"/>
              <a:t> = 1/3*3.14*r</a:t>
            </a:r>
            <a:r>
              <a:rPr lang="en-US" sz="9600" baseline="30000" dirty="0" smtClean="0"/>
              <a:t>2</a:t>
            </a:r>
            <a:r>
              <a:rPr lang="en-US" sz="9600" dirty="0" smtClean="0"/>
              <a:t> * h)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844" name="TextBox 5"/>
          <p:cNvSpPr txBox="1">
            <a:spLocks noChangeArrowheads="1"/>
          </p:cNvSpPr>
          <p:nvPr/>
        </p:nvSpPr>
        <p:spPr bwMode="auto">
          <a:xfrm>
            <a:off x="1714500" y="2214563"/>
            <a:ext cx="5857875" cy="41549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dirty="0"/>
              <a:t># include </a:t>
            </a:r>
            <a:r>
              <a:rPr lang="en-US" altLang="en-US" sz="2400" b="1" dirty="0" smtClean="0"/>
              <a:t>&lt;</a:t>
            </a:r>
            <a:r>
              <a:rPr lang="en-US" altLang="en-US" sz="2400" b="1" dirty="0" err="1" smtClean="0"/>
              <a:t>stdio.h</a:t>
            </a:r>
            <a:r>
              <a:rPr lang="en-US" altLang="en-US" sz="2400" b="1" dirty="0" smtClean="0"/>
              <a:t>&gt;</a:t>
            </a:r>
            <a:endParaRPr lang="en-US" altLang="en-US" sz="2400" dirty="0"/>
          </a:p>
          <a:p>
            <a:r>
              <a:rPr lang="en-US" altLang="en-US" sz="2400" b="1" dirty="0"/>
              <a:t>main()</a:t>
            </a:r>
            <a:endParaRPr lang="en-US" altLang="en-US" sz="2400" dirty="0"/>
          </a:p>
          <a:p>
            <a:r>
              <a:rPr lang="en-US" altLang="en-US" sz="2400" b="1" dirty="0"/>
              <a:t>{  </a:t>
            </a:r>
            <a:r>
              <a:rPr lang="en-US" altLang="en-US" sz="2400" b="1" dirty="0" smtClean="0"/>
              <a:t>float </a:t>
            </a:r>
            <a:r>
              <a:rPr lang="en-US" altLang="en-US" sz="2400" b="1" dirty="0"/>
              <a:t>r, h</a:t>
            </a:r>
            <a:r>
              <a:rPr lang="en-US" altLang="en-US" sz="2400" b="1" dirty="0" smtClean="0"/>
              <a:t>; /*r=radius, h=height*/</a:t>
            </a:r>
            <a:endParaRPr lang="en-US" altLang="en-US" sz="2400" dirty="0"/>
          </a:p>
          <a:p>
            <a:r>
              <a:rPr lang="en-US" altLang="en-US" sz="2400" b="1" dirty="0"/>
              <a:t>   float v</a:t>
            </a:r>
            <a:r>
              <a:rPr lang="en-US" altLang="en-US" sz="2400" b="1" dirty="0" smtClean="0"/>
              <a:t>; /*v=volume*/</a:t>
            </a:r>
            <a:endParaRPr lang="en-US" altLang="en-US" sz="2400" dirty="0"/>
          </a:p>
          <a:p>
            <a:r>
              <a:rPr lang="en-US" altLang="en-US" sz="2400" b="1" dirty="0"/>
              <a:t>   </a:t>
            </a:r>
            <a:r>
              <a:rPr lang="en-US" altLang="en-US" sz="2400" b="1" dirty="0" err="1" smtClean="0"/>
              <a:t>printf</a:t>
            </a:r>
            <a:r>
              <a:rPr lang="en-US" altLang="en-US" sz="2400" b="1" dirty="0" smtClean="0"/>
              <a:t>(“\</a:t>
            </a:r>
            <a:r>
              <a:rPr lang="en-US" altLang="en-US" sz="2400" b="1" dirty="0"/>
              <a:t>n Enter the radius  = ”); </a:t>
            </a:r>
          </a:p>
          <a:p>
            <a:r>
              <a:rPr lang="en-US" altLang="en-US" sz="2400" b="1" dirty="0"/>
              <a:t>   </a:t>
            </a:r>
            <a:r>
              <a:rPr lang="en-US" altLang="en-US" sz="2400" b="1" dirty="0" err="1" smtClean="0"/>
              <a:t>scanf</a:t>
            </a:r>
            <a:r>
              <a:rPr lang="en-US" altLang="en-US" sz="2400" b="1" dirty="0" smtClean="0"/>
              <a:t>(“%</a:t>
            </a:r>
            <a:r>
              <a:rPr lang="en-US" altLang="en-US" sz="2400" b="1" dirty="0" err="1" smtClean="0"/>
              <a:t>f”,&amp;r</a:t>
            </a:r>
            <a:r>
              <a:rPr lang="en-US" altLang="en-US" sz="2400" b="1" dirty="0" smtClean="0"/>
              <a:t>);</a:t>
            </a:r>
            <a:endParaRPr lang="en-US" altLang="en-US" sz="2400" dirty="0"/>
          </a:p>
          <a:p>
            <a:r>
              <a:rPr lang="en-US" altLang="en-US" sz="2400" b="1" dirty="0"/>
              <a:t>   </a:t>
            </a:r>
            <a:r>
              <a:rPr lang="en-US" altLang="en-US" sz="2400" b="1" dirty="0" err="1" smtClean="0"/>
              <a:t>printf</a:t>
            </a:r>
            <a:r>
              <a:rPr lang="en-US" altLang="en-US" sz="2400" b="1" dirty="0" smtClean="0"/>
              <a:t>(“\</a:t>
            </a:r>
            <a:r>
              <a:rPr lang="en-US" altLang="en-US" sz="2400" b="1" dirty="0"/>
              <a:t>n Enter the height  = ”; </a:t>
            </a:r>
          </a:p>
          <a:p>
            <a:r>
              <a:rPr lang="en-US" altLang="en-US" sz="2400" b="1" dirty="0"/>
              <a:t>   </a:t>
            </a:r>
            <a:r>
              <a:rPr lang="en-US" altLang="en-US" sz="2400" b="1" dirty="0" err="1" smtClean="0"/>
              <a:t>scanf</a:t>
            </a:r>
            <a:r>
              <a:rPr lang="en-US" altLang="en-US" sz="2400" b="1" dirty="0" smtClean="0"/>
              <a:t>(“%</a:t>
            </a:r>
            <a:r>
              <a:rPr lang="en-US" altLang="en-US" sz="2400" b="1" dirty="0" err="1" smtClean="0"/>
              <a:t>f”,&amp;h</a:t>
            </a:r>
            <a:r>
              <a:rPr lang="en-US" altLang="en-US" sz="2400" b="1" dirty="0" smtClean="0"/>
              <a:t>);</a:t>
            </a:r>
            <a:endParaRPr lang="en-US" altLang="en-US" sz="2400" dirty="0"/>
          </a:p>
          <a:p>
            <a:r>
              <a:rPr lang="en-US" altLang="en-US" sz="2400" b="1" dirty="0"/>
              <a:t>   v = 1 / 3* 3.14 * r * r * h;</a:t>
            </a:r>
            <a:endParaRPr lang="en-US" altLang="en-US" sz="2400" dirty="0"/>
          </a:p>
          <a:p>
            <a:r>
              <a:rPr lang="en-US" altLang="en-US" sz="2400" b="1" dirty="0"/>
              <a:t>  </a:t>
            </a:r>
            <a:r>
              <a:rPr lang="en-US" altLang="en-US" sz="2400" b="1" dirty="0" err="1" smtClean="0"/>
              <a:t>printf</a:t>
            </a:r>
            <a:r>
              <a:rPr lang="en-US" altLang="en-US" sz="2400" b="1" dirty="0" smtClean="0"/>
              <a:t>(“\</a:t>
            </a:r>
            <a:r>
              <a:rPr lang="en-US" altLang="en-US" sz="2400" b="1" dirty="0"/>
              <a:t>n The volume of the cone is </a:t>
            </a:r>
            <a:r>
              <a:rPr lang="en-US" altLang="en-US" sz="2400" b="1" dirty="0" smtClean="0"/>
              <a:t> %</a:t>
            </a:r>
            <a:r>
              <a:rPr lang="en-US" altLang="en-US" sz="2400" b="1" dirty="0" err="1" smtClean="0"/>
              <a:t>f”,v</a:t>
            </a:r>
            <a:r>
              <a:rPr lang="en-US" altLang="en-US" sz="2400" b="1" dirty="0" smtClean="0"/>
              <a:t>);</a:t>
            </a:r>
            <a:endParaRPr lang="en-US" altLang="en-US" sz="2400" dirty="0"/>
          </a:p>
          <a:p>
            <a:r>
              <a:rPr lang="en-US" altLang="en-US" sz="24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en-US" altLang="en-US" smtClean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071563"/>
            <a:ext cx="8229600" cy="1042987"/>
          </a:xfrm>
        </p:spPr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Write a C program that reads two resistance values (R</a:t>
            </a:r>
            <a:r>
              <a:rPr lang="en-US" b="1" dirty="0" smtClean="0"/>
              <a:t>1</a:t>
            </a:r>
            <a:r>
              <a:rPr lang="en-US" dirty="0" smtClean="0"/>
              <a:t> and R</a:t>
            </a:r>
            <a:r>
              <a:rPr lang="en-US" b="1" dirty="0" smtClean="0"/>
              <a:t>2</a:t>
            </a:r>
            <a:r>
              <a:rPr lang="en-US" dirty="0" smtClean="0"/>
              <a:t>) that are connected as parallel on a circuit, and it calculates the equivalent resistance of the circuit. [ </a:t>
            </a:r>
            <a:r>
              <a:rPr lang="en-US" b="1" dirty="0" err="1" smtClean="0"/>
              <a:t>Hint:Equivalent</a:t>
            </a:r>
            <a:r>
              <a:rPr lang="en-US" b="1" dirty="0" smtClean="0"/>
              <a:t> resistance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 Re = R1R2 / (R1 + R2)   ]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1500188" y="2500313"/>
            <a:ext cx="5857875" cy="37861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 dirty="0"/>
              <a:t># include </a:t>
            </a:r>
            <a:r>
              <a:rPr lang="en-US" altLang="en-US" sz="2000" b="1" dirty="0" smtClean="0"/>
              <a:t>&lt;</a:t>
            </a:r>
            <a:r>
              <a:rPr lang="en-US" altLang="en-US" sz="2000" b="1" dirty="0" err="1" smtClean="0"/>
              <a:t>stdio.h</a:t>
            </a:r>
            <a:r>
              <a:rPr lang="en-US" altLang="en-US" sz="2000" b="1" dirty="0" smtClean="0"/>
              <a:t>&gt;</a:t>
            </a:r>
            <a:endParaRPr lang="en-US" altLang="en-US" sz="2000" dirty="0"/>
          </a:p>
          <a:p>
            <a:r>
              <a:rPr lang="en-US" altLang="en-US" sz="2000" b="1" dirty="0"/>
              <a:t>main()</a:t>
            </a:r>
            <a:endParaRPr lang="en-US" altLang="en-US" sz="2000" dirty="0"/>
          </a:p>
          <a:p>
            <a:r>
              <a:rPr lang="en-US" altLang="en-US" sz="2000" b="1" dirty="0"/>
              <a:t>{ </a:t>
            </a:r>
          </a:p>
          <a:p>
            <a:r>
              <a:rPr lang="en-US" altLang="en-US" sz="2000" b="1" dirty="0"/>
              <a:t>   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r1, r2;</a:t>
            </a:r>
            <a:endParaRPr lang="en-US" altLang="en-US" sz="2000" dirty="0"/>
          </a:p>
          <a:p>
            <a:r>
              <a:rPr lang="en-US" altLang="en-US" sz="2000" b="1" dirty="0"/>
              <a:t>   float re;</a:t>
            </a:r>
            <a:endParaRPr lang="en-US" altLang="en-US" sz="2000" dirty="0"/>
          </a:p>
          <a:p>
            <a:r>
              <a:rPr lang="en-US" altLang="en-US" sz="2000" b="1" dirty="0"/>
              <a:t>    </a:t>
            </a:r>
            <a:r>
              <a:rPr lang="en-US" altLang="en-US" sz="2000" b="1" dirty="0" err="1" smtClean="0"/>
              <a:t>printf</a:t>
            </a:r>
            <a:r>
              <a:rPr lang="en-US" altLang="en-US" sz="2000" b="1" dirty="0" smtClean="0"/>
              <a:t>(“\</a:t>
            </a:r>
            <a:r>
              <a:rPr lang="en-US" altLang="en-US" sz="2000" b="1" dirty="0"/>
              <a:t>n Enter the resistance 1=” </a:t>
            </a:r>
            <a:r>
              <a:rPr lang="en-US" altLang="en-US" sz="2000" b="1" dirty="0" smtClean="0"/>
              <a:t>); </a:t>
            </a:r>
            <a:endParaRPr lang="en-US" altLang="en-US" sz="2000" b="1" dirty="0"/>
          </a:p>
          <a:p>
            <a:r>
              <a:rPr lang="en-US" altLang="en-US" sz="2000" b="1" dirty="0"/>
              <a:t>    </a:t>
            </a:r>
            <a:r>
              <a:rPr lang="en-US" altLang="en-US" sz="2000" b="1" dirty="0" err="1" smtClean="0"/>
              <a:t>scanf</a:t>
            </a:r>
            <a:r>
              <a:rPr lang="en-US" altLang="en-US" sz="2000" b="1" dirty="0" smtClean="0"/>
              <a:t>(“%d”,&amp;r1);</a:t>
            </a:r>
            <a:endParaRPr lang="en-US" altLang="en-US" sz="2000" dirty="0"/>
          </a:p>
          <a:p>
            <a:r>
              <a:rPr lang="en-US" altLang="en-US" sz="2000" b="1" dirty="0"/>
              <a:t>    </a:t>
            </a:r>
            <a:r>
              <a:rPr lang="en-US" altLang="en-US" sz="2000" b="1" dirty="0" err="1" smtClean="0"/>
              <a:t>printf</a:t>
            </a:r>
            <a:r>
              <a:rPr lang="en-US" altLang="en-US" sz="2000" b="1" dirty="0" smtClean="0"/>
              <a:t>(“\</a:t>
            </a:r>
            <a:r>
              <a:rPr lang="en-US" altLang="en-US" sz="2000" b="1" dirty="0"/>
              <a:t>n Enter the resistance 2=” </a:t>
            </a:r>
            <a:r>
              <a:rPr lang="en-US" altLang="en-US" sz="2000" b="1" dirty="0" smtClean="0"/>
              <a:t>   );</a:t>
            </a:r>
            <a:endParaRPr lang="en-US" altLang="en-US" sz="2000" b="1" dirty="0"/>
          </a:p>
          <a:p>
            <a:r>
              <a:rPr lang="en-US" altLang="en-US" sz="2000" b="1" dirty="0"/>
              <a:t>    </a:t>
            </a:r>
            <a:r>
              <a:rPr lang="en-US" altLang="en-US" sz="2000" b="1" dirty="0" err="1" smtClean="0"/>
              <a:t>scanf</a:t>
            </a:r>
            <a:r>
              <a:rPr lang="en-US" altLang="en-US" sz="2000" b="1" dirty="0" smtClean="0"/>
              <a:t>(“%d”,&amp;r2);</a:t>
            </a:r>
            <a:endParaRPr lang="en-US" altLang="en-US" sz="2000" dirty="0"/>
          </a:p>
          <a:p>
            <a:r>
              <a:rPr lang="en-US" altLang="en-US" sz="2000" b="1" dirty="0"/>
              <a:t>    re = (float) r1 * r2  / (r1 + r2);</a:t>
            </a:r>
            <a:endParaRPr lang="en-US" altLang="en-US" sz="2000" dirty="0"/>
          </a:p>
          <a:p>
            <a:r>
              <a:rPr lang="en-US" altLang="en-US" sz="2000" b="1" dirty="0"/>
              <a:t>   </a:t>
            </a:r>
            <a:r>
              <a:rPr lang="en-US" altLang="en-US" sz="2000" b="1" dirty="0" err="1" smtClean="0"/>
              <a:t>printf</a:t>
            </a:r>
            <a:r>
              <a:rPr lang="en-US" altLang="en-US" sz="2000" b="1" dirty="0" smtClean="0"/>
              <a:t>("\</a:t>
            </a:r>
            <a:r>
              <a:rPr lang="en-US" altLang="en-US" sz="2000" b="1" dirty="0"/>
              <a:t>n The equivalent Resistance is </a:t>
            </a:r>
            <a:r>
              <a:rPr lang="en-US" altLang="en-US" sz="2000" b="1" dirty="0" smtClean="0"/>
              <a:t>“,re);;</a:t>
            </a:r>
            <a:endParaRPr lang="en-US" altLang="en-US" sz="2000" dirty="0"/>
          </a:p>
          <a:p>
            <a:r>
              <a:rPr lang="en-US" altLang="en-US" sz="2000" b="1" dirty="0"/>
              <a:t>}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71550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Write a C program that reads in an integer (x) and then calculates and displays its square (x</a:t>
            </a:r>
            <a:r>
              <a:rPr lang="en-US" baseline="30000" dirty="0" smtClean="0"/>
              <a:t>2</a:t>
            </a:r>
            <a:r>
              <a:rPr lang="en-US" dirty="0" smtClean="0"/>
              <a:t>) and its cube (x</a:t>
            </a:r>
            <a:r>
              <a:rPr lang="en-US" baseline="30000" dirty="0" smtClean="0"/>
              <a:t>3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642938" y="2643188"/>
            <a:ext cx="7572375" cy="3692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/>
              <a:t># include </a:t>
            </a:r>
            <a:r>
              <a:rPr lang="en-US" altLang="en-US" sz="2400" dirty="0" smtClean="0"/>
              <a:t>&lt;</a:t>
            </a:r>
            <a:r>
              <a:rPr lang="en-US" altLang="en-US" sz="2400" dirty="0" err="1" smtClean="0"/>
              <a:t>stdio.h</a:t>
            </a:r>
            <a:r>
              <a:rPr lang="en-US" altLang="en-US" sz="2400" dirty="0" smtClean="0"/>
              <a:t>&gt;</a:t>
            </a:r>
            <a:endParaRPr lang="en-US" altLang="en-US" sz="2400" dirty="0"/>
          </a:p>
          <a:p>
            <a:r>
              <a:rPr lang="en-US" altLang="en-US" sz="2400" dirty="0"/>
              <a:t>main()</a:t>
            </a:r>
          </a:p>
          <a:p>
            <a:r>
              <a:rPr lang="en-US" altLang="en-US" sz="2400" dirty="0"/>
              <a:t>{  </a:t>
            </a:r>
            <a:r>
              <a:rPr lang="en-US" altLang="en-US" sz="2400" dirty="0" err="1"/>
              <a:t>int</a:t>
            </a:r>
            <a:r>
              <a:rPr lang="en-US" altLang="en-US" sz="2400" dirty="0"/>
              <a:t> x, x2, x3;</a:t>
            </a:r>
          </a:p>
          <a:p>
            <a:r>
              <a:rPr lang="en-US" altLang="en-US" sz="2400" dirty="0"/>
              <a:t>   </a:t>
            </a:r>
            <a:r>
              <a:rPr lang="en-US" altLang="en-US" sz="2400" dirty="0" err="1" smtClean="0"/>
              <a:t>printf</a:t>
            </a:r>
            <a:r>
              <a:rPr lang="en-US" altLang="en-US" sz="2400" dirty="0" smtClean="0"/>
              <a:t>(“ </a:t>
            </a:r>
            <a:r>
              <a:rPr lang="en-US" altLang="en-US" sz="2400" dirty="0"/>
              <a:t>X   = </a:t>
            </a:r>
            <a:r>
              <a:rPr lang="en-US" altLang="en-US" sz="2400" dirty="0" smtClean="0"/>
              <a:t>”); </a:t>
            </a:r>
            <a:endParaRPr lang="en-US" altLang="en-US" sz="2400" dirty="0"/>
          </a:p>
          <a:p>
            <a:r>
              <a:rPr lang="en-US" altLang="en-US" sz="2400" dirty="0"/>
              <a:t>   </a:t>
            </a:r>
            <a:r>
              <a:rPr lang="en-US" altLang="en-US" sz="2400" dirty="0" err="1" smtClean="0"/>
              <a:t>scanf</a:t>
            </a:r>
            <a:r>
              <a:rPr lang="en-US" altLang="en-US" sz="2400" dirty="0" smtClean="0"/>
              <a:t>(“%</a:t>
            </a:r>
            <a:r>
              <a:rPr lang="en-US" altLang="en-US" sz="2400" dirty="0" err="1" smtClean="0"/>
              <a:t>d”,&amp;x</a:t>
            </a:r>
            <a:r>
              <a:rPr lang="en-US" altLang="en-US" sz="2400" dirty="0"/>
              <a:t>)</a:t>
            </a:r>
            <a:r>
              <a:rPr lang="en-US" altLang="en-US" sz="2400" dirty="0" smtClean="0"/>
              <a:t>;</a:t>
            </a:r>
            <a:endParaRPr lang="en-US" altLang="en-US" sz="2400" dirty="0"/>
          </a:p>
          <a:p>
            <a:r>
              <a:rPr lang="en-US" altLang="en-US" sz="2400" dirty="0"/>
              <a:t>   x2 = x * x;</a:t>
            </a:r>
          </a:p>
          <a:p>
            <a:r>
              <a:rPr lang="en-US" altLang="en-US" sz="2400" dirty="0"/>
              <a:t>   x3 = x2 * x;</a:t>
            </a:r>
          </a:p>
          <a:p>
            <a:r>
              <a:rPr lang="en-US" altLang="en-US" sz="2400" dirty="0"/>
              <a:t>   </a:t>
            </a:r>
            <a:r>
              <a:rPr lang="en-US" altLang="en-US" sz="2400" dirty="0" err="1" smtClean="0"/>
              <a:t>printf</a:t>
            </a:r>
            <a:r>
              <a:rPr lang="en-US" altLang="en-US" sz="2400" dirty="0" smtClean="0"/>
              <a:t>(“\</a:t>
            </a:r>
            <a:r>
              <a:rPr lang="en-US" altLang="en-US" sz="2400" dirty="0"/>
              <a:t>n Square of X is </a:t>
            </a:r>
            <a:r>
              <a:rPr lang="en-US" altLang="en-US" sz="2400" dirty="0" smtClean="0"/>
              <a:t> %d </a:t>
            </a:r>
            <a:r>
              <a:rPr lang="en-US" altLang="en-US" sz="2400" dirty="0"/>
              <a:t>cube of X is </a:t>
            </a:r>
            <a:r>
              <a:rPr lang="en-US" altLang="en-US" sz="2400" dirty="0" smtClean="0"/>
              <a:t>%</a:t>
            </a:r>
            <a:r>
              <a:rPr lang="en-US" altLang="en-US" sz="2400" smtClean="0"/>
              <a:t>d”,x2,x3);   </a:t>
            </a:r>
            <a:endParaRPr lang="en-US" altLang="en-US" sz="2400" dirty="0"/>
          </a:p>
          <a:p>
            <a:r>
              <a:rPr lang="en-US" altLang="en-US" sz="2400" dirty="0"/>
              <a:t>}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85813" y="2643188"/>
            <a:ext cx="7772400" cy="136207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That’s </a:t>
            </a:r>
            <a:r>
              <a:rPr lang="en-US" dirty="0" smtClean="0"/>
              <a:t>It </a:t>
            </a:r>
            <a:r>
              <a:rPr lang="en-US" dirty="0" smtClean="0"/>
              <a:t>for now!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86750" cy="1000125"/>
          </a:xfrm>
        </p:spPr>
        <p:txBody>
          <a:bodyPr/>
          <a:lstStyle/>
          <a:p>
            <a:r>
              <a:rPr lang="en-US" altLang="en-US" sz="3200" b="1" smtClean="0"/>
              <a:t>Data Type of an Arithmetic Expression</a:t>
            </a:r>
            <a:endParaRPr lang="en-US" alt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863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/>
              <a:t>Example</a:t>
            </a:r>
            <a:endParaRPr lang="en-US" i="1" dirty="0" smtClean="0"/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int</a:t>
            </a:r>
            <a:r>
              <a:rPr lang="en-US" dirty="0" smtClean="0"/>
              <a:t> * </a:t>
            </a:r>
            <a:r>
              <a:rPr lang="en-US" dirty="0" err="1" smtClean="0"/>
              <a:t>int</a:t>
            </a:r>
            <a:r>
              <a:rPr lang="en-US" dirty="0" smtClean="0"/>
              <a:t>;    	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int</a:t>
            </a:r>
            <a:r>
              <a:rPr lang="en-US" dirty="0" smtClean="0"/>
              <a:t> + float;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double / float;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– double;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int</a:t>
            </a:r>
            <a:r>
              <a:rPr lang="en-US" dirty="0" smtClean="0"/>
              <a:t>*</a:t>
            </a:r>
            <a:r>
              <a:rPr lang="en-US" dirty="0" err="1" smtClean="0"/>
              <a:t>int</a:t>
            </a:r>
            <a:r>
              <a:rPr lang="en-US" dirty="0" smtClean="0"/>
              <a:t>/float;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float*</a:t>
            </a:r>
            <a:r>
              <a:rPr lang="en-US" dirty="0" err="1" smtClean="0"/>
              <a:t>int-int</a:t>
            </a:r>
            <a:r>
              <a:rPr lang="en-US" dirty="0" smtClean="0"/>
              <a:t>*double;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int</a:t>
            </a:r>
            <a:r>
              <a:rPr lang="en-US" dirty="0" smtClean="0"/>
              <a:t>*(</a:t>
            </a:r>
            <a:r>
              <a:rPr lang="en-US" dirty="0" err="1" smtClean="0"/>
              <a:t>float+double</a:t>
            </a:r>
            <a:r>
              <a:rPr lang="en-US" dirty="0" smtClean="0"/>
              <a:t>);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int</a:t>
            </a:r>
            <a:r>
              <a:rPr lang="en-US" dirty="0" smtClean="0"/>
              <a:t>/</a:t>
            </a:r>
            <a:r>
              <a:rPr lang="en-US" dirty="0" err="1" smtClean="0"/>
              <a:t>int</a:t>
            </a:r>
            <a:r>
              <a:rPr lang="en-US" dirty="0" smtClean="0"/>
              <a:t>; 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3286125" y="1571625"/>
            <a:ext cx="1785938" cy="357188"/>
          </a:xfrm>
          <a:prstGeom prst="wedgeRectCallout">
            <a:avLst>
              <a:gd name="adj1" fmla="val -118185"/>
              <a:gd name="adj2" fmla="val 516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result  </a:t>
            </a:r>
            <a:r>
              <a:rPr lang="en-US" b="1" dirty="0" err="1"/>
              <a:t>int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3500438" y="2143125"/>
            <a:ext cx="1785937" cy="357188"/>
          </a:xfrm>
          <a:prstGeom prst="wedgeRectCallout">
            <a:avLst>
              <a:gd name="adj1" fmla="val -103762"/>
              <a:gd name="adj2" fmla="val 444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result  float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4357688" y="2857500"/>
            <a:ext cx="1785937" cy="357188"/>
          </a:xfrm>
          <a:prstGeom prst="wedgeRectCallout">
            <a:avLst>
              <a:gd name="adj1" fmla="val -107368"/>
              <a:gd name="adj2" fmla="val 26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result  double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4214813" y="3429000"/>
            <a:ext cx="1785937" cy="357188"/>
          </a:xfrm>
          <a:prstGeom prst="wedgeRectCallout">
            <a:avLst>
              <a:gd name="adj1" fmla="val -107368"/>
              <a:gd name="adj2" fmla="val 26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result  double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5143500" y="5286375"/>
            <a:ext cx="1785938" cy="357188"/>
          </a:xfrm>
          <a:prstGeom prst="wedgeRectCallout">
            <a:avLst>
              <a:gd name="adj1" fmla="val -107368"/>
              <a:gd name="adj2" fmla="val 26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result  double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5286375" y="4714875"/>
            <a:ext cx="1785938" cy="357188"/>
          </a:xfrm>
          <a:prstGeom prst="wedgeRectCallout">
            <a:avLst>
              <a:gd name="adj1" fmla="val -107368"/>
              <a:gd name="adj2" fmla="val 26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result  double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3857625" y="4000500"/>
            <a:ext cx="1785938" cy="357188"/>
          </a:xfrm>
          <a:prstGeom prst="wedgeRectCallout">
            <a:avLst>
              <a:gd name="adj1" fmla="val -103762"/>
              <a:gd name="adj2" fmla="val 444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result  float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3071813" y="5786438"/>
            <a:ext cx="1785937" cy="357187"/>
          </a:xfrm>
          <a:prstGeom prst="wedgeRectCallout">
            <a:avLst>
              <a:gd name="adj1" fmla="val -118185"/>
              <a:gd name="adj2" fmla="val 516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result  </a:t>
            </a:r>
            <a:r>
              <a:rPr lang="en-US" b="1" dirty="0" err="1"/>
              <a:t>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87"/>
          </a:xfrm>
        </p:spPr>
        <p:txBody>
          <a:bodyPr/>
          <a:lstStyle/>
          <a:p>
            <a:r>
              <a:rPr lang="en-US" altLang="en-US" sz="3200" smtClean="0"/>
              <a:t>Data Type of an Arithmetic Expression :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718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data type  of the target variable is also important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>
                <a:solidFill>
                  <a:srgbClr val="00B050"/>
                </a:solidFill>
              </a:rPr>
              <a:t>result is a real number </a:t>
            </a:r>
            <a:r>
              <a:rPr lang="en-US" dirty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target variable </a:t>
            </a:r>
            <a:r>
              <a:rPr lang="en-US" dirty="0">
                <a:solidFill>
                  <a:srgbClr val="FF0000"/>
                </a:solidFill>
              </a:rPr>
              <a:t>is declared as integer</a:t>
            </a:r>
            <a:r>
              <a:rPr lang="en-US" dirty="0"/>
              <a:t>, only the integer part of the result will be kept, and </a:t>
            </a:r>
            <a:r>
              <a:rPr lang="en-US" dirty="0">
                <a:solidFill>
                  <a:srgbClr val="FF0000"/>
                </a:solidFill>
              </a:rPr>
              <a:t>decimal part will be lost</a:t>
            </a:r>
            <a:r>
              <a:rPr lang="en-US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Example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4714875" y="5786438"/>
            <a:ext cx="4214813" cy="857250"/>
          </a:xfrm>
          <a:prstGeom prst="wedgeRectCallout">
            <a:avLst>
              <a:gd name="adj1" fmla="val -83475"/>
              <a:gd name="adj2" fmla="val -14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The result is calculated as 16.66667</a:t>
            </a: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But </a:t>
            </a:r>
            <a:r>
              <a:rPr lang="en-US" sz="2400" b="1" dirty="0" err="1"/>
              <a:t>avg</a:t>
            </a:r>
            <a:r>
              <a:rPr lang="en-US" sz="2400" b="1" dirty="0"/>
              <a:t> will be </a:t>
            </a:r>
            <a:r>
              <a:rPr lang="en-US" sz="2400" b="1" dirty="0">
                <a:solidFill>
                  <a:srgbClr val="FF0000"/>
                </a:solidFill>
              </a:rPr>
              <a:t>16 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714750" y="928688"/>
            <a:ext cx="5286375" cy="785812"/>
            <a:chOff x="3500430" y="928670"/>
            <a:chExt cx="5286412" cy="785818"/>
          </a:xfrm>
        </p:grpSpPr>
        <p:sp>
          <p:nvSpPr>
            <p:cNvPr id="5" name="Rounded Rectangular Callout 4"/>
            <p:cNvSpPr/>
            <p:nvPr/>
          </p:nvSpPr>
          <p:spPr>
            <a:xfrm>
              <a:off x="3500430" y="928670"/>
              <a:ext cx="5286412" cy="571504"/>
            </a:xfrm>
            <a:prstGeom prst="wedgeRoundRectCallout">
              <a:avLst>
                <a:gd name="adj1" fmla="val -13551"/>
                <a:gd name="adj2" fmla="val 59495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 on the left hand side of the assignment operator (‘=‘)</a:t>
              </a:r>
            </a:p>
          </p:txBody>
        </p:sp>
        <p:sp>
          <p:nvSpPr>
            <p:cNvPr id="6" name="Right Brace 5"/>
            <p:cNvSpPr/>
            <p:nvPr/>
          </p:nvSpPr>
          <p:spPr>
            <a:xfrm rot="16200000">
              <a:off x="5250661" y="392885"/>
              <a:ext cx="285752" cy="2357455"/>
            </a:xfrm>
            <a:prstGeom prst="righ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4929188"/>
            <a:ext cx="4643437" cy="13843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>
                <a:latin typeface="Bodoni MT" pitchFamily="18" charset="0"/>
              </a:rPr>
              <a:t> </a:t>
            </a:r>
            <a:r>
              <a:rPr lang="en-US" altLang="en-US" sz="2800">
                <a:latin typeface="Bodoni MT" pitchFamily="18" charset="0"/>
              </a:rPr>
              <a:t>int avg;</a:t>
            </a:r>
          </a:p>
          <a:p>
            <a:r>
              <a:rPr lang="en-US" altLang="en-US" sz="2800">
                <a:latin typeface="Bodoni MT" pitchFamily="18" charset="0"/>
              </a:rPr>
              <a:t>float sum=100.0,  cnt = 6.0;</a:t>
            </a:r>
          </a:p>
          <a:p>
            <a:r>
              <a:rPr lang="en-US" altLang="en-US" sz="2800">
                <a:latin typeface="Bodoni MT" pitchFamily="18" charset="0"/>
              </a:rPr>
              <a:t>avg = sum / cnt;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686800" cy="1143000"/>
          </a:xfrm>
        </p:spPr>
        <p:txBody>
          <a:bodyPr/>
          <a:lstStyle/>
          <a:p>
            <a:r>
              <a:rPr lang="en-US" altLang="en-US" sz="3200" smtClean="0"/>
              <a:t>Data Type of an Arithmetic Expression : </a:t>
            </a:r>
            <a:r>
              <a:rPr lang="en-US" altLang="en-US" sz="2800" smtClean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Division </a:t>
            </a:r>
            <a:r>
              <a:rPr lang="en-US" dirty="0"/>
              <a:t>operation </a:t>
            </a:r>
            <a:r>
              <a:rPr lang="en-US" dirty="0" smtClean="0"/>
              <a:t>is normally expected </a:t>
            </a:r>
            <a:r>
              <a:rPr lang="en-US" dirty="0"/>
              <a:t>to give a real result but actually it </a:t>
            </a:r>
            <a:r>
              <a:rPr lang="en-US" dirty="0" smtClean="0"/>
              <a:t>may produce </a:t>
            </a:r>
            <a:r>
              <a:rPr lang="en-US" dirty="0"/>
              <a:t>an integer result.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Example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4857750" y="3357563"/>
            <a:ext cx="3571875" cy="785812"/>
          </a:xfrm>
          <a:prstGeom prst="wedgeRectCallout">
            <a:avLst>
              <a:gd name="adj1" fmla="val -81481"/>
              <a:gd name="adj2" fmla="val 82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The result of the division will be 16</a:t>
            </a: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/>
              <a:t>avg</a:t>
            </a:r>
            <a:r>
              <a:rPr lang="en-US" b="1" dirty="0"/>
              <a:t> will be 16.0 </a:t>
            </a:r>
            <a:endParaRPr lang="en-US" dirty="0"/>
          </a:p>
        </p:txBody>
      </p:sp>
      <p:sp>
        <p:nvSpPr>
          <p:cNvPr id="9221" name="Content Placeholder 2"/>
          <p:cNvSpPr txBox="1">
            <a:spLocks/>
          </p:cNvSpPr>
          <p:nvPr/>
        </p:nvSpPr>
        <p:spPr bwMode="auto">
          <a:xfrm>
            <a:off x="428625" y="3429000"/>
            <a:ext cx="4214813" cy="150018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800">
                <a:latin typeface="Bodoni MT" pitchFamily="18" charset="0"/>
              </a:rPr>
              <a:t>float avg;</a:t>
            </a:r>
          </a:p>
          <a:p>
            <a:pPr>
              <a:buFont typeface="Arial" pitchFamily="34" charset="0"/>
              <a:buNone/>
            </a:pPr>
            <a:r>
              <a:rPr lang="en-US" altLang="en-US" sz="2800">
                <a:latin typeface="Bodoni MT" pitchFamily="18" charset="0"/>
              </a:rPr>
              <a:t>int sum=100,  cnt = 6;</a:t>
            </a:r>
          </a:p>
          <a:p>
            <a:pPr>
              <a:buFont typeface="Arial" pitchFamily="34" charset="0"/>
              <a:buNone/>
            </a:pPr>
            <a:r>
              <a:rPr lang="en-US" altLang="en-US" sz="2800">
                <a:latin typeface="Bodoni MT" pitchFamily="18" charset="0"/>
              </a:rPr>
              <a:t>avg = sum / cnt;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7188" y="5000625"/>
            <a:ext cx="8229600" cy="135731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Only the integer part of the result will be considered if two operands are integer 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Even when the target variable is float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>Data Type of an Arithmetic Expression : (Continued)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2000250"/>
            <a:ext cx="5972175" cy="4614863"/>
          </a:xfrm>
          <a:ln>
            <a:solidFill>
              <a:srgbClr val="002060"/>
            </a:solidFill>
          </a:ln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#include &lt;</a:t>
            </a:r>
            <a:r>
              <a:rPr lang="en-US" dirty="0" err="1" smtClean="0">
                <a:latin typeface="Bodoni MT" pitchFamily="18" charset="0"/>
              </a:rPr>
              <a:t>stdio.h</a:t>
            </a:r>
            <a:r>
              <a:rPr lang="en-US" dirty="0" smtClean="0">
                <a:latin typeface="Bodoni MT" pitchFamily="18" charset="0"/>
              </a:rPr>
              <a:t>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Bodoni MT" pitchFamily="18" charset="0"/>
              </a:rPr>
              <a:t>int</a:t>
            </a:r>
            <a:r>
              <a:rPr lang="en-US" dirty="0" smtClean="0">
                <a:latin typeface="Bodoni MT" pitchFamily="18" charset="0"/>
              </a:rPr>
              <a:t> main()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	</a:t>
            </a:r>
            <a:r>
              <a:rPr lang="en-US" dirty="0" err="1" smtClean="0">
                <a:latin typeface="Bodoni MT" pitchFamily="18" charset="0"/>
              </a:rPr>
              <a:t>int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i</a:t>
            </a:r>
            <a:r>
              <a:rPr lang="en-US" dirty="0" smtClean="0">
                <a:latin typeface="Bodoni MT" pitchFamily="18" charset="0"/>
              </a:rPr>
              <a:t>=5, j=2, </a:t>
            </a:r>
            <a:r>
              <a:rPr lang="en-US" dirty="0" err="1" smtClean="0">
                <a:latin typeface="Bodoni MT" pitchFamily="18" charset="0"/>
              </a:rPr>
              <a:t>rm</a:t>
            </a:r>
            <a:r>
              <a:rPr lang="en-US" dirty="0" smtClean="0">
                <a:latin typeface="Bodoni MT" pitchFamily="18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	float </a:t>
            </a:r>
            <a:r>
              <a:rPr lang="en-US" dirty="0" err="1" smtClean="0">
                <a:latin typeface="Bodoni MT" pitchFamily="18" charset="0"/>
              </a:rPr>
              <a:t>dv</a:t>
            </a:r>
            <a:r>
              <a:rPr lang="en-US" dirty="0" smtClean="0">
                <a:latin typeface="Bodoni MT" pitchFamily="18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	j=j+1;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	</a:t>
            </a:r>
            <a:r>
              <a:rPr lang="en-US" dirty="0" err="1" smtClean="0">
                <a:latin typeface="Bodoni MT" pitchFamily="18" charset="0"/>
              </a:rPr>
              <a:t>rm</a:t>
            </a:r>
            <a:r>
              <a:rPr lang="en-US" dirty="0" smtClean="0">
                <a:latin typeface="Bodoni MT" pitchFamily="18" charset="0"/>
              </a:rPr>
              <a:t>= </a:t>
            </a:r>
            <a:r>
              <a:rPr lang="en-US" dirty="0" err="1" smtClean="0">
                <a:latin typeface="Bodoni MT" pitchFamily="18" charset="0"/>
              </a:rPr>
              <a:t>i%j</a:t>
            </a:r>
            <a:r>
              <a:rPr lang="en-US" dirty="0" smtClean="0">
                <a:latin typeface="Bodoni MT" pitchFamily="18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   </a:t>
            </a:r>
            <a:r>
              <a:rPr lang="en-US" dirty="0" err="1" smtClean="0">
                <a:latin typeface="Bodoni MT" pitchFamily="18" charset="0"/>
              </a:rPr>
              <a:t>dv</a:t>
            </a:r>
            <a:r>
              <a:rPr lang="en-US" dirty="0" smtClean="0">
                <a:latin typeface="Bodoni MT" pitchFamily="18" charset="0"/>
              </a:rPr>
              <a:t>= </a:t>
            </a:r>
            <a:r>
              <a:rPr lang="en-US" dirty="0" err="1" smtClean="0">
                <a:latin typeface="Bodoni MT" pitchFamily="18" charset="0"/>
              </a:rPr>
              <a:t>i</a:t>
            </a:r>
            <a:r>
              <a:rPr lang="en-US" dirty="0" smtClean="0">
                <a:latin typeface="Bodoni MT" pitchFamily="18" charset="0"/>
              </a:rPr>
              <a:t>/j;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   </a:t>
            </a:r>
            <a:r>
              <a:rPr lang="en-US" dirty="0" err="1" smtClean="0">
                <a:latin typeface="Bodoni MT" pitchFamily="18" charset="0"/>
              </a:rPr>
              <a:t>printf</a:t>
            </a:r>
            <a:r>
              <a:rPr lang="en-US" dirty="0" smtClean="0">
                <a:latin typeface="Bodoni MT" pitchFamily="18" charset="0"/>
              </a:rPr>
              <a:t>(“%d  %f”,</a:t>
            </a:r>
            <a:r>
              <a:rPr lang="en-US" dirty="0" err="1" smtClean="0">
                <a:latin typeface="Bodoni MT" pitchFamily="18" charset="0"/>
              </a:rPr>
              <a:t>rm,dv</a:t>
            </a:r>
            <a:r>
              <a:rPr lang="en-US" dirty="0" smtClean="0">
                <a:latin typeface="Bodoni MT" pitchFamily="18" charset="0"/>
              </a:rPr>
              <a:t>);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}</a:t>
            </a:r>
            <a:r>
              <a:rPr lang="en-US" dirty="0">
                <a:latin typeface="Bodoni MT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Bodoni M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3" y="1214438"/>
            <a:ext cx="1857375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cs typeface="+mn-cs"/>
              </a:rPr>
              <a:t>Example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76872"/>
            <a:ext cx="3922598" cy="12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xit" presetSubtype="54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>Data Type of an Arithmetic Expression : (Continued</a:t>
            </a:r>
            <a:r>
              <a:rPr lang="en-US" sz="3600" b="1" dirty="0" smtClean="0"/>
              <a:t>)</a:t>
            </a:r>
            <a:br>
              <a:rPr lang="en-US" sz="3600" b="1" dirty="0" smtClean="0"/>
            </a:br>
            <a:r>
              <a:rPr lang="en-US" sz="3600" b="1" dirty="0" smtClean="0"/>
              <a:t>Type Casting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2000250"/>
            <a:ext cx="5972175" cy="4614863"/>
          </a:xfrm>
          <a:ln>
            <a:solidFill>
              <a:srgbClr val="002060"/>
            </a:solidFill>
          </a:ln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>
                <a:latin typeface="Bodoni MT" pitchFamily="18" charset="0"/>
              </a:rPr>
              <a:t>#include </a:t>
            </a:r>
            <a:r>
              <a:rPr lang="en-US" dirty="0">
                <a:latin typeface="Bodoni MT" pitchFamily="18" charset="0"/>
              </a:rPr>
              <a:t> &lt;</a:t>
            </a:r>
            <a:r>
              <a:rPr lang="en-US" dirty="0" err="1">
                <a:latin typeface="Bodoni MT" pitchFamily="18" charset="0"/>
              </a:rPr>
              <a:t>stdio.h</a:t>
            </a:r>
            <a:r>
              <a:rPr lang="en-US" dirty="0">
                <a:latin typeface="Bodoni MT" pitchFamily="18" charset="0"/>
              </a:rPr>
              <a:t>&gt;</a:t>
            </a:r>
            <a:endParaRPr lang="en-US" dirty="0" smtClean="0">
              <a:latin typeface="Bodoni MT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Bodoni MT" pitchFamily="18" charset="0"/>
              </a:rPr>
              <a:t>int</a:t>
            </a:r>
            <a:r>
              <a:rPr lang="en-US" dirty="0" smtClean="0">
                <a:latin typeface="Bodoni MT" pitchFamily="18" charset="0"/>
              </a:rPr>
              <a:t> main()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	</a:t>
            </a:r>
            <a:r>
              <a:rPr lang="en-US" dirty="0" err="1" smtClean="0">
                <a:latin typeface="Bodoni MT" pitchFamily="18" charset="0"/>
              </a:rPr>
              <a:t>int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i</a:t>
            </a:r>
            <a:r>
              <a:rPr lang="en-US" dirty="0" smtClean="0">
                <a:latin typeface="Bodoni MT" pitchFamily="18" charset="0"/>
              </a:rPr>
              <a:t>=5, j=2, </a:t>
            </a:r>
            <a:r>
              <a:rPr lang="en-US" dirty="0" err="1" smtClean="0">
                <a:latin typeface="Bodoni MT" pitchFamily="18" charset="0"/>
              </a:rPr>
              <a:t>rm</a:t>
            </a:r>
            <a:r>
              <a:rPr lang="en-US" dirty="0" smtClean="0">
                <a:latin typeface="Bodoni MT" pitchFamily="18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	float dv;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	j=j+1;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	</a:t>
            </a:r>
            <a:r>
              <a:rPr lang="en-US" dirty="0" err="1" smtClean="0">
                <a:latin typeface="Bodoni MT" pitchFamily="18" charset="0"/>
              </a:rPr>
              <a:t>rm</a:t>
            </a:r>
            <a:r>
              <a:rPr lang="en-US" dirty="0" smtClean="0">
                <a:latin typeface="Bodoni MT" pitchFamily="18" charset="0"/>
              </a:rPr>
              <a:t>= </a:t>
            </a:r>
            <a:r>
              <a:rPr lang="en-US" dirty="0" err="1" smtClean="0">
                <a:latin typeface="Bodoni MT" pitchFamily="18" charset="0"/>
              </a:rPr>
              <a:t>i%j</a:t>
            </a:r>
            <a:r>
              <a:rPr lang="en-US" dirty="0" smtClean="0">
                <a:latin typeface="Bodoni MT" pitchFamily="18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   dv= </a:t>
            </a:r>
            <a:r>
              <a:rPr lang="en-US" dirty="0" smtClean="0">
                <a:solidFill>
                  <a:srgbClr val="FF0000"/>
                </a:solidFill>
                <a:latin typeface="Bodoni MT" pitchFamily="18" charset="0"/>
              </a:rPr>
              <a:t>(float)</a:t>
            </a:r>
            <a:r>
              <a:rPr lang="en-US" dirty="0" err="1" smtClean="0">
                <a:latin typeface="Bodoni MT" pitchFamily="18" charset="0"/>
              </a:rPr>
              <a:t>i</a:t>
            </a:r>
            <a:r>
              <a:rPr lang="en-US" dirty="0" smtClean="0">
                <a:latin typeface="Bodoni MT" pitchFamily="18" charset="0"/>
              </a:rPr>
              <a:t>/j;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>
                <a:latin typeface="Bodoni MT" pitchFamily="18" charset="0"/>
              </a:rPr>
              <a:t>  </a:t>
            </a:r>
            <a:r>
              <a:rPr lang="en-US" dirty="0" err="1">
                <a:latin typeface="Bodoni MT" pitchFamily="18" charset="0"/>
              </a:rPr>
              <a:t>printf</a:t>
            </a:r>
            <a:r>
              <a:rPr lang="en-US" dirty="0">
                <a:latin typeface="Bodoni MT" pitchFamily="18" charset="0"/>
              </a:rPr>
              <a:t>(“%d  </a:t>
            </a:r>
            <a:r>
              <a:rPr lang="en-US" dirty="0" smtClean="0">
                <a:latin typeface="Bodoni MT" pitchFamily="18" charset="0"/>
              </a:rPr>
              <a:t>%f”,</a:t>
            </a:r>
            <a:r>
              <a:rPr lang="en-US" dirty="0" err="1">
                <a:latin typeface="Bodoni MT" pitchFamily="18" charset="0"/>
              </a:rPr>
              <a:t>rm,dv</a:t>
            </a:r>
            <a:r>
              <a:rPr lang="en-US" dirty="0">
                <a:latin typeface="Bodoni MT" pitchFamily="18" charset="0"/>
              </a:rPr>
              <a:t>);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}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Bodoni M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3" y="1214438"/>
            <a:ext cx="1857375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cs typeface="+mn-cs"/>
              </a:rPr>
              <a:t>Example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29125" y="2857500"/>
            <a:ext cx="1785938" cy="1643063"/>
          </a:xfrm>
          <a:prstGeom prst="wedgeRoundRectCallout">
            <a:avLst>
              <a:gd name="adj1" fmla="val -158313"/>
              <a:gd name="adj2" fmla="val 982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Type cast: tells the compiler to treat  </a:t>
            </a:r>
            <a:r>
              <a:rPr lang="en-US" sz="2000" i="1" dirty="0" err="1"/>
              <a:t>i</a:t>
            </a:r>
            <a:r>
              <a:rPr lang="en-US" dirty="0"/>
              <a:t>  as a floating point number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072063" y="5000625"/>
            <a:ext cx="3714750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Because of the type cast the result of the arithmetic operation is  float and the target is also float.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This means, we will see the correct result on the output.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14438"/>
            <a:ext cx="4430600" cy="125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/>
              <a:t>Data Type of an Arithmetic Expression : (Continued</a:t>
            </a:r>
            <a:r>
              <a:rPr lang="en-US" sz="3600" b="1" dirty="0" smtClean="0"/>
              <a:t>)</a:t>
            </a:r>
            <a:br>
              <a:rPr lang="en-US" sz="3600" b="1" dirty="0" smtClean="0"/>
            </a:br>
            <a:r>
              <a:rPr lang="en-US" sz="3600" b="1" dirty="0" smtClean="0"/>
              <a:t>Type Casting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2000250"/>
            <a:ext cx="5972175" cy="4614863"/>
          </a:xfrm>
          <a:ln>
            <a:solidFill>
              <a:srgbClr val="002060"/>
            </a:solidFill>
          </a:ln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>
                <a:latin typeface="Bodoni MT" pitchFamily="18" charset="0"/>
              </a:rPr>
              <a:t>#include </a:t>
            </a:r>
            <a:r>
              <a:rPr lang="en-US" dirty="0">
                <a:latin typeface="Bodoni MT" pitchFamily="18" charset="0"/>
              </a:rPr>
              <a:t> &lt;</a:t>
            </a:r>
            <a:r>
              <a:rPr lang="en-US" dirty="0" err="1">
                <a:latin typeface="Bodoni MT" pitchFamily="18" charset="0"/>
              </a:rPr>
              <a:t>stdio.h</a:t>
            </a:r>
            <a:r>
              <a:rPr lang="en-US" dirty="0">
                <a:latin typeface="Bodoni MT" pitchFamily="18" charset="0"/>
              </a:rPr>
              <a:t>&gt;</a:t>
            </a:r>
            <a:endParaRPr lang="en-US" dirty="0" smtClean="0">
              <a:latin typeface="Bodoni MT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Bodoni MT" pitchFamily="18" charset="0"/>
              </a:rPr>
              <a:t>int</a:t>
            </a:r>
            <a:r>
              <a:rPr lang="en-US" dirty="0" smtClean="0">
                <a:latin typeface="Bodoni MT" pitchFamily="18" charset="0"/>
              </a:rPr>
              <a:t> main()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	</a:t>
            </a:r>
            <a:r>
              <a:rPr lang="en-US" dirty="0" err="1" smtClean="0">
                <a:latin typeface="Bodoni MT" pitchFamily="18" charset="0"/>
              </a:rPr>
              <a:t>int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i</a:t>
            </a:r>
            <a:r>
              <a:rPr lang="en-US" dirty="0" smtClean="0">
                <a:latin typeface="Bodoni MT" pitchFamily="18" charset="0"/>
              </a:rPr>
              <a:t>=5, j=2, </a:t>
            </a:r>
            <a:r>
              <a:rPr lang="en-US" dirty="0" err="1" smtClean="0">
                <a:latin typeface="Bodoni MT" pitchFamily="18" charset="0"/>
              </a:rPr>
              <a:t>rm</a:t>
            </a:r>
            <a:r>
              <a:rPr lang="en-US" dirty="0" smtClean="0">
                <a:latin typeface="Bodoni MT" pitchFamily="18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	float </a:t>
            </a:r>
            <a:r>
              <a:rPr lang="en-US" dirty="0" err="1" smtClean="0">
                <a:latin typeface="Bodoni MT" pitchFamily="18" charset="0"/>
              </a:rPr>
              <a:t>dv</a:t>
            </a:r>
            <a:r>
              <a:rPr lang="en-US" dirty="0" smtClean="0">
                <a:latin typeface="Bodoni MT" pitchFamily="18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	j=j+1;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	</a:t>
            </a:r>
            <a:r>
              <a:rPr lang="en-US" dirty="0" err="1" smtClean="0">
                <a:latin typeface="Bodoni MT" pitchFamily="18" charset="0"/>
              </a:rPr>
              <a:t>rm</a:t>
            </a:r>
            <a:r>
              <a:rPr lang="en-US" dirty="0" smtClean="0">
                <a:latin typeface="Bodoni MT" pitchFamily="18" charset="0"/>
              </a:rPr>
              <a:t>= </a:t>
            </a:r>
            <a:r>
              <a:rPr lang="en-US" dirty="0" err="1" smtClean="0">
                <a:latin typeface="Bodoni MT" pitchFamily="18" charset="0"/>
              </a:rPr>
              <a:t>i%j</a:t>
            </a:r>
            <a:r>
              <a:rPr lang="en-US" dirty="0" smtClean="0">
                <a:latin typeface="Bodoni MT" pitchFamily="18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   </a:t>
            </a:r>
            <a:r>
              <a:rPr lang="en-US" dirty="0" err="1" smtClean="0">
                <a:latin typeface="Bodoni MT" pitchFamily="18" charset="0"/>
              </a:rPr>
              <a:t>dv</a:t>
            </a:r>
            <a:r>
              <a:rPr lang="en-US" dirty="0" smtClean="0">
                <a:latin typeface="Bodoni MT" pitchFamily="18" charset="0"/>
              </a:rPr>
              <a:t>= </a:t>
            </a:r>
            <a:r>
              <a:rPr lang="en-US" dirty="0" err="1" smtClean="0">
                <a:latin typeface="Bodoni MT" pitchFamily="18" charset="0"/>
              </a:rPr>
              <a:t>i</a:t>
            </a:r>
            <a:r>
              <a:rPr lang="en-US" dirty="0" smtClean="0">
                <a:latin typeface="Bodoni MT" pitchFamily="18" charset="0"/>
              </a:rPr>
              <a:t>/</a:t>
            </a:r>
            <a:r>
              <a:rPr lang="en-US" dirty="0" smtClean="0">
                <a:solidFill>
                  <a:srgbClr val="FF0000"/>
                </a:solidFill>
                <a:latin typeface="Bodoni MT" pitchFamily="18" charset="0"/>
              </a:rPr>
              <a:t>(float)</a:t>
            </a:r>
            <a:r>
              <a:rPr lang="en-US" dirty="0" smtClean="0">
                <a:latin typeface="Bodoni MT" pitchFamily="18" charset="0"/>
              </a:rPr>
              <a:t>j;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>
                <a:latin typeface="Bodoni MT" pitchFamily="18" charset="0"/>
              </a:rPr>
              <a:t>	</a:t>
            </a:r>
            <a:r>
              <a:rPr lang="en-US" dirty="0" err="1">
                <a:latin typeface="Bodoni MT" pitchFamily="18" charset="0"/>
              </a:rPr>
              <a:t>printf</a:t>
            </a:r>
            <a:r>
              <a:rPr lang="en-US" dirty="0">
                <a:latin typeface="Bodoni MT" pitchFamily="18" charset="0"/>
              </a:rPr>
              <a:t>(“%d  </a:t>
            </a:r>
            <a:r>
              <a:rPr lang="en-US" dirty="0" smtClean="0">
                <a:latin typeface="Bodoni MT" pitchFamily="18" charset="0"/>
              </a:rPr>
              <a:t>%f”,</a:t>
            </a:r>
            <a:r>
              <a:rPr lang="en-US" dirty="0" err="1">
                <a:latin typeface="Bodoni MT" pitchFamily="18" charset="0"/>
              </a:rPr>
              <a:t>rm,dv</a:t>
            </a:r>
            <a:r>
              <a:rPr lang="en-US" dirty="0">
                <a:latin typeface="Bodoni MT" pitchFamily="18" charset="0"/>
              </a:rPr>
              <a:t>);	</a:t>
            </a:r>
            <a:endParaRPr lang="en-US" dirty="0" smtClean="0">
              <a:latin typeface="Bodoni MT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odoni MT" pitchFamily="18" charset="0"/>
              </a:rPr>
              <a:t>}</a:t>
            </a:r>
            <a:r>
              <a:rPr lang="en-US" dirty="0">
                <a:latin typeface="Bodoni MT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Bodoni M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3" y="1214438"/>
            <a:ext cx="1857375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  <a:cs typeface="+mn-cs"/>
              </a:rPr>
              <a:t>Example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2293" name="Picture 6" descr="targe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857500"/>
            <a:ext cx="18034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ular Callout 7"/>
          <p:cNvSpPr/>
          <p:nvPr/>
        </p:nvSpPr>
        <p:spPr>
          <a:xfrm>
            <a:off x="4429125" y="2857500"/>
            <a:ext cx="1785938" cy="1643063"/>
          </a:xfrm>
          <a:prstGeom prst="wedgeRoundRectCallout">
            <a:avLst>
              <a:gd name="adj1" fmla="val -158313"/>
              <a:gd name="adj2" fmla="val 982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Type cast: tells the compiler to treat  </a:t>
            </a:r>
            <a:r>
              <a:rPr lang="en-US" sz="2000" i="1" dirty="0"/>
              <a:t>j</a:t>
            </a:r>
            <a:r>
              <a:rPr lang="en-US" dirty="0"/>
              <a:t>  as a floating point number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072063" y="5000625"/>
            <a:ext cx="3714750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It does not matter whether the first or the second operand is float. If an arithmetic operation contains integer and floating point operands the result will be float.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576" y="5229200"/>
            <a:ext cx="2304256" cy="4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Bodoni MT" pitchFamily="18" charset="0"/>
              </a:rPr>
              <a:t>dv= </a:t>
            </a:r>
            <a:r>
              <a:rPr lang="en-US" sz="3200" dirty="0" err="1">
                <a:solidFill>
                  <a:prstClr val="black"/>
                </a:solidFill>
                <a:latin typeface="Bodoni MT" pitchFamily="18" charset="0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Bodoni MT" pitchFamily="18" charset="0"/>
              </a:rPr>
              <a:t>/j;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0A0C02308D3344BFB45A4AAA5EB5F7" ma:contentTypeVersion="" ma:contentTypeDescription="Create a new document." ma:contentTypeScope="" ma:versionID="720edda37b4f2125b2c15cca14b6b5e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8EB3B3F-07D5-44D0-84A0-90C7EAA75469}"/>
</file>

<file path=customXml/itemProps2.xml><?xml version="1.0" encoding="utf-8"?>
<ds:datastoreItem xmlns:ds="http://schemas.openxmlformats.org/officeDocument/2006/customXml" ds:itemID="{A41B68CE-2A1A-414F-ACC1-BB0522E2B7FC}"/>
</file>

<file path=customXml/itemProps3.xml><?xml version="1.0" encoding="utf-8"?>
<ds:datastoreItem xmlns:ds="http://schemas.openxmlformats.org/officeDocument/2006/customXml" ds:itemID="{1BAA619F-C402-4D7F-9920-CF23AD0EAC0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</TotalTime>
  <Words>4993</Words>
  <Application>Microsoft Office PowerPoint</Application>
  <PresentationFormat>On-screen Show (4:3)</PresentationFormat>
  <Paragraphs>629</Paragraphs>
  <Slides>36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Aharoni</vt:lpstr>
      <vt:lpstr>Arial</vt:lpstr>
      <vt:lpstr>Bodoni MT</vt:lpstr>
      <vt:lpstr>Calibri</vt:lpstr>
      <vt:lpstr>Franklin Gothic Medium Cond</vt:lpstr>
      <vt:lpstr>Times New Roman</vt:lpstr>
      <vt:lpstr>Wingdings</vt:lpstr>
      <vt:lpstr>Office Theme</vt:lpstr>
      <vt:lpstr>Visio</vt:lpstr>
      <vt:lpstr>PowerPoint Presentation</vt:lpstr>
      <vt:lpstr>PowerPoint Presentation</vt:lpstr>
      <vt:lpstr>Data Type of an Arithmetic Expression</vt:lpstr>
      <vt:lpstr>Data Type of an Arithmetic Expression</vt:lpstr>
      <vt:lpstr>Data Type of an Arithmetic Expression : (Continued)</vt:lpstr>
      <vt:lpstr>Data Type of an Arithmetic Expression : (Continued)</vt:lpstr>
      <vt:lpstr>Data Type of an Arithmetic Expression : (Continued) </vt:lpstr>
      <vt:lpstr>Data Type of an Arithmetic Expression : (Continued) Type Casting </vt:lpstr>
      <vt:lpstr>Data Type of an Arithmetic Expression : (Continued) Type Casting </vt:lpstr>
      <vt:lpstr>Relational  Expressions: </vt:lpstr>
      <vt:lpstr>Relational  Expressions: (Continued) </vt:lpstr>
      <vt:lpstr>Relational  Expressions: (Example) </vt:lpstr>
      <vt:lpstr>PowerPoint Presentation</vt:lpstr>
      <vt:lpstr>Relational  Expressions: (Continued) </vt:lpstr>
      <vt:lpstr>Logical Expressions</vt:lpstr>
      <vt:lpstr>Logical Expressions: (Continued) </vt:lpstr>
      <vt:lpstr>Logical Expressions: (Continued) </vt:lpstr>
      <vt:lpstr>Logical Expressions: (Continued) </vt:lpstr>
      <vt:lpstr>Logical Expressions: (Example) </vt:lpstr>
      <vt:lpstr>Logical Expressions: (Example)</vt:lpstr>
      <vt:lpstr>Multiple Assignment Statements</vt:lpstr>
      <vt:lpstr>The Compound Assignment Operators </vt:lpstr>
      <vt:lpstr>Increment and Decrement Operators  </vt:lpstr>
      <vt:lpstr>Increment and Decrement Operators </vt:lpstr>
      <vt:lpstr>Increment and Decrement Operators Examples</vt:lpstr>
      <vt:lpstr>Operator Precedence</vt:lpstr>
      <vt:lpstr>Exercises</vt:lpstr>
      <vt:lpstr>Exercises</vt:lpstr>
      <vt:lpstr>Exercises</vt:lpstr>
      <vt:lpstr>Exercises</vt:lpstr>
      <vt:lpstr>Exercises</vt:lpstr>
      <vt:lpstr>Exercises</vt:lpstr>
      <vt:lpstr>Exercises</vt:lpstr>
      <vt:lpstr>Exercises</vt:lpstr>
      <vt:lpstr>Exercises</vt:lpstr>
      <vt:lpstr>That’s It for now!</vt:lpstr>
    </vt:vector>
  </TitlesOfParts>
  <Company>SCT, EMU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Nazife Dimililer</dc:creator>
  <cp:lastModifiedBy>btyo</cp:lastModifiedBy>
  <cp:revision>177</cp:revision>
  <dcterms:created xsi:type="dcterms:W3CDTF">2010-04-05T08:05:05Z</dcterms:created>
  <dcterms:modified xsi:type="dcterms:W3CDTF">2017-03-28T15:19:07Z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0x010100350A0C02308D3344BFB45A4AAA5EB5F7</vt:lpwstr>
  </property>
</Properties>
</file>