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4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41.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259" r:id="rId4"/>
    <p:sldId id="323" r:id="rId5"/>
    <p:sldId id="325" r:id="rId6"/>
    <p:sldId id="324" r:id="rId7"/>
    <p:sldId id="326" r:id="rId8"/>
    <p:sldId id="327" r:id="rId9"/>
    <p:sldId id="329" r:id="rId10"/>
    <p:sldId id="328"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55" r:id="rId37"/>
    <p:sldId id="356" r:id="rId38"/>
    <p:sldId id="357" r:id="rId39"/>
    <p:sldId id="358" r:id="rId40"/>
    <p:sldId id="359" r:id="rId41"/>
    <p:sldId id="360" r:id="rId42"/>
    <p:sldId id="361" r:id="rId43"/>
    <p:sldId id="362" r:id="rId44"/>
    <p:sldId id="363" r:id="rId45"/>
  </p:sldIdLst>
  <p:sldSz cx="9144000" cy="6858000" type="screen4x3"/>
  <p:notesSz cx="677862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39652" y="0"/>
            <a:ext cx="2937404" cy="496491"/>
          </a:xfrm>
          <a:prstGeom prst="rect">
            <a:avLst/>
          </a:prstGeom>
        </p:spPr>
        <p:txBody>
          <a:bodyPr vert="horz" lIns="91440" tIns="45720" rIns="91440" bIns="45720" rtlCol="0"/>
          <a:lstStyle>
            <a:lvl1pPr algn="r">
              <a:defRPr sz="1200"/>
            </a:lvl1pPr>
          </a:lstStyle>
          <a:p>
            <a:fld id="{1FC70613-BF77-49BD-BCBB-087A476AA8BE}" type="datetimeFigureOut">
              <a:rPr lang="en-US" smtClean="0"/>
              <a:t>12/20/2016</a:t>
            </a:fld>
            <a:endParaRPr lang="en-US"/>
          </a:p>
        </p:txBody>
      </p:sp>
      <p:sp>
        <p:nvSpPr>
          <p:cNvPr id="4" name="Footer Placeholder 3"/>
          <p:cNvSpPr>
            <a:spLocks noGrp="1"/>
          </p:cNvSpPr>
          <p:nvPr>
            <p:ph type="ftr" sz="quarter" idx="2"/>
          </p:nvPr>
        </p:nvSpPr>
        <p:spPr>
          <a:xfrm>
            <a:off x="0" y="9431599"/>
            <a:ext cx="2937404"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39652" y="9431599"/>
            <a:ext cx="2937404" cy="496491"/>
          </a:xfrm>
          <a:prstGeom prst="rect">
            <a:avLst/>
          </a:prstGeom>
        </p:spPr>
        <p:txBody>
          <a:bodyPr vert="horz" lIns="91440" tIns="45720" rIns="91440" bIns="45720" rtlCol="0" anchor="b"/>
          <a:lstStyle>
            <a:lvl1pPr algn="r">
              <a:defRPr sz="1200"/>
            </a:lvl1pPr>
          </a:lstStyle>
          <a:p>
            <a:fld id="{FA7F375D-80E2-402C-A097-ACD4C40BDE84}" type="slidenum">
              <a:rPr lang="en-US" smtClean="0"/>
              <a:t>‹#›</a:t>
            </a:fld>
            <a:endParaRPr lang="en-US"/>
          </a:p>
        </p:txBody>
      </p:sp>
    </p:spTree>
    <p:extLst>
      <p:ext uri="{BB962C8B-B14F-4D97-AF65-F5344CB8AC3E}">
        <p14:creationId xmlns:p14="http://schemas.microsoft.com/office/powerpoint/2010/main" val="118960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9652" y="0"/>
            <a:ext cx="2937404" cy="496491"/>
          </a:xfrm>
          <a:prstGeom prst="rect">
            <a:avLst/>
          </a:prstGeom>
        </p:spPr>
        <p:txBody>
          <a:bodyPr vert="horz" lIns="91440" tIns="45720" rIns="91440" bIns="45720" rtlCol="0"/>
          <a:lstStyle>
            <a:lvl1pPr algn="r">
              <a:defRPr sz="1200"/>
            </a:lvl1pPr>
          </a:lstStyle>
          <a:p>
            <a:fld id="{E85F2A60-0CB0-4A36-8515-0E892C4379C9}" type="datetimeFigureOut">
              <a:rPr lang="en-US" smtClean="0"/>
              <a:t>12/20/2016</a:t>
            </a:fld>
            <a:endParaRPr lang="en-US"/>
          </a:p>
        </p:txBody>
      </p:sp>
      <p:sp>
        <p:nvSpPr>
          <p:cNvPr id="4" name="Slide Image Placeholder 3"/>
          <p:cNvSpPr>
            <a:spLocks noGrp="1" noRot="1" noChangeAspect="1"/>
          </p:cNvSpPr>
          <p:nvPr>
            <p:ph type="sldImg" idx="2"/>
          </p:nvPr>
        </p:nvSpPr>
        <p:spPr>
          <a:xfrm>
            <a:off x="906463"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716661"/>
            <a:ext cx="542290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37404"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9652" y="9431599"/>
            <a:ext cx="2937404" cy="496491"/>
          </a:xfrm>
          <a:prstGeom prst="rect">
            <a:avLst/>
          </a:prstGeom>
        </p:spPr>
        <p:txBody>
          <a:bodyPr vert="horz" lIns="91440" tIns="45720" rIns="91440" bIns="45720" rtlCol="0" anchor="b"/>
          <a:lstStyle>
            <a:lvl1pPr algn="r">
              <a:defRPr sz="1200"/>
            </a:lvl1pPr>
          </a:lstStyle>
          <a:p>
            <a:fld id="{D83BC995-08FB-4096-97B0-A673729B90C7}" type="slidenum">
              <a:rPr lang="en-US" smtClean="0"/>
              <a:t>‹#›</a:t>
            </a:fld>
            <a:endParaRPr lang="en-US"/>
          </a:p>
        </p:txBody>
      </p:sp>
    </p:spTree>
    <p:extLst>
      <p:ext uri="{BB962C8B-B14F-4D97-AF65-F5344CB8AC3E}">
        <p14:creationId xmlns:p14="http://schemas.microsoft.com/office/powerpoint/2010/main" val="300434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127DE9-92EE-4CC3-9EB4-1CE00A9F1266}"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47691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996FC-750A-4CD5-830B-E28186CD7065}"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33019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3FC76-B2A7-4E59-8919-0A7D9C3F489E}"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63961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7DD16-91DB-4512-9B29-11C23E1CD0A7}"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6608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00D65-1AD8-488B-991A-7A8234F0E439}"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382947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F6DFA-889D-4CA8-AE4D-FF7F2D87DAEC}"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54451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1E4D9-BEA1-4534-95BD-07F79E58EAE9}" type="datetime1">
              <a:rPr lang="en-US" smtClean="0"/>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398802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B6F20-A26B-4499-95BA-CBC9AD502680}" type="datetime1">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80598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CC921-E269-4403-9A50-10CB0B0F5E9A}" type="datetime1">
              <a:rPr lang="en-US" smtClean="0"/>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417526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D39EB-3223-427B-8B7E-AF981C2B6AAF}"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79540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49ED1-76F0-4B96-8EAB-15CFBDCF9789}"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182774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50C5-3018-4247-8E3D-BAC70B9B0377}" type="datetime1">
              <a:rPr lang="en-US" smtClean="0"/>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18BC2-3E63-4319-9AB3-A73D96956049}" type="slidenum">
              <a:rPr lang="en-US" smtClean="0"/>
              <a:t>‹#›</a:t>
            </a:fld>
            <a:endParaRPr lang="en-US"/>
          </a:p>
        </p:txBody>
      </p:sp>
    </p:spTree>
    <p:extLst>
      <p:ext uri="{BB962C8B-B14F-4D97-AF65-F5344CB8AC3E}">
        <p14:creationId xmlns:p14="http://schemas.microsoft.com/office/powerpoint/2010/main" val="88658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1924050"/>
          </a:xfrm>
        </p:spPr>
        <p:txBody>
          <a:bodyPr>
            <a:normAutofit fontScale="90000"/>
          </a:bodyPr>
          <a:lstStyle/>
          <a:p>
            <a:r>
              <a:rPr lang="tr-TR" sz="9800" dirty="0" smtClean="0"/>
              <a:t>Ünite 7</a:t>
            </a:r>
            <a:r>
              <a:rPr lang="tr-TR" dirty="0" smtClean="0"/>
              <a:t/>
            </a:r>
            <a:br>
              <a:rPr lang="tr-TR" dirty="0" smtClean="0"/>
            </a:br>
            <a:endParaRPr lang="en-US" dirty="0"/>
          </a:p>
        </p:txBody>
      </p:sp>
      <p:sp>
        <p:nvSpPr>
          <p:cNvPr id="3" name="Subtitle 2"/>
          <p:cNvSpPr>
            <a:spLocks noGrp="1"/>
          </p:cNvSpPr>
          <p:nvPr>
            <p:ph type="subTitle" idx="1"/>
          </p:nvPr>
        </p:nvSpPr>
        <p:spPr>
          <a:xfrm>
            <a:off x="1447800" y="3048000"/>
            <a:ext cx="6400800" cy="1524000"/>
          </a:xfrm>
        </p:spPr>
        <p:txBody>
          <a:bodyPr>
            <a:noAutofit/>
          </a:bodyPr>
          <a:lstStyle/>
          <a:p>
            <a:r>
              <a:rPr lang="tr-TR" sz="6600" b="1" dirty="0" smtClean="0"/>
              <a:t>KASA HESABI</a:t>
            </a:r>
            <a:endParaRPr lang="en-US" sz="6600" b="1" dirty="0"/>
          </a:p>
        </p:txBody>
      </p:sp>
      <p:sp>
        <p:nvSpPr>
          <p:cNvPr id="4" name="Slide Number Placeholder 3"/>
          <p:cNvSpPr>
            <a:spLocks noGrp="1"/>
          </p:cNvSpPr>
          <p:nvPr>
            <p:ph type="sldNum" sz="quarter" idx="12"/>
          </p:nvPr>
        </p:nvSpPr>
        <p:spPr/>
        <p:txBody>
          <a:bodyPr/>
          <a:lstStyle/>
          <a:p>
            <a:fld id="{73818BC2-3E63-4319-9AB3-A73D96956049}" type="slidenum">
              <a:rPr lang="en-US" smtClean="0"/>
              <a:t>1</a:t>
            </a:fld>
            <a:endParaRPr lang="en-US" dirty="0"/>
          </a:p>
        </p:txBody>
      </p:sp>
    </p:spTree>
    <p:extLst>
      <p:ext uri="{BB962C8B-B14F-4D97-AF65-F5344CB8AC3E}">
        <p14:creationId xmlns:p14="http://schemas.microsoft.com/office/powerpoint/2010/main" val="4039584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b="1" dirty="0" err="1"/>
              <a:t>Hukuk</a:t>
            </a:r>
            <a:r>
              <a:rPr lang="en-US" sz="2800" b="1" dirty="0"/>
              <a:t> </a:t>
            </a:r>
            <a:r>
              <a:rPr lang="en-US" sz="2800" b="1" dirty="0" err="1"/>
              <a:t>Mahkemeler</a:t>
            </a:r>
            <a:r>
              <a:rPr lang="en-US" sz="2800" b="1" dirty="0"/>
              <a:t> </a:t>
            </a:r>
            <a:r>
              <a:rPr lang="en-US" sz="2800" b="1" dirty="0" err="1"/>
              <a:t>Emanet</a:t>
            </a:r>
            <a:r>
              <a:rPr lang="en-US" sz="2800" b="1" dirty="0"/>
              <a:t> Para </a:t>
            </a:r>
            <a:r>
              <a:rPr lang="en-US" sz="2800" b="1" dirty="0" err="1" smtClean="0"/>
              <a:t>Hesabı</a:t>
            </a:r>
            <a:endParaRPr lang="tr-TR" sz="2800" b="1" dirty="0" smtClean="0"/>
          </a:p>
          <a:p>
            <a:pPr marL="0" indent="0" algn="just">
              <a:buNone/>
            </a:pPr>
            <a:r>
              <a:rPr lang="en-US" sz="2800" b="1" dirty="0" smtClean="0"/>
              <a:t>Del</a:t>
            </a:r>
            <a:r>
              <a:rPr lang="tr-TR" sz="2800" b="1" dirty="0" smtClean="0"/>
              <a:t>i</a:t>
            </a:r>
            <a:r>
              <a:rPr lang="en-US" sz="2800" b="1" dirty="0" smtClean="0"/>
              <a:t>l </a:t>
            </a:r>
            <a:r>
              <a:rPr lang="en-US" sz="2800" b="1" dirty="0" err="1"/>
              <a:t>avansı</a:t>
            </a:r>
            <a:r>
              <a:rPr lang="en-US" sz="2800" b="1" dirty="0"/>
              <a:t>: </a:t>
            </a:r>
            <a:r>
              <a:rPr lang="en-US" sz="2800" dirty="0" err="1"/>
              <a:t>Tarafların</a:t>
            </a:r>
            <a:r>
              <a:rPr lang="en-US" sz="2800" dirty="0"/>
              <a:t> (</a:t>
            </a:r>
            <a:r>
              <a:rPr lang="en-US" sz="2800" dirty="0" err="1"/>
              <a:t>Davacı</a:t>
            </a:r>
            <a:r>
              <a:rPr lang="en-US" sz="2800" dirty="0"/>
              <a:t>, </a:t>
            </a:r>
            <a:r>
              <a:rPr lang="en-US" sz="2800" dirty="0" err="1"/>
              <a:t>davalı</a:t>
            </a:r>
            <a:r>
              <a:rPr lang="en-US" sz="2800" dirty="0"/>
              <a:t> </a:t>
            </a:r>
            <a:r>
              <a:rPr lang="en-US" sz="2800" dirty="0" err="1"/>
              <a:t>veya</a:t>
            </a:r>
            <a:r>
              <a:rPr lang="en-US" sz="2800" dirty="0"/>
              <a:t> </a:t>
            </a:r>
            <a:r>
              <a:rPr lang="en-US" sz="2800" dirty="0" err="1"/>
              <a:t>katılan</a:t>
            </a:r>
            <a:r>
              <a:rPr lang="en-US" sz="2800" dirty="0"/>
              <a:t>) </a:t>
            </a:r>
            <a:r>
              <a:rPr lang="en-US" sz="2800" dirty="0" err="1"/>
              <a:t>dayandıkları</a:t>
            </a:r>
            <a:r>
              <a:rPr lang="en-US" sz="2800" dirty="0"/>
              <a:t> </a:t>
            </a:r>
            <a:r>
              <a:rPr lang="en-US" sz="2800" dirty="0" err="1"/>
              <a:t>delillerin</a:t>
            </a:r>
            <a:r>
              <a:rPr lang="en-US" sz="2800" dirty="0"/>
              <a:t> </a:t>
            </a:r>
            <a:r>
              <a:rPr lang="en-US" sz="2800" dirty="0" err="1"/>
              <a:t>giderlerini</a:t>
            </a:r>
            <a:r>
              <a:rPr lang="en-US" sz="2800" dirty="0"/>
              <a:t> </a:t>
            </a:r>
            <a:r>
              <a:rPr lang="en-US" sz="2800" dirty="0" err="1"/>
              <a:t>karsılamak</a:t>
            </a:r>
            <a:r>
              <a:rPr lang="en-US" sz="2800" dirty="0"/>
              <a:t> </a:t>
            </a:r>
            <a:r>
              <a:rPr lang="en-US" sz="2800" dirty="0" err="1"/>
              <a:t>üzere</a:t>
            </a:r>
            <a:r>
              <a:rPr lang="en-US" sz="2800" dirty="0"/>
              <a:t> </a:t>
            </a:r>
            <a:r>
              <a:rPr lang="en-US" sz="2800" dirty="0" err="1"/>
              <a:t>mahkemece</a:t>
            </a:r>
            <a:r>
              <a:rPr lang="en-US" sz="2800" dirty="0"/>
              <a:t> </a:t>
            </a:r>
            <a:r>
              <a:rPr lang="en-US" sz="2800" dirty="0" err="1" smtClean="0"/>
              <a:t>belirlenen</a:t>
            </a:r>
            <a:r>
              <a:rPr lang="en-US" sz="2800" dirty="0" smtClean="0"/>
              <a:t> </a:t>
            </a:r>
            <a:r>
              <a:rPr lang="en-US" sz="2800" dirty="0" err="1" smtClean="0"/>
              <a:t>kesin</a:t>
            </a:r>
            <a:r>
              <a:rPr lang="en-US" sz="2800" dirty="0" smtClean="0"/>
              <a:t> </a:t>
            </a:r>
            <a:r>
              <a:rPr lang="en-US" sz="2800" dirty="0" err="1"/>
              <a:t>süre</a:t>
            </a:r>
            <a:r>
              <a:rPr lang="en-US" sz="2800" dirty="0"/>
              <a:t> </a:t>
            </a:r>
            <a:r>
              <a:rPr lang="en-US" sz="2800" dirty="0" err="1" smtClean="0"/>
              <a:t>içinde</a:t>
            </a:r>
            <a:r>
              <a:rPr lang="en-US" sz="2800" dirty="0" smtClean="0"/>
              <a:t> </a:t>
            </a:r>
            <a:r>
              <a:rPr lang="en-US" sz="2800" dirty="0" err="1" smtClean="0"/>
              <a:t>ödemeleri</a:t>
            </a:r>
            <a:r>
              <a:rPr lang="en-US" sz="2800" dirty="0" smtClean="0"/>
              <a:t> </a:t>
            </a:r>
            <a:r>
              <a:rPr lang="en-US" sz="2800" dirty="0" err="1"/>
              <a:t>gereken</a:t>
            </a:r>
            <a:r>
              <a:rPr lang="en-US" sz="2800" dirty="0"/>
              <a:t> </a:t>
            </a:r>
            <a:r>
              <a:rPr lang="en-US" sz="2800" dirty="0" err="1"/>
              <a:t>meblagı</a:t>
            </a:r>
            <a:r>
              <a:rPr lang="en-US" sz="2800" dirty="0"/>
              <a:t> </a:t>
            </a:r>
            <a:r>
              <a:rPr lang="en-US" sz="2800" dirty="0" err="1" smtClean="0"/>
              <a:t>ifa</a:t>
            </a:r>
            <a:r>
              <a:rPr lang="en-US" sz="2800" dirty="0" smtClean="0"/>
              <a:t>-de </a:t>
            </a:r>
            <a:r>
              <a:rPr lang="en-US" sz="2800" dirty="0" err="1"/>
              <a:t>eder</a:t>
            </a:r>
            <a:r>
              <a:rPr lang="en-US" sz="2800" dirty="0" smtClean="0"/>
              <a:t>.</a:t>
            </a:r>
            <a:endParaRPr lang="tr-TR" sz="2800" dirty="0" smtClean="0"/>
          </a:p>
          <a:p>
            <a:pPr marL="0" indent="0" algn="just">
              <a:buNone/>
            </a:pPr>
            <a:r>
              <a:rPr lang="en-US" sz="2800" b="1" dirty="0" err="1" smtClean="0"/>
              <a:t>Tahs</a:t>
            </a:r>
            <a:r>
              <a:rPr lang="tr-TR" sz="2800" b="1" dirty="0" smtClean="0"/>
              <a:t>i</a:t>
            </a:r>
            <a:r>
              <a:rPr lang="en-US" sz="2800" b="1" dirty="0" err="1" smtClean="0"/>
              <a:t>lat</a:t>
            </a:r>
            <a:r>
              <a:rPr lang="en-US" sz="2800" b="1" dirty="0" smtClean="0"/>
              <a:t> </a:t>
            </a:r>
            <a:r>
              <a:rPr lang="en-US" sz="2800" b="1" dirty="0" err="1"/>
              <a:t>Makbuzu</a:t>
            </a:r>
            <a:r>
              <a:rPr lang="en-US" sz="2800" b="1" dirty="0"/>
              <a:t>: </a:t>
            </a:r>
            <a:r>
              <a:rPr lang="en-US" sz="2800" dirty="0" err="1"/>
              <a:t>Vezne</a:t>
            </a:r>
            <a:r>
              <a:rPr lang="en-US" sz="2800" dirty="0"/>
              <a:t> </a:t>
            </a:r>
            <a:r>
              <a:rPr lang="en-US" sz="2800" dirty="0" err="1" smtClean="0"/>
              <a:t>yetkilisi</a:t>
            </a:r>
            <a:r>
              <a:rPr lang="en-US" sz="2800" dirty="0" smtClean="0"/>
              <a:t> </a:t>
            </a:r>
            <a:r>
              <a:rPr lang="en-US" sz="2800" dirty="0" err="1"/>
              <a:t>tarafından</a:t>
            </a:r>
            <a:r>
              <a:rPr lang="en-US" sz="2800" dirty="0"/>
              <a:t> </a:t>
            </a:r>
            <a:r>
              <a:rPr lang="en-US" sz="2800" dirty="0" err="1" smtClean="0"/>
              <a:t>tahsil</a:t>
            </a:r>
            <a:r>
              <a:rPr lang="en-US" sz="2800" dirty="0" smtClean="0"/>
              <a:t> </a:t>
            </a:r>
            <a:r>
              <a:rPr lang="en-US" sz="2800" dirty="0" err="1" smtClean="0"/>
              <a:t>edilerek</a:t>
            </a:r>
            <a:r>
              <a:rPr lang="en-US" sz="2800" dirty="0" smtClean="0"/>
              <a:t> </a:t>
            </a:r>
            <a:r>
              <a:rPr lang="en-US" sz="2800" dirty="0" err="1"/>
              <a:t>kasa</a:t>
            </a:r>
            <a:r>
              <a:rPr lang="en-US" sz="2800" dirty="0"/>
              <a:t> </a:t>
            </a:r>
            <a:r>
              <a:rPr lang="en-US" sz="2800" dirty="0" err="1"/>
              <a:t>hesabına</a:t>
            </a:r>
            <a:r>
              <a:rPr lang="en-US" sz="2800" dirty="0"/>
              <a:t> </a:t>
            </a:r>
            <a:r>
              <a:rPr lang="en-US" sz="2800" dirty="0" err="1" smtClean="0"/>
              <a:t>islenecek</a:t>
            </a:r>
            <a:r>
              <a:rPr lang="en-US" sz="2800" dirty="0" smtClean="0"/>
              <a:t> </a:t>
            </a:r>
            <a:r>
              <a:rPr lang="en-US" sz="2800" dirty="0" err="1"/>
              <a:t>paralar</a:t>
            </a:r>
            <a:r>
              <a:rPr lang="en-US" sz="2800" dirty="0"/>
              <a:t> </a:t>
            </a:r>
            <a:r>
              <a:rPr lang="en-US" sz="2800" dirty="0" err="1" smtClean="0"/>
              <a:t>için</a:t>
            </a:r>
            <a:r>
              <a:rPr lang="en-US" sz="2800" dirty="0" smtClean="0"/>
              <a:t> </a:t>
            </a:r>
            <a:r>
              <a:rPr lang="en-US" sz="2800" dirty="0" err="1"/>
              <a:t>düzenlenen</a:t>
            </a:r>
            <a:r>
              <a:rPr lang="en-US" sz="2800" dirty="0"/>
              <a:t> </a:t>
            </a:r>
            <a:r>
              <a:rPr lang="en-US" sz="2800" dirty="0" err="1"/>
              <a:t>makbuzdur</a:t>
            </a:r>
            <a:r>
              <a:rPr lang="en-US" sz="2800" dirty="0"/>
              <a:t>.</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10</a:t>
            </a:fld>
            <a:endParaRPr lang="en-US"/>
          </a:p>
        </p:txBody>
      </p:sp>
    </p:spTree>
    <p:extLst>
      <p:ext uri="{BB962C8B-B14F-4D97-AF65-F5344CB8AC3E}">
        <p14:creationId xmlns:p14="http://schemas.microsoft.com/office/powerpoint/2010/main" val="3262084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300" b="1" dirty="0" err="1"/>
              <a:t>Vezne</a:t>
            </a:r>
            <a:r>
              <a:rPr lang="en-US" sz="2300" b="1" dirty="0"/>
              <a:t> </a:t>
            </a:r>
            <a:r>
              <a:rPr lang="en-US" sz="2300" b="1" dirty="0" err="1"/>
              <a:t>Kasa</a:t>
            </a:r>
            <a:r>
              <a:rPr lang="en-US" sz="2300" b="1" dirty="0"/>
              <a:t> </a:t>
            </a:r>
            <a:r>
              <a:rPr lang="en-US" sz="2300" b="1" dirty="0" err="1"/>
              <a:t>Hesabı</a:t>
            </a:r>
            <a:r>
              <a:rPr lang="en-US" sz="2300" b="1" dirty="0"/>
              <a:t> </a:t>
            </a:r>
            <a:endParaRPr lang="tr-TR" sz="2300" b="1" dirty="0" smtClean="0"/>
          </a:p>
          <a:p>
            <a:pPr marL="0" indent="0" algn="just">
              <a:buNone/>
            </a:pPr>
            <a:r>
              <a:rPr lang="en-US" sz="2300" b="1" dirty="0" err="1"/>
              <a:t>Hukuk</a:t>
            </a:r>
            <a:r>
              <a:rPr lang="en-US" sz="2300" b="1" dirty="0"/>
              <a:t> </a:t>
            </a:r>
            <a:r>
              <a:rPr lang="en-US" sz="2300" b="1" dirty="0" err="1"/>
              <a:t>Mahkemeler</a:t>
            </a:r>
            <a:r>
              <a:rPr lang="en-US" sz="2300" b="1" dirty="0"/>
              <a:t> </a:t>
            </a:r>
            <a:r>
              <a:rPr lang="en-US" sz="2300" b="1" dirty="0" err="1"/>
              <a:t>Emanet</a:t>
            </a:r>
            <a:r>
              <a:rPr lang="en-US" sz="2300" b="1" dirty="0"/>
              <a:t> Para </a:t>
            </a:r>
            <a:r>
              <a:rPr lang="en-US" sz="2300" b="1" dirty="0" err="1" smtClean="0"/>
              <a:t>Hesabı</a:t>
            </a:r>
            <a:endParaRPr lang="tr-TR" sz="2300" b="1" dirty="0" smtClean="0"/>
          </a:p>
          <a:p>
            <a:pPr marL="0" indent="0" algn="just">
              <a:buNone/>
            </a:pPr>
            <a:r>
              <a:rPr lang="en-US" sz="2300" b="1" dirty="0" smtClean="0"/>
              <a:t>G</a:t>
            </a:r>
            <a:r>
              <a:rPr lang="tr-TR" sz="2300" b="1" dirty="0" smtClean="0"/>
              <a:t>i</a:t>
            </a:r>
            <a:r>
              <a:rPr lang="en-US" sz="2300" b="1" dirty="0" smtClean="0"/>
              <a:t>der </a:t>
            </a:r>
            <a:r>
              <a:rPr lang="en-US" sz="2300" b="1" dirty="0" err="1"/>
              <a:t>avansı</a:t>
            </a:r>
            <a:r>
              <a:rPr lang="en-US" sz="2300" b="1" dirty="0"/>
              <a:t> </a:t>
            </a:r>
            <a:r>
              <a:rPr lang="tr-TR" sz="2300" b="1" dirty="0" smtClean="0"/>
              <a:t>i</a:t>
            </a:r>
            <a:r>
              <a:rPr lang="en-US" sz="2300" b="1" dirty="0" smtClean="0"/>
              <a:t>le del</a:t>
            </a:r>
            <a:r>
              <a:rPr lang="tr-TR" sz="2300" b="1" dirty="0" smtClean="0"/>
              <a:t>i</a:t>
            </a:r>
            <a:r>
              <a:rPr lang="en-US" sz="2300" b="1" dirty="0" smtClean="0"/>
              <a:t>l </a:t>
            </a:r>
            <a:r>
              <a:rPr lang="en-US" sz="2300" b="1" dirty="0" err="1"/>
              <a:t>avansı</a:t>
            </a:r>
            <a:r>
              <a:rPr lang="en-US" sz="2300" b="1" dirty="0"/>
              <a:t> </a:t>
            </a:r>
            <a:r>
              <a:rPr lang="en-US" sz="2300" b="1" dirty="0" err="1" smtClean="0"/>
              <a:t>arasındak</a:t>
            </a:r>
            <a:r>
              <a:rPr lang="tr-TR" sz="2300" b="1" dirty="0" smtClean="0"/>
              <a:t>i</a:t>
            </a:r>
            <a:r>
              <a:rPr lang="en-US" sz="2300" b="1" dirty="0" smtClean="0"/>
              <a:t> </a:t>
            </a:r>
            <a:r>
              <a:rPr lang="en-US" sz="2300" b="1" dirty="0" err="1"/>
              <a:t>fark</a:t>
            </a:r>
            <a:r>
              <a:rPr lang="en-US" sz="2300" b="1" dirty="0"/>
              <a:t>: </a:t>
            </a:r>
            <a:r>
              <a:rPr lang="en-US" sz="2300" dirty="0" err="1" smtClean="0"/>
              <a:t>Gider</a:t>
            </a:r>
            <a:r>
              <a:rPr lang="en-US" sz="2300" dirty="0" smtClean="0"/>
              <a:t> </a:t>
            </a:r>
            <a:r>
              <a:rPr lang="en-US" sz="2300" dirty="0" err="1"/>
              <a:t>avansı</a:t>
            </a:r>
            <a:r>
              <a:rPr lang="en-US" sz="2300" dirty="0"/>
              <a:t> </a:t>
            </a:r>
            <a:r>
              <a:rPr lang="en-US" sz="2300" dirty="0" err="1" smtClean="0"/>
              <a:t>HMK’nin</a:t>
            </a:r>
            <a:r>
              <a:rPr lang="en-US" sz="2300" dirty="0" smtClean="0"/>
              <a:t> 120’nci </a:t>
            </a:r>
            <a:r>
              <a:rPr lang="en-US" sz="2300" dirty="0" err="1" smtClean="0"/>
              <a:t>maddesiyle</a:t>
            </a:r>
            <a:r>
              <a:rPr lang="en-US" sz="2300" dirty="0" smtClean="0"/>
              <a:t> </a:t>
            </a:r>
            <a:r>
              <a:rPr lang="en-US" sz="2300" dirty="0" err="1" smtClean="0"/>
              <a:t>düzenlenmistir</a:t>
            </a:r>
            <a:r>
              <a:rPr lang="en-US" sz="2300" dirty="0"/>
              <a:t>. </a:t>
            </a:r>
            <a:r>
              <a:rPr lang="en-US" sz="2300" dirty="0" err="1" smtClean="0"/>
              <a:t>Gider</a:t>
            </a:r>
            <a:r>
              <a:rPr lang="en-US" sz="2300" dirty="0" smtClean="0"/>
              <a:t> </a:t>
            </a:r>
            <a:r>
              <a:rPr lang="en-US" sz="2300" dirty="0" err="1"/>
              <a:t>avansı</a:t>
            </a:r>
            <a:r>
              <a:rPr lang="en-US" sz="2300" dirty="0"/>
              <a:t> </a:t>
            </a:r>
            <a:r>
              <a:rPr lang="en-US" sz="2300" dirty="0" err="1"/>
              <a:t>davacıdan</a:t>
            </a:r>
            <a:r>
              <a:rPr lang="en-US" sz="2300" dirty="0"/>
              <a:t> </a:t>
            </a:r>
            <a:r>
              <a:rPr lang="en-US" sz="2300" dirty="0" err="1"/>
              <a:t>alınır</a:t>
            </a:r>
            <a:r>
              <a:rPr lang="en-US" sz="2300" dirty="0"/>
              <a:t> </a:t>
            </a:r>
            <a:r>
              <a:rPr lang="en-US" sz="2300" dirty="0" err="1"/>
              <a:t>ve</a:t>
            </a:r>
            <a:r>
              <a:rPr lang="en-US" sz="2300" dirty="0"/>
              <a:t> her </a:t>
            </a:r>
            <a:r>
              <a:rPr lang="en-US" sz="2300" dirty="0" err="1"/>
              <a:t>yıl</a:t>
            </a:r>
            <a:r>
              <a:rPr lang="en-US" sz="2300" dirty="0"/>
              <a:t> </a:t>
            </a:r>
            <a:r>
              <a:rPr lang="en-US" sz="2300" dirty="0" err="1"/>
              <a:t>Adalet</a:t>
            </a:r>
            <a:r>
              <a:rPr lang="en-US" sz="2300" dirty="0"/>
              <a:t> </a:t>
            </a:r>
            <a:r>
              <a:rPr lang="en-US" sz="2300" dirty="0" err="1"/>
              <a:t>Bakanlıgınca</a:t>
            </a:r>
            <a:r>
              <a:rPr lang="en-US" sz="2300" dirty="0"/>
              <a:t> </a:t>
            </a:r>
            <a:r>
              <a:rPr lang="en-US" sz="2300" dirty="0" err="1" smtClean="0"/>
              <a:t>belirle-nen</a:t>
            </a:r>
            <a:r>
              <a:rPr lang="en-US" sz="2300" dirty="0" smtClean="0"/>
              <a:t> </a:t>
            </a:r>
            <a:r>
              <a:rPr lang="en-US" sz="2300" dirty="0" err="1" smtClean="0"/>
              <a:t>tarifedeki</a:t>
            </a:r>
            <a:r>
              <a:rPr lang="en-US" sz="2300" dirty="0" smtClean="0"/>
              <a:t> </a:t>
            </a:r>
            <a:r>
              <a:rPr lang="en-US" sz="2300" dirty="0" err="1" smtClean="0"/>
              <a:t>miktar</a:t>
            </a:r>
            <a:r>
              <a:rPr lang="en-US" sz="2300" dirty="0"/>
              <a:t>, </a:t>
            </a:r>
            <a:r>
              <a:rPr lang="en-US" sz="2300" dirty="0" err="1"/>
              <a:t>dava</a:t>
            </a:r>
            <a:r>
              <a:rPr lang="en-US" sz="2300" dirty="0"/>
              <a:t> </a:t>
            </a:r>
            <a:r>
              <a:rPr lang="en-US" sz="2300" dirty="0" err="1"/>
              <a:t>açılırken</a:t>
            </a:r>
            <a:r>
              <a:rPr lang="en-US" sz="2300" dirty="0"/>
              <a:t> </a:t>
            </a:r>
            <a:r>
              <a:rPr lang="en-US" sz="2300" dirty="0" err="1"/>
              <a:t>ödenmez</a:t>
            </a:r>
            <a:r>
              <a:rPr lang="en-US" sz="2300" dirty="0"/>
              <a:t> </a:t>
            </a:r>
            <a:r>
              <a:rPr lang="en-US" sz="2300" dirty="0" err="1"/>
              <a:t>veya</a:t>
            </a:r>
            <a:r>
              <a:rPr lang="en-US" sz="2300" dirty="0"/>
              <a:t> </a:t>
            </a:r>
            <a:r>
              <a:rPr lang="en-US" sz="2300" dirty="0" err="1" smtClean="0"/>
              <a:t>eksiklik</a:t>
            </a:r>
            <a:r>
              <a:rPr lang="en-US" sz="2300" dirty="0" smtClean="0"/>
              <a:t> </a:t>
            </a:r>
            <a:r>
              <a:rPr lang="en-US" sz="2300" dirty="0" err="1" smtClean="0"/>
              <a:t>iki</a:t>
            </a:r>
            <a:r>
              <a:rPr lang="en-US" sz="2300" dirty="0" smtClean="0"/>
              <a:t> </a:t>
            </a:r>
            <a:r>
              <a:rPr lang="en-US" sz="2300" dirty="0" err="1"/>
              <a:t>haalık</a:t>
            </a:r>
            <a:r>
              <a:rPr lang="en-US" sz="2300" dirty="0"/>
              <a:t> </a:t>
            </a:r>
            <a:r>
              <a:rPr lang="en-US" sz="2300" dirty="0" err="1" smtClean="0"/>
              <a:t>kesin</a:t>
            </a:r>
            <a:r>
              <a:rPr lang="en-US" sz="2300" dirty="0" smtClean="0"/>
              <a:t> </a:t>
            </a:r>
            <a:r>
              <a:rPr lang="en-US" sz="2300" dirty="0" err="1"/>
              <a:t>süre</a:t>
            </a:r>
            <a:r>
              <a:rPr lang="en-US" sz="2300" dirty="0"/>
              <a:t> </a:t>
            </a:r>
            <a:r>
              <a:rPr lang="en-US" sz="2300" dirty="0" err="1" smtClean="0"/>
              <a:t>içerisin</a:t>
            </a:r>
            <a:r>
              <a:rPr lang="en-US" sz="2300" dirty="0" smtClean="0"/>
              <a:t>-de </a:t>
            </a:r>
            <a:r>
              <a:rPr lang="en-US" sz="2300" dirty="0" err="1"/>
              <a:t>tamamlanmazsa</a:t>
            </a:r>
            <a:r>
              <a:rPr lang="en-US" sz="2300" dirty="0"/>
              <a:t> </a:t>
            </a:r>
            <a:r>
              <a:rPr lang="en-US" sz="2300" dirty="0" err="1"/>
              <a:t>dava</a:t>
            </a:r>
            <a:r>
              <a:rPr lang="en-US" sz="2300" dirty="0"/>
              <a:t> </a:t>
            </a:r>
            <a:r>
              <a:rPr lang="en-US" sz="2300" dirty="0" err="1"/>
              <a:t>sartı</a:t>
            </a:r>
            <a:r>
              <a:rPr lang="en-US" sz="2300" dirty="0"/>
              <a:t> </a:t>
            </a:r>
            <a:r>
              <a:rPr lang="en-US" sz="2300" dirty="0" err="1" smtClean="0"/>
              <a:t>yerine</a:t>
            </a:r>
            <a:r>
              <a:rPr lang="en-US" sz="2300" dirty="0" smtClean="0"/>
              <a:t> </a:t>
            </a:r>
            <a:r>
              <a:rPr lang="en-US" sz="2300" dirty="0" err="1" smtClean="0"/>
              <a:t>getirilmedigi</a:t>
            </a:r>
            <a:r>
              <a:rPr lang="en-US" sz="2300" dirty="0" smtClean="0"/>
              <a:t> </a:t>
            </a:r>
            <a:r>
              <a:rPr lang="en-US" sz="2300" dirty="0" err="1" smtClean="0"/>
              <a:t>için</a:t>
            </a:r>
            <a:r>
              <a:rPr lang="en-US" sz="2300" dirty="0" smtClean="0"/>
              <a:t> </a:t>
            </a:r>
            <a:r>
              <a:rPr lang="en-US" sz="2300" dirty="0" err="1"/>
              <a:t>davacının</a:t>
            </a:r>
            <a:r>
              <a:rPr lang="en-US" sz="2300" dirty="0"/>
              <a:t> </a:t>
            </a:r>
            <a:r>
              <a:rPr lang="en-US" sz="2300" dirty="0" err="1"/>
              <a:t>davası</a:t>
            </a:r>
            <a:r>
              <a:rPr lang="en-US" sz="2300" dirty="0"/>
              <a:t> </a:t>
            </a:r>
            <a:r>
              <a:rPr lang="en-US" sz="2300" dirty="0" err="1" smtClean="0"/>
              <a:t>reddedilir</a:t>
            </a:r>
            <a:r>
              <a:rPr lang="en-US" sz="2300" dirty="0"/>
              <a:t>. </a:t>
            </a:r>
            <a:r>
              <a:rPr lang="en-US" sz="2300" dirty="0" err="1"/>
              <a:t>Oysa</a:t>
            </a:r>
            <a:r>
              <a:rPr lang="en-US" sz="2300" dirty="0"/>
              <a:t> </a:t>
            </a:r>
            <a:r>
              <a:rPr lang="en-US" sz="2300" dirty="0" err="1" smtClean="0"/>
              <a:t>delil</a:t>
            </a:r>
            <a:r>
              <a:rPr lang="en-US" sz="2300" dirty="0" smtClean="0"/>
              <a:t> </a:t>
            </a:r>
            <a:r>
              <a:rPr lang="en-US" sz="2300" dirty="0" err="1"/>
              <a:t>avansı</a:t>
            </a:r>
            <a:r>
              <a:rPr lang="en-US" sz="2300" dirty="0"/>
              <a:t> </a:t>
            </a:r>
            <a:r>
              <a:rPr lang="en-US" sz="2300" dirty="0" err="1" smtClean="0"/>
              <a:t>HMK’nin</a:t>
            </a:r>
            <a:r>
              <a:rPr lang="en-US" sz="2300" dirty="0" smtClean="0"/>
              <a:t> </a:t>
            </a:r>
            <a:r>
              <a:rPr lang="en-US" sz="2300" dirty="0"/>
              <a:t>324’ncü </a:t>
            </a:r>
            <a:r>
              <a:rPr lang="en-US" sz="2300" dirty="0" err="1" smtClean="0"/>
              <a:t>maddesinde</a:t>
            </a:r>
            <a:r>
              <a:rPr lang="en-US" sz="2300" dirty="0" smtClean="0"/>
              <a:t> </a:t>
            </a:r>
            <a:r>
              <a:rPr lang="en-US" sz="2300" dirty="0" err="1" smtClean="0"/>
              <a:t>düzenlenmistir</a:t>
            </a:r>
            <a:r>
              <a:rPr lang="en-US" sz="2300" dirty="0"/>
              <a:t>. </a:t>
            </a:r>
            <a:r>
              <a:rPr lang="en-US" sz="2300" dirty="0" err="1"/>
              <a:t>Davanın</a:t>
            </a:r>
            <a:r>
              <a:rPr lang="en-US" sz="2300" dirty="0"/>
              <a:t> </a:t>
            </a:r>
            <a:r>
              <a:rPr lang="en-US" sz="2300" dirty="0" err="1"/>
              <a:t>devamı</a:t>
            </a:r>
            <a:r>
              <a:rPr lang="en-US" sz="2300" dirty="0"/>
              <a:t> </a:t>
            </a:r>
            <a:r>
              <a:rPr lang="en-US" sz="2300" dirty="0" err="1"/>
              <a:t>asamasında</a:t>
            </a:r>
            <a:r>
              <a:rPr lang="en-US" sz="2300" dirty="0"/>
              <a:t> </a:t>
            </a:r>
            <a:r>
              <a:rPr lang="en-US" sz="2300" dirty="0" err="1"/>
              <a:t>tarafların</a:t>
            </a:r>
            <a:r>
              <a:rPr lang="en-US" sz="2300" dirty="0"/>
              <a:t> </a:t>
            </a:r>
            <a:r>
              <a:rPr lang="en-US" sz="2300" dirty="0" err="1"/>
              <a:t>talep</a:t>
            </a:r>
            <a:r>
              <a:rPr lang="en-US" sz="2300" dirty="0"/>
              <a:t> </a:t>
            </a:r>
            <a:r>
              <a:rPr lang="en-US" sz="2300" dirty="0" err="1"/>
              <a:t>ettikleri</a:t>
            </a:r>
            <a:r>
              <a:rPr lang="en-US" sz="2300" dirty="0"/>
              <a:t> </a:t>
            </a:r>
            <a:r>
              <a:rPr lang="en-US" sz="2300" dirty="0" err="1"/>
              <a:t>herhangi</a:t>
            </a:r>
            <a:r>
              <a:rPr lang="en-US" sz="2300" dirty="0"/>
              <a:t> </a:t>
            </a:r>
            <a:r>
              <a:rPr lang="en-US" sz="2300" dirty="0" err="1"/>
              <a:t>bir</a:t>
            </a:r>
            <a:r>
              <a:rPr lang="en-US" sz="2300" dirty="0"/>
              <a:t> </a:t>
            </a:r>
            <a:r>
              <a:rPr lang="en-US" sz="2300" dirty="0" err="1"/>
              <a:t>delil</a:t>
            </a:r>
            <a:r>
              <a:rPr lang="en-US" sz="2300" dirty="0"/>
              <a:t> (</a:t>
            </a:r>
            <a:r>
              <a:rPr lang="en-US" sz="2300" dirty="0" err="1"/>
              <a:t>Tanık</a:t>
            </a:r>
            <a:r>
              <a:rPr lang="en-US" sz="2300" dirty="0"/>
              <a:t>, </a:t>
            </a:r>
            <a:r>
              <a:rPr lang="en-US" sz="2300" dirty="0" err="1"/>
              <a:t>keşif</a:t>
            </a:r>
            <a:r>
              <a:rPr lang="en-US" sz="2300" dirty="0"/>
              <a:t>, </a:t>
            </a:r>
            <a:r>
              <a:rPr lang="en-US" sz="2300" dirty="0" err="1"/>
              <a:t>bilirkişi</a:t>
            </a:r>
            <a:r>
              <a:rPr lang="en-US" sz="2300" dirty="0"/>
              <a:t> </a:t>
            </a:r>
            <a:r>
              <a:rPr lang="en-US" sz="2300" dirty="0" err="1"/>
              <a:t>raporu</a:t>
            </a:r>
            <a:r>
              <a:rPr lang="en-US" sz="2300" dirty="0"/>
              <a:t> </a:t>
            </a:r>
            <a:r>
              <a:rPr lang="en-US" sz="2300" dirty="0" err="1"/>
              <a:t>gibi</a:t>
            </a:r>
            <a:r>
              <a:rPr lang="en-US" sz="2300" dirty="0"/>
              <a:t>) </a:t>
            </a:r>
            <a:r>
              <a:rPr lang="en-US" sz="2300" dirty="0" err="1"/>
              <a:t>masrafının</a:t>
            </a:r>
            <a:r>
              <a:rPr lang="en-US" sz="2300" dirty="0"/>
              <a:t> </a:t>
            </a:r>
            <a:r>
              <a:rPr lang="en-US" sz="2300" dirty="0" err="1"/>
              <a:t>karşılanması</a:t>
            </a:r>
            <a:r>
              <a:rPr lang="en-US" sz="2300" dirty="0"/>
              <a:t> </a:t>
            </a:r>
            <a:r>
              <a:rPr lang="en-US" sz="2300" dirty="0" err="1"/>
              <a:t>amacıyla</a:t>
            </a:r>
            <a:r>
              <a:rPr lang="en-US" sz="2300" dirty="0"/>
              <a:t> </a:t>
            </a:r>
            <a:r>
              <a:rPr lang="en-US" sz="2300" dirty="0" err="1"/>
              <a:t>bu</a:t>
            </a:r>
            <a:r>
              <a:rPr lang="en-US" sz="2300" dirty="0"/>
              <a:t> </a:t>
            </a:r>
            <a:r>
              <a:rPr lang="en-US" sz="2300" dirty="0" err="1"/>
              <a:t>delil</a:t>
            </a:r>
            <a:r>
              <a:rPr lang="en-US" sz="2300" dirty="0"/>
              <a:t> </a:t>
            </a:r>
            <a:r>
              <a:rPr lang="en-US" sz="2300" dirty="0" err="1"/>
              <a:t>talebinde</a:t>
            </a:r>
            <a:r>
              <a:rPr lang="en-US" sz="2300" dirty="0"/>
              <a:t> </a:t>
            </a:r>
            <a:r>
              <a:rPr lang="en-US" sz="2300" dirty="0" err="1"/>
              <a:t>bulunan</a:t>
            </a:r>
            <a:r>
              <a:rPr lang="en-US" sz="2300" dirty="0"/>
              <a:t> </a:t>
            </a:r>
            <a:r>
              <a:rPr lang="en-US" sz="2300" dirty="0" err="1"/>
              <a:t>taraflardan</a:t>
            </a:r>
            <a:r>
              <a:rPr lang="en-US" sz="2300" dirty="0"/>
              <a:t> (</a:t>
            </a:r>
            <a:r>
              <a:rPr lang="en-US" sz="2300" dirty="0" err="1"/>
              <a:t>Davacı</a:t>
            </a:r>
            <a:r>
              <a:rPr lang="en-US" sz="2300" dirty="0"/>
              <a:t>, </a:t>
            </a:r>
            <a:r>
              <a:rPr lang="en-US" sz="2300" dirty="0" err="1"/>
              <a:t>davalı</a:t>
            </a:r>
            <a:r>
              <a:rPr lang="en-US" sz="2300" dirty="0"/>
              <a:t> </a:t>
            </a:r>
            <a:r>
              <a:rPr lang="en-US" sz="2300" dirty="0" err="1"/>
              <a:t>veya</a:t>
            </a:r>
            <a:r>
              <a:rPr lang="en-US" sz="2300" dirty="0"/>
              <a:t> </a:t>
            </a:r>
            <a:r>
              <a:rPr lang="en-US" sz="2300" dirty="0" err="1"/>
              <a:t>katılan</a:t>
            </a:r>
            <a:r>
              <a:rPr lang="en-US" sz="2300" dirty="0"/>
              <a:t>) </a:t>
            </a:r>
            <a:r>
              <a:rPr lang="en-US" sz="2300" dirty="0" err="1"/>
              <a:t>alınır</a:t>
            </a:r>
            <a:r>
              <a:rPr lang="en-US" sz="2300" dirty="0"/>
              <a:t>. </a:t>
            </a:r>
            <a:r>
              <a:rPr lang="en-US" sz="2300" dirty="0" err="1"/>
              <a:t>Masraf</a:t>
            </a:r>
            <a:r>
              <a:rPr lang="en-US" sz="2300" dirty="0"/>
              <a:t> </a:t>
            </a:r>
            <a:r>
              <a:rPr lang="en-US" sz="2300" dirty="0" err="1" smtClean="0"/>
              <a:t>mahkemenin</a:t>
            </a:r>
            <a:r>
              <a:rPr lang="en-US" sz="2300" dirty="0" smtClean="0"/>
              <a:t> </a:t>
            </a:r>
            <a:r>
              <a:rPr lang="en-US" sz="2300" dirty="0" err="1" smtClean="0"/>
              <a:t>belirledigi</a:t>
            </a:r>
            <a:r>
              <a:rPr lang="en-US" sz="2300" dirty="0" smtClean="0"/>
              <a:t> </a:t>
            </a:r>
            <a:r>
              <a:rPr lang="en-US" sz="2300" dirty="0" err="1" smtClean="0"/>
              <a:t>kesin</a:t>
            </a:r>
            <a:r>
              <a:rPr lang="en-US" sz="2300" dirty="0" smtClean="0"/>
              <a:t> </a:t>
            </a:r>
            <a:r>
              <a:rPr lang="en-US" sz="2300" dirty="0" err="1"/>
              <a:t>süre</a:t>
            </a:r>
            <a:r>
              <a:rPr lang="en-US" sz="2300" dirty="0"/>
              <a:t> </a:t>
            </a:r>
            <a:r>
              <a:rPr lang="en-US" sz="2300" dirty="0" err="1" smtClean="0"/>
              <a:t>içerisinde</a:t>
            </a:r>
            <a:r>
              <a:rPr lang="en-US" sz="2300" dirty="0" smtClean="0"/>
              <a:t> </a:t>
            </a:r>
            <a:r>
              <a:rPr lang="en-US" sz="2300" dirty="0" err="1"/>
              <a:t>yatırılmaz</a:t>
            </a:r>
            <a:r>
              <a:rPr lang="en-US" sz="2300" dirty="0"/>
              <a:t> </a:t>
            </a:r>
            <a:r>
              <a:rPr lang="en-US" sz="2300" dirty="0" err="1" smtClean="0"/>
              <a:t>ise</a:t>
            </a:r>
            <a:r>
              <a:rPr lang="en-US" sz="2300" dirty="0" smtClean="0"/>
              <a:t> </a:t>
            </a:r>
            <a:r>
              <a:rPr lang="en-US" sz="2300" dirty="0" err="1"/>
              <a:t>sadece</a:t>
            </a:r>
            <a:r>
              <a:rPr lang="en-US" sz="2300" dirty="0"/>
              <a:t> </a:t>
            </a:r>
            <a:r>
              <a:rPr lang="en-US" sz="2300" dirty="0" err="1" smtClean="0"/>
              <a:t>ilgilinin</a:t>
            </a:r>
            <a:r>
              <a:rPr lang="en-US" sz="2300" dirty="0" smtClean="0"/>
              <a:t> </a:t>
            </a:r>
            <a:r>
              <a:rPr lang="en-US" sz="2300" dirty="0"/>
              <a:t>o </a:t>
            </a:r>
            <a:r>
              <a:rPr lang="en-US" sz="2300" dirty="0" err="1" smtClean="0"/>
              <a:t>delilden</a:t>
            </a:r>
            <a:r>
              <a:rPr lang="en-US" sz="2300" dirty="0" smtClean="0"/>
              <a:t> </a:t>
            </a:r>
            <a:r>
              <a:rPr lang="en-US" sz="2300" dirty="0" err="1" smtClean="0"/>
              <a:t>vazgeçtigi</a:t>
            </a:r>
            <a:r>
              <a:rPr lang="en-US" sz="2300" dirty="0" smtClean="0"/>
              <a:t> </a:t>
            </a:r>
            <a:r>
              <a:rPr lang="en-US" sz="2300" dirty="0" err="1"/>
              <a:t>kabul</a:t>
            </a:r>
            <a:r>
              <a:rPr lang="en-US" sz="2300" dirty="0"/>
              <a:t> </a:t>
            </a:r>
            <a:r>
              <a:rPr lang="en-US" sz="2300" dirty="0" err="1" smtClean="0"/>
              <a:t>edilir</a:t>
            </a:r>
            <a:r>
              <a:rPr lang="en-US" sz="2300" dirty="0"/>
              <a:t>.</a:t>
            </a:r>
            <a:endParaRPr lang="tr-TR" sz="23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11</a:t>
            </a:fld>
            <a:endParaRPr lang="en-US"/>
          </a:p>
        </p:txBody>
      </p:sp>
    </p:spTree>
    <p:extLst>
      <p:ext uri="{BB962C8B-B14F-4D97-AF65-F5344CB8AC3E}">
        <p14:creationId xmlns:p14="http://schemas.microsoft.com/office/powerpoint/2010/main" val="165153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b="1" dirty="0" err="1"/>
              <a:t>Hukuk</a:t>
            </a:r>
            <a:r>
              <a:rPr lang="en-US" sz="2800" b="1" dirty="0"/>
              <a:t> </a:t>
            </a:r>
            <a:r>
              <a:rPr lang="en-US" sz="2800" b="1" dirty="0" err="1"/>
              <a:t>Mahkemeler</a:t>
            </a:r>
            <a:r>
              <a:rPr lang="en-US" sz="2800" b="1" dirty="0"/>
              <a:t> </a:t>
            </a:r>
            <a:r>
              <a:rPr lang="en-US" sz="2800" b="1" dirty="0" err="1"/>
              <a:t>Emanet</a:t>
            </a:r>
            <a:r>
              <a:rPr lang="en-US" sz="2800" b="1" dirty="0"/>
              <a:t> Para </a:t>
            </a:r>
            <a:r>
              <a:rPr lang="en-US" sz="2800" b="1" dirty="0" err="1" smtClean="0"/>
              <a:t>Hesabı</a:t>
            </a:r>
            <a:endParaRPr lang="tr-TR" sz="2800" b="1" dirty="0" smtClean="0"/>
          </a:p>
          <a:p>
            <a:pPr marL="0" indent="0" algn="just">
              <a:buNone/>
            </a:pPr>
            <a:r>
              <a:rPr lang="en-US" sz="2800" b="1" dirty="0" err="1" smtClean="0"/>
              <a:t>Redd</a:t>
            </a:r>
            <a:r>
              <a:rPr lang="tr-TR" sz="2800" b="1" dirty="0" smtClean="0"/>
              <a:t>i</a:t>
            </a:r>
            <a:r>
              <a:rPr lang="en-US" sz="2800" b="1" dirty="0" err="1" smtClean="0"/>
              <a:t>yat</a:t>
            </a:r>
            <a:r>
              <a:rPr lang="en-US" sz="2800" b="1" dirty="0" smtClean="0"/>
              <a:t> </a:t>
            </a:r>
            <a:r>
              <a:rPr lang="en-US" sz="2800" b="1" dirty="0" err="1"/>
              <a:t>Makbuzu</a:t>
            </a:r>
            <a:r>
              <a:rPr lang="en-US" sz="2800" b="1" dirty="0"/>
              <a:t>: </a:t>
            </a:r>
            <a:r>
              <a:rPr lang="en-US" sz="2800" dirty="0" err="1"/>
              <a:t>Kasa</a:t>
            </a:r>
            <a:r>
              <a:rPr lang="en-US" sz="2800" dirty="0"/>
              <a:t> </a:t>
            </a:r>
            <a:r>
              <a:rPr lang="en-US" sz="2800" dirty="0" err="1"/>
              <a:t>hesabına</a:t>
            </a:r>
            <a:r>
              <a:rPr lang="en-US" sz="2800" dirty="0"/>
              <a:t> </a:t>
            </a:r>
            <a:r>
              <a:rPr lang="en-US" sz="2800" dirty="0" err="1" smtClean="0"/>
              <a:t>islenen</a:t>
            </a:r>
            <a:r>
              <a:rPr lang="en-US" sz="2800" dirty="0" smtClean="0"/>
              <a:t> </a:t>
            </a:r>
            <a:r>
              <a:rPr lang="en-US" sz="2800" dirty="0" err="1"/>
              <a:t>paraların</a:t>
            </a:r>
            <a:r>
              <a:rPr lang="en-US" sz="2800" dirty="0"/>
              <a:t> </a:t>
            </a:r>
            <a:r>
              <a:rPr lang="en-US" sz="2800" dirty="0" err="1" smtClean="0"/>
              <a:t>ilgililerine</a:t>
            </a:r>
            <a:r>
              <a:rPr lang="en-US" sz="2800" dirty="0" smtClean="0"/>
              <a:t> </a:t>
            </a:r>
            <a:r>
              <a:rPr lang="en-US" sz="2800" dirty="0" err="1" smtClean="0"/>
              <a:t>ödenmesi</a:t>
            </a:r>
            <a:r>
              <a:rPr lang="en-US" sz="2800" dirty="0" smtClean="0"/>
              <a:t> </a:t>
            </a:r>
            <a:r>
              <a:rPr lang="en-US" sz="2800" dirty="0" err="1"/>
              <a:t>sırasında</a:t>
            </a:r>
            <a:r>
              <a:rPr lang="en-US" sz="2800" dirty="0"/>
              <a:t> </a:t>
            </a:r>
            <a:r>
              <a:rPr lang="en-US" sz="2800" dirty="0" err="1"/>
              <a:t>düzenlenen</a:t>
            </a:r>
            <a:r>
              <a:rPr lang="en-US" sz="2800" dirty="0"/>
              <a:t> </a:t>
            </a:r>
            <a:r>
              <a:rPr lang="en-US" sz="2800" dirty="0" err="1" smtClean="0"/>
              <a:t>bir</a:t>
            </a:r>
            <a:r>
              <a:rPr lang="en-US" sz="2800" dirty="0" smtClean="0"/>
              <a:t> </a:t>
            </a:r>
            <a:r>
              <a:rPr lang="en-US" sz="2800" dirty="0" err="1"/>
              <a:t>makbuzdur</a:t>
            </a:r>
            <a:r>
              <a:rPr lang="en-US" sz="2800" dirty="0"/>
              <a:t>.</a:t>
            </a:r>
            <a:endParaRPr lang="tr-TR" sz="24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12</a:t>
            </a:fld>
            <a:endParaRPr lang="en-US"/>
          </a:p>
        </p:txBody>
      </p:sp>
    </p:spTree>
    <p:extLst>
      <p:ext uri="{BB962C8B-B14F-4D97-AF65-F5344CB8AC3E}">
        <p14:creationId xmlns:p14="http://schemas.microsoft.com/office/powerpoint/2010/main" val="202379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600" b="1" dirty="0" err="1"/>
              <a:t>Harç</a:t>
            </a:r>
            <a:r>
              <a:rPr lang="en-US" sz="2600" b="1" dirty="0"/>
              <a:t> </a:t>
            </a:r>
            <a:r>
              <a:rPr lang="en-US" sz="2600" b="1" dirty="0" err="1"/>
              <a:t>Hesabı</a:t>
            </a:r>
            <a:r>
              <a:rPr lang="en-US" sz="2600" b="1" dirty="0"/>
              <a:t> </a:t>
            </a:r>
            <a:endParaRPr lang="tr-TR" sz="2600" b="1" dirty="0" smtClean="0"/>
          </a:p>
          <a:p>
            <a:pPr marL="0" indent="0" algn="just">
              <a:buNone/>
            </a:pPr>
            <a:r>
              <a:rPr lang="en-US" sz="2600" dirty="0" err="1" smtClean="0"/>
              <a:t>Maliye</a:t>
            </a:r>
            <a:r>
              <a:rPr lang="en-US" sz="2600" dirty="0" smtClean="0"/>
              <a:t> </a:t>
            </a:r>
            <a:r>
              <a:rPr lang="en-US" sz="2600" dirty="0" err="1"/>
              <a:t>adına</a:t>
            </a:r>
            <a:r>
              <a:rPr lang="en-US" sz="2600" dirty="0"/>
              <a:t> </a:t>
            </a:r>
            <a:r>
              <a:rPr lang="en-US" sz="2600" dirty="0" err="1"/>
              <a:t>harç</a:t>
            </a:r>
            <a:r>
              <a:rPr lang="en-US" sz="2600" dirty="0"/>
              <a:t> </a:t>
            </a:r>
            <a:r>
              <a:rPr lang="en-US" sz="2600" dirty="0" err="1"/>
              <a:t>ve</a:t>
            </a:r>
            <a:r>
              <a:rPr lang="en-US" sz="2600" dirty="0"/>
              <a:t> </a:t>
            </a:r>
            <a:r>
              <a:rPr lang="en-US" sz="2600" dirty="0" err="1" smtClean="0"/>
              <a:t>vergi</a:t>
            </a:r>
            <a:r>
              <a:rPr lang="en-US" sz="2600" dirty="0" smtClean="0"/>
              <a:t> </a:t>
            </a:r>
            <a:r>
              <a:rPr lang="en-US" sz="2600" dirty="0" err="1" smtClean="0"/>
              <a:t>tahsil</a:t>
            </a:r>
            <a:r>
              <a:rPr lang="en-US" sz="2600" dirty="0" smtClean="0"/>
              <a:t> </a:t>
            </a:r>
            <a:r>
              <a:rPr lang="en-US" sz="2600" dirty="0" err="1"/>
              <a:t>etme</a:t>
            </a:r>
            <a:r>
              <a:rPr lang="en-US" sz="2600" dirty="0"/>
              <a:t> </a:t>
            </a:r>
            <a:r>
              <a:rPr lang="en-US" sz="2600" dirty="0" err="1" smtClean="0"/>
              <a:t>yetkisi</a:t>
            </a:r>
            <a:r>
              <a:rPr lang="en-US" sz="2600" dirty="0" smtClean="0"/>
              <a:t> </a:t>
            </a:r>
            <a:r>
              <a:rPr lang="en-US" sz="2600" dirty="0" err="1"/>
              <a:t>esas</a:t>
            </a:r>
            <a:r>
              <a:rPr lang="en-US" sz="2600" dirty="0"/>
              <a:t> </a:t>
            </a:r>
            <a:r>
              <a:rPr lang="en-US" sz="2600" dirty="0" err="1"/>
              <a:t>olarak</a:t>
            </a:r>
            <a:r>
              <a:rPr lang="en-US" sz="2600" dirty="0"/>
              <a:t> </a:t>
            </a:r>
            <a:r>
              <a:rPr lang="en-US" sz="2600" dirty="0" err="1"/>
              <a:t>muhasebe</a:t>
            </a:r>
            <a:r>
              <a:rPr lang="en-US" sz="2600" dirty="0"/>
              <a:t> </a:t>
            </a:r>
            <a:r>
              <a:rPr lang="en-US" sz="2600" dirty="0" err="1" smtClean="0"/>
              <a:t>yetkilisine</a:t>
            </a:r>
            <a:r>
              <a:rPr lang="en-US" sz="2600" dirty="0" smtClean="0"/>
              <a:t> </a:t>
            </a:r>
            <a:r>
              <a:rPr lang="en-US" sz="2600" dirty="0" err="1" smtClean="0"/>
              <a:t>ait</a:t>
            </a:r>
            <a:r>
              <a:rPr lang="en-US" sz="2600" dirty="0" smtClean="0"/>
              <a:t> </a:t>
            </a:r>
            <a:r>
              <a:rPr lang="en-US" sz="2600" dirty="0" err="1"/>
              <a:t>olup</a:t>
            </a:r>
            <a:r>
              <a:rPr lang="en-US" sz="2600" dirty="0"/>
              <a:t> </a:t>
            </a:r>
            <a:r>
              <a:rPr lang="en-US" sz="2600" dirty="0" err="1"/>
              <a:t>bu</a:t>
            </a:r>
            <a:r>
              <a:rPr lang="en-US" sz="2600" dirty="0"/>
              <a:t> </a:t>
            </a:r>
            <a:r>
              <a:rPr lang="en-US" sz="2600" dirty="0" err="1" smtClean="0"/>
              <a:t>hizmetler</a:t>
            </a:r>
            <a:r>
              <a:rPr lang="en-US" sz="2600" dirty="0" smtClean="0"/>
              <a:t> </a:t>
            </a:r>
            <a:r>
              <a:rPr lang="en-US" sz="2600" dirty="0"/>
              <a:t>mal </a:t>
            </a:r>
            <a:r>
              <a:rPr lang="en-US" sz="2600" dirty="0" err="1"/>
              <a:t>müdürlügü</a:t>
            </a:r>
            <a:r>
              <a:rPr lang="en-US" sz="2600" dirty="0"/>
              <a:t> </a:t>
            </a:r>
            <a:r>
              <a:rPr lang="en-US" sz="2600" dirty="0" err="1"/>
              <a:t>veya</a:t>
            </a:r>
            <a:r>
              <a:rPr lang="en-US" sz="2600" dirty="0"/>
              <a:t> </a:t>
            </a:r>
            <a:r>
              <a:rPr lang="en-US" sz="2600" dirty="0" err="1" smtClean="0"/>
              <a:t>vergi</a:t>
            </a:r>
            <a:r>
              <a:rPr lang="en-US" sz="2600" dirty="0" smtClean="0"/>
              <a:t> </a:t>
            </a:r>
            <a:r>
              <a:rPr lang="en-US" sz="2600" dirty="0" err="1" smtClean="0"/>
              <a:t>dairelerinde</a:t>
            </a:r>
            <a:r>
              <a:rPr lang="en-US" sz="2600" dirty="0" smtClean="0"/>
              <a:t> </a:t>
            </a:r>
            <a:r>
              <a:rPr lang="en-US" sz="2600" dirty="0" err="1"/>
              <a:t>yürütülür</a:t>
            </a:r>
            <a:r>
              <a:rPr lang="en-US" sz="2600" dirty="0" smtClean="0"/>
              <a:t>.</a:t>
            </a:r>
            <a:endParaRPr lang="tr-TR" sz="2600" dirty="0" smtClean="0"/>
          </a:p>
          <a:p>
            <a:pPr marL="0" indent="0" algn="just">
              <a:buNone/>
            </a:pPr>
            <a:r>
              <a:rPr lang="en-US" sz="2600" dirty="0" err="1"/>
              <a:t>Muhasebe</a:t>
            </a:r>
            <a:r>
              <a:rPr lang="en-US" sz="2600" dirty="0"/>
              <a:t> </a:t>
            </a:r>
            <a:r>
              <a:rPr lang="en-US" sz="2600" dirty="0" err="1" smtClean="0"/>
              <a:t>yetkilisi</a:t>
            </a:r>
            <a:r>
              <a:rPr lang="en-US" sz="2600" dirty="0" smtClean="0"/>
              <a:t> </a:t>
            </a:r>
            <a:r>
              <a:rPr lang="en-US" sz="2600" dirty="0" err="1" smtClean="0"/>
              <a:t>mutemedi</a:t>
            </a:r>
            <a:r>
              <a:rPr lang="en-US" sz="2600" dirty="0" smtClean="0"/>
              <a:t> </a:t>
            </a:r>
            <a:r>
              <a:rPr lang="en-US" sz="2600" dirty="0" err="1"/>
              <a:t>sıfatına</a:t>
            </a:r>
            <a:r>
              <a:rPr lang="en-US" sz="2600" dirty="0"/>
              <a:t> </a:t>
            </a:r>
            <a:r>
              <a:rPr lang="en-US" sz="2600" dirty="0" err="1" smtClean="0"/>
              <a:t>haiz</a:t>
            </a:r>
            <a:r>
              <a:rPr lang="en-US" sz="2600" dirty="0" smtClean="0"/>
              <a:t> </a:t>
            </a:r>
            <a:r>
              <a:rPr lang="en-US" sz="2600" dirty="0" err="1" smtClean="0"/>
              <a:t>birim</a:t>
            </a:r>
            <a:r>
              <a:rPr lang="en-US" sz="2600" dirty="0" smtClean="0"/>
              <a:t> </a:t>
            </a:r>
            <a:r>
              <a:rPr lang="en-US" sz="2600" dirty="0" err="1"/>
              <a:t>ve</a:t>
            </a:r>
            <a:r>
              <a:rPr lang="en-US" sz="2600" dirty="0"/>
              <a:t> </a:t>
            </a:r>
            <a:r>
              <a:rPr lang="en-US" sz="2600" dirty="0" err="1" smtClean="0"/>
              <a:t>kisiler</a:t>
            </a:r>
            <a:r>
              <a:rPr lang="en-US" sz="2600" dirty="0" smtClean="0"/>
              <a:t> </a:t>
            </a:r>
            <a:r>
              <a:rPr lang="en-US" sz="2600" dirty="0" err="1"/>
              <a:t>asagıda</a:t>
            </a:r>
            <a:r>
              <a:rPr lang="en-US" sz="2600" dirty="0"/>
              <a:t> </a:t>
            </a:r>
            <a:r>
              <a:rPr lang="en-US" sz="2600" dirty="0" err="1" smtClean="0"/>
              <a:t>gösterilmistir</a:t>
            </a:r>
            <a:r>
              <a:rPr lang="en-US" sz="2600" dirty="0"/>
              <a:t>. </a:t>
            </a:r>
            <a:endParaRPr lang="tr-TR" sz="2600" dirty="0" smtClean="0"/>
          </a:p>
          <a:p>
            <a:pPr marL="0" indent="0" algn="just">
              <a:buNone/>
            </a:pPr>
            <a:r>
              <a:rPr lang="en-US" sz="2600" dirty="0" smtClean="0"/>
              <a:t>• </a:t>
            </a:r>
            <a:r>
              <a:rPr lang="en-US" sz="2600" dirty="0" err="1"/>
              <a:t>Mahkemeler</a:t>
            </a:r>
            <a:r>
              <a:rPr lang="en-US" sz="2600" dirty="0"/>
              <a:t> </a:t>
            </a:r>
            <a:r>
              <a:rPr lang="en-US" sz="2600" dirty="0" err="1"/>
              <a:t>veznesinde</a:t>
            </a:r>
            <a:r>
              <a:rPr lang="en-US" sz="2600" dirty="0"/>
              <a:t> </a:t>
            </a:r>
            <a:r>
              <a:rPr lang="en-US" sz="2600" dirty="0" err="1"/>
              <a:t>görevli</a:t>
            </a:r>
            <a:r>
              <a:rPr lang="en-US" sz="2600" dirty="0"/>
              <a:t>: </a:t>
            </a:r>
            <a:r>
              <a:rPr lang="en-US" sz="2600" dirty="0" err="1"/>
              <a:t>Vezne</a:t>
            </a:r>
            <a:r>
              <a:rPr lang="en-US" sz="2600" dirty="0"/>
              <a:t> </a:t>
            </a:r>
            <a:r>
              <a:rPr lang="en-US" sz="2600" dirty="0" err="1"/>
              <a:t>memuru</a:t>
            </a:r>
            <a:r>
              <a:rPr lang="en-US" sz="2600" dirty="0"/>
              <a:t> </a:t>
            </a:r>
            <a:r>
              <a:rPr lang="en-US" sz="2600" dirty="0" err="1"/>
              <a:t>veya</a:t>
            </a:r>
            <a:r>
              <a:rPr lang="en-US" sz="2600" dirty="0"/>
              <a:t> </a:t>
            </a:r>
            <a:r>
              <a:rPr lang="en-US" sz="2600" dirty="0" err="1"/>
              <a:t>yazı</a:t>
            </a:r>
            <a:r>
              <a:rPr lang="en-US" sz="2600" dirty="0"/>
              <a:t> </a:t>
            </a:r>
            <a:r>
              <a:rPr lang="en-US" sz="2600" dirty="0" err="1"/>
              <a:t>işleri</a:t>
            </a:r>
            <a:r>
              <a:rPr lang="en-US" sz="2600" dirty="0"/>
              <a:t> </a:t>
            </a:r>
            <a:r>
              <a:rPr lang="en-US" sz="2600" dirty="0" err="1"/>
              <a:t>müdürü</a:t>
            </a:r>
            <a:r>
              <a:rPr lang="en-US" sz="2600" dirty="0"/>
              <a:t> </a:t>
            </a:r>
            <a:endParaRPr lang="tr-TR" sz="2600" dirty="0" smtClean="0"/>
          </a:p>
          <a:p>
            <a:pPr marL="0" indent="0" algn="just">
              <a:buNone/>
            </a:pPr>
            <a:r>
              <a:rPr lang="en-US" sz="2600" dirty="0" smtClean="0"/>
              <a:t>• </a:t>
            </a:r>
            <a:r>
              <a:rPr lang="en-US" sz="2600" dirty="0" err="1"/>
              <a:t>İcra</a:t>
            </a:r>
            <a:r>
              <a:rPr lang="en-US" sz="2600" dirty="0"/>
              <a:t> </a:t>
            </a:r>
            <a:r>
              <a:rPr lang="en-US" sz="2600" dirty="0" err="1"/>
              <a:t>ve</a:t>
            </a:r>
            <a:r>
              <a:rPr lang="en-US" sz="2600" dirty="0"/>
              <a:t> </a:t>
            </a:r>
            <a:r>
              <a:rPr lang="en-US" sz="2600" dirty="0" err="1"/>
              <a:t>iflâs</a:t>
            </a:r>
            <a:r>
              <a:rPr lang="en-US" sz="2600" dirty="0"/>
              <a:t> </a:t>
            </a:r>
            <a:r>
              <a:rPr lang="en-US" sz="2600" dirty="0" err="1"/>
              <a:t>dairelerinde</a:t>
            </a:r>
            <a:r>
              <a:rPr lang="en-US" sz="2600" dirty="0"/>
              <a:t> </a:t>
            </a:r>
            <a:r>
              <a:rPr lang="en-US" sz="2600" dirty="0" err="1"/>
              <a:t>görevli</a:t>
            </a:r>
            <a:r>
              <a:rPr lang="en-US" sz="2600" dirty="0"/>
              <a:t>: </a:t>
            </a:r>
            <a:r>
              <a:rPr lang="en-US" sz="2600" dirty="0" err="1"/>
              <a:t>İcra</a:t>
            </a:r>
            <a:r>
              <a:rPr lang="en-US" sz="2600" dirty="0"/>
              <a:t> </a:t>
            </a:r>
            <a:r>
              <a:rPr lang="en-US" sz="2600" dirty="0" err="1"/>
              <a:t>müdürü</a:t>
            </a:r>
            <a:r>
              <a:rPr lang="en-US" sz="2600" dirty="0"/>
              <a:t> </a:t>
            </a:r>
            <a:endParaRPr lang="tr-TR" sz="2600" dirty="0" smtClean="0"/>
          </a:p>
          <a:p>
            <a:pPr marL="0" indent="0" algn="just">
              <a:buNone/>
            </a:pPr>
            <a:r>
              <a:rPr lang="en-US" sz="2600" dirty="0" smtClean="0"/>
              <a:t>• </a:t>
            </a:r>
            <a:r>
              <a:rPr lang="en-US" sz="2600" dirty="0" err="1"/>
              <a:t>Noterlik</a:t>
            </a:r>
            <a:r>
              <a:rPr lang="en-US" sz="2600" dirty="0"/>
              <a:t> </a:t>
            </a:r>
            <a:r>
              <a:rPr lang="en-US" sz="2600" dirty="0" err="1"/>
              <a:t>dairelerinde</a:t>
            </a:r>
            <a:r>
              <a:rPr lang="en-US" sz="2600" dirty="0"/>
              <a:t>: </a:t>
            </a:r>
            <a:r>
              <a:rPr lang="en-US" sz="2600" dirty="0" err="1"/>
              <a:t>Noterler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13</a:t>
            </a:fld>
            <a:endParaRPr lang="en-US"/>
          </a:p>
        </p:txBody>
      </p:sp>
    </p:spTree>
    <p:extLst>
      <p:ext uri="{BB962C8B-B14F-4D97-AF65-F5344CB8AC3E}">
        <p14:creationId xmlns:p14="http://schemas.microsoft.com/office/powerpoint/2010/main" val="352639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600" b="1" dirty="0" err="1"/>
              <a:t>Mahkemeler</a:t>
            </a:r>
            <a:r>
              <a:rPr lang="en-US" sz="2600" b="1" dirty="0"/>
              <a:t> </a:t>
            </a:r>
            <a:r>
              <a:rPr lang="en-US" sz="2600" b="1" dirty="0" err="1" smtClean="0"/>
              <a:t>Veznes</a:t>
            </a:r>
            <a:r>
              <a:rPr lang="tr-TR" sz="2600" b="1" dirty="0" smtClean="0"/>
              <a:t>i</a:t>
            </a:r>
            <a:r>
              <a:rPr lang="en-US" sz="2600" b="1" dirty="0" smtClean="0"/>
              <a:t> </a:t>
            </a:r>
            <a:r>
              <a:rPr lang="en-US" sz="2600" b="1" dirty="0" err="1"/>
              <a:t>Tarafından</a:t>
            </a:r>
            <a:r>
              <a:rPr lang="en-US" sz="2600" b="1" dirty="0"/>
              <a:t> </a:t>
            </a:r>
            <a:r>
              <a:rPr lang="en-US" sz="2600" b="1" dirty="0" err="1" smtClean="0"/>
              <a:t>Tahs</a:t>
            </a:r>
            <a:r>
              <a:rPr lang="tr-TR" sz="2600" b="1" dirty="0" smtClean="0"/>
              <a:t>i</a:t>
            </a:r>
            <a:r>
              <a:rPr lang="en-US" sz="2600" b="1" dirty="0" smtClean="0"/>
              <a:t>l Ed</a:t>
            </a:r>
            <a:r>
              <a:rPr lang="tr-TR" sz="2600" b="1" dirty="0" smtClean="0"/>
              <a:t>i</a:t>
            </a:r>
            <a:r>
              <a:rPr lang="en-US" sz="2600" b="1" dirty="0" err="1" smtClean="0"/>
              <a:t>len</a:t>
            </a:r>
            <a:r>
              <a:rPr lang="en-US" sz="2600" b="1" dirty="0" smtClean="0"/>
              <a:t> </a:t>
            </a:r>
            <a:r>
              <a:rPr lang="en-US" sz="2600" b="1" dirty="0" err="1"/>
              <a:t>Yargı</a:t>
            </a:r>
            <a:r>
              <a:rPr lang="en-US" sz="2600" b="1" dirty="0"/>
              <a:t> </a:t>
            </a:r>
            <a:r>
              <a:rPr lang="en-US" sz="2600" b="1" dirty="0" err="1" smtClean="0"/>
              <a:t>Harçları</a:t>
            </a:r>
            <a:endParaRPr lang="tr-TR" sz="2600" b="1" dirty="0" smtClean="0"/>
          </a:p>
          <a:p>
            <a:pPr marL="0" indent="0" algn="just">
              <a:buNone/>
            </a:pPr>
            <a:r>
              <a:rPr lang="en-US" sz="2600" dirty="0" err="1"/>
              <a:t>Hukuk</a:t>
            </a:r>
            <a:r>
              <a:rPr lang="en-US" sz="2600" dirty="0"/>
              <a:t> </a:t>
            </a:r>
            <a:r>
              <a:rPr lang="en-US" sz="2600" dirty="0" err="1" smtClean="0"/>
              <a:t>mahkemelerinde</a:t>
            </a:r>
            <a:r>
              <a:rPr lang="en-US" sz="2600" dirty="0"/>
              <a:t>, </a:t>
            </a:r>
            <a:r>
              <a:rPr lang="en-US" sz="2600" dirty="0" err="1"/>
              <a:t>dava</a:t>
            </a:r>
            <a:r>
              <a:rPr lang="en-US" sz="2600" dirty="0"/>
              <a:t> </a:t>
            </a:r>
            <a:r>
              <a:rPr lang="en-US" sz="2600" dirty="0" err="1"/>
              <a:t>türüne</a:t>
            </a:r>
            <a:r>
              <a:rPr lang="en-US" sz="2600" dirty="0"/>
              <a:t> </a:t>
            </a:r>
            <a:r>
              <a:rPr lang="en-US" sz="2600" dirty="0" err="1"/>
              <a:t>göre</a:t>
            </a:r>
            <a:r>
              <a:rPr lang="en-US" sz="2600" dirty="0"/>
              <a:t> </a:t>
            </a:r>
            <a:r>
              <a:rPr lang="en-US" sz="2600" dirty="0" err="1" smtClean="0"/>
              <a:t>tara</a:t>
            </a:r>
            <a:r>
              <a:rPr lang="tr-TR" sz="2600" dirty="0" smtClean="0"/>
              <a:t>fl</a:t>
            </a:r>
            <a:r>
              <a:rPr lang="en-US" sz="2600" dirty="0" err="1" smtClean="0"/>
              <a:t>ardan</a:t>
            </a:r>
            <a:r>
              <a:rPr lang="en-US" sz="2600" dirty="0" smtClean="0"/>
              <a:t> </a:t>
            </a:r>
            <a:r>
              <a:rPr lang="en-US" sz="2600" dirty="0" err="1" smtClean="0"/>
              <a:t>tahsil</a:t>
            </a:r>
            <a:r>
              <a:rPr lang="en-US" sz="2600" dirty="0" smtClean="0"/>
              <a:t> </a:t>
            </a:r>
            <a:r>
              <a:rPr lang="en-US" sz="2600" dirty="0" err="1" smtClean="0"/>
              <a:t>edilmesi</a:t>
            </a:r>
            <a:r>
              <a:rPr lang="en-US" sz="2600" dirty="0" smtClean="0"/>
              <a:t> </a:t>
            </a:r>
            <a:r>
              <a:rPr lang="en-US" sz="2600" dirty="0" err="1"/>
              <a:t>gereken</a:t>
            </a:r>
            <a:r>
              <a:rPr lang="en-US" sz="2600" dirty="0"/>
              <a:t> </a:t>
            </a:r>
            <a:r>
              <a:rPr lang="en-US" sz="2600" dirty="0" err="1" smtClean="0"/>
              <a:t>yargılama</a:t>
            </a:r>
            <a:r>
              <a:rPr lang="en-US" sz="2600" dirty="0" smtClean="0"/>
              <a:t> </a:t>
            </a:r>
            <a:r>
              <a:rPr lang="en-US" sz="2600" dirty="0" err="1"/>
              <a:t>harçları</a:t>
            </a:r>
            <a:r>
              <a:rPr lang="en-US" sz="2600" dirty="0"/>
              <a:t> </a:t>
            </a:r>
            <a:r>
              <a:rPr lang="en-US" sz="2600" dirty="0" err="1"/>
              <a:t>asagıda</a:t>
            </a:r>
            <a:r>
              <a:rPr lang="en-US" sz="2600" dirty="0"/>
              <a:t> </a:t>
            </a:r>
            <a:r>
              <a:rPr lang="en-US" sz="2600" dirty="0" err="1" smtClean="0"/>
              <a:t>gösterilmistir</a:t>
            </a:r>
            <a:r>
              <a:rPr lang="en-US" sz="2600" dirty="0"/>
              <a:t>: </a:t>
            </a:r>
            <a:endParaRPr lang="tr-TR" sz="2600" dirty="0" smtClean="0"/>
          </a:p>
          <a:p>
            <a:pPr marL="0" indent="0" algn="just">
              <a:buNone/>
            </a:pPr>
            <a:r>
              <a:rPr lang="en-US" sz="2600" dirty="0" smtClean="0"/>
              <a:t>• </a:t>
            </a:r>
            <a:r>
              <a:rPr lang="en-US" sz="2600" dirty="0" err="1"/>
              <a:t>Başvurma</a:t>
            </a:r>
            <a:r>
              <a:rPr lang="en-US" sz="2600" dirty="0"/>
              <a:t> </a:t>
            </a:r>
            <a:r>
              <a:rPr lang="en-US" sz="2600" dirty="0" err="1"/>
              <a:t>harcı</a:t>
            </a:r>
            <a:r>
              <a:rPr lang="en-US" sz="2600" dirty="0"/>
              <a:t>, </a:t>
            </a:r>
            <a:endParaRPr lang="tr-TR" sz="2600" dirty="0" smtClean="0"/>
          </a:p>
          <a:p>
            <a:pPr marL="0" indent="0" algn="just">
              <a:buNone/>
            </a:pPr>
            <a:r>
              <a:rPr lang="en-US" sz="2600" dirty="0" smtClean="0"/>
              <a:t>• </a:t>
            </a:r>
            <a:r>
              <a:rPr lang="en-US" sz="2600" dirty="0" err="1"/>
              <a:t>Celse</a:t>
            </a:r>
            <a:r>
              <a:rPr lang="en-US" sz="2600" dirty="0"/>
              <a:t> </a:t>
            </a:r>
            <a:r>
              <a:rPr lang="en-US" sz="2600" dirty="0" err="1"/>
              <a:t>harcı</a:t>
            </a:r>
            <a:r>
              <a:rPr lang="en-US" sz="2600" dirty="0"/>
              <a:t> </a:t>
            </a:r>
            <a:endParaRPr lang="tr-TR" sz="2600" dirty="0" smtClean="0"/>
          </a:p>
          <a:p>
            <a:pPr marL="0" indent="0" algn="just">
              <a:buNone/>
            </a:pPr>
            <a:r>
              <a:rPr lang="en-US" sz="2600" dirty="0" smtClean="0"/>
              <a:t>• </a:t>
            </a:r>
            <a:r>
              <a:rPr lang="en-US" sz="2600" dirty="0" err="1"/>
              <a:t>Karar</a:t>
            </a:r>
            <a:r>
              <a:rPr lang="en-US" sz="2600" dirty="0"/>
              <a:t> </a:t>
            </a:r>
            <a:r>
              <a:rPr lang="en-US" sz="2600" dirty="0" err="1"/>
              <a:t>ve</a:t>
            </a:r>
            <a:r>
              <a:rPr lang="en-US" sz="2600" dirty="0"/>
              <a:t> </a:t>
            </a:r>
            <a:r>
              <a:rPr lang="en-US" sz="2600" dirty="0" err="1"/>
              <a:t>ilam</a:t>
            </a:r>
            <a:r>
              <a:rPr lang="en-US" sz="2600" dirty="0"/>
              <a:t> </a:t>
            </a:r>
            <a:r>
              <a:rPr lang="en-US" sz="2600" dirty="0" err="1"/>
              <a:t>harcı</a:t>
            </a:r>
            <a:r>
              <a:rPr lang="en-US" sz="2600" dirty="0"/>
              <a:t> </a:t>
            </a:r>
            <a:endParaRPr lang="tr-TR" sz="2600" dirty="0" smtClean="0"/>
          </a:p>
          <a:p>
            <a:pPr marL="0" indent="0" algn="just">
              <a:buNone/>
            </a:pPr>
            <a:r>
              <a:rPr lang="en-US" sz="2600" dirty="0" smtClean="0"/>
              <a:t>• </a:t>
            </a:r>
            <a:r>
              <a:rPr lang="en-US" sz="2600" dirty="0" err="1"/>
              <a:t>Temyiz</a:t>
            </a:r>
            <a:r>
              <a:rPr lang="en-US" sz="2600" dirty="0"/>
              <a:t> </a:t>
            </a:r>
            <a:r>
              <a:rPr lang="en-US" sz="2600" dirty="0" err="1"/>
              <a:t>ve</a:t>
            </a:r>
            <a:r>
              <a:rPr lang="en-US" sz="2600" dirty="0"/>
              <a:t> </a:t>
            </a:r>
            <a:r>
              <a:rPr lang="en-US" sz="2600" dirty="0" err="1"/>
              <a:t>itiraz</a:t>
            </a:r>
            <a:r>
              <a:rPr lang="en-US" sz="2600" dirty="0"/>
              <a:t> </a:t>
            </a:r>
            <a:r>
              <a:rPr lang="en-US" sz="2600" dirty="0" err="1"/>
              <a:t>harçları</a:t>
            </a:r>
            <a:r>
              <a:rPr lang="en-US" sz="2600" dirty="0"/>
              <a:t> </a:t>
            </a:r>
            <a:endParaRPr lang="tr-TR" sz="2600" dirty="0" smtClean="0"/>
          </a:p>
          <a:p>
            <a:pPr marL="0" indent="0" algn="just">
              <a:buNone/>
            </a:pPr>
            <a:r>
              <a:rPr lang="en-US" sz="2600" dirty="0" smtClean="0"/>
              <a:t>• </a:t>
            </a:r>
            <a:r>
              <a:rPr lang="en-US" sz="2600" dirty="0" err="1"/>
              <a:t>Keşif</a:t>
            </a:r>
            <a:r>
              <a:rPr lang="en-US" sz="2600" dirty="0"/>
              <a:t> </a:t>
            </a:r>
            <a:r>
              <a:rPr lang="en-US" sz="2600" dirty="0" err="1"/>
              <a:t>harcı</a:t>
            </a:r>
            <a:r>
              <a:rPr lang="en-US" sz="2600" dirty="0"/>
              <a:t> </a:t>
            </a:r>
            <a:endParaRPr lang="tr-TR" sz="2600" dirty="0" smtClean="0"/>
          </a:p>
          <a:p>
            <a:pPr marL="0" indent="0" algn="just">
              <a:buNone/>
            </a:pPr>
            <a:r>
              <a:rPr lang="en-US" sz="2600" dirty="0" smtClean="0"/>
              <a:t>• </a:t>
            </a:r>
            <a:r>
              <a:rPr lang="en-US" sz="2600" dirty="0" err="1"/>
              <a:t>Suret</a:t>
            </a:r>
            <a:r>
              <a:rPr lang="en-US" sz="2600" dirty="0"/>
              <a:t> </a:t>
            </a:r>
            <a:r>
              <a:rPr lang="en-US" sz="2600" dirty="0" err="1"/>
              <a:t>harcı</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14</a:t>
            </a:fld>
            <a:endParaRPr lang="en-US"/>
          </a:p>
        </p:txBody>
      </p:sp>
    </p:spTree>
    <p:extLst>
      <p:ext uri="{BB962C8B-B14F-4D97-AF65-F5344CB8AC3E}">
        <p14:creationId xmlns:p14="http://schemas.microsoft.com/office/powerpoint/2010/main" val="135822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800" b="1" dirty="0" err="1"/>
              <a:t>Basvurma</a:t>
            </a:r>
            <a:r>
              <a:rPr lang="en-US" sz="2800" b="1" dirty="0"/>
              <a:t> </a:t>
            </a:r>
            <a:r>
              <a:rPr lang="en-US" sz="2800" b="1" dirty="0" err="1"/>
              <a:t>Harcı</a:t>
            </a:r>
            <a:r>
              <a:rPr lang="en-US" sz="2800" b="1" dirty="0"/>
              <a:t>: </a:t>
            </a:r>
            <a:r>
              <a:rPr lang="en-US" sz="2800" dirty="0"/>
              <a:t>492 </a:t>
            </a:r>
            <a:r>
              <a:rPr lang="en-US" sz="2800" dirty="0" err="1"/>
              <a:t>sayılı</a:t>
            </a:r>
            <a:r>
              <a:rPr lang="en-US" sz="2800" dirty="0"/>
              <a:t> </a:t>
            </a:r>
            <a:r>
              <a:rPr lang="en-US" sz="2800" dirty="0" err="1"/>
              <a:t>Harçlar</a:t>
            </a:r>
            <a:r>
              <a:rPr lang="en-US" sz="2800" dirty="0"/>
              <a:t> </a:t>
            </a:r>
            <a:r>
              <a:rPr lang="en-US" sz="2800" dirty="0" err="1"/>
              <a:t>Kanunu’na</a:t>
            </a:r>
            <a:r>
              <a:rPr lang="en-US" sz="2800" dirty="0"/>
              <a:t> </a:t>
            </a:r>
            <a:r>
              <a:rPr lang="en-US" sz="2800" dirty="0" err="1"/>
              <a:t>ekli</a:t>
            </a:r>
            <a:r>
              <a:rPr lang="en-US" sz="2800" dirty="0"/>
              <a:t> (1) </a:t>
            </a:r>
            <a:r>
              <a:rPr lang="en-US" sz="2800" dirty="0" err="1"/>
              <a:t>sayılı</a:t>
            </a:r>
            <a:r>
              <a:rPr lang="en-US" sz="2800" dirty="0"/>
              <a:t> </a:t>
            </a:r>
            <a:r>
              <a:rPr lang="en-US" sz="2800" dirty="0" err="1"/>
              <a:t>Tarifenin</a:t>
            </a:r>
            <a:r>
              <a:rPr lang="en-US" sz="2800" dirty="0"/>
              <a:t> A/I </a:t>
            </a:r>
            <a:r>
              <a:rPr lang="en-US" sz="2800" dirty="0" err="1"/>
              <a:t>inci</a:t>
            </a:r>
            <a:r>
              <a:rPr lang="en-US" sz="2800" dirty="0"/>
              <a:t> </a:t>
            </a:r>
            <a:r>
              <a:rPr lang="en-US" sz="2800" dirty="0" err="1" smtClean="0"/>
              <a:t>maddes</a:t>
            </a:r>
            <a:r>
              <a:rPr lang="tr-TR" sz="2800" dirty="0" smtClean="0"/>
              <a:t>i</a:t>
            </a:r>
            <a:r>
              <a:rPr lang="en-US" sz="2800" dirty="0" err="1" smtClean="0"/>
              <a:t>nde</a:t>
            </a:r>
            <a:r>
              <a:rPr lang="en-US" sz="2800" dirty="0" smtClean="0"/>
              <a:t> </a:t>
            </a:r>
            <a:r>
              <a:rPr lang="en-US" sz="2800" dirty="0"/>
              <a:t>“</a:t>
            </a:r>
            <a:r>
              <a:rPr lang="en-US" sz="2800" dirty="0" smtClean="0"/>
              <a:t>D</a:t>
            </a:r>
            <a:r>
              <a:rPr lang="tr-TR" sz="2800" dirty="0" smtClean="0"/>
              <a:t>i</a:t>
            </a:r>
            <a:r>
              <a:rPr lang="en-US" sz="2800" dirty="0" err="1" smtClean="0"/>
              <a:t>lekçe</a:t>
            </a:r>
            <a:r>
              <a:rPr lang="en-US" sz="2800" dirty="0" smtClean="0"/>
              <a:t> </a:t>
            </a:r>
            <a:r>
              <a:rPr lang="en-US" sz="2800" dirty="0" err="1"/>
              <a:t>veya</a:t>
            </a:r>
            <a:r>
              <a:rPr lang="en-US" sz="2800" dirty="0"/>
              <a:t> </a:t>
            </a:r>
            <a:r>
              <a:rPr lang="en-US" sz="2800" dirty="0" err="1"/>
              <a:t>tutanakla</a:t>
            </a:r>
            <a:r>
              <a:rPr lang="en-US" sz="2800" dirty="0"/>
              <a:t> </a:t>
            </a:r>
            <a:r>
              <a:rPr lang="en-US" sz="2800" dirty="0" err="1"/>
              <a:t>dava</a:t>
            </a:r>
            <a:r>
              <a:rPr lang="en-US" sz="2800" dirty="0"/>
              <a:t> </a:t>
            </a:r>
            <a:r>
              <a:rPr lang="en-US" sz="2800" dirty="0" err="1"/>
              <a:t>açma</a:t>
            </a:r>
            <a:r>
              <a:rPr lang="en-US" sz="2800" dirty="0"/>
              <a:t> </a:t>
            </a:r>
            <a:r>
              <a:rPr lang="en-US" sz="2800" dirty="0" err="1"/>
              <a:t>veya</a:t>
            </a:r>
            <a:r>
              <a:rPr lang="en-US" sz="2800" dirty="0"/>
              <a:t> </a:t>
            </a:r>
            <a:r>
              <a:rPr lang="en-US" sz="2800" dirty="0" err="1"/>
              <a:t>davaya</a:t>
            </a:r>
            <a:r>
              <a:rPr lang="en-US" sz="2800" dirty="0"/>
              <a:t> </a:t>
            </a:r>
            <a:r>
              <a:rPr lang="en-US" sz="2800" dirty="0" err="1"/>
              <a:t>müdahale</a:t>
            </a:r>
            <a:r>
              <a:rPr lang="en-US" sz="2800" dirty="0"/>
              <a:t> </a:t>
            </a:r>
            <a:r>
              <a:rPr lang="en-US" sz="2800" dirty="0" err="1"/>
              <a:t>veya</a:t>
            </a:r>
            <a:r>
              <a:rPr lang="en-US" sz="2800" dirty="0"/>
              <a:t> </a:t>
            </a:r>
            <a:r>
              <a:rPr lang="en-US" sz="2800" dirty="0" err="1" smtClean="0"/>
              <a:t>tevd</a:t>
            </a:r>
            <a:r>
              <a:rPr lang="tr-TR" sz="2800" dirty="0" smtClean="0"/>
              <a:t>i</a:t>
            </a:r>
            <a:r>
              <a:rPr lang="en-US" sz="2800" dirty="0" smtClean="0"/>
              <a:t> </a:t>
            </a:r>
            <a:r>
              <a:rPr lang="en-US" sz="2800" dirty="0" err="1" smtClean="0"/>
              <a:t>mahall</a:t>
            </a:r>
            <a:r>
              <a:rPr lang="tr-TR" sz="2800" dirty="0" smtClean="0"/>
              <a:t>i</a:t>
            </a:r>
            <a:r>
              <a:rPr lang="en-US" sz="2800" dirty="0" smtClean="0"/>
              <a:t>n</a:t>
            </a:r>
            <a:r>
              <a:rPr lang="tr-TR" sz="2800" dirty="0" smtClean="0"/>
              <a:t>i</a:t>
            </a:r>
            <a:r>
              <a:rPr lang="en-US" sz="2800" dirty="0" smtClean="0"/>
              <a:t>n </a:t>
            </a:r>
            <a:r>
              <a:rPr lang="en-US" sz="2800" dirty="0" err="1" smtClean="0"/>
              <a:t>tay</a:t>
            </a:r>
            <a:r>
              <a:rPr lang="tr-TR" sz="2800" dirty="0" smtClean="0"/>
              <a:t>i</a:t>
            </a:r>
            <a:r>
              <a:rPr lang="en-US" sz="2800" dirty="0" smtClean="0"/>
              <a:t>n</a:t>
            </a:r>
            <a:r>
              <a:rPr lang="en-US" sz="2800" dirty="0"/>
              <a:t>, </a:t>
            </a:r>
            <a:r>
              <a:rPr lang="tr-TR" sz="2800" dirty="0" smtClean="0"/>
              <a:t>i</a:t>
            </a:r>
            <a:r>
              <a:rPr lang="en-US" sz="2800" dirty="0" err="1" smtClean="0"/>
              <a:t>ht</a:t>
            </a:r>
            <a:r>
              <a:rPr lang="tr-TR" sz="2800" dirty="0" smtClean="0"/>
              <a:t>i</a:t>
            </a:r>
            <a:r>
              <a:rPr lang="en-US" sz="2800" dirty="0" err="1" smtClean="0"/>
              <a:t>yat</a:t>
            </a:r>
            <a:r>
              <a:rPr lang="en-US" sz="2800" dirty="0" smtClean="0"/>
              <a:t> </a:t>
            </a:r>
            <a:r>
              <a:rPr lang="en-US" sz="2800" dirty="0" err="1" smtClean="0"/>
              <a:t>tedb</a:t>
            </a:r>
            <a:r>
              <a:rPr lang="tr-TR" sz="2800" dirty="0" smtClean="0"/>
              <a:t>i</a:t>
            </a:r>
            <a:r>
              <a:rPr lang="en-US" sz="2800" dirty="0" smtClean="0"/>
              <a:t>r</a:t>
            </a:r>
            <a:r>
              <a:rPr lang="en-US" sz="2800" dirty="0"/>
              <a:t>, </a:t>
            </a:r>
            <a:r>
              <a:rPr lang="tr-TR" sz="2800" dirty="0" smtClean="0"/>
              <a:t>i</a:t>
            </a:r>
            <a:r>
              <a:rPr lang="en-US" sz="2800" dirty="0" err="1" smtClean="0"/>
              <a:t>ht</a:t>
            </a:r>
            <a:r>
              <a:rPr lang="tr-TR" sz="2800" dirty="0" smtClean="0"/>
              <a:t>i</a:t>
            </a:r>
            <a:r>
              <a:rPr lang="en-US" sz="2800" dirty="0" err="1" smtClean="0"/>
              <a:t>yat</a:t>
            </a:r>
            <a:r>
              <a:rPr lang="en-US" sz="2800" dirty="0" smtClean="0"/>
              <a:t> </a:t>
            </a:r>
            <a:r>
              <a:rPr lang="en-US" sz="2800" dirty="0" err="1" smtClean="0"/>
              <a:t>hac</a:t>
            </a:r>
            <a:r>
              <a:rPr lang="tr-TR" sz="2800" dirty="0" smtClean="0"/>
              <a:t>i</a:t>
            </a:r>
            <a:r>
              <a:rPr lang="en-US" sz="2800" dirty="0" smtClean="0"/>
              <a:t>z</a:t>
            </a:r>
            <a:r>
              <a:rPr lang="en-US" sz="2800" dirty="0"/>
              <a:t>, </a:t>
            </a:r>
            <a:r>
              <a:rPr lang="en-US" sz="2800" dirty="0" err="1" smtClean="0"/>
              <a:t>tesp</a:t>
            </a:r>
            <a:r>
              <a:rPr lang="tr-TR" sz="2800" dirty="0" smtClean="0"/>
              <a:t>i</a:t>
            </a:r>
            <a:r>
              <a:rPr lang="en-US" sz="2800" dirty="0" smtClean="0"/>
              <a:t>t </a:t>
            </a:r>
            <a:r>
              <a:rPr lang="en-US" sz="2800" dirty="0" err="1"/>
              <a:t>delal</a:t>
            </a:r>
            <a:r>
              <a:rPr lang="en-US" sz="2800" dirty="0"/>
              <a:t> </a:t>
            </a:r>
            <a:r>
              <a:rPr lang="tr-TR" sz="2800" dirty="0" smtClean="0"/>
              <a:t>i</a:t>
            </a:r>
            <a:r>
              <a:rPr lang="en-US" sz="2800" dirty="0" smtClean="0"/>
              <a:t>le </a:t>
            </a:r>
            <a:r>
              <a:rPr lang="tr-TR" sz="2800" dirty="0" smtClean="0"/>
              <a:t>i</a:t>
            </a:r>
            <a:r>
              <a:rPr lang="en-US" sz="2800" dirty="0" err="1" smtClean="0"/>
              <a:t>lgl</a:t>
            </a:r>
            <a:r>
              <a:rPr lang="tr-TR" sz="2800" dirty="0" smtClean="0"/>
              <a:t>i</a:t>
            </a:r>
            <a:r>
              <a:rPr lang="en-US" sz="2800" dirty="0" smtClean="0"/>
              <a:t> </a:t>
            </a:r>
            <a:r>
              <a:rPr lang="en-US" sz="2800" dirty="0" err="1"/>
              <a:t>taleplerde</a:t>
            </a:r>
            <a:r>
              <a:rPr lang="en-US" sz="2800" dirty="0"/>
              <a:t>” </a:t>
            </a:r>
            <a:r>
              <a:rPr lang="en-US" sz="2800" dirty="0" err="1"/>
              <a:t>talepte</a:t>
            </a:r>
            <a:r>
              <a:rPr lang="en-US" sz="2800" dirty="0"/>
              <a:t> </a:t>
            </a:r>
            <a:r>
              <a:rPr lang="en-US" sz="2800" dirty="0" err="1"/>
              <a:t>bulunandan</a:t>
            </a:r>
            <a:r>
              <a:rPr lang="en-US" sz="2800" dirty="0"/>
              <a:t> </a:t>
            </a:r>
            <a:r>
              <a:rPr lang="en-US" sz="2800" dirty="0" err="1"/>
              <a:t>maktu</a:t>
            </a:r>
            <a:r>
              <a:rPr lang="en-US" sz="2800" dirty="0"/>
              <a:t> </a:t>
            </a:r>
            <a:r>
              <a:rPr lang="en-US" sz="2800" dirty="0" err="1"/>
              <a:t>basvuru</a:t>
            </a:r>
            <a:r>
              <a:rPr lang="en-US" sz="2800" dirty="0"/>
              <a:t> </a:t>
            </a:r>
            <a:r>
              <a:rPr lang="en-US" sz="2800" dirty="0" err="1"/>
              <a:t>harcının</a:t>
            </a:r>
            <a:r>
              <a:rPr lang="en-US" sz="2800" dirty="0"/>
              <a:t> </a:t>
            </a:r>
            <a:r>
              <a:rPr lang="en-US" sz="2800" dirty="0" err="1"/>
              <a:t>alınması</a:t>
            </a:r>
            <a:r>
              <a:rPr lang="en-US" sz="2800" dirty="0"/>
              <a:t> </a:t>
            </a:r>
            <a:r>
              <a:rPr lang="en-US" sz="2800" dirty="0" err="1" smtClean="0"/>
              <a:t>gerekt</a:t>
            </a:r>
            <a:r>
              <a:rPr lang="tr-TR" sz="2800" dirty="0" smtClean="0"/>
              <a:t>i</a:t>
            </a:r>
            <a:r>
              <a:rPr lang="en-US" sz="2800" dirty="0" smtClean="0"/>
              <a:t>g</a:t>
            </a:r>
            <a:r>
              <a:rPr lang="tr-TR" sz="2800" dirty="0" smtClean="0"/>
              <a:t>i</a:t>
            </a:r>
            <a:r>
              <a:rPr lang="en-US" sz="2800" dirty="0" smtClean="0"/>
              <a:t> </a:t>
            </a:r>
            <a:r>
              <a:rPr lang="en-US" sz="2800" dirty="0" err="1" smtClean="0"/>
              <a:t>bel</a:t>
            </a:r>
            <a:r>
              <a:rPr lang="tr-TR" sz="2800" dirty="0" smtClean="0"/>
              <a:t>i</a:t>
            </a:r>
            <a:r>
              <a:rPr lang="en-US" sz="2800" dirty="0" err="1" smtClean="0"/>
              <a:t>rt</a:t>
            </a:r>
            <a:r>
              <a:rPr lang="tr-TR" sz="2800" dirty="0" smtClean="0"/>
              <a:t>i</a:t>
            </a:r>
            <a:r>
              <a:rPr lang="en-US" sz="2800" dirty="0" err="1" smtClean="0"/>
              <a:t>lmekted</a:t>
            </a:r>
            <a:r>
              <a:rPr lang="tr-TR" sz="2800" dirty="0" smtClean="0"/>
              <a:t>i</a:t>
            </a:r>
            <a:r>
              <a:rPr lang="en-US" sz="2800" dirty="0" smtClean="0"/>
              <a:t>r</a:t>
            </a:r>
            <a:r>
              <a:rPr lang="en-US" sz="2800" dirty="0"/>
              <a:t>. </a:t>
            </a:r>
            <a:endParaRPr lang="tr-TR" sz="2800" dirty="0" smtClean="0"/>
          </a:p>
          <a:p>
            <a:pPr marL="0" indent="0" algn="just">
              <a:buNone/>
            </a:pPr>
            <a:r>
              <a:rPr lang="en-US" sz="2800" dirty="0" smtClean="0"/>
              <a:t>2014 </a:t>
            </a:r>
            <a:r>
              <a:rPr lang="en-US" sz="2800" dirty="0" err="1"/>
              <a:t>yılı</a:t>
            </a:r>
            <a:r>
              <a:rPr lang="en-US" sz="2800" dirty="0"/>
              <a:t> </a:t>
            </a:r>
            <a:r>
              <a:rPr lang="tr-TR" sz="2800" dirty="0" smtClean="0"/>
              <a:t>i</a:t>
            </a:r>
            <a:r>
              <a:rPr lang="en-US" sz="2800" dirty="0" smtClean="0"/>
              <a:t>t</a:t>
            </a:r>
            <a:r>
              <a:rPr lang="tr-TR" sz="2800" dirty="0" smtClean="0"/>
              <a:t>i</a:t>
            </a:r>
            <a:r>
              <a:rPr lang="en-US" sz="2800" dirty="0" err="1" smtClean="0"/>
              <a:t>barıyla</a:t>
            </a:r>
            <a:r>
              <a:rPr lang="en-US" sz="2800" dirty="0" smtClean="0"/>
              <a:t> </a:t>
            </a:r>
            <a:r>
              <a:rPr lang="en-US" sz="2800" dirty="0" err="1"/>
              <a:t>basvurma</a:t>
            </a:r>
            <a:r>
              <a:rPr lang="en-US" sz="2800" dirty="0"/>
              <a:t> </a:t>
            </a:r>
            <a:r>
              <a:rPr lang="en-US" sz="2800" dirty="0" err="1"/>
              <a:t>harcı</a:t>
            </a:r>
            <a:r>
              <a:rPr lang="en-US" sz="2800" dirty="0"/>
              <a:t> </a:t>
            </a:r>
            <a:r>
              <a:rPr lang="en-US" sz="2800" dirty="0" err="1"/>
              <a:t>asagıda</a:t>
            </a:r>
            <a:r>
              <a:rPr lang="en-US" sz="2800" dirty="0"/>
              <a:t> </a:t>
            </a:r>
            <a:r>
              <a:rPr lang="en-US" sz="2800" dirty="0" err="1" smtClean="0"/>
              <a:t>göster</a:t>
            </a:r>
            <a:r>
              <a:rPr lang="tr-TR" sz="2800" dirty="0" smtClean="0"/>
              <a:t>i</a:t>
            </a:r>
            <a:r>
              <a:rPr lang="en-US" sz="2800" dirty="0" smtClean="0"/>
              <a:t>lm</a:t>
            </a:r>
            <a:r>
              <a:rPr lang="tr-TR" sz="2800" dirty="0" smtClean="0"/>
              <a:t>iş</a:t>
            </a:r>
            <a:r>
              <a:rPr lang="en-US" sz="2800" dirty="0" smtClean="0"/>
              <a:t>t</a:t>
            </a:r>
            <a:r>
              <a:rPr lang="tr-TR" sz="2800" dirty="0" smtClean="0"/>
              <a:t>i</a:t>
            </a:r>
            <a:r>
              <a:rPr lang="en-US" sz="2800" dirty="0" smtClean="0"/>
              <a:t>r </a:t>
            </a:r>
            <a:r>
              <a:rPr lang="en-US" sz="2800" dirty="0" err="1"/>
              <a:t>Sulh</a:t>
            </a:r>
            <a:r>
              <a:rPr lang="en-US" sz="2800" dirty="0"/>
              <a:t> </a:t>
            </a:r>
            <a:r>
              <a:rPr lang="en-US" sz="2800" dirty="0" err="1"/>
              <a:t>mahkemelerinde</a:t>
            </a:r>
            <a:r>
              <a:rPr lang="en-US" sz="2800" dirty="0"/>
              <a:t>, </a:t>
            </a:r>
            <a:r>
              <a:rPr lang="en-US" sz="2800" dirty="0" err="1"/>
              <a:t>icra</a:t>
            </a:r>
            <a:r>
              <a:rPr lang="en-US" sz="2800" dirty="0"/>
              <a:t> </a:t>
            </a:r>
            <a:r>
              <a:rPr lang="en-US" sz="2800" dirty="0" err="1"/>
              <a:t>tetkik</a:t>
            </a:r>
            <a:r>
              <a:rPr lang="en-US" sz="2800" dirty="0"/>
              <a:t> </a:t>
            </a:r>
            <a:r>
              <a:rPr lang="en-US" sz="2800" dirty="0" err="1"/>
              <a:t>mercilerinde</a:t>
            </a:r>
            <a:r>
              <a:rPr lang="en-US" sz="2800" dirty="0"/>
              <a:t> </a:t>
            </a:r>
            <a:r>
              <a:rPr lang="en-US" sz="2800" dirty="0" smtClean="0"/>
              <a:t>11,75</a:t>
            </a:r>
            <a:r>
              <a:rPr lang="tr-TR" sz="2800" dirty="0" smtClean="0"/>
              <a:t>tl</a:t>
            </a:r>
            <a:r>
              <a:rPr lang="en-US" sz="2800" dirty="0" smtClean="0"/>
              <a:t> </a:t>
            </a:r>
            <a:r>
              <a:rPr lang="en-US" sz="2800" dirty="0" err="1" smtClean="0"/>
              <a:t>Asl</a:t>
            </a:r>
            <a:r>
              <a:rPr lang="tr-TR" sz="2800" dirty="0" smtClean="0"/>
              <a:t>i</a:t>
            </a:r>
            <a:r>
              <a:rPr lang="en-US" sz="2800" dirty="0" smtClean="0"/>
              <a:t>ye </a:t>
            </a:r>
            <a:r>
              <a:rPr lang="en-US" sz="2800" dirty="0" err="1" smtClean="0"/>
              <a:t>mahkemeler</a:t>
            </a:r>
            <a:r>
              <a:rPr lang="tr-TR" sz="2800" dirty="0" smtClean="0"/>
              <a:t>i</a:t>
            </a:r>
            <a:r>
              <a:rPr lang="en-US" sz="2800" dirty="0" err="1" smtClean="0"/>
              <a:t>nde</a:t>
            </a:r>
            <a:r>
              <a:rPr lang="en-US" sz="2800" dirty="0"/>
              <a:t>, </a:t>
            </a:r>
            <a:r>
              <a:rPr lang="tr-TR" sz="2800" dirty="0" smtClean="0"/>
              <a:t>i</a:t>
            </a:r>
            <a:r>
              <a:rPr lang="en-US" sz="2800" dirty="0" smtClean="0"/>
              <a:t>dare </a:t>
            </a:r>
            <a:r>
              <a:rPr lang="en-US" sz="2800" dirty="0" err="1" smtClean="0"/>
              <a:t>mahkemeler</a:t>
            </a:r>
            <a:r>
              <a:rPr lang="tr-TR" sz="2800" dirty="0" smtClean="0"/>
              <a:t>i</a:t>
            </a:r>
            <a:r>
              <a:rPr lang="en-US" sz="2800" dirty="0" err="1" smtClean="0"/>
              <a:t>nde</a:t>
            </a:r>
            <a:r>
              <a:rPr lang="en-US" sz="2800" dirty="0" smtClean="0"/>
              <a:t> 25,20</a:t>
            </a:r>
            <a:r>
              <a:rPr lang="tr-TR" sz="2800" dirty="0" smtClean="0"/>
              <a:t>tl</a:t>
            </a:r>
            <a:r>
              <a:rPr lang="en-US" sz="2800" dirty="0" smtClean="0"/>
              <a:t> </a:t>
            </a:r>
            <a:r>
              <a:rPr lang="en-US" sz="2800" dirty="0" err="1"/>
              <a:t>Anayasa</a:t>
            </a:r>
            <a:r>
              <a:rPr lang="en-US" sz="2800" dirty="0"/>
              <a:t> </a:t>
            </a:r>
            <a:r>
              <a:rPr lang="en-US" sz="2800" dirty="0" err="1" smtClean="0"/>
              <a:t>Mahkemes</a:t>
            </a:r>
            <a:r>
              <a:rPr lang="tr-TR" sz="2800" dirty="0" smtClean="0"/>
              <a:t>i</a:t>
            </a:r>
            <a:r>
              <a:rPr lang="en-US" sz="2800" dirty="0" err="1" smtClean="0"/>
              <a:t>nde</a:t>
            </a:r>
            <a:r>
              <a:rPr lang="en-US" sz="2800" dirty="0" smtClean="0"/>
              <a:t> 206,10</a:t>
            </a:r>
            <a:r>
              <a:rPr lang="tr-TR" sz="2800" dirty="0" smtClean="0"/>
              <a:t>tl</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15</a:t>
            </a:fld>
            <a:endParaRPr lang="en-US"/>
          </a:p>
        </p:txBody>
      </p:sp>
    </p:spTree>
    <p:extLst>
      <p:ext uri="{BB962C8B-B14F-4D97-AF65-F5344CB8AC3E}">
        <p14:creationId xmlns:p14="http://schemas.microsoft.com/office/powerpoint/2010/main" val="91566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600" b="1" dirty="0" err="1"/>
              <a:t>Celse</a:t>
            </a:r>
            <a:r>
              <a:rPr lang="en-US" sz="2600" b="1" dirty="0"/>
              <a:t> </a:t>
            </a:r>
            <a:r>
              <a:rPr lang="en-US" sz="2600" b="1" dirty="0" err="1"/>
              <a:t>Harcı</a:t>
            </a:r>
            <a:r>
              <a:rPr lang="en-US" sz="2600" b="1" dirty="0"/>
              <a:t>: </a:t>
            </a:r>
            <a:r>
              <a:rPr lang="en-US" sz="2600" dirty="0"/>
              <a:t>492 </a:t>
            </a:r>
            <a:r>
              <a:rPr lang="en-US" sz="2600" dirty="0" err="1"/>
              <a:t>sayılı</a:t>
            </a:r>
            <a:r>
              <a:rPr lang="en-US" sz="2600" dirty="0"/>
              <a:t> </a:t>
            </a:r>
            <a:r>
              <a:rPr lang="en-US" sz="2600" dirty="0" err="1"/>
              <a:t>Harçlar</a:t>
            </a:r>
            <a:r>
              <a:rPr lang="en-US" sz="2600" dirty="0"/>
              <a:t> </a:t>
            </a:r>
            <a:r>
              <a:rPr lang="en-US" sz="2600" dirty="0" err="1"/>
              <a:t>Kanunu’nun</a:t>
            </a:r>
            <a:r>
              <a:rPr lang="en-US" sz="2600" dirty="0"/>
              <a:t> </a:t>
            </a:r>
            <a:r>
              <a:rPr lang="en-US" sz="2600" dirty="0" smtClean="0"/>
              <a:t>12’nc</a:t>
            </a:r>
            <a:r>
              <a:rPr lang="tr-TR" sz="2600" dirty="0" smtClean="0"/>
              <a:t>i</a:t>
            </a:r>
            <a:r>
              <a:rPr lang="en-US" sz="2600" dirty="0" smtClean="0"/>
              <a:t> </a:t>
            </a:r>
            <a:r>
              <a:rPr lang="en-US" sz="2600" dirty="0" err="1" smtClean="0"/>
              <a:t>maddes</a:t>
            </a:r>
            <a:r>
              <a:rPr lang="tr-TR" sz="2600" dirty="0" smtClean="0"/>
              <a:t>i</a:t>
            </a:r>
            <a:r>
              <a:rPr lang="en-US" sz="2600" dirty="0" err="1" smtClean="0"/>
              <a:t>nde</a:t>
            </a:r>
            <a:r>
              <a:rPr lang="en-US" sz="2600" dirty="0" smtClean="0"/>
              <a:t> </a:t>
            </a:r>
            <a:r>
              <a:rPr lang="en-US" sz="2600" dirty="0"/>
              <a:t>“</a:t>
            </a:r>
            <a:r>
              <a:rPr lang="en-US" sz="2600" dirty="0" err="1"/>
              <a:t>Hukuk</a:t>
            </a:r>
            <a:r>
              <a:rPr lang="en-US" sz="2600" dirty="0"/>
              <a:t> </a:t>
            </a:r>
            <a:r>
              <a:rPr lang="en-US" sz="2600" dirty="0" err="1"/>
              <a:t>ve</a:t>
            </a:r>
            <a:r>
              <a:rPr lang="en-US" sz="2600" dirty="0"/>
              <a:t> </a:t>
            </a:r>
            <a:r>
              <a:rPr lang="en-US" sz="2600" dirty="0" smtClean="0"/>
              <a:t>t</a:t>
            </a:r>
            <a:r>
              <a:rPr lang="tr-TR" sz="2600" dirty="0" smtClean="0"/>
              <a:t>i</a:t>
            </a:r>
            <a:r>
              <a:rPr lang="en-US" sz="2600" dirty="0" smtClean="0"/>
              <a:t>caret </a:t>
            </a:r>
            <a:r>
              <a:rPr lang="en-US" sz="2600" dirty="0" err="1" smtClean="0"/>
              <a:t>mahkemeler</a:t>
            </a:r>
            <a:r>
              <a:rPr lang="tr-TR" sz="2600" dirty="0" smtClean="0"/>
              <a:t>i</a:t>
            </a:r>
            <a:r>
              <a:rPr lang="en-US" sz="2600" dirty="0" err="1" smtClean="0"/>
              <a:t>nde</a:t>
            </a:r>
            <a:r>
              <a:rPr lang="en-US" sz="2600" dirty="0" smtClean="0"/>
              <a:t> </a:t>
            </a:r>
            <a:r>
              <a:rPr lang="en-US" sz="2600" dirty="0" err="1"/>
              <a:t>celse</a:t>
            </a:r>
            <a:r>
              <a:rPr lang="en-US" sz="2600" dirty="0"/>
              <a:t> </a:t>
            </a:r>
            <a:r>
              <a:rPr lang="en-US" sz="2600" dirty="0" err="1"/>
              <a:t>harcı</a:t>
            </a:r>
            <a:r>
              <a:rPr lang="en-US" sz="2600" dirty="0"/>
              <a:t>; </a:t>
            </a:r>
            <a:r>
              <a:rPr lang="en-US" sz="2600" dirty="0" err="1"/>
              <a:t>Muhakeme</a:t>
            </a:r>
            <a:r>
              <a:rPr lang="en-US" sz="2600" dirty="0"/>
              <a:t> </a:t>
            </a:r>
            <a:r>
              <a:rPr lang="en-US" sz="2600" dirty="0" err="1" smtClean="0"/>
              <a:t>tara</a:t>
            </a:r>
            <a:r>
              <a:rPr lang="tr-TR" sz="2600" dirty="0" smtClean="0"/>
              <a:t>fl</a:t>
            </a:r>
            <a:r>
              <a:rPr lang="en-US" sz="2600" dirty="0" err="1" smtClean="0"/>
              <a:t>arın</a:t>
            </a:r>
            <a:r>
              <a:rPr lang="en-US" sz="2600" dirty="0" smtClean="0"/>
              <a:t> </a:t>
            </a:r>
            <a:r>
              <a:rPr lang="en-US" sz="2600" dirty="0" err="1"/>
              <a:t>talep</a:t>
            </a:r>
            <a:r>
              <a:rPr lang="en-US" sz="2600" dirty="0"/>
              <a:t> </a:t>
            </a:r>
            <a:r>
              <a:rPr lang="en-US" sz="2600" dirty="0" err="1"/>
              <a:t>ve</a:t>
            </a:r>
            <a:r>
              <a:rPr lang="en-US" sz="2600" dirty="0"/>
              <a:t> </a:t>
            </a:r>
            <a:r>
              <a:rPr lang="en-US" sz="2600" dirty="0" err="1"/>
              <a:t>muvafakatler</a:t>
            </a:r>
            <a:r>
              <a:rPr lang="en-US" sz="2600" dirty="0"/>
              <a:t> </a:t>
            </a:r>
            <a:r>
              <a:rPr lang="en-US" sz="2600" dirty="0" err="1" smtClean="0"/>
              <a:t>üzer</a:t>
            </a:r>
            <a:r>
              <a:rPr lang="tr-TR" sz="2600" dirty="0" smtClean="0"/>
              <a:t>i</a:t>
            </a:r>
            <a:r>
              <a:rPr lang="en-US" sz="2600" dirty="0" smtClean="0"/>
              <a:t>ne </a:t>
            </a:r>
            <a:r>
              <a:rPr lang="en-US" sz="2600" dirty="0" err="1" smtClean="0"/>
              <a:t>tal</a:t>
            </a:r>
            <a:r>
              <a:rPr lang="tr-TR" sz="2600" dirty="0" smtClean="0"/>
              <a:t>i</a:t>
            </a:r>
            <a:r>
              <a:rPr lang="en-US" sz="2600" dirty="0" smtClean="0"/>
              <a:t>k </a:t>
            </a:r>
            <a:r>
              <a:rPr lang="en-US" sz="2600" dirty="0" err="1" smtClean="0"/>
              <a:t>ed</a:t>
            </a:r>
            <a:r>
              <a:rPr lang="tr-TR" sz="2600" dirty="0" smtClean="0"/>
              <a:t>i</a:t>
            </a:r>
            <a:r>
              <a:rPr lang="en-US" sz="2600" dirty="0" smtClean="0"/>
              <a:t>lm</a:t>
            </a:r>
            <a:r>
              <a:rPr lang="tr-TR" sz="2600" dirty="0" smtClean="0"/>
              <a:t>iş</a:t>
            </a:r>
            <a:r>
              <a:rPr lang="en-US" sz="2600" dirty="0" smtClean="0"/>
              <a:t> </a:t>
            </a:r>
            <a:r>
              <a:rPr lang="tr-TR" sz="2600" dirty="0" smtClean="0"/>
              <a:t>is</a:t>
            </a:r>
            <a:r>
              <a:rPr lang="en-US" sz="2600" dirty="0" smtClean="0"/>
              <a:t>e </a:t>
            </a:r>
            <a:r>
              <a:rPr lang="en-US" sz="2600" dirty="0" err="1" smtClean="0"/>
              <a:t>tara</a:t>
            </a:r>
            <a:r>
              <a:rPr lang="tr-TR" sz="2600" dirty="0" smtClean="0"/>
              <a:t>fl</a:t>
            </a:r>
            <a:r>
              <a:rPr lang="en-US" sz="2600" dirty="0" err="1" smtClean="0"/>
              <a:t>ardan</a:t>
            </a:r>
            <a:r>
              <a:rPr lang="en-US" sz="2600" dirty="0" smtClean="0"/>
              <a:t> </a:t>
            </a:r>
            <a:r>
              <a:rPr lang="en-US" sz="2600" dirty="0" err="1"/>
              <a:t>ve</a:t>
            </a:r>
            <a:r>
              <a:rPr lang="en-US" sz="2600" dirty="0"/>
              <a:t> </a:t>
            </a:r>
            <a:r>
              <a:rPr lang="en-US" sz="2600" dirty="0" err="1"/>
              <a:t>evvelce</a:t>
            </a:r>
            <a:r>
              <a:rPr lang="en-US" sz="2600" dirty="0"/>
              <a:t> </a:t>
            </a:r>
            <a:r>
              <a:rPr lang="en-US" sz="2600" dirty="0" err="1"/>
              <a:t>yapılması</a:t>
            </a:r>
            <a:r>
              <a:rPr lang="en-US" sz="2600" dirty="0"/>
              <a:t> </a:t>
            </a:r>
            <a:r>
              <a:rPr lang="en-US" sz="2600" dirty="0" err="1"/>
              <a:t>mümkün</a:t>
            </a:r>
            <a:r>
              <a:rPr lang="en-US" sz="2600" dirty="0"/>
              <a:t> </a:t>
            </a:r>
            <a:r>
              <a:rPr lang="en-US" sz="2600" dirty="0" err="1"/>
              <a:t>olan</a:t>
            </a:r>
            <a:r>
              <a:rPr lang="en-US" sz="2600" dirty="0"/>
              <a:t> </a:t>
            </a:r>
            <a:r>
              <a:rPr lang="en-US" sz="2600" dirty="0" smtClean="0"/>
              <a:t>b</a:t>
            </a:r>
            <a:r>
              <a:rPr lang="tr-TR" sz="2600" dirty="0" smtClean="0"/>
              <a:t>i</a:t>
            </a:r>
            <a:r>
              <a:rPr lang="en-US" sz="2600" dirty="0" smtClean="0"/>
              <a:t>r </a:t>
            </a:r>
            <a:r>
              <a:rPr lang="tr-TR" sz="2600" dirty="0" smtClean="0"/>
              <a:t>i</a:t>
            </a:r>
            <a:r>
              <a:rPr lang="en-US" sz="2600" dirty="0" err="1" smtClean="0"/>
              <a:t>slem</a:t>
            </a:r>
            <a:r>
              <a:rPr lang="tr-TR" sz="2600" dirty="0" smtClean="0"/>
              <a:t>i</a:t>
            </a:r>
            <a:r>
              <a:rPr lang="en-US" sz="2600" dirty="0" smtClean="0"/>
              <a:t>n </a:t>
            </a:r>
            <a:r>
              <a:rPr lang="en-US" sz="2600" dirty="0" err="1"/>
              <a:t>yapılmamıs</a:t>
            </a:r>
            <a:r>
              <a:rPr lang="en-US" sz="2600" dirty="0"/>
              <a:t> </a:t>
            </a:r>
            <a:r>
              <a:rPr lang="en-US" sz="2600" dirty="0" err="1" smtClean="0"/>
              <a:t>olmasından</a:t>
            </a:r>
            <a:r>
              <a:rPr lang="en-US" sz="2600" dirty="0" smtClean="0"/>
              <a:t> </a:t>
            </a:r>
            <a:r>
              <a:rPr lang="en-US" sz="2600" dirty="0" err="1"/>
              <a:t>dolayı</a:t>
            </a:r>
            <a:r>
              <a:rPr lang="en-US" sz="2600" dirty="0"/>
              <a:t> talk </a:t>
            </a:r>
            <a:r>
              <a:rPr lang="en-US" sz="2600" dirty="0" err="1" smtClean="0"/>
              <a:t>ed</a:t>
            </a:r>
            <a:r>
              <a:rPr lang="tr-TR" sz="2600" dirty="0" smtClean="0"/>
              <a:t>i</a:t>
            </a:r>
            <a:r>
              <a:rPr lang="en-US" sz="2600" dirty="0" smtClean="0"/>
              <a:t>lm</a:t>
            </a:r>
            <a:r>
              <a:rPr lang="tr-TR" sz="2600" dirty="0" smtClean="0"/>
              <a:t>iş</a:t>
            </a:r>
            <a:r>
              <a:rPr lang="en-US" sz="2600" dirty="0" smtClean="0"/>
              <a:t>se</a:t>
            </a:r>
            <a:r>
              <a:rPr lang="en-US" sz="2600" dirty="0"/>
              <a:t>, </a:t>
            </a:r>
            <a:r>
              <a:rPr lang="en-US" sz="2600" dirty="0" err="1"/>
              <a:t>talke</a:t>
            </a:r>
            <a:r>
              <a:rPr lang="en-US" sz="2600" dirty="0"/>
              <a:t> </a:t>
            </a:r>
            <a:r>
              <a:rPr lang="en-US" sz="2600" dirty="0" err="1" smtClean="0"/>
              <a:t>sebeb</a:t>
            </a:r>
            <a:r>
              <a:rPr lang="tr-TR" sz="2600" dirty="0" smtClean="0"/>
              <a:t>i</a:t>
            </a:r>
            <a:r>
              <a:rPr lang="en-US" sz="2600" dirty="0" smtClean="0"/>
              <a:t>yet </a:t>
            </a:r>
            <a:r>
              <a:rPr lang="en-US" sz="2600" dirty="0" err="1"/>
              <a:t>veren</a:t>
            </a:r>
            <a:r>
              <a:rPr lang="en-US" sz="2600" dirty="0"/>
              <a:t> </a:t>
            </a:r>
            <a:r>
              <a:rPr lang="en-US" sz="2600" dirty="0" err="1" smtClean="0"/>
              <a:t>tara</a:t>
            </a:r>
            <a:r>
              <a:rPr lang="tr-TR" sz="2600" dirty="0" smtClean="0"/>
              <a:t>ft</a:t>
            </a:r>
            <a:r>
              <a:rPr lang="en-US" sz="2600" dirty="0" smtClean="0"/>
              <a:t>an </a:t>
            </a:r>
            <a:r>
              <a:rPr lang="en-US" sz="2600" dirty="0" err="1"/>
              <a:t>alınır</a:t>
            </a:r>
            <a:r>
              <a:rPr lang="en-US" sz="2600" dirty="0"/>
              <a:t>. Her </a:t>
            </a:r>
            <a:r>
              <a:rPr lang="tr-TR" sz="2600" dirty="0" smtClean="0"/>
              <a:t>iki</a:t>
            </a:r>
            <a:r>
              <a:rPr lang="en-US" sz="2600" dirty="0" smtClean="0"/>
              <a:t> </a:t>
            </a:r>
            <a:r>
              <a:rPr lang="en-US" sz="2600" dirty="0" err="1"/>
              <a:t>halde</a:t>
            </a:r>
            <a:r>
              <a:rPr lang="en-US" sz="2600" dirty="0"/>
              <a:t> </a:t>
            </a:r>
            <a:r>
              <a:rPr lang="en-US" sz="2600" dirty="0" err="1" smtClean="0"/>
              <a:t>tal</a:t>
            </a:r>
            <a:r>
              <a:rPr lang="tr-TR" sz="2600" dirty="0" smtClean="0"/>
              <a:t>i</a:t>
            </a:r>
            <a:r>
              <a:rPr lang="en-US" sz="2600" dirty="0" err="1" smtClean="0"/>
              <a:t>ke</a:t>
            </a:r>
            <a:r>
              <a:rPr lang="en-US" sz="2600" dirty="0" smtClean="0"/>
              <a:t> </a:t>
            </a:r>
            <a:r>
              <a:rPr lang="en-US" sz="2600" dirty="0" err="1" smtClean="0"/>
              <a:t>vek</a:t>
            </a:r>
            <a:r>
              <a:rPr lang="tr-TR" sz="2600" dirty="0" smtClean="0"/>
              <a:t>i</a:t>
            </a:r>
            <a:r>
              <a:rPr lang="en-US" sz="2600" dirty="0" err="1" smtClean="0"/>
              <a:t>ller</a:t>
            </a:r>
            <a:r>
              <a:rPr lang="en-US" sz="2600" dirty="0" smtClean="0"/>
              <a:t> </a:t>
            </a:r>
            <a:r>
              <a:rPr lang="en-US" sz="2600" dirty="0" err="1" smtClean="0"/>
              <a:t>sebeb</a:t>
            </a:r>
            <a:r>
              <a:rPr lang="tr-TR" sz="2600" dirty="0" smtClean="0"/>
              <a:t>i</a:t>
            </a:r>
            <a:r>
              <a:rPr lang="en-US" sz="2600" dirty="0" smtClean="0"/>
              <a:t>yet </a:t>
            </a:r>
            <a:r>
              <a:rPr lang="en-US" sz="2600" dirty="0" err="1" smtClean="0"/>
              <a:t>verm</a:t>
            </a:r>
            <a:r>
              <a:rPr lang="tr-TR" sz="2600" dirty="0" smtClean="0"/>
              <a:t>iş</a:t>
            </a:r>
            <a:r>
              <a:rPr lang="en-US" sz="2600" dirty="0" smtClean="0"/>
              <a:t>se </a:t>
            </a:r>
            <a:r>
              <a:rPr lang="en-US" sz="2600" dirty="0" err="1"/>
              <a:t>celse</a:t>
            </a:r>
            <a:r>
              <a:rPr lang="en-US" sz="2600" dirty="0"/>
              <a:t> </a:t>
            </a:r>
            <a:r>
              <a:rPr lang="en-US" sz="2600" dirty="0" err="1"/>
              <a:t>harcı</a:t>
            </a:r>
            <a:r>
              <a:rPr lang="en-US" sz="2600" dirty="0"/>
              <a:t> </a:t>
            </a:r>
            <a:r>
              <a:rPr lang="en-US" sz="2600" dirty="0" err="1" smtClean="0"/>
              <a:t>vek</a:t>
            </a:r>
            <a:r>
              <a:rPr lang="tr-TR" sz="2600" dirty="0" smtClean="0"/>
              <a:t>i</a:t>
            </a:r>
            <a:r>
              <a:rPr lang="en-US" sz="2600" dirty="0" err="1" smtClean="0"/>
              <a:t>llere</a:t>
            </a:r>
            <a:r>
              <a:rPr lang="en-US" sz="2600" dirty="0" smtClean="0"/>
              <a:t> </a:t>
            </a:r>
            <a:r>
              <a:rPr lang="en-US" sz="2600" dirty="0" err="1" smtClean="0"/>
              <a:t>yüklen</a:t>
            </a:r>
            <a:r>
              <a:rPr lang="tr-TR" sz="2600" dirty="0" smtClean="0"/>
              <a:t>i</a:t>
            </a:r>
            <a:r>
              <a:rPr lang="en-US" sz="2600" dirty="0" smtClean="0"/>
              <a:t>r</a:t>
            </a:r>
            <a:r>
              <a:rPr lang="en-US" sz="2600" dirty="0"/>
              <a:t>. </a:t>
            </a:r>
            <a:r>
              <a:rPr lang="en-US" sz="2600" dirty="0" err="1" smtClean="0"/>
              <a:t>Vek</a:t>
            </a:r>
            <a:r>
              <a:rPr lang="tr-TR" sz="2600" dirty="0" smtClean="0"/>
              <a:t>i</a:t>
            </a:r>
            <a:r>
              <a:rPr lang="en-US" sz="2600" dirty="0" smtClean="0"/>
              <a:t>l </a:t>
            </a:r>
            <a:r>
              <a:rPr lang="en-US" sz="2600" dirty="0" err="1"/>
              <a:t>veya</a:t>
            </a:r>
            <a:r>
              <a:rPr lang="en-US" sz="2600" dirty="0"/>
              <a:t> </a:t>
            </a:r>
            <a:r>
              <a:rPr lang="en-US" sz="2600" dirty="0" err="1" smtClean="0"/>
              <a:t>tara</a:t>
            </a:r>
            <a:r>
              <a:rPr lang="tr-TR" sz="2600" dirty="0" smtClean="0"/>
              <a:t>fl</a:t>
            </a:r>
            <a:r>
              <a:rPr lang="en-US" sz="2600" dirty="0" err="1" smtClean="0"/>
              <a:t>ara</a:t>
            </a:r>
            <a:r>
              <a:rPr lang="en-US" sz="2600" dirty="0" smtClean="0"/>
              <a:t> </a:t>
            </a:r>
            <a:r>
              <a:rPr lang="en-US" sz="2600" dirty="0" err="1"/>
              <a:t>yüklenlen</a:t>
            </a:r>
            <a:r>
              <a:rPr lang="en-US" sz="2600" dirty="0"/>
              <a:t> </a:t>
            </a:r>
            <a:r>
              <a:rPr lang="en-US" sz="2600" dirty="0" err="1"/>
              <a:t>celse</a:t>
            </a:r>
            <a:r>
              <a:rPr lang="en-US" sz="2600" dirty="0"/>
              <a:t> </a:t>
            </a:r>
            <a:r>
              <a:rPr lang="en-US" sz="2600" dirty="0" err="1"/>
              <a:t>harcı</a:t>
            </a:r>
            <a:r>
              <a:rPr lang="en-US" sz="2600" dirty="0"/>
              <a:t> </a:t>
            </a:r>
            <a:r>
              <a:rPr lang="en-US" sz="2600" dirty="0" err="1" smtClean="0"/>
              <a:t>müteak</a:t>
            </a:r>
            <a:r>
              <a:rPr lang="tr-TR" sz="2600" dirty="0" smtClean="0"/>
              <a:t>i</a:t>
            </a:r>
            <a:r>
              <a:rPr lang="en-US" sz="2600" dirty="0" smtClean="0"/>
              <a:t>p </a:t>
            </a:r>
            <a:r>
              <a:rPr lang="tr-TR" sz="2600" dirty="0" smtClean="0"/>
              <a:t>iki</a:t>
            </a:r>
            <a:r>
              <a:rPr lang="en-US" sz="2600" dirty="0" smtClean="0"/>
              <a:t> </a:t>
            </a:r>
            <a:r>
              <a:rPr lang="en-US" sz="2600" dirty="0" err="1"/>
              <a:t>celsede</a:t>
            </a:r>
            <a:r>
              <a:rPr lang="en-US" sz="2600" dirty="0"/>
              <a:t> </a:t>
            </a:r>
            <a:r>
              <a:rPr lang="en-US" sz="2600" dirty="0" err="1" smtClean="0"/>
              <a:t>ödenmez</a:t>
            </a:r>
            <a:r>
              <a:rPr lang="tr-TR" sz="2600" dirty="0" smtClean="0"/>
              <a:t>i</a:t>
            </a:r>
            <a:r>
              <a:rPr lang="en-US" sz="2600" dirty="0" smtClean="0"/>
              <a:t>se b</a:t>
            </a:r>
            <a:r>
              <a:rPr lang="tr-TR" sz="2600" dirty="0" smtClean="0"/>
              <a:t>i</a:t>
            </a:r>
            <a:r>
              <a:rPr lang="en-US" sz="2600" dirty="0" smtClean="0"/>
              <a:t>r m</a:t>
            </a:r>
            <a:r>
              <a:rPr lang="tr-TR" sz="2600" dirty="0" smtClean="0"/>
              <a:t>i</a:t>
            </a:r>
            <a:r>
              <a:rPr lang="en-US" sz="2600" dirty="0" smtClean="0"/>
              <a:t>s</a:t>
            </a:r>
            <a:r>
              <a:rPr lang="tr-TR" sz="2600" dirty="0" smtClean="0"/>
              <a:t>i</a:t>
            </a:r>
            <a:r>
              <a:rPr lang="en-US" sz="2600" dirty="0" smtClean="0"/>
              <a:t>l</a:t>
            </a:r>
            <a:r>
              <a:rPr lang="tr-TR" sz="2600" dirty="0" smtClean="0"/>
              <a:t>i</a:t>
            </a:r>
            <a:r>
              <a:rPr lang="en-US" sz="2600" dirty="0" smtClean="0"/>
              <a:t> </a:t>
            </a:r>
            <a:r>
              <a:rPr lang="en-US" sz="2600" dirty="0" err="1" smtClean="0"/>
              <a:t>fazlas</a:t>
            </a:r>
            <a:r>
              <a:rPr lang="tr-TR" sz="2600" dirty="0" smtClean="0"/>
              <a:t>i</a:t>
            </a:r>
            <a:r>
              <a:rPr lang="en-US" sz="2600" dirty="0" err="1" smtClean="0"/>
              <a:t>yle</a:t>
            </a:r>
            <a:r>
              <a:rPr lang="en-US" sz="2600" dirty="0" smtClean="0"/>
              <a:t> </a:t>
            </a:r>
            <a:r>
              <a:rPr lang="en-US" sz="2600" dirty="0" err="1"/>
              <a:t>alınır</a:t>
            </a:r>
            <a:r>
              <a:rPr lang="en-US" sz="2600" dirty="0"/>
              <a:t>. </a:t>
            </a:r>
            <a:r>
              <a:rPr lang="en-US" sz="2600" dirty="0" err="1" smtClean="0"/>
              <a:t>Ödenmed</a:t>
            </a:r>
            <a:r>
              <a:rPr lang="tr-TR" sz="2600" dirty="0" smtClean="0"/>
              <a:t>iği</a:t>
            </a:r>
            <a:r>
              <a:rPr lang="en-US" sz="2600" dirty="0" smtClean="0"/>
              <a:t> </a:t>
            </a:r>
            <a:r>
              <a:rPr lang="en-US" sz="2600" dirty="0" err="1" smtClean="0"/>
              <a:t>takdirde</a:t>
            </a:r>
            <a:r>
              <a:rPr lang="en-US" sz="2600" dirty="0" smtClean="0"/>
              <a:t> </a:t>
            </a:r>
            <a:r>
              <a:rPr lang="en-US" sz="2600" dirty="0" err="1"/>
              <a:t>harcın</a:t>
            </a:r>
            <a:r>
              <a:rPr lang="en-US" sz="2600" dirty="0"/>
              <a:t> </a:t>
            </a:r>
            <a:r>
              <a:rPr lang="en-US" sz="2600" dirty="0" err="1"/>
              <a:t>bu</a:t>
            </a:r>
            <a:r>
              <a:rPr lang="en-US" sz="2600" dirty="0"/>
              <a:t> </a:t>
            </a:r>
            <a:r>
              <a:rPr lang="en-US" sz="2600" dirty="0" err="1"/>
              <a:t>miktar</a:t>
            </a:r>
            <a:r>
              <a:rPr lang="en-US" sz="2600" dirty="0"/>
              <a:t> </a:t>
            </a:r>
            <a:r>
              <a:rPr lang="en-US" sz="2600" dirty="0" err="1"/>
              <a:t>üzerinden</a:t>
            </a:r>
            <a:r>
              <a:rPr lang="en-US" sz="2600" dirty="0"/>
              <a:t> </a:t>
            </a:r>
            <a:r>
              <a:rPr lang="en-US" sz="2600" dirty="0" err="1"/>
              <a:t>tahsili</a:t>
            </a:r>
            <a:r>
              <a:rPr lang="en-US" sz="2600" dirty="0"/>
              <a:t> </a:t>
            </a:r>
            <a:r>
              <a:rPr lang="en-US" sz="2600" dirty="0" err="1"/>
              <a:t>için</a:t>
            </a:r>
            <a:r>
              <a:rPr lang="en-US" sz="2600" dirty="0"/>
              <a:t> </a:t>
            </a:r>
            <a:r>
              <a:rPr lang="en-US" sz="2600" dirty="0" err="1"/>
              <a:t>Maliyeye</a:t>
            </a:r>
            <a:r>
              <a:rPr lang="en-US" sz="2600" dirty="0"/>
              <a:t> </a:t>
            </a:r>
            <a:r>
              <a:rPr lang="en-US" sz="2600" dirty="0" err="1"/>
              <a:t>tezkere</a:t>
            </a:r>
            <a:r>
              <a:rPr lang="en-US" sz="2600" dirty="0"/>
              <a:t> (</a:t>
            </a:r>
            <a:r>
              <a:rPr lang="en-US" sz="2600" dirty="0" err="1"/>
              <a:t>müzekkere</a:t>
            </a:r>
            <a:r>
              <a:rPr lang="en-US" sz="2600" dirty="0"/>
              <a:t>) </a:t>
            </a:r>
            <a:r>
              <a:rPr lang="en-US" sz="2600" dirty="0" err="1"/>
              <a:t>yazılmasına</a:t>
            </a:r>
            <a:r>
              <a:rPr lang="en-US" sz="2600" dirty="0"/>
              <a:t> </a:t>
            </a:r>
            <a:r>
              <a:rPr lang="en-US" sz="2600" dirty="0" err="1"/>
              <a:t>karar</a:t>
            </a:r>
            <a:r>
              <a:rPr lang="en-US" sz="2600" dirty="0"/>
              <a:t> </a:t>
            </a:r>
            <a:r>
              <a:rPr lang="en-US" sz="2600" dirty="0" err="1" smtClean="0"/>
              <a:t>ver</a:t>
            </a:r>
            <a:r>
              <a:rPr lang="tr-TR" sz="2600" dirty="0" smtClean="0"/>
              <a:t>i</a:t>
            </a:r>
            <a:r>
              <a:rPr lang="en-US" sz="2600" dirty="0" smtClean="0"/>
              <a:t>l</a:t>
            </a:r>
            <a:r>
              <a:rPr lang="tr-TR" sz="2600" dirty="0" smtClean="0"/>
              <a:t>i</a:t>
            </a:r>
            <a:r>
              <a:rPr lang="en-US" sz="2600" dirty="0" smtClean="0"/>
              <a:t>r</a:t>
            </a:r>
            <a:r>
              <a:rPr lang="en-US" sz="2600" dirty="0"/>
              <a:t>.” </a:t>
            </a:r>
            <a:r>
              <a:rPr lang="en-US" sz="2600" dirty="0" smtClean="0"/>
              <a:t>Am</a:t>
            </a:r>
            <a:r>
              <a:rPr lang="tr-TR" sz="2600" dirty="0" smtClean="0"/>
              <a:t>i</a:t>
            </a:r>
            <a:r>
              <a:rPr lang="en-US" sz="2600" dirty="0" smtClean="0"/>
              <a:t>r </a:t>
            </a:r>
            <a:r>
              <a:rPr lang="en-US" sz="2600" dirty="0" err="1"/>
              <a:t>hükmüne</a:t>
            </a:r>
            <a:r>
              <a:rPr lang="en-US" sz="2600" dirty="0"/>
              <a:t> </a:t>
            </a:r>
            <a:r>
              <a:rPr lang="en-US" sz="2600" dirty="0" err="1"/>
              <a:t>yer</a:t>
            </a:r>
            <a:r>
              <a:rPr lang="en-US" sz="2600" dirty="0"/>
              <a:t> </a:t>
            </a:r>
            <a:r>
              <a:rPr lang="en-US" sz="2600" dirty="0" err="1" smtClean="0"/>
              <a:t>ver</a:t>
            </a:r>
            <a:r>
              <a:rPr lang="tr-TR" sz="2600" dirty="0" smtClean="0"/>
              <a:t>i</a:t>
            </a:r>
            <a:r>
              <a:rPr lang="en-US" sz="2600" dirty="0" smtClean="0"/>
              <a:t>lm</a:t>
            </a:r>
            <a:r>
              <a:rPr lang="tr-TR" sz="2600" dirty="0" smtClean="0"/>
              <a:t>iş</a:t>
            </a:r>
            <a:r>
              <a:rPr lang="en-US" sz="2600" dirty="0" smtClean="0"/>
              <a:t>t</a:t>
            </a:r>
            <a:r>
              <a:rPr lang="tr-TR" sz="2600" dirty="0" smtClean="0"/>
              <a:t>i</a:t>
            </a:r>
            <a:r>
              <a:rPr lang="en-US" sz="2600" dirty="0" smtClean="0"/>
              <a:t>r</a:t>
            </a:r>
            <a:r>
              <a:rPr lang="en-US" sz="2600" dirty="0"/>
              <a:t>.</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16</a:t>
            </a:fld>
            <a:endParaRPr lang="en-US"/>
          </a:p>
        </p:txBody>
      </p:sp>
    </p:spTree>
    <p:extLst>
      <p:ext uri="{BB962C8B-B14F-4D97-AF65-F5344CB8AC3E}">
        <p14:creationId xmlns:p14="http://schemas.microsoft.com/office/powerpoint/2010/main" val="2442023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b="1" dirty="0" err="1"/>
              <a:t>Karar</a:t>
            </a:r>
            <a:r>
              <a:rPr lang="en-US" sz="2800" b="1" dirty="0"/>
              <a:t> </a:t>
            </a:r>
            <a:r>
              <a:rPr lang="en-US" sz="2800" b="1" dirty="0" err="1"/>
              <a:t>ve</a:t>
            </a:r>
            <a:r>
              <a:rPr lang="en-US" sz="2800" b="1" dirty="0"/>
              <a:t> </a:t>
            </a:r>
            <a:r>
              <a:rPr lang="en-US" sz="2800" b="1" dirty="0" err="1"/>
              <a:t>Ilam</a:t>
            </a:r>
            <a:r>
              <a:rPr lang="en-US" sz="2800" b="1" dirty="0"/>
              <a:t> </a:t>
            </a:r>
            <a:r>
              <a:rPr lang="en-US" sz="2800" b="1" dirty="0" err="1"/>
              <a:t>Harçları</a:t>
            </a:r>
            <a:r>
              <a:rPr lang="en-US" sz="2800" b="1" dirty="0"/>
              <a:t>: </a:t>
            </a:r>
            <a:r>
              <a:rPr lang="en-US" sz="2800" dirty="0"/>
              <a:t>492 </a:t>
            </a:r>
            <a:r>
              <a:rPr lang="en-US" sz="2800" dirty="0" err="1"/>
              <a:t>sayılı</a:t>
            </a:r>
            <a:r>
              <a:rPr lang="en-US" sz="2800" dirty="0"/>
              <a:t> </a:t>
            </a:r>
            <a:r>
              <a:rPr lang="en-US" sz="2800" dirty="0" err="1"/>
              <a:t>Harçlar</a:t>
            </a:r>
            <a:r>
              <a:rPr lang="en-US" sz="2800" dirty="0"/>
              <a:t> </a:t>
            </a:r>
            <a:r>
              <a:rPr lang="en-US" sz="2800" dirty="0" err="1"/>
              <a:t>Kanunu’na</a:t>
            </a:r>
            <a:r>
              <a:rPr lang="en-US" sz="2800" dirty="0"/>
              <a:t> </a:t>
            </a:r>
            <a:r>
              <a:rPr lang="en-US" sz="2800" dirty="0" err="1"/>
              <a:t>ekli</a:t>
            </a:r>
            <a:r>
              <a:rPr lang="en-US" sz="2800" dirty="0"/>
              <a:t> (1) </a:t>
            </a:r>
            <a:r>
              <a:rPr lang="en-US" sz="2800" dirty="0" err="1"/>
              <a:t>sayılı</a:t>
            </a:r>
            <a:r>
              <a:rPr lang="en-US" sz="2800" dirty="0"/>
              <a:t> </a:t>
            </a:r>
            <a:r>
              <a:rPr lang="en-US" sz="2800" dirty="0" err="1"/>
              <a:t>Tarifenin</a:t>
            </a:r>
            <a:r>
              <a:rPr lang="en-US" sz="2800" dirty="0"/>
              <a:t> A/III </a:t>
            </a:r>
            <a:r>
              <a:rPr lang="en-US" sz="2800" dirty="0" err="1"/>
              <a:t>üncü</a:t>
            </a:r>
            <a:r>
              <a:rPr lang="en-US" sz="2800" dirty="0"/>
              <a:t> </a:t>
            </a:r>
            <a:r>
              <a:rPr lang="en-US" sz="2800" dirty="0" err="1" smtClean="0"/>
              <a:t>maddesinde</a:t>
            </a:r>
            <a:r>
              <a:rPr lang="en-US" sz="2800" dirty="0" smtClean="0"/>
              <a:t> </a:t>
            </a:r>
            <a:r>
              <a:rPr lang="en-US" sz="2800" dirty="0" err="1"/>
              <a:t>karar</a:t>
            </a:r>
            <a:r>
              <a:rPr lang="en-US" sz="2800" dirty="0"/>
              <a:t> </a:t>
            </a:r>
            <a:r>
              <a:rPr lang="en-US" sz="2800" dirty="0" err="1"/>
              <a:t>ve</a:t>
            </a:r>
            <a:r>
              <a:rPr lang="en-US" sz="2800" dirty="0"/>
              <a:t> </a:t>
            </a:r>
            <a:r>
              <a:rPr lang="en-US" sz="2800" dirty="0" err="1" smtClean="0"/>
              <a:t>ilam</a:t>
            </a:r>
            <a:r>
              <a:rPr lang="en-US" sz="2800" dirty="0" smtClean="0"/>
              <a:t> </a:t>
            </a:r>
            <a:r>
              <a:rPr lang="en-US" sz="2800" dirty="0" err="1"/>
              <a:t>harçlarının</a:t>
            </a:r>
            <a:r>
              <a:rPr lang="en-US" sz="2800" dirty="0"/>
              <a:t> </a:t>
            </a:r>
            <a:r>
              <a:rPr lang="en-US" sz="2800" dirty="0" err="1" smtClean="0"/>
              <a:t>türleri</a:t>
            </a:r>
            <a:r>
              <a:rPr lang="en-US" sz="2800" dirty="0" smtClean="0"/>
              <a:t> </a:t>
            </a:r>
            <a:r>
              <a:rPr lang="en-US" sz="2800" dirty="0" err="1"/>
              <a:t>ve</a:t>
            </a:r>
            <a:r>
              <a:rPr lang="en-US" sz="2800" dirty="0"/>
              <a:t> </a:t>
            </a:r>
            <a:r>
              <a:rPr lang="en-US" sz="2800" dirty="0" err="1" smtClean="0"/>
              <a:t>miktarları</a:t>
            </a:r>
            <a:r>
              <a:rPr lang="en-US" sz="2800" dirty="0" smtClean="0"/>
              <a:t> </a:t>
            </a:r>
            <a:r>
              <a:rPr lang="en-US" sz="2800" dirty="0" err="1" smtClean="0"/>
              <a:t>gösterilmistir</a:t>
            </a:r>
            <a:r>
              <a:rPr lang="en-US" sz="2800" dirty="0" smtClean="0"/>
              <a:t>.</a:t>
            </a:r>
            <a:endParaRPr lang="tr-TR" sz="2800" dirty="0" smtClean="0"/>
          </a:p>
          <a:p>
            <a:pPr marL="0" indent="0" algn="just">
              <a:buNone/>
            </a:pPr>
            <a:r>
              <a:rPr lang="en-US" sz="2800" dirty="0" err="1"/>
              <a:t>Hukuk</a:t>
            </a:r>
            <a:r>
              <a:rPr lang="en-US" sz="2800" dirty="0"/>
              <a:t> </a:t>
            </a:r>
            <a:r>
              <a:rPr lang="en-US" sz="2800" dirty="0" err="1" smtClean="0"/>
              <a:t>mahkemelerinde</a:t>
            </a:r>
            <a:r>
              <a:rPr lang="en-US" sz="2800" dirty="0"/>
              <a:t>, </a:t>
            </a:r>
            <a:r>
              <a:rPr lang="en-US" sz="2800" dirty="0" err="1" smtClean="0"/>
              <a:t>tahsil</a:t>
            </a:r>
            <a:r>
              <a:rPr lang="en-US" sz="2800" dirty="0" smtClean="0"/>
              <a:t> </a:t>
            </a:r>
            <a:r>
              <a:rPr lang="en-US" sz="2800" dirty="0" err="1" smtClean="0"/>
              <a:t>edilmesi</a:t>
            </a:r>
            <a:r>
              <a:rPr lang="en-US" sz="2800" dirty="0" smtClean="0"/>
              <a:t> </a:t>
            </a:r>
            <a:r>
              <a:rPr lang="en-US" sz="2800" dirty="0" err="1"/>
              <a:t>gereken</a:t>
            </a:r>
            <a:r>
              <a:rPr lang="en-US" sz="2800" dirty="0"/>
              <a:t> </a:t>
            </a:r>
            <a:r>
              <a:rPr lang="en-US" sz="2800" dirty="0" err="1"/>
              <a:t>karar</a:t>
            </a:r>
            <a:r>
              <a:rPr lang="en-US" sz="2800" dirty="0"/>
              <a:t> </a:t>
            </a:r>
            <a:r>
              <a:rPr lang="en-US" sz="2800" dirty="0" err="1"/>
              <a:t>ve</a:t>
            </a:r>
            <a:r>
              <a:rPr lang="en-US" sz="2800" dirty="0"/>
              <a:t> </a:t>
            </a:r>
            <a:r>
              <a:rPr lang="en-US" sz="2800" dirty="0" err="1" smtClean="0"/>
              <a:t>ilam</a:t>
            </a:r>
            <a:r>
              <a:rPr lang="en-US" sz="2800" dirty="0" smtClean="0"/>
              <a:t> </a:t>
            </a:r>
            <a:r>
              <a:rPr lang="en-US" sz="2800" dirty="0" err="1"/>
              <a:t>harçları</a:t>
            </a:r>
            <a:r>
              <a:rPr lang="en-US" sz="2800" dirty="0"/>
              <a:t> </a:t>
            </a:r>
            <a:r>
              <a:rPr lang="en-US" sz="2800" dirty="0" err="1"/>
              <a:t>asagıda</a:t>
            </a:r>
            <a:r>
              <a:rPr lang="en-US" sz="2800" dirty="0"/>
              <a:t> </a:t>
            </a:r>
            <a:r>
              <a:rPr lang="en-US" sz="2800" dirty="0" err="1" smtClean="0"/>
              <a:t>gösterilmistir</a:t>
            </a:r>
            <a:r>
              <a:rPr lang="en-US" sz="2800" dirty="0"/>
              <a:t>: </a:t>
            </a:r>
            <a:endParaRPr lang="tr-TR" sz="2800" dirty="0" smtClean="0"/>
          </a:p>
          <a:p>
            <a:pPr marL="0" indent="0" algn="just">
              <a:buNone/>
            </a:pPr>
            <a:r>
              <a:rPr lang="en-US" sz="2800" dirty="0" smtClean="0"/>
              <a:t>• </a:t>
            </a:r>
            <a:r>
              <a:rPr lang="en-US" sz="2800" dirty="0" err="1"/>
              <a:t>Nispi</a:t>
            </a:r>
            <a:r>
              <a:rPr lang="en-US" sz="2800" dirty="0"/>
              <a:t> </a:t>
            </a:r>
            <a:r>
              <a:rPr lang="en-US" sz="2800" dirty="0" err="1"/>
              <a:t>harç</a:t>
            </a:r>
            <a:r>
              <a:rPr lang="en-US" sz="2800" dirty="0"/>
              <a:t> </a:t>
            </a:r>
            <a:endParaRPr lang="tr-TR" sz="2800" dirty="0" smtClean="0"/>
          </a:p>
          <a:p>
            <a:pPr marL="0" indent="0" algn="just">
              <a:buNone/>
            </a:pPr>
            <a:r>
              <a:rPr lang="en-US" sz="2800" dirty="0" smtClean="0"/>
              <a:t>• </a:t>
            </a:r>
            <a:r>
              <a:rPr lang="en-US" sz="2800" dirty="0" err="1"/>
              <a:t>Maktu</a:t>
            </a:r>
            <a:r>
              <a:rPr lang="en-US" sz="2800" dirty="0"/>
              <a:t> </a:t>
            </a:r>
            <a:r>
              <a:rPr lang="en-US" sz="2800" dirty="0" err="1"/>
              <a:t>harç</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17</a:t>
            </a:fld>
            <a:endParaRPr lang="en-US"/>
          </a:p>
        </p:txBody>
      </p:sp>
    </p:spTree>
    <p:extLst>
      <p:ext uri="{BB962C8B-B14F-4D97-AF65-F5344CB8AC3E}">
        <p14:creationId xmlns:p14="http://schemas.microsoft.com/office/powerpoint/2010/main" val="701376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600" b="1" i="1" dirty="0" smtClean="0"/>
              <a:t>N</a:t>
            </a:r>
            <a:r>
              <a:rPr lang="tr-TR" sz="2600" b="1" i="1" dirty="0" smtClean="0"/>
              <a:t>i</a:t>
            </a:r>
            <a:r>
              <a:rPr lang="en-US" sz="2600" b="1" i="1" dirty="0" err="1" smtClean="0"/>
              <a:t>sp</a:t>
            </a:r>
            <a:r>
              <a:rPr lang="tr-TR" sz="2600" b="1" i="1" dirty="0" smtClean="0"/>
              <a:t>i </a:t>
            </a:r>
            <a:r>
              <a:rPr lang="en-US" sz="2600" b="1" i="1" dirty="0" err="1" smtClean="0"/>
              <a:t>harç</a:t>
            </a:r>
            <a:r>
              <a:rPr lang="en-US" sz="2600" b="1" i="1" dirty="0"/>
              <a:t>: </a:t>
            </a:r>
            <a:r>
              <a:rPr lang="en-US" sz="2600" dirty="0" err="1"/>
              <a:t>Konusu</a:t>
            </a:r>
            <a:r>
              <a:rPr lang="en-US" sz="2600" dirty="0"/>
              <a:t> </a:t>
            </a:r>
            <a:r>
              <a:rPr lang="en-US" sz="2600" dirty="0" smtClean="0"/>
              <a:t>belli </a:t>
            </a:r>
            <a:r>
              <a:rPr lang="en-US" sz="2600" dirty="0" err="1" smtClean="0"/>
              <a:t>bir</a:t>
            </a:r>
            <a:r>
              <a:rPr lang="en-US" sz="2600" dirty="0" smtClean="0"/>
              <a:t> </a:t>
            </a:r>
            <a:r>
              <a:rPr lang="en-US" sz="2600" dirty="0" err="1"/>
              <a:t>degerle</a:t>
            </a:r>
            <a:r>
              <a:rPr lang="en-US" sz="2600" dirty="0"/>
              <a:t> </a:t>
            </a:r>
            <a:r>
              <a:rPr lang="en-US" sz="2600" dirty="0" err="1" smtClean="0"/>
              <a:t>ilgili</a:t>
            </a:r>
            <a:r>
              <a:rPr lang="en-US" sz="2600" dirty="0" smtClean="0"/>
              <a:t> </a:t>
            </a:r>
            <a:r>
              <a:rPr lang="en-US" sz="2600" dirty="0" err="1"/>
              <a:t>bulunan</a:t>
            </a:r>
            <a:r>
              <a:rPr lang="en-US" sz="2600" dirty="0"/>
              <a:t> </a:t>
            </a:r>
            <a:r>
              <a:rPr lang="en-US" sz="2600" dirty="0" err="1"/>
              <a:t>davalarda</a:t>
            </a:r>
            <a:r>
              <a:rPr lang="en-US" sz="2600" dirty="0"/>
              <a:t> </a:t>
            </a:r>
            <a:r>
              <a:rPr lang="en-US" sz="2600" dirty="0" err="1"/>
              <a:t>esas</a:t>
            </a:r>
            <a:r>
              <a:rPr lang="en-US" sz="2600" dirty="0"/>
              <a:t> </a:t>
            </a:r>
            <a:r>
              <a:rPr lang="en-US" sz="2600" dirty="0" err="1"/>
              <a:t>hakkında</a:t>
            </a:r>
            <a:r>
              <a:rPr lang="en-US" sz="2600" dirty="0"/>
              <a:t> </a:t>
            </a:r>
            <a:r>
              <a:rPr lang="en-US" sz="2600" dirty="0" err="1"/>
              <a:t>karar</a:t>
            </a:r>
            <a:r>
              <a:rPr lang="en-US" sz="2600" dirty="0"/>
              <a:t> </a:t>
            </a:r>
            <a:r>
              <a:rPr lang="en-US" sz="2600" dirty="0" err="1" smtClean="0"/>
              <a:t>verilmesi</a:t>
            </a:r>
            <a:r>
              <a:rPr lang="en-US" sz="2600" dirty="0" smtClean="0"/>
              <a:t> </a:t>
            </a:r>
            <a:r>
              <a:rPr lang="en-US" sz="2600" dirty="0" err="1" smtClean="0"/>
              <a:t>hâlinde</a:t>
            </a:r>
            <a:r>
              <a:rPr lang="en-US" sz="2600" dirty="0" smtClean="0"/>
              <a:t> </a:t>
            </a:r>
            <a:r>
              <a:rPr lang="en-US" sz="2600" dirty="0" err="1"/>
              <a:t>hüküm</a:t>
            </a:r>
            <a:r>
              <a:rPr lang="en-US" sz="2600" dirty="0"/>
              <a:t> </a:t>
            </a:r>
            <a:r>
              <a:rPr lang="en-US" sz="2600" dirty="0" err="1"/>
              <a:t>altına</a:t>
            </a:r>
            <a:r>
              <a:rPr lang="en-US" sz="2600" dirty="0"/>
              <a:t> </a:t>
            </a:r>
            <a:r>
              <a:rPr lang="en-US" sz="2600" dirty="0" err="1"/>
              <a:t>alınan</a:t>
            </a:r>
            <a:r>
              <a:rPr lang="en-US" sz="2600" dirty="0"/>
              <a:t> </a:t>
            </a:r>
            <a:r>
              <a:rPr lang="en-US" sz="2600" dirty="0" err="1"/>
              <a:t>anlasmazlık</a:t>
            </a:r>
            <a:r>
              <a:rPr lang="en-US" sz="2600" dirty="0"/>
              <a:t> </a:t>
            </a:r>
            <a:r>
              <a:rPr lang="en-US" sz="2600" dirty="0" err="1"/>
              <a:t>konusu</a:t>
            </a:r>
            <a:r>
              <a:rPr lang="en-US" sz="2600" dirty="0"/>
              <a:t> </a:t>
            </a:r>
            <a:r>
              <a:rPr lang="en-US" sz="2600" dirty="0" err="1"/>
              <a:t>deger</a:t>
            </a:r>
            <a:r>
              <a:rPr lang="en-US" sz="2600" dirty="0"/>
              <a:t> </a:t>
            </a:r>
            <a:r>
              <a:rPr lang="en-US" sz="2600" dirty="0" err="1" smtClean="0"/>
              <a:t>üzerinden</a:t>
            </a:r>
            <a:r>
              <a:rPr lang="en-US" sz="2600" dirty="0" smtClean="0"/>
              <a:t> </a:t>
            </a:r>
            <a:r>
              <a:rPr lang="en-US" sz="2600" dirty="0" err="1" smtClean="0"/>
              <a:t>binde</a:t>
            </a:r>
            <a:r>
              <a:rPr lang="en-US" sz="2600" dirty="0" smtClean="0"/>
              <a:t> 68,31’in </a:t>
            </a:r>
            <a:r>
              <a:rPr lang="en-US" sz="2600" dirty="0"/>
              <a:t>(2014 </a:t>
            </a:r>
            <a:r>
              <a:rPr lang="en-US" sz="2600" dirty="0" err="1"/>
              <a:t>yılı</a:t>
            </a:r>
            <a:r>
              <a:rPr lang="en-US" sz="2600" dirty="0"/>
              <a:t> </a:t>
            </a:r>
            <a:r>
              <a:rPr lang="en-US" sz="2600" dirty="0" err="1"/>
              <a:t>için</a:t>
            </a:r>
            <a:r>
              <a:rPr lang="en-US" sz="2600" dirty="0"/>
              <a:t>) ¼’ü </a:t>
            </a:r>
            <a:r>
              <a:rPr lang="en-US" sz="2600" dirty="0" err="1"/>
              <a:t>haçlandırma</a:t>
            </a:r>
            <a:r>
              <a:rPr lang="en-US" sz="2600" dirty="0"/>
              <a:t> </a:t>
            </a:r>
            <a:r>
              <a:rPr lang="en-US" sz="2600" dirty="0" err="1"/>
              <a:t>formu</a:t>
            </a:r>
            <a:r>
              <a:rPr lang="en-US" sz="2600" dirty="0"/>
              <a:t> </a:t>
            </a:r>
            <a:r>
              <a:rPr lang="en-US" sz="2600" dirty="0" err="1"/>
              <a:t>ile</a:t>
            </a:r>
            <a:r>
              <a:rPr lang="en-US" sz="2600" dirty="0"/>
              <a:t> </a:t>
            </a:r>
            <a:r>
              <a:rPr lang="en-US" sz="2600" dirty="0" err="1"/>
              <a:t>birlikte</a:t>
            </a:r>
            <a:r>
              <a:rPr lang="en-US" sz="2600" dirty="0"/>
              <a:t> </a:t>
            </a:r>
            <a:r>
              <a:rPr lang="en-US" sz="2600" dirty="0" err="1"/>
              <a:t>talepte</a:t>
            </a:r>
            <a:r>
              <a:rPr lang="en-US" sz="2600" dirty="0"/>
              <a:t> </a:t>
            </a:r>
            <a:r>
              <a:rPr lang="en-US" sz="2600" dirty="0" err="1"/>
              <a:t>bulunandan</a:t>
            </a:r>
            <a:r>
              <a:rPr lang="en-US" sz="2600" dirty="0"/>
              <a:t> </a:t>
            </a:r>
            <a:r>
              <a:rPr lang="en-US" sz="2600" dirty="0" err="1"/>
              <a:t>peşin</a:t>
            </a:r>
            <a:r>
              <a:rPr lang="en-US" sz="2600" dirty="0"/>
              <a:t> </a:t>
            </a:r>
            <a:r>
              <a:rPr lang="en-US" sz="2600" dirty="0" err="1"/>
              <a:t>alınır</a:t>
            </a:r>
            <a:r>
              <a:rPr lang="en-US" sz="2600" dirty="0"/>
              <a:t>. </a:t>
            </a:r>
            <a:r>
              <a:rPr lang="en-US" sz="2600" dirty="0" err="1"/>
              <a:t>Bakiye</a:t>
            </a:r>
            <a:r>
              <a:rPr lang="en-US" sz="2600" dirty="0"/>
              <a:t> 3/4 </a:t>
            </a:r>
            <a:r>
              <a:rPr lang="en-US" sz="2600" dirty="0" err="1" smtClean="0"/>
              <a:t>oranındaki</a:t>
            </a:r>
            <a:r>
              <a:rPr lang="en-US" sz="2600" dirty="0" smtClean="0"/>
              <a:t> </a:t>
            </a:r>
            <a:r>
              <a:rPr lang="en-US" sz="2600" dirty="0" err="1"/>
              <a:t>harç</a:t>
            </a:r>
            <a:r>
              <a:rPr lang="en-US" sz="2600" dirty="0"/>
              <a:t> </a:t>
            </a:r>
            <a:r>
              <a:rPr lang="en-US" sz="2600" dirty="0" err="1" smtClean="0"/>
              <a:t>ise</a:t>
            </a:r>
            <a:r>
              <a:rPr lang="en-US" sz="2600" dirty="0" smtClean="0"/>
              <a:t> </a:t>
            </a:r>
            <a:r>
              <a:rPr lang="en-US" sz="2600" dirty="0" err="1"/>
              <a:t>hüküm</a:t>
            </a:r>
            <a:r>
              <a:rPr lang="en-US" sz="2600" dirty="0"/>
              <a:t> </a:t>
            </a:r>
            <a:r>
              <a:rPr lang="en-US" sz="2600" dirty="0" err="1" smtClean="0"/>
              <a:t>ile</a:t>
            </a:r>
            <a:r>
              <a:rPr lang="en-US" sz="2600" dirty="0" smtClean="0"/>
              <a:t> </a:t>
            </a:r>
            <a:r>
              <a:rPr lang="en-US" sz="2600" dirty="0" err="1" smtClean="0"/>
              <a:t>birlikte</a:t>
            </a:r>
            <a:r>
              <a:rPr lang="en-US" sz="2600" dirty="0" smtClean="0"/>
              <a:t> </a:t>
            </a:r>
            <a:r>
              <a:rPr lang="en-US" sz="2600" dirty="0" err="1"/>
              <a:t>davayı</a:t>
            </a:r>
            <a:r>
              <a:rPr lang="en-US" sz="2600" dirty="0"/>
              <a:t> </a:t>
            </a:r>
            <a:r>
              <a:rPr lang="en-US" sz="2600" dirty="0" err="1"/>
              <a:t>kaybedenden</a:t>
            </a:r>
            <a:r>
              <a:rPr lang="en-US" sz="2600" dirty="0"/>
              <a:t> </a:t>
            </a:r>
            <a:r>
              <a:rPr lang="en-US" sz="2600" dirty="0" err="1" smtClean="0"/>
              <a:t>tahsil</a:t>
            </a:r>
            <a:r>
              <a:rPr lang="en-US" sz="2600" dirty="0" smtClean="0"/>
              <a:t> </a:t>
            </a:r>
            <a:r>
              <a:rPr lang="en-US" sz="2600" dirty="0" err="1" smtClean="0"/>
              <a:t>edilir</a:t>
            </a:r>
            <a:r>
              <a:rPr lang="en-US" sz="2600" dirty="0"/>
              <a:t>. </a:t>
            </a:r>
            <a:r>
              <a:rPr lang="en-US" sz="2600" dirty="0" err="1"/>
              <a:t>Ölüm</a:t>
            </a:r>
            <a:r>
              <a:rPr lang="en-US" sz="2600" dirty="0"/>
              <a:t> </a:t>
            </a:r>
            <a:r>
              <a:rPr lang="en-US" sz="2600" dirty="0" err="1"/>
              <a:t>ve</a:t>
            </a:r>
            <a:r>
              <a:rPr lang="en-US" sz="2600" dirty="0"/>
              <a:t> </a:t>
            </a:r>
            <a:r>
              <a:rPr lang="en-US" sz="2600" dirty="0" err="1" smtClean="0"/>
              <a:t>cis-mani</a:t>
            </a:r>
            <a:r>
              <a:rPr lang="en-US" sz="2600" dirty="0" smtClean="0"/>
              <a:t> </a:t>
            </a:r>
            <a:r>
              <a:rPr lang="en-US" sz="2600" dirty="0" err="1"/>
              <a:t>zarar</a:t>
            </a:r>
            <a:r>
              <a:rPr lang="en-US" sz="2600" dirty="0"/>
              <a:t> </a:t>
            </a:r>
            <a:r>
              <a:rPr lang="en-US" sz="2600" dirty="0" err="1" smtClean="0"/>
              <a:t>sebebiyle</a:t>
            </a:r>
            <a:r>
              <a:rPr lang="en-US" sz="2600" dirty="0" smtClean="0"/>
              <a:t> </a:t>
            </a:r>
            <a:r>
              <a:rPr lang="en-US" sz="2600" dirty="0" err="1"/>
              <a:t>açılan</a:t>
            </a:r>
            <a:r>
              <a:rPr lang="en-US" sz="2600" dirty="0"/>
              <a:t> </a:t>
            </a:r>
            <a:r>
              <a:rPr lang="en-US" sz="2600" dirty="0" err="1" smtClean="0"/>
              <a:t>maddi</a:t>
            </a:r>
            <a:r>
              <a:rPr lang="en-US" sz="2600" dirty="0" smtClean="0"/>
              <a:t> </a:t>
            </a:r>
            <a:r>
              <a:rPr lang="en-US" sz="2600" dirty="0" err="1"/>
              <a:t>ve</a:t>
            </a:r>
            <a:r>
              <a:rPr lang="en-US" sz="2600" dirty="0"/>
              <a:t> </a:t>
            </a:r>
            <a:r>
              <a:rPr lang="en-US" sz="2600" dirty="0" err="1" smtClean="0"/>
              <a:t>manevi</a:t>
            </a:r>
            <a:r>
              <a:rPr lang="en-US" sz="2600" dirty="0" smtClean="0"/>
              <a:t> </a:t>
            </a:r>
            <a:r>
              <a:rPr lang="en-US" sz="2600" dirty="0" err="1" smtClean="0"/>
              <a:t>tazminat</a:t>
            </a:r>
            <a:r>
              <a:rPr lang="en-US" sz="2600" dirty="0" smtClean="0"/>
              <a:t> </a:t>
            </a:r>
            <a:r>
              <a:rPr lang="en-US" sz="2600" dirty="0" err="1"/>
              <a:t>davalarında</a:t>
            </a:r>
            <a:r>
              <a:rPr lang="en-US" sz="2600" dirty="0"/>
              <a:t> </a:t>
            </a:r>
            <a:r>
              <a:rPr lang="en-US" sz="2600" dirty="0" err="1" smtClean="0"/>
              <a:t>pesin</a:t>
            </a:r>
            <a:r>
              <a:rPr lang="en-US" sz="2600" dirty="0" smtClean="0"/>
              <a:t> </a:t>
            </a:r>
            <a:r>
              <a:rPr lang="en-US" sz="2600" dirty="0" err="1"/>
              <a:t>alınan</a:t>
            </a:r>
            <a:r>
              <a:rPr lang="en-US" sz="2600" dirty="0"/>
              <a:t> </a:t>
            </a:r>
            <a:r>
              <a:rPr lang="en-US" sz="2600" dirty="0" err="1"/>
              <a:t>harcın</a:t>
            </a:r>
            <a:r>
              <a:rPr lang="en-US" sz="2600" dirty="0"/>
              <a:t> </a:t>
            </a:r>
            <a:r>
              <a:rPr lang="en-US" sz="2600" dirty="0" err="1"/>
              <a:t>oranı</a:t>
            </a:r>
            <a:r>
              <a:rPr lang="en-US" sz="2600" dirty="0"/>
              <a:t> </a:t>
            </a:r>
            <a:r>
              <a:rPr lang="en-US" sz="2600" dirty="0" err="1" smtClean="0"/>
              <a:t>yirmide</a:t>
            </a:r>
            <a:r>
              <a:rPr lang="en-US" sz="2600" dirty="0" smtClean="0"/>
              <a:t> </a:t>
            </a:r>
            <a:r>
              <a:rPr lang="en-US" sz="2600" dirty="0" err="1" smtClean="0"/>
              <a:t>bir</a:t>
            </a:r>
            <a:r>
              <a:rPr lang="en-US" sz="2600" dirty="0" smtClean="0"/>
              <a:t> </a:t>
            </a:r>
            <a:r>
              <a:rPr lang="en-US" sz="2600" dirty="0" err="1"/>
              <a:t>olarak</a:t>
            </a:r>
            <a:r>
              <a:rPr lang="en-US" sz="2600" dirty="0"/>
              <a:t> </a:t>
            </a:r>
            <a:r>
              <a:rPr lang="en-US" sz="2600" dirty="0" err="1"/>
              <a:t>uygulanır</a:t>
            </a:r>
            <a:r>
              <a:rPr lang="en-US" sz="2600" dirty="0"/>
              <a:t>. </a:t>
            </a:r>
            <a:r>
              <a:rPr lang="en-US" sz="2600" dirty="0" err="1"/>
              <a:t>Davanın</a:t>
            </a:r>
            <a:r>
              <a:rPr lang="en-US" sz="2600" dirty="0"/>
              <a:t> </a:t>
            </a:r>
            <a:r>
              <a:rPr lang="en-US" sz="2600" dirty="0" err="1"/>
              <a:t>devamında</a:t>
            </a:r>
            <a:r>
              <a:rPr lang="en-US" sz="2600" dirty="0"/>
              <a:t> </a:t>
            </a:r>
            <a:r>
              <a:rPr lang="en-US" sz="2600" dirty="0" err="1" smtClean="0"/>
              <a:t>kesif</a:t>
            </a:r>
            <a:r>
              <a:rPr lang="en-US" sz="2600" dirty="0" smtClean="0"/>
              <a:t> </a:t>
            </a:r>
            <a:r>
              <a:rPr lang="en-US" sz="2600" dirty="0"/>
              <a:t>vs. </a:t>
            </a:r>
            <a:r>
              <a:rPr lang="en-US" sz="2600" dirty="0" err="1" smtClean="0"/>
              <a:t>ile</a:t>
            </a:r>
            <a:r>
              <a:rPr lang="en-US" sz="2600" dirty="0" smtClean="0"/>
              <a:t> </a:t>
            </a:r>
            <a:r>
              <a:rPr lang="en-US" sz="2600" dirty="0" err="1"/>
              <a:t>dava</a:t>
            </a:r>
            <a:r>
              <a:rPr lang="en-US" sz="2600" dirty="0"/>
              <a:t> </a:t>
            </a:r>
            <a:r>
              <a:rPr lang="en-US" sz="2600" dirty="0" err="1" smtClean="0"/>
              <a:t>degeri</a:t>
            </a:r>
            <a:r>
              <a:rPr lang="en-US" sz="2600" dirty="0" smtClean="0"/>
              <a:t> </a:t>
            </a:r>
            <a:r>
              <a:rPr lang="en-US" sz="2600" dirty="0" err="1"/>
              <a:t>dava</a:t>
            </a:r>
            <a:r>
              <a:rPr lang="en-US" sz="2600" dirty="0"/>
              <a:t> </a:t>
            </a:r>
            <a:r>
              <a:rPr lang="en-US" sz="2600" dirty="0" err="1" smtClean="0"/>
              <a:t>dilekçesinde</a:t>
            </a:r>
            <a:r>
              <a:rPr lang="en-US" sz="2600" dirty="0" smtClean="0"/>
              <a:t> </a:t>
            </a:r>
            <a:r>
              <a:rPr lang="en-US" sz="2600" dirty="0" err="1" smtClean="0"/>
              <a:t>gösterilen</a:t>
            </a:r>
            <a:r>
              <a:rPr lang="en-US" sz="2600" dirty="0" smtClean="0"/>
              <a:t> </a:t>
            </a:r>
            <a:r>
              <a:rPr lang="en-US" sz="2600" dirty="0" err="1"/>
              <a:t>degerden</a:t>
            </a:r>
            <a:r>
              <a:rPr lang="en-US" sz="2600" dirty="0"/>
              <a:t> </a:t>
            </a:r>
            <a:r>
              <a:rPr lang="en-US" sz="2600" dirty="0" err="1"/>
              <a:t>daha</a:t>
            </a:r>
            <a:r>
              <a:rPr lang="en-US" sz="2600" dirty="0"/>
              <a:t> </a:t>
            </a:r>
            <a:r>
              <a:rPr lang="en-US" sz="2600" dirty="0" err="1"/>
              <a:t>fazla</a:t>
            </a:r>
            <a:r>
              <a:rPr lang="en-US" sz="2600" dirty="0"/>
              <a:t> </a:t>
            </a:r>
            <a:r>
              <a:rPr lang="en-US" sz="2600" dirty="0" err="1"/>
              <a:t>oldugu</a:t>
            </a:r>
            <a:r>
              <a:rPr lang="en-US" sz="2600" dirty="0"/>
              <a:t> </a:t>
            </a:r>
            <a:r>
              <a:rPr lang="en-US" sz="2600" dirty="0" err="1"/>
              <a:t>anlasılırsa</a:t>
            </a:r>
            <a:r>
              <a:rPr lang="en-US" sz="2600" dirty="0"/>
              <a:t> </a:t>
            </a:r>
            <a:r>
              <a:rPr lang="en-US" sz="2600" dirty="0" err="1"/>
              <a:t>noksan</a:t>
            </a:r>
            <a:r>
              <a:rPr lang="en-US" sz="2600" dirty="0"/>
              <a:t> </a:t>
            </a:r>
            <a:r>
              <a:rPr lang="en-US" sz="2600" dirty="0" err="1"/>
              <a:t>harç</a:t>
            </a:r>
            <a:r>
              <a:rPr lang="en-US" sz="2600" dirty="0"/>
              <a:t> </a:t>
            </a:r>
            <a:r>
              <a:rPr lang="en-US" sz="2600" dirty="0" err="1"/>
              <a:t>tamamlattırılır</a:t>
            </a:r>
            <a:r>
              <a:rPr lang="en-US" sz="2600" dirty="0"/>
              <a:t>.</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18</a:t>
            </a:fld>
            <a:endParaRPr lang="en-US"/>
          </a:p>
        </p:txBody>
      </p:sp>
    </p:spTree>
    <p:extLst>
      <p:ext uri="{BB962C8B-B14F-4D97-AF65-F5344CB8AC3E}">
        <p14:creationId xmlns:p14="http://schemas.microsoft.com/office/powerpoint/2010/main" val="358301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err="1"/>
              <a:t>Vezne</a:t>
            </a:r>
            <a:r>
              <a:rPr lang="en-US" sz="2600" b="1" dirty="0"/>
              <a:t> </a:t>
            </a:r>
            <a:r>
              <a:rPr lang="en-US" sz="2600" b="1" dirty="0" err="1"/>
              <a:t>Kasa</a:t>
            </a:r>
            <a:r>
              <a:rPr lang="en-US" sz="2600" b="1" dirty="0"/>
              <a:t> </a:t>
            </a:r>
            <a:r>
              <a:rPr lang="en-US" sz="2600" b="1" dirty="0" err="1"/>
              <a:t>Hesabı</a:t>
            </a:r>
            <a:r>
              <a:rPr lang="en-US" sz="2600" b="1" dirty="0"/>
              <a:t> </a:t>
            </a:r>
            <a:endParaRPr lang="tr-TR" sz="2600" b="1" dirty="0" smtClean="0"/>
          </a:p>
          <a:p>
            <a:pPr marL="0" indent="0" algn="just">
              <a:buNone/>
            </a:pPr>
            <a:r>
              <a:rPr lang="en-US" sz="2600" b="1" i="1" dirty="0" err="1"/>
              <a:t>Maktu</a:t>
            </a:r>
            <a:r>
              <a:rPr lang="en-US" sz="2600" b="1" i="1" dirty="0"/>
              <a:t> </a:t>
            </a:r>
            <a:r>
              <a:rPr lang="en-US" sz="2600" b="1" i="1" dirty="0" err="1"/>
              <a:t>harç</a:t>
            </a:r>
            <a:r>
              <a:rPr lang="en-US" sz="2600" b="1" i="1" dirty="0"/>
              <a:t>; </a:t>
            </a:r>
            <a:r>
              <a:rPr lang="en-US" sz="2600" dirty="0" err="1"/>
              <a:t>Harçlar</a:t>
            </a:r>
            <a:r>
              <a:rPr lang="en-US" sz="2600" dirty="0"/>
              <a:t> </a:t>
            </a:r>
            <a:r>
              <a:rPr lang="en-US" sz="2600" dirty="0" err="1"/>
              <a:t>Kanunu’nun</a:t>
            </a:r>
            <a:r>
              <a:rPr lang="en-US" sz="2600" dirty="0"/>
              <a:t> 1’inci </a:t>
            </a:r>
            <a:r>
              <a:rPr lang="en-US" sz="2600" dirty="0" err="1"/>
              <a:t>fıkrası</a:t>
            </a:r>
            <a:r>
              <a:rPr lang="en-US" sz="2600" dirty="0"/>
              <a:t> (</a:t>
            </a:r>
            <a:r>
              <a:rPr lang="en-US" sz="2600" dirty="0" err="1"/>
              <a:t>Nispi</a:t>
            </a:r>
            <a:r>
              <a:rPr lang="en-US" sz="2600" dirty="0"/>
              <a:t> </a:t>
            </a:r>
            <a:r>
              <a:rPr lang="en-US" sz="2600" dirty="0" err="1"/>
              <a:t>Harç</a:t>
            </a:r>
            <a:r>
              <a:rPr lang="en-US" sz="2600" dirty="0"/>
              <a:t>) </a:t>
            </a:r>
            <a:r>
              <a:rPr lang="en-US" sz="2600" dirty="0" err="1"/>
              <a:t>dışında</a:t>
            </a:r>
            <a:r>
              <a:rPr lang="en-US" sz="2600" dirty="0"/>
              <a:t> </a:t>
            </a:r>
            <a:r>
              <a:rPr lang="en-US" sz="2600" dirty="0" err="1"/>
              <a:t>kalan</a:t>
            </a:r>
            <a:r>
              <a:rPr lang="en-US" sz="2600" dirty="0"/>
              <a:t> </a:t>
            </a:r>
            <a:r>
              <a:rPr lang="en-US" sz="2600" dirty="0" err="1"/>
              <a:t>davalarda</a:t>
            </a:r>
            <a:r>
              <a:rPr lang="en-US" sz="2600" dirty="0"/>
              <a:t>, </a:t>
            </a:r>
            <a:r>
              <a:rPr lang="en-US" sz="2600" dirty="0" err="1"/>
              <a:t>maktu</a:t>
            </a:r>
            <a:r>
              <a:rPr lang="en-US" sz="2600" dirty="0"/>
              <a:t> </a:t>
            </a:r>
            <a:r>
              <a:rPr lang="en-US" sz="2600" dirty="0" err="1"/>
              <a:t>harç</a:t>
            </a:r>
            <a:r>
              <a:rPr lang="en-US" sz="2600" dirty="0"/>
              <a:t> </a:t>
            </a:r>
            <a:r>
              <a:rPr lang="en-US" sz="2600" dirty="0" err="1"/>
              <a:t>talepte</a:t>
            </a:r>
            <a:r>
              <a:rPr lang="en-US" sz="2600" dirty="0"/>
              <a:t> </a:t>
            </a:r>
            <a:r>
              <a:rPr lang="en-US" sz="2600" dirty="0" err="1"/>
              <a:t>bulunandan</a:t>
            </a:r>
            <a:r>
              <a:rPr lang="en-US" sz="2600" dirty="0"/>
              <a:t> </a:t>
            </a:r>
            <a:r>
              <a:rPr lang="en-US" sz="2600" dirty="0" err="1" smtClean="0"/>
              <a:t>pe</a:t>
            </a:r>
            <a:r>
              <a:rPr lang="tr-TR" sz="2600" dirty="0" smtClean="0"/>
              <a:t>şi</a:t>
            </a:r>
            <a:r>
              <a:rPr lang="en-US" sz="2600" dirty="0" smtClean="0"/>
              <a:t>n </a:t>
            </a:r>
            <a:r>
              <a:rPr lang="en-US" sz="2600" dirty="0" err="1"/>
              <a:t>olarak</a:t>
            </a:r>
            <a:r>
              <a:rPr lang="en-US" sz="2600" dirty="0"/>
              <a:t> </a:t>
            </a:r>
            <a:r>
              <a:rPr lang="en-US" sz="2600" dirty="0" err="1"/>
              <a:t>alınır</a:t>
            </a:r>
            <a:r>
              <a:rPr lang="en-US" sz="2600" dirty="0"/>
              <a:t>. </a:t>
            </a:r>
            <a:r>
              <a:rPr lang="en-US" sz="2600" dirty="0" err="1"/>
              <a:t>Taraf</a:t>
            </a:r>
            <a:r>
              <a:rPr lang="en-US" sz="2600" dirty="0"/>
              <a:t> </a:t>
            </a:r>
            <a:r>
              <a:rPr lang="en-US" sz="2600" dirty="0" err="1" smtClean="0"/>
              <a:t>tesk</a:t>
            </a:r>
            <a:r>
              <a:rPr lang="tr-TR" sz="2600" dirty="0" smtClean="0"/>
              <a:t>i</a:t>
            </a:r>
            <a:r>
              <a:rPr lang="en-US" sz="2600" dirty="0" smtClean="0"/>
              <a:t>l</a:t>
            </a:r>
            <a:r>
              <a:rPr lang="tr-TR" sz="2600" dirty="0" smtClean="0"/>
              <a:t>i</a:t>
            </a:r>
            <a:r>
              <a:rPr lang="en-US" sz="2600" dirty="0" smtClean="0"/>
              <a:t>ne </a:t>
            </a:r>
            <a:r>
              <a:rPr lang="tr-TR" sz="2600" dirty="0" smtClean="0"/>
              <a:t>i</a:t>
            </a:r>
            <a:r>
              <a:rPr lang="en-US" sz="2600" dirty="0" err="1" smtClean="0"/>
              <a:t>mkân</a:t>
            </a:r>
            <a:r>
              <a:rPr lang="en-US" sz="2600" dirty="0" smtClean="0"/>
              <a:t> </a:t>
            </a:r>
            <a:r>
              <a:rPr lang="en-US" sz="2600" dirty="0" err="1"/>
              <a:t>bulunmayan</a:t>
            </a:r>
            <a:r>
              <a:rPr lang="en-US" sz="2600" dirty="0"/>
              <a:t> </a:t>
            </a:r>
            <a:r>
              <a:rPr lang="en-US" sz="2600" dirty="0" err="1"/>
              <a:t>davalarda</a:t>
            </a:r>
            <a:r>
              <a:rPr lang="en-US" sz="2600" dirty="0"/>
              <a:t> </a:t>
            </a:r>
            <a:r>
              <a:rPr lang="en-US" sz="2600" dirty="0" err="1" smtClean="0"/>
              <a:t>ver</a:t>
            </a:r>
            <a:r>
              <a:rPr lang="tr-TR" sz="2600" dirty="0" smtClean="0"/>
              <a:t>i</a:t>
            </a:r>
            <a:r>
              <a:rPr lang="en-US" sz="2600" dirty="0" err="1" smtClean="0"/>
              <a:t>len</a:t>
            </a:r>
            <a:r>
              <a:rPr lang="en-US" sz="2600" dirty="0" smtClean="0"/>
              <a:t> </a:t>
            </a:r>
            <a:r>
              <a:rPr lang="en-US" sz="2600" dirty="0" err="1"/>
              <a:t>esas</a:t>
            </a:r>
            <a:r>
              <a:rPr lang="en-US" sz="2600" dirty="0"/>
              <a:t> </a:t>
            </a:r>
            <a:r>
              <a:rPr lang="en-US" sz="2600" dirty="0" err="1" smtClean="0"/>
              <a:t>hakkındak</a:t>
            </a:r>
            <a:r>
              <a:rPr lang="tr-TR" sz="2600" dirty="0" smtClean="0"/>
              <a:t>i</a:t>
            </a:r>
            <a:r>
              <a:rPr lang="en-US" sz="2600" dirty="0" smtClean="0"/>
              <a:t> </a:t>
            </a:r>
            <a:r>
              <a:rPr lang="en-US" sz="2600" dirty="0" err="1"/>
              <a:t>kararlarla</a:t>
            </a:r>
            <a:r>
              <a:rPr lang="en-US" sz="2600" dirty="0"/>
              <a:t> </a:t>
            </a:r>
            <a:r>
              <a:rPr lang="en-US" sz="2600" dirty="0" err="1" smtClean="0"/>
              <a:t>davanın</a:t>
            </a:r>
            <a:r>
              <a:rPr lang="en-US" sz="2600" dirty="0" smtClean="0"/>
              <a:t> </a:t>
            </a:r>
            <a:r>
              <a:rPr lang="en-US" sz="2600" dirty="0" err="1"/>
              <a:t>reddi</a:t>
            </a:r>
            <a:r>
              <a:rPr lang="en-US" sz="2600" dirty="0"/>
              <a:t> </a:t>
            </a:r>
            <a:r>
              <a:rPr lang="en-US" sz="2600" dirty="0" err="1"/>
              <a:t>kararı</a:t>
            </a:r>
            <a:r>
              <a:rPr lang="en-US" sz="2600" dirty="0"/>
              <a:t> </a:t>
            </a:r>
            <a:r>
              <a:rPr lang="en-US" sz="2600" dirty="0" err="1"/>
              <a:t>ve</a:t>
            </a:r>
            <a:r>
              <a:rPr lang="en-US" sz="2600" dirty="0"/>
              <a:t> </a:t>
            </a:r>
            <a:r>
              <a:rPr lang="en-US" sz="2600" dirty="0" err="1"/>
              <a:t>icra</a:t>
            </a:r>
            <a:r>
              <a:rPr lang="en-US" sz="2600" dirty="0"/>
              <a:t> </a:t>
            </a:r>
            <a:r>
              <a:rPr lang="en-US" sz="2600" dirty="0" err="1"/>
              <a:t>tetkik</a:t>
            </a:r>
            <a:r>
              <a:rPr lang="en-US" sz="2600" dirty="0"/>
              <a:t> </a:t>
            </a:r>
            <a:r>
              <a:rPr lang="en-US" sz="2600" dirty="0" err="1"/>
              <a:t>mercilerinin</a:t>
            </a:r>
            <a:r>
              <a:rPr lang="en-US" sz="2600" dirty="0"/>
              <a:t> 1’inci </a:t>
            </a:r>
            <a:r>
              <a:rPr lang="en-US" sz="2600" dirty="0" err="1"/>
              <a:t>fıkrası</a:t>
            </a:r>
            <a:r>
              <a:rPr lang="en-US" sz="2600" dirty="0"/>
              <a:t> (</a:t>
            </a:r>
            <a:r>
              <a:rPr lang="en-US" sz="2600" dirty="0" err="1"/>
              <a:t>Nispi</a:t>
            </a:r>
            <a:r>
              <a:rPr lang="en-US" sz="2600" dirty="0"/>
              <a:t> </a:t>
            </a:r>
            <a:r>
              <a:rPr lang="en-US" sz="2600" dirty="0" err="1"/>
              <a:t>Harç</a:t>
            </a:r>
            <a:r>
              <a:rPr lang="en-US" sz="2600" dirty="0"/>
              <a:t>) </a:t>
            </a:r>
            <a:r>
              <a:rPr lang="en-US" sz="2600" dirty="0" err="1"/>
              <a:t>dışında</a:t>
            </a:r>
            <a:r>
              <a:rPr lang="en-US" sz="2600" dirty="0"/>
              <a:t> </a:t>
            </a:r>
            <a:r>
              <a:rPr lang="en-US" sz="2600" dirty="0" err="1"/>
              <a:t>kalan</a:t>
            </a:r>
            <a:r>
              <a:rPr lang="en-US" sz="2600" dirty="0"/>
              <a:t> </a:t>
            </a:r>
            <a:r>
              <a:rPr lang="en-US" sz="2600" dirty="0" err="1" smtClean="0"/>
              <a:t>kararlarında</a:t>
            </a:r>
            <a:r>
              <a:rPr lang="en-US" sz="2600" dirty="0" smtClean="0"/>
              <a:t> </a:t>
            </a:r>
            <a:r>
              <a:rPr lang="en-US" sz="2600" dirty="0" err="1"/>
              <a:t>maktu</a:t>
            </a:r>
            <a:r>
              <a:rPr lang="en-US" sz="2600" dirty="0"/>
              <a:t> </a:t>
            </a:r>
            <a:r>
              <a:rPr lang="en-US" sz="2600" dirty="0" err="1"/>
              <a:t>harç</a:t>
            </a:r>
            <a:r>
              <a:rPr lang="en-US" sz="2600" dirty="0"/>
              <a:t> </a:t>
            </a:r>
            <a:r>
              <a:rPr lang="en-US" sz="2600" dirty="0" err="1"/>
              <a:t>alınmasına</a:t>
            </a:r>
            <a:r>
              <a:rPr lang="en-US" sz="2600" dirty="0"/>
              <a:t> </a:t>
            </a:r>
            <a:r>
              <a:rPr lang="en-US" sz="2600" dirty="0" err="1" smtClean="0"/>
              <a:t>hükmed</a:t>
            </a:r>
            <a:r>
              <a:rPr lang="tr-TR" sz="2600" dirty="0" smtClean="0"/>
              <a:t>i</a:t>
            </a:r>
            <a:r>
              <a:rPr lang="en-US" sz="2600" dirty="0" smtClean="0"/>
              <a:t>l</a:t>
            </a:r>
            <a:r>
              <a:rPr lang="tr-TR" sz="2600" dirty="0" smtClean="0"/>
              <a:t>i</a:t>
            </a:r>
            <a:r>
              <a:rPr lang="en-US" sz="2600" dirty="0" smtClean="0"/>
              <a:t>r</a:t>
            </a:r>
            <a:r>
              <a:rPr lang="en-US" sz="2600" dirty="0"/>
              <a:t>. </a:t>
            </a:r>
            <a:r>
              <a:rPr lang="en-US" sz="2600" dirty="0" err="1" smtClean="0"/>
              <a:t>Pe</a:t>
            </a:r>
            <a:r>
              <a:rPr lang="tr-TR" sz="2600" dirty="0" smtClean="0"/>
              <a:t>şi</a:t>
            </a:r>
            <a:r>
              <a:rPr lang="en-US" sz="2600" dirty="0" smtClean="0"/>
              <a:t>n </a:t>
            </a:r>
            <a:r>
              <a:rPr lang="en-US" sz="2600" dirty="0" err="1"/>
              <a:t>alınan</a:t>
            </a:r>
            <a:r>
              <a:rPr lang="en-US" sz="2600" dirty="0"/>
              <a:t> </a:t>
            </a:r>
            <a:r>
              <a:rPr lang="en-US" sz="2600" dirty="0" err="1"/>
              <a:t>harç</a:t>
            </a:r>
            <a:r>
              <a:rPr lang="en-US" sz="2600" dirty="0"/>
              <a:t> </a:t>
            </a:r>
            <a:r>
              <a:rPr lang="tr-TR" sz="2600" dirty="0" smtClean="0"/>
              <a:t>i</a:t>
            </a:r>
            <a:r>
              <a:rPr lang="en-US" sz="2600" dirty="0" smtClean="0"/>
              <a:t>le </a:t>
            </a:r>
            <a:r>
              <a:rPr lang="en-US" sz="2600" dirty="0" err="1"/>
              <a:t>maktu</a:t>
            </a:r>
            <a:r>
              <a:rPr lang="en-US" sz="2600" dirty="0"/>
              <a:t> </a:t>
            </a:r>
            <a:r>
              <a:rPr lang="en-US" sz="2600" dirty="0" err="1"/>
              <a:t>harç</a:t>
            </a:r>
            <a:r>
              <a:rPr lang="en-US" sz="2600" dirty="0"/>
              <a:t> </a:t>
            </a:r>
            <a:r>
              <a:rPr lang="en-US" sz="2600" dirty="0" smtClean="0"/>
              <a:t>m</a:t>
            </a:r>
            <a:r>
              <a:rPr lang="tr-TR" sz="2600" dirty="0" smtClean="0"/>
              <a:t>i</a:t>
            </a:r>
            <a:r>
              <a:rPr lang="en-US" sz="2600" dirty="0" err="1" smtClean="0"/>
              <a:t>ktarı</a:t>
            </a:r>
            <a:r>
              <a:rPr lang="en-US" sz="2600" dirty="0" smtClean="0"/>
              <a:t> </a:t>
            </a:r>
            <a:r>
              <a:rPr lang="en-US" sz="2600" dirty="0" err="1"/>
              <a:t>aynı</a:t>
            </a:r>
            <a:r>
              <a:rPr lang="en-US" sz="2600" dirty="0"/>
              <a:t> </a:t>
            </a:r>
            <a:r>
              <a:rPr lang="tr-TR" sz="2600" dirty="0" smtClean="0"/>
              <a:t>i</a:t>
            </a:r>
            <a:r>
              <a:rPr lang="en-US" sz="2600" dirty="0" smtClean="0"/>
              <a:t>se </a:t>
            </a:r>
            <a:r>
              <a:rPr lang="en-US" sz="2600" dirty="0" err="1"/>
              <a:t>baska</a:t>
            </a:r>
            <a:r>
              <a:rPr lang="en-US" sz="2600" dirty="0"/>
              <a:t> </a:t>
            </a:r>
            <a:r>
              <a:rPr lang="en-US" sz="2600" dirty="0" err="1"/>
              <a:t>harç</a:t>
            </a:r>
            <a:r>
              <a:rPr lang="en-US" sz="2600" dirty="0"/>
              <a:t> </a:t>
            </a:r>
            <a:r>
              <a:rPr lang="en-US" sz="2600" dirty="0" err="1"/>
              <a:t>alınmasına</a:t>
            </a:r>
            <a:r>
              <a:rPr lang="en-US" sz="2600" dirty="0"/>
              <a:t> </a:t>
            </a:r>
            <a:r>
              <a:rPr lang="en-US" sz="2600" dirty="0" err="1"/>
              <a:t>karar</a:t>
            </a:r>
            <a:r>
              <a:rPr lang="en-US" sz="2600" dirty="0"/>
              <a:t> </a:t>
            </a:r>
            <a:r>
              <a:rPr lang="en-US" sz="2600" dirty="0" err="1" smtClean="0"/>
              <a:t>ver</a:t>
            </a:r>
            <a:r>
              <a:rPr lang="tr-TR" sz="2600" dirty="0" smtClean="0"/>
              <a:t>i</a:t>
            </a:r>
            <a:r>
              <a:rPr lang="en-US" sz="2600" dirty="0" err="1" smtClean="0"/>
              <a:t>lmez</a:t>
            </a:r>
            <a:r>
              <a:rPr lang="en-US" sz="2600" dirty="0"/>
              <a:t>. 2014 </a:t>
            </a:r>
            <a:r>
              <a:rPr lang="en-US" sz="2600" dirty="0" err="1"/>
              <a:t>yılı</a:t>
            </a:r>
            <a:r>
              <a:rPr lang="en-US" sz="2600" dirty="0"/>
              <a:t> </a:t>
            </a:r>
            <a:r>
              <a:rPr lang="tr-TR" sz="2600" dirty="0" smtClean="0"/>
              <a:t>i</a:t>
            </a:r>
            <a:r>
              <a:rPr lang="en-US" sz="2600" dirty="0" err="1" smtClean="0"/>
              <a:t>tbarıyla</a:t>
            </a:r>
            <a:r>
              <a:rPr lang="en-US" sz="2600" dirty="0" smtClean="0"/>
              <a:t> </a:t>
            </a:r>
            <a:r>
              <a:rPr lang="en-US" sz="2600" dirty="0" err="1"/>
              <a:t>maktu</a:t>
            </a:r>
            <a:r>
              <a:rPr lang="en-US" sz="2600" dirty="0"/>
              <a:t> </a:t>
            </a:r>
            <a:r>
              <a:rPr lang="en-US" sz="2600" dirty="0" err="1"/>
              <a:t>harç</a:t>
            </a:r>
            <a:r>
              <a:rPr lang="en-US" sz="2600" dirty="0"/>
              <a:t> </a:t>
            </a:r>
            <a:r>
              <a:rPr lang="en-US" sz="2600" dirty="0" err="1"/>
              <a:t>mktarı</a:t>
            </a:r>
            <a:r>
              <a:rPr lang="en-US" sz="2600" dirty="0"/>
              <a:t> </a:t>
            </a:r>
            <a:r>
              <a:rPr lang="en-US" sz="2600" dirty="0" smtClean="0"/>
              <a:t>25,20</a:t>
            </a:r>
            <a:r>
              <a:rPr lang="tr-TR" sz="2600" dirty="0" smtClean="0"/>
              <a:t>TL</a:t>
            </a:r>
            <a:r>
              <a:rPr lang="en-US" sz="2600" dirty="0" smtClean="0"/>
              <a:t>’dr</a:t>
            </a:r>
            <a:r>
              <a:rPr lang="en-US" sz="2600" dirty="0"/>
              <a:t>. </a:t>
            </a:r>
            <a:r>
              <a:rPr lang="en-US" sz="2600" dirty="0" smtClean="0"/>
              <a:t>Del</a:t>
            </a:r>
            <a:r>
              <a:rPr lang="tr-TR" sz="2600" dirty="0" smtClean="0"/>
              <a:t>i</a:t>
            </a:r>
            <a:r>
              <a:rPr lang="en-US" sz="2600" dirty="0" smtClean="0"/>
              <a:t>l </a:t>
            </a:r>
            <a:r>
              <a:rPr lang="en-US" sz="2600" dirty="0" err="1" smtClean="0"/>
              <a:t>tesp</a:t>
            </a:r>
            <a:r>
              <a:rPr lang="tr-TR" sz="2600" dirty="0" smtClean="0"/>
              <a:t>i</a:t>
            </a:r>
            <a:r>
              <a:rPr lang="en-US" sz="2600" dirty="0" smtClean="0"/>
              <a:t>t</a:t>
            </a:r>
            <a:r>
              <a:rPr lang="en-US" sz="2600" dirty="0"/>
              <a:t>, </a:t>
            </a:r>
            <a:r>
              <a:rPr lang="tr-TR" sz="2600" dirty="0" smtClean="0"/>
              <a:t>i</a:t>
            </a:r>
            <a:r>
              <a:rPr lang="en-US" sz="2600" dirty="0" err="1" smtClean="0"/>
              <a:t>ht</a:t>
            </a:r>
            <a:r>
              <a:rPr lang="tr-TR" sz="2600" dirty="0" smtClean="0"/>
              <a:t>i</a:t>
            </a:r>
            <a:r>
              <a:rPr lang="en-US" sz="2600" dirty="0" err="1" smtClean="0"/>
              <a:t>yat</a:t>
            </a:r>
            <a:r>
              <a:rPr lang="en-US" sz="2600" dirty="0" smtClean="0"/>
              <a:t> </a:t>
            </a:r>
            <a:r>
              <a:rPr lang="en-US" sz="2600" dirty="0" err="1" smtClean="0"/>
              <a:t>hac</a:t>
            </a:r>
            <a:r>
              <a:rPr lang="tr-TR" sz="2600" dirty="0" smtClean="0"/>
              <a:t>i</a:t>
            </a:r>
            <a:r>
              <a:rPr lang="en-US" sz="2600" dirty="0" smtClean="0"/>
              <a:t>z </a:t>
            </a:r>
            <a:r>
              <a:rPr lang="en-US" sz="2600" dirty="0" err="1"/>
              <a:t>ve</a:t>
            </a:r>
            <a:r>
              <a:rPr lang="en-US" sz="2600" dirty="0"/>
              <a:t> </a:t>
            </a:r>
            <a:r>
              <a:rPr lang="tr-TR" sz="2600" dirty="0" smtClean="0"/>
              <a:t>i</a:t>
            </a:r>
            <a:r>
              <a:rPr lang="en-US" sz="2600" dirty="0" err="1" smtClean="0"/>
              <a:t>ht</a:t>
            </a:r>
            <a:r>
              <a:rPr lang="tr-TR" sz="2600" dirty="0" smtClean="0"/>
              <a:t>i</a:t>
            </a:r>
            <a:r>
              <a:rPr lang="en-US" sz="2600" dirty="0" err="1" smtClean="0"/>
              <a:t>yat</a:t>
            </a:r>
            <a:r>
              <a:rPr lang="en-US" sz="2600" dirty="0" smtClean="0"/>
              <a:t> </a:t>
            </a:r>
            <a:r>
              <a:rPr lang="en-US" sz="2600" dirty="0" err="1" smtClean="0"/>
              <a:t>tedb</a:t>
            </a:r>
            <a:r>
              <a:rPr lang="tr-TR" sz="2600" dirty="0" smtClean="0"/>
              <a:t>i</a:t>
            </a:r>
            <a:r>
              <a:rPr lang="en-US" sz="2600" dirty="0" smtClean="0"/>
              <a:t>r </a:t>
            </a:r>
            <a:r>
              <a:rPr lang="en-US" sz="2600" dirty="0" err="1"/>
              <a:t>kararlarında</a:t>
            </a:r>
            <a:r>
              <a:rPr lang="en-US" sz="2600" dirty="0"/>
              <a:t> </a:t>
            </a:r>
            <a:r>
              <a:rPr lang="en-US" sz="2600" dirty="0" smtClean="0"/>
              <a:t>41,50</a:t>
            </a:r>
            <a:r>
              <a:rPr lang="tr-TR" sz="2600" dirty="0" smtClean="0"/>
              <a:t>TL</a:t>
            </a:r>
            <a:r>
              <a:rPr lang="en-US" sz="2600" dirty="0" smtClean="0"/>
              <a:t> </a:t>
            </a:r>
            <a:r>
              <a:rPr lang="en-US" sz="2600" dirty="0" err="1"/>
              <a:t>maktu</a:t>
            </a:r>
            <a:r>
              <a:rPr lang="en-US" sz="2600" dirty="0"/>
              <a:t> </a:t>
            </a:r>
            <a:r>
              <a:rPr lang="en-US" sz="2600" dirty="0" err="1"/>
              <a:t>harç</a:t>
            </a:r>
            <a:r>
              <a:rPr lang="en-US" sz="2600" dirty="0"/>
              <a:t> </a:t>
            </a:r>
            <a:r>
              <a:rPr lang="en-US" sz="2600" dirty="0" err="1" smtClean="0"/>
              <a:t>tahs</a:t>
            </a:r>
            <a:r>
              <a:rPr lang="tr-TR" sz="2600" dirty="0" smtClean="0"/>
              <a:t>i</a:t>
            </a:r>
            <a:r>
              <a:rPr lang="en-US" sz="2600" dirty="0" smtClean="0"/>
              <a:t>l </a:t>
            </a:r>
            <a:r>
              <a:rPr lang="en-US" sz="2600" dirty="0" err="1" smtClean="0"/>
              <a:t>ed</a:t>
            </a:r>
            <a:r>
              <a:rPr lang="tr-TR" sz="2600" dirty="0" smtClean="0"/>
              <a:t>i</a:t>
            </a:r>
            <a:r>
              <a:rPr lang="en-US" sz="2600" dirty="0" smtClean="0"/>
              <a:t>l</a:t>
            </a:r>
            <a:r>
              <a:rPr lang="tr-TR" sz="2600" smtClean="0"/>
              <a:t>i</a:t>
            </a:r>
            <a:r>
              <a:rPr lang="en-US" sz="2600" smtClean="0"/>
              <a:t>r</a:t>
            </a:r>
            <a:r>
              <a:rPr lang="en-US" sz="2600" dirty="0"/>
              <a:t>.</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19</a:t>
            </a:fld>
            <a:endParaRPr lang="en-US"/>
          </a:p>
        </p:txBody>
      </p:sp>
    </p:spTree>
    <p:extLst>
      <p:ext uri="{BB962C8B-B14F-4D97-AF65-F5344CB8AC3E}">
        <p14:creationId xmlns:p14="http://schemas.microsoft.com/office/powerpoint/2010/main" val="55577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b="1" dirty="0" smtClean="0"/>
              <a:t>Amaçlarımız;</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800" dirty="0"/>
              <a:t>Bu </a:t>
            </a:r>
            <a:r>
              <a:rPr lang="en-US" sz="2800" dirty="0" err="1" smtClean="0"/>
              <a:t>üniteyi</a:t>
            </a:r>
            <a:r>
              <a:rPr lang="en-US" sz="2800" dirty="0" smtClean="0"/>
              <a:t> </a:t>
            </a:r>
            <a:r>
              <a:rPr lang="en-US" sz="2800" dirty="0" err="1"/>
              <a:t>tamamladıktan</a:t>
            </a:r>
            <a:r>
              <a:rPr lang="en-US" sz="2800" dirty="0"/>
              <a:t> </a:t>
            </a:r>
            <a:r>
              <a:rPr lang="en-US" sz="2800" dirty="0" err="1"/>
              <a:t>sonra</a:t>
            </a:r>
            <a:r>
              <a:rPr lang="en-US" sz="2800" dirty="0"/>
              <a:t>; </a:t>
            </a:r>
            <a:endParaRPr lang="tr-TR" sz="2800" dirty="0" smtClean="0"/>
          </a:p>
          <a:p>
            <a:r>
              <a:rPr lang="en-US" sz="2800" dirty="0" err="1" smtClean="0"/>
              <a:t>Adli</a:t>
            </a:r>
            <a:r>
              <a:rPr lang="en-US" sz="2800" dirty="0" smtClean="0"/>
              <a:t> </a:t>
            </a:r>
            <a:r>
              <a:rPr lang="en-US" sz="2800" dirty="0" err="1"/>
              <a:t>yargı</a:t>
            </a:r>
            <a:r>
              <a:rPr lang="en-US" sz="2800" dirty="0"/>
              <a:t> </a:t>
            </a:r>
            <a:r>
              <a:rPr lang="en-US" sz="2800" dirty="0" smtClean="0"/>
              <a:t>ilk </a:t>
            </a:r>
            <a:r>
              <a:rPr lang="en-US" sz="2800" dirty="0" err="1"/>
              <a:t>derece</a:t>
            </a:r>
            <a:r>
              <a:rPr lang="en-US" sz="2800" dirty="0"/>
              <a:t> </a:t>
            </a:r>
            <a:r>
              <a:rPr lang="en-US" sz="2800" dirty="0" err="1" smtClean="0"/>
              <a:t>mahkemelerinde</a:t>
            </a:r>
            <a:r>
              <a:rPr lang="en-US" sz="2800" dirty="0" smtClean="0"/>
              <a:t> </a:t>
            </a:r>
            <a:r>
              <a:rPr lang="en-US" sz="2800" dirty="0" err="1"/>
              <a:t>kasa</a:t>
            </a:r>
            <a:r>
              <a:rPr lang="en-US" sz="2800" dirty="0"/>
              <a:t> </a:t>
            </a:r>
            <a:r>
              <a:rPr lang="en-US" sz="2800" dirty="0" err="1"/>
              <a:t>hesabı</a:t>
            </a:r>
            <a:r>
              <a:rPr lang="en-US" sz="2800" dirty="0"/>
              <a:t> </a:t>
            </a:r>
            <a:r>
              <a:rPr lang="en-US" sz="2800" dirty="0" err="1"/>
              <a:t>bulunan</a:t>
            </a:r>
            <a:r>
              <a:rPr lang="en-US" sz="2800" dirty="0"/>
              <a:t> </a:t>
            </a:r>
            <a:r>
              <a:rPr lang="en-US" sz="2800" dirty="0" err="1" smtClean="0"/>
              <a:t>birimleri</a:t>
            </a:r>
            <a:r>
              <a:rPr lang="en-US" sz="2800" dirty="0" smtClean="0"/>
              <a:t> </a:t>
            </a:r>
            <a:r>
              <a:rPr lang="en-US" sz="2800" dirty="0" err="1" smtClean="0"/>
              <a:t>belirleyebilecek</a:t>
            </a:r>
            <a:r>
              <a:rPr lang="en-US" sz="2800" dirty="0"/>
              <a:t>, </a:t>
            </a:r>
            <a:endParaRPr lang="tr-TR" sz="2800" dirty="0" smtClean="0"/>
          </a:p>
          <a:p>
            <a:r>
              <a:rPr lang="en-US" sz="2800" dirty="0" err="1" smtClean="0"/>
              <a:t>Kasa</a:t>
            </a:r>
            <a:r>
              <a:rPr lang="en-US" sz="2800" dirty="0" smtClean="0"/>
              <a:t> </a:t>
            </a:r>
            <a:r>
              <a:rPr lang="en-US" sz="2800" dirty="0" err="1"/>
              <a:t>hesabının</a:t>
            </a:r>
            <a:r>
              <a:rPr lang="en-US" sz="2800" dirty="0"/>
              <a:t> </a:t>
            </a:r>
            <a:r>
              <a:rPr lang="en-US" sz="2800" dirty="0" err="1" smtClean="0"/>
              <a:t>çesitlerini</a:t>
            </a:r>
            <a:r>
              <a:rPr lang="en-US" sz="2800" dirty="0" smtClean="0"/>
              <a:t> </a:t>
            </a:r>
            <a:r>
              <a:rPr lang="en-US" sz="2800" dirty="0" err="1"/>
              <a:t>ve</a:t>
            </a:r>
            <a:r>
              <a:rPr lang="en-US" sz="2800" dirty="0"/>
              <a:t> </a:t>
            </a:r>
            <a:r>
              <a:rPr lang="en-US" sz="2800" dirty="0" err="1" smtClean="0"/>
              <a:t>özelliklerini</a:t>
            </a:r>
            <a:r>
              <a:rPr lang="en-US" sz="2800" dirty="0" smtClean="0"/>
              <a:t> </a:t>
            </a:r>
            <a:r>
              <a:rPr lang="en-US" sz="2800" dirty="0" err="1" smtClean="0"/>
              <a:t>saptayabilecek</a:t>
            </a:r>
            <a:r>
              <a:rPr lang="en-US" sz="2800" dirty="0"/>
              <a:t>, </a:t>
            </a:r>
            <a:endParaRPr lang="tr-TR" sz="2800" dirty="0" smtClean="0"/>
          </a:p>
          <a:p>
            <a:r>
              <a:rPr lang="en-US" sz="2800" dirty="0" err="1" smtClean="0"/>
              <a:t>Kasa</a:t>
            </a:r>
            <a:r>
              <a:rPr lang="en-US" sz="2800" dirty="0" smtClean="0"/>
              <a:t> </a:t>
            </a:r>
            <a:r>
              <a:rPr lang="en-US" sz="2800" dirty="0" err="1" smtClean="0"/>
              <a:t>hesabındaki</a:t>
            </a:r>
            <a:r>
              <a:rPr lang="en-US" sz="2800" dirty="0" smtClean="0"/>
              <a:t> </a:t>
            </a:r>
            <a:r>
              <a:rPr lang="en-US" sz="2800" dirty="0" err="1" smtClean="0"/>
              <a:t>eksiklik</a:t>
            </a:r>
            <a:r>
              <a:rPr lang="en-US" sz="2800" dirty="0" smtClean="0"/>
              <a:t> </a:t>
            </a:r>
            <a:r>
              <a:rPr lang="en-US" sz="2800" dirty="0" err="1"/>
              <a:t>veya</a:t>
            </a:r>
            <a:r>
              <a:rPr lang="en-US" sz="2800" dirty="0"/>
              <a:t> </a:t>
            </a:r>
            <a:r>
              <a:rPr lang="en-US" sz="2800" dirty="0" err="1"/>
              <a:t>fazlalık</a:t>
            </a:r>
            <a:r>
              <a:rPr lang="en-US" sz="2800" dirty="0"/>
              <a:t> </a:t>
            </a:r>
            <a:r>
              <a:rPr lang="en-US" sz="2800" dirty="0" err="1"/>
              <a:t>durumunda</a:t>
            </a:r>
            <a:r>
              <a:rPr lang="en-US" sz="2800" dirty="0"/>
              <a:t> ne </a:t>
            </a:r>
            <a:r>
              <a:rPr lang="en-US" sz="2800" dirty="0" err="1"/>
              <a:t>yapılması</a:t>
            </a:r>
            <a:r>
              <a:rPr lang="en-US" sz="2800" dirty="0"/>
              <a:t> </a:t>
            </a:r>
            <a:r>
              <a:rPr lang="en-US" sz="2800" dirty="0" err="1" smtClean="0"/>
              <a:t>gerektigini</a:t>
            </a:r>
            <a:r>
              <a:rPr lang="en-US" sz="2800" dirty="0" smtClean="0"/>
              <a:t> </a:t>
            </a:r>
            <a:r>
              <a:rPr lang="en-US" sz="2800" dirty="0" err="1" smtClean="0"/>
              <a:t>açıklayabilecek</a:t>
            </a:r>
            <a:r>
              <a:rPr lang="en-US" sz="2800" dirty="0"/>
              <a:t>, </a:t>
            </a:r>
            <a:endParaRPr lang="tr-TR" sz="2800" dirty="0" smtClean="0"/>
          </a:p>
          <a:p>
            <a:r>
              <a:rPr lang="en-US" sz="2800" dirty="0" err="1" smtClean="0"/>
              <a:t>Yargı</a:t>
            </a:r>
            <a:r>
              <a:rPr lang="en-US" sz="2800" dirty="0" smtClean="0"/>
              <a:t> </a:t>
            </a:r>
            <a:r>
              <a:rPr lang="en-US" sz="2800" dirty="0" err="1"/>
              <a:t>harcını</a:t>
            </a:r>
            <a:r>
              <a:rPr lang="en-US" sz="2800" dirty="0"/>
              <a:t> </a:t>
            </a:r>
            <a:r>
              <a:rPr lang="en-US" sz="2800" dirty="0" err="1" smtClean="0"/>
              <a:t>ifade</a:t>
            </a:r>
            <a:r>
              <a:rPr lang="en-US" sz="2800" dirty="0" smtClean="0"/>
              <a:t> </a:t>
            </a:r>
            <a:r>
              <a:rPr lang="en-US" sz="2800" dirty="0" err="1" smtClean="0"/>
              <a:t>edebilecek</a:t>
            </a:r>
            <a:r>
              <a:rPr lang="en-US" sz="2800" dirty="0" smtClean="0"/>
              <a:t> </a:t>
            </a:r>
            <a:r>
              <a:rPr lang="en-US" sz="2800" dirty="0" err="1" smtClean="0"/>
              <a:t>bilgi</a:t>
            </a:r>
            <a:r>
              <a:rPr lang="en-US" sz="2800" dirty="0" smtClean="0"/>
              <a:t> </a:t>
            </a:r>
            <a:r>
              <a:rPr lang="en-US" sz="2800" dirty="0" err="1"/>
              <a:t>ve</a:t>
            </a:r>
            <a:r>
              <a:rPr lang="en-US" sz="2800" dirty="0"/>
              <a:t> </a:t>
            </a:r>
            <a:r>
              <a:rPr lang="en-US" sz="2800" dirty="0" err="1" smtClean="0"/>
              <a:t>becerilere</a:t>
            </a:r>
            <a:r>
              <a:rPr lang="en-US" sz="2800" dirty="0" smtClean="0"/>
              <a:t> </a:t>
            </a:r>
            <a:r>
              <a:rPr lang="en-US" sz="2800" dirty="0" err="1" smtClean="0"/>
              <a:t>sahip</a:t>
            </a:r>
            <a:r>
              <a:rPr lang="en-US" sz="2800" dirty="0" smtClean="0"/>
              <a:t> </a:t>
            </a:r>
            <a:r>
              <a:rPr lang="en-US" sz="2800" dirty="0" err="1" smtClean="0"/>
              <a:t>olabileceksiniz</a:t>
            </a:r>
            <a:r>
              <a:rPr lang="en-US" sz="2800" dirty="0"/>
              <a:t>.</a:t>
            </a:r>
          </a:p>
        </p:txBody>
      </p:sp>
      <p:sp>
        <p:nvSpPr>
          <p:cNvPr id="4" name="Slide Number Placeholder 3"/>
          <p:cNvSpPr>
            <a:spLocks noGrp="1"/>
          </p:cNvSpPr>
          <p:nvPr>
            <p:ph type="sldNum" sz="quarter" idx="12"/>
          </p:nvPr>
        </p:nvSpPr>
        <p:spPr/>
        <p:txBody>
          <a:bodyPr/>
          <a:lstStyle/>
          <a:p>
            <a:fld id="{73818BC2-3E63-4319-9AB3-A73D96956049}" type="slidenum">
              <a:rPr lang="en-US" smtClean="0"/>
              <a:t>2</a:t>
            </a:fld>
            <a:endParaRPr lang="en-US"/>
          </a:p>
        </p:txBody>
      </p:sp>
    </p:spTree>
    <p:extLst>
      <p:ext uri="{BB962C8B-B14F-4D97-AF65-F5344CB8AC3E}">
        <p14:creationId xmlns:p14="http://schemas.microsoft.com/office/powerpoint/2010/main" val="899829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Hesabı </a:t>
            </a:r>
            <a:endParaRPr lang="tr-TR" sz="2800" b="1" dirty="0" smtClean="0"/>
          </a:p>
          <a:p>
            <a:pPr marL="0" indent="0" algn="just">
              <a:buNone/>
            </a:pPr>
            <a:r>
              <a:rPr lang="tr-TR" sz="2800" b="1" dirty="0"/>
              <a:t>Temyiz veya itiraz harcı: </a:t>
            </a:r>
            <a:r>
              <a:rPr lang="tr-TR" sz="2800" dirty="0"/>
              <a:t>492 sayılı Harçlar Kanunu’na ekli (1) sayılı Tarifenin A/IV üncü maddesinde “Temyiz, istinaf ve itiraz harçları” başlığı altında düzenlenmiştir</a:t>
            </a:r>
            <a:r>
              <a:rPr lang="tr-TR" sz="2800" dirty="0" smtClean="0"/>
              <a:t>.</a:t>
            </a:r>
          </a:p>
          <a:p>
            <a:pPr marL="0" indent="0" algn="just">
              <a:buNone/>
            </a:pPr>
            <a:r>
              <a:rPr lang="tr-TR" sz="2800" b="1" dirty="0"/>
              <a:t>Keşif harcı: </a:t>
            </a:r>
            <a:r>
              <a:rPr lang="tr-TR" sz="2800" dirty="0"/>
              <a:t>Mahkemelerce re’sen veya istem üzerine verilen keşif ya da tespit kararlarını yerine getirmek için alınması gereken harç miktarıdır. 492 sayılı Harçlar Kanunu’na ekli (1) sayılı Tarifenin A/V inci maddesinde “Keşif Harcı” başlığı altında gösterilmiştir.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20</a:t>
            </a:fld>
            <a:endParaRPr lang="en-US"/>
          </a:p>
        </p:txBody>
      </p:sp>
    </p:spTree>
    <p:extLst>
      <p:ext uri="{BB962C8B-B14F-4D97-AF65-F5344CB8AC3E}">
        <p14:creationId xmlns:p14="http://schemas.microsoft.com/office/powerpoint/2010/main" val="1126859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Hesabı </a:t>
            </a:r>
            <a:endParaRPr lang="tr-TR" sz="2800" b="1" dirty="0" smtClean="0"/>
          </a:p>
          <a:p>
            <a:pPr marL="0" indent="0" algn="just">
              <a:buNone/>
            </a:pPr>
            <a:r>
              <a:rPr lang="tr-TR" sz="2800" b="1" dirty="0"/>
              <a:t>Suret harcı: </a:t>
            </a:r>
            <a:r>
              <a:rPr lang="tr-TR" sz="2800" dirty="0"/>
              <a:t>Taraarın dosyada mevcut bir evraktan suret almak istemesi veya dosyaya ibraz edilen vekaletname suretinden 492sayılı Harçlar Kanunu’na ekli (1) sayılı Tarifenin D/I fıkrasında “Suret Harçları” başlığı altında belirtilen miktarda suret harcı alınır. Mü- kellefi sureti alan veya sunandır.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21</a:t>
            </a:fld>
            <a:endParaRPr lang="en-US"/>
          </a:p>
        </p:txBody>
      </p:sp>
    </p:spTree>
    <p:extLst>
      <p:ext uri="{BB962C8B-B14F-4D97-AF65-F5344CB8AC3E}">
        <p14:creationId xmlns:p14="http://schemas.microsoft.com/office/powerpoint/2010/main" val="2579757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Hesabı </a:t>
            </a:r>
            <a:endParaRPr lang="tr-TR" sz="2800" b="1" dirty="0" smtClean="0"/>
          </a:p>
          <a:p>
            <a:pPr marL="0" indent="0" algn="just">
              <a:buNone/>
            </a:pPr>
            <a:r>
              <a:rPr lang="tr-TR" sz="2800" b="1" dirty="0"/>
              <a:t>Harç Parasının Mahkemeler Veznesi Tarafından Tahsili </a:t>
            </a:r>
            <a:r>
              <a:rPr lang="tr-TR" sz="2800" dirty="0"/>
              <a:t>Hukuk mahkemelerine yönelik düzenlenen dava dilekçesi, tevzi bürosu, ön büro veya tevzi işiyle görevlendirilen yazı işleri personeline teslim edilir. UYAP tevzi görevlisi dava dilekçesini hâkim havalesi ile teslim aldıktan sonra, dilekçe içeriğinin tevzi kaydını yapmadan önce dilekçenin içeriğine göre davanın harca tabi olup olmadığını kontrol eder.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22</a:t>
            </a:fld>
            <a:endParaRPr lang="en-US"/>
          </a:p>
        </p:txBody>
      </p:sp>
    </p:spTree>
    <p:extLst>
      <p:ext uri="{BB962C8B-B14F-4D97-AF65-F5344CB8AC3E}">
        <p14:creationId xmlns:p14="http://schemas.microsoft.com/office/powerpoint/2010/main" val="2995561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Hesabı </a:t>
            </a:r>
            <a:endParaRPr lang="tr-TR" sz="2800" b="1" dirty="0" smtClean="0"/>
          </a:p>
          <a:p>
            <a:pPr marL="0" indent="0" algn="just">
              <a:buNone/>
            </a:pPr>
            <a:r>
              <a:rPr lang="tr-TR" sz="2800" b="1" dirty="0"/>
              <a:t>Harç Parasının Maliye Veznesine </a:t>
            </a:r>
            <a:r>
              <a:rPr lang="tr-TR" sz="2800" b="1" dirty="0" smtClean="0"/>
              <a:t>Yatırılması</a:t>
            </a:r>
          </a:p>
          <a:p>
            <a:pPr marL="0" indent="0" algn="just">
              <a:buNone/>
            </a:pPr>
            <a:r>
              <a:rPr lang="tr-TR" sz="2800" dirty="0" smtClean="0"/>
              <a:t>Vezne </a:t>
            </a:r>
            <a:r>
              <a:rPr lang="tr-TR" sz="2800" dirty="0"/>
              <a:t>yetkilisi, Maliye veznesine yatırması gereken döneme ait tahsil ettiği harç paralarının listesininin ve en son tahsil ettiği harç tahsil makbuzunun, UYAP Vezne/Vezne Raporlar ana menüsünden “Ayrıntılı Kasa Raporu” ekranından iki suret çıktılarını alarak imzalayıp mühürledikten sonra kasasında muhafaza ettiği harç parası ile birlikte bağlı bulunduğu Maliye birimine götürerek ilgilisine teslim eder (çek ile yapılan ödemelerde banka çeki ve harç listesi götürülür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23</a:t>
            </a:fld>
            <a:endParaRPr lang="en-US"/>
          </a:p>
        </p:txBody>
      </p:sp>
    </p:spTree>
    <p:extLst>
      <p:ext uri="{BB962C8B-B14F-4D97-AF65-F5344CB8AC3E}">
        <p14:creationId xmlns:p14="http://schemas.microsoft.com/office/powerpoint/2010/main" val="2160789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a:t>Vezne Kasa Hesabı </a:t>
            </a:r>
            <a:endParaRPr lang="tr-TR" sz="2600" b="1" dirty="0" smtClean="0"/>
          </a:p>
          <a:p>
            <a:pPr marL="0" indent="0" algn="just">
              <a:buNone/>
            </a:pPr>
            <a:r>
              <a:rPr lang="tr-TR" sz="2600" b="1" dirty="0"/>
              <a:t>Teminat Hesabı </a:t>
            </a:r>
            <a:endParaRPr lang="tr-TR" sz="2600" b="1" dirty="0" smtClean="0"/>
          </a:p>
          <a:p>
            <a:pPr marL="0" indent="0" algn="just">
              <a:buNone/>
            </a:pPr>
            <a:r>
              <a:rPr lang="tr-TR" sz="2600" dirty="0" smtClean="0"/>
              <a:t>Mahkemece</a:t>
            </a:r>
            <a:r>
              <a:rPr lang="tr-TR" sz="2600" dirty="0"/>
              <a:t>; HMK’nin 84’üncü maddesi uyarınca davacı tarafın haksız çıkması durumunda, davalı tarafın muhtemel yargılama giderlerini karşılayacak teminat miktarının, yine HMK’nin 391’inci madde gereğince ihtiyati tedbir kararı verilmesi durumunda, tedbir talep eden haksız çıktığı takdirde karşı tarafın ve üçüncü kişilerin bu yüzden uğrayacakları muhtemel zararlara karşılık göstermek zorunda bulunduğu teminat miktarının, makbuz mukabilinde mahkeme veznesine yatırarak iadesine karar verilene kadar vezne kasasında muhafaza edilmesine “Teminat Hesabı” denilir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24</a:t>
            </a:fld>
            <a:endParaRPr lang="en-US"/>
          </a:p>
        </p:txBody>
      </p:sp>
    </p:spTree>
    <p:extLst>
      <p:ext uri="{BB962C8B-B14F-4D97-AF65-F5344CB8AC3E}">
        <p14:creationId xmlns:p14="http://schemas.microsoft.com/office/powerpoint/2010/main" val="2414445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a:t>Vezne Kasa Hesabı </a:t>
            </a:r>
            <a:endParaRPr lang="tr-TR" sz="2600" b="1" dirty="0" smtClean="0"/>
          </a:p>
          <a:p>
            <a:pPr marL="0" indent="0" algn="just">
              <a:buNone/>
            </a:pPr>
            <a:r>
              <a:rPr lang="tr-TR" sz="2600" dirty="0"/>
              <a:t>Vezne yetkilisinin; taraardan tahsil ederek emanet para hesabına aktardığı gider ve delil avansından, bilirkişilere veya benzer konumdaki kişilere, yaptıkları hizmetin karşılığında ödeme yapmak durumunda oldukları zaman, ödenecek miktar üzerinden, Gelir Vergisi Kanunu’nun 94/1-1 maddesi yollamasıyla aynı Kanun’un 103’üncü maddesinde belirtilen oranda ) gelir vergisi ile Damga Vergisi Kanunu’nun 19/son maddesinin yollamasıyla aynı Kanun’un 1 sayılı tablonun IV/1-b maddesi uyarınca (2014 yılında binde 7,59) oranında damga vergisi kesintisi yaparak Maliye veznesine yatırması işlemine gelir ve damga vergisi kesinti hesabı denilmektedir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25</a:t>
            </a:fld>
            <a:endParaRPr lang="en-US"/>
          </a:p>
        </p:txBody>
      </p:sp>
    </p:spTree>
    <p:extLst>
      <p:ext uri="{BB962C8B-B14F-4D97-AF65-F5344CB8AC3E}">
        <p14:creationId xmlns:p14="http://schemas.microsoft.com/office/powerpoint/2010/main" val="3192299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Hesabı </a:t>
            </a:r>
            <a:endParaRPr lang="tr-TR" sz="2800" b="1" dirty="0" smtClean="0"/>
          </a:p>
          <a:p>
            <a:pPr marL="0" indent="0" algn="just">
              <a:buNone/>
            </a:pPr>
            <a:r>
              <a:rPr lang="tr-TR" sz="2800" b="1" dirty="0"/>
              <a:t>Tereke Hâkimliği Kasa Hesabı </a:t>
            </a:r>
            <a:endParaRPr lang="tr-TR" sz="2800" b="1" dirty="0" smtClean="0"/>
          </a:p>
          <a:p>
            <a:pPr marL="0" indent="0" algn="just">
              <a:buNone/>
            </a:pPr>
            <a:r>
              <a:rPr lang="tr-TR" sz="2800" dirty="0" smtClean="0"/>
              <a:t>Tereke</a:t>
            </a:r>
            <a:r>
              <a:rPr lang="tr-TR" sz="2800" dirty="0"/>
              <a:t>, ölen bir kişinin üzerinde bulunan veya bu kişiye ait olan alacak ve borç dâhil, tüm mal varlığıdır. Terekeye, mal varlığı ve alacak hakları dâhil olduğu gibi borçlar da dâhildir. Tereke davaları, miras hukukundan kaynaklanan çekişmesiz yargı işlemi olup sulh hukuk mahkemesi bünyesinde yürütülür. Uygulamada, tereke işlerini yürüten mahkemeye “Tereke Hâkimliği” mahkeme hâkimine de “Tereke Hâkimi” denilmiş ve bu unvanlar yaygın olarak kullanılmaktadır.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26</a:t>
            </a:fld>
            <a:endParaRPr lang="en-US"/>
          </a:p>
        </p:txBody>
      </p:sp>
    </p:spTree>
    <p:extLst>
      <p:ext uri="{BB962C8B-B14F-4D97-AF65-F5344CB8AC3E}">
        <p14:creationId xmlns:p14="http://schemas.microsoft.com/office/powerpoint/2010/main" val="4175905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endParaRPr lang="tr-TR" sz="2800" b="1" dirty="0" smtClean="0"/>
          </a:p>
          <a:p>
            <a:pPr marL="0" indent="0" algn="just">
              <a:buNone/>
            </a:pPr>
            <a:r>
              <a:rPr lang="tr-TR" sz="2800" dirty="0"/>
              <a:t>Tereke dosyaları iki şekilde oluşturulur: </a:t>
            </a:r>
            <a:endParaRPr lang="tr-TR" sz="2800" dirty="0" smtClean="0"/>
          </a:p>
          <a:p>
            <a:pPr marL="514350" indent="-514350" algn="just">
              <a:buAutoNum type="arabicPeriod"/>
            </a:pPr>
            <a:r>
              <a:rPr lang="tr-TR" sz="2800" dirty="0" smtClean="0"/>
              <a:t>4721 </a:t>
            </a:r>
            <a:r>
              <a:rPr lang="tr-TR" sz="2800" dirty="0"/>
              <a:t>sayılı Medeni Kanun hükümleri gereğince, ölen kişinin tereke tespitinin yapılması, korunması veya yönetiminin sağlanması amacıyla re’sen veya istem üzerine, </a:t>
            </a:r>
            <a:endParaRPr lang="tr-TR" sz="2800" dirty="0" smtClean="0"/>
          </a:p>
          <a:p>
            <a:pPr marL="514350" indent="-514350" algn="just">
              <a:buAutoNum type="arabicPeriod"/>
            </a:pPr>
            <a:r>
              <a:rPr lang="tr-TR" sz="2800" dirty="0" smtClean="0"/>
              <a:t>2</a:t>
            </a:r>
            <a:r>
              <a:rPr lang="tr-TR" sz="2800" dirty="0"/>
              <a:t>. Trafik kazası gibi adli vakalar sonunda ölen şahsın üzerinden çıkan para ve kıymetli eşyaların tasfiyesinin sağlanması (mirasçılarına teslimi) amacıyla Cumhuriyet başsavcılığının talebiyle tereke hâkimliği kalemi tarafından tereke esas dosyası oluşturulur.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27</a:t>
            </a:fld>
            <a:endParaRPr lang="en-US"/>
          </a:p>
        </p:txBody>
      </p:sp>
    </p:spTree>
    <p:extLst>
      <p:ext uri="{BB962C8B-B14F-4D97-AF65-F5344CB8AC3E}">
        <p14:creationId xmlns:p14="http://schemas.microsoft.com/office/powerpoint/2010/main" val="2885093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endParaRPr lang="tr-TR" sz="2800" b="1" dirty="0" smtClean="0"/>
          </a:p>
          <a:p>
            <a:pPr marL="0" indent="0" algn="just">
              <a:buNone/>
            </a:pPr>
            <a:r>
              <a:rPr lang="tr-TR" sz="2800" b="1" dirty="0"/>
              <a:t>Tereke Para Hesabı </a:t>
            </a:r>
            <a:endParaRPr lang="tr-TR" sz="2800" b="1" dirty="0" smtClean="0"/>
          </a:p>
          <a:p>
            <a:pPr marL="0" indent="0" algn="just">
              <a:buNone/>
            </a:pPr>
            <a:r>
              <a:rPr lang="tr-TR" sz="2800" dirty="0" smtClean="0"/>
              <a:t>Yazı </a:t>
            </a:r>
            <a:r>
              <a:rPr lang="tr-TR" sz="2800" dirty="0"/>
              <a:t>işleri müdürü UYAP, tereke esas kaydı oluşturarak teslim aldığı tüm eşyaların ve paranın miktarını, sayısını, niteliğini, değerini, tanıtıcı özelliklerini bu esasa kaydeder. Terekeye konu eşyalar içerisinde tedavül gören Türk parası veya yabancı menşeli para varsa dosya paralı olarak kabul edilir, yoksa parasız olarak nitelendirilir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28</a:t>
            </a:fld>
            <a:endParaRPr lang="en-US"/>
          </a:p>
        </p:txBody>
      </p:sp>
    </p:spTree>
    <p:extLst>
      <p:ext uri="{BB962C8B-B14F-4D97-AF65-F5344CB8AC3E}">
        <p14:creationId xmlns:p14="http://schemas.microsoft.com/office/powerpoint/2010/main" val="2384670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endParaRPr lang="tr-TR" sz="2800" b="1" dirty="0" smtClean="0"/>
          </a:p>
          <a:p>
            <a:pPr marL="0" indent="0" algn="just">
              <a:buNone/>
            </a:pPr>
            <a:r>
              <a:rPr lang="tr-TR" sz="2800" b="1" dirty="0"/>
              <a:t>Tereke Kıymetli Evrak ve Eşya Hesabı </a:t>
            </a:r>
            <a:endParaRPr lang="tr-TR" sz="2800" b="1" dirty="0" smtClean="0"/>
          </a:p>
          <a:p>
            <a:pPr marL="0" indent="0" algn="just">
              <a:buNone/>
            </a:pPr>
            <a:r>
              <a:rPr lang="tr-TR" sz="2800" dirty="0" smtClean="0"/>
              <a:t>Tereke </a:t>
            </a:r>
            <a:r>
              <a:rPr lang="tr-TR" sz="2800" dirty="0"/>
              <a:t>hâkimliğine teslim edilen emre veya hâmile yazılı kambiyo senetleri, emtiayı temsil eden belgeler, hisse senetleri, tahviller, yabancı menşeli paralar, altın, gümüş, mücevher, saat, cep telefonu gibi parasal kıymet ve değere sahip menkul eşyalar kıymetli evrak ve eşya olarak nitelendirilir.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29</a:t>
            </a:fld>
            <a:endParaRPr lang="en-US"/>
          </a:p>
        </p:txBody>
      </p:sp>
    </p:spTree>
    <p:extLst>
      <p:ext uri="{BB962C8B-B14F-4D97-AF65-F5344CB8AC3E}">
        <p14:creationId xmlns:p14="http://schemas.microsoft.com/office/powerpoint/2010/main" val="262612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sz="2800" dirty="0" err="1"/>
              <a:t>Hukuk</a:t>
            </a:r>
            <a:r>
              <a:rPr lang="en-US" sz="2800" dirty="0"/>
              <a:t> </a:t>
            </a:r>
            <a:r>
              <a:rPr lang="en-US" sz="2800" dirty="0" err="1" smtClean="0"/>
              <a:t>mahkemeleri</a:t>
            </a:r>
            <a:r>
              <a:rPr lang="en-US" sz="2800" dirty="0" smtClean="0"/>
              <a:t> </a:t>
            </a:r>
            <a:r>
              <a:rPr lang="en-US" sz="2800" dirty="0" err="1" smtClean="0"/>
              <a:t>veznesine</a:t>
            </a:r>
            <a:r>
              <a:rPr lang="en-US" sz="2800" dirty="0"/>
              <a:t>, </a:t>
            </a:r>
            <a:r>
              <a:rPr lang="en-US" sz="2800" dirty="0" err="1"/>
              <a:t>vezne</a:t>
            </a:r>
            <a:r>
              <a:rPr lang="en-US" sz="2800" dirty="0"/>
              <a:t> </a:t>
            </a:r>
            <a:r>
              <a:rPr lang="en-US" sz="2800" dirty="0" err="1"/>
              <a:t>bulunmayan</a:t>
            </a:r>
            <a:r>
              <a:rPr lang="en-US" sz="2800" dirty="0"/>
              <a:t> </a:t>
            </a:r>
            <a:r>
              <a:rPr lang="en-US" sz="2800" dirty="0" err="1"/>
              <a:t>yerlerde</a:t>
            </a:r>
            <a:r>
              <a:rPr lang="en-US" sz="2800" dirty="0"/>
              <a:t> </a:t>
            </a:r>
            <a:r>
              <a:rPr lang="en-US" sz="2800" dirty="0" err="1"/>
              <a:t>hukuk</a:t>
            </a:r>
            <a:r>
              <a:rPr lang="en-US" sz="2800" dirty="0"/>
              <a:t> </a:t>
            </a:r>
            <a:r>
              <a:rPr lang="en-US" sz="2800" dirty="0" err="1" smtClean="0"/>
              <a:t>mahkemeleri</a:t>
            </a:r>
            <a:r>
              <a:rPr lang="en-US" sz="2800" dirty="0" smtClean="0"/>
              <a:t> </a:t>
            </a:r>
            <a:r>
              <a:rPr lang="en-US" sz="2800" dirty="0" err="1"/>
              <a:t>yazı</a:t>
            </a:r>
            <a:r>
              <a:rPr lang="en-US" sz="2800" dirty="0"/>
              <a:t> </a:t>
            </a:r>
            <a:r>
              <a:rPr lang="en-US" sz="2800" dirty="0" err="1" smtClean="0"/>
              <a:t>isleri</a:t>
            </a:r>
            <a:r>
              <a:rPr lang="en-US" sz="2800" dirty="0" smtClean="0"/>
              <a:t> </a:t>
            </a:r>
            <a:r>
              <a:rPr lang="en-US" sz="2800" dirty="0" err="1"/>
              <a:t>müdürüne</a:t>
            </a:r>
            <a:r>
              <a:rPr lang="en-US" sz="2800" dirty="0"/>
              <a:t>, </a:t>
            </a:r>
            <a:r>
              <a:rPr lang="en-US" sz="2800" dirty="0" err="1" smtClean="0"/>
              <a:t>izale</a:t>
            </a:r>
            <a:r>
              <a:rPr lang="en-US" sz="2800" dirty="0" smtClean="0"/>
              <a:t>-i </a:t>
            </a:r>
            <a:r>
              <a:rPr lang="en-US" sz="2800" dirty="0" err="1"/>
              <a:t>süyu</a:t>
            </a:r>
            <a:r>
              <a:rPr lang="en-US" sz="2800" dirty="0"/>
              <a:t> </a:t>
            </a:r>
            <a:r>
              <a:rPr lang="en-US" sz="2800" dirty="0" err="1"/>
              <a:t>satıs</a:t>
            </a:r>
            <a:r>
              <a:rPr lang="en-US" sz="2800" dirty="0"/>
              <a:t> </a:t>
            </a:r>
            <a:r>
              <a:rPr lang="en-US" sz="2800" dirty="0" err="1"/>
              <a:t>memuruna</a:t>
            </a:r>
            <a:r>
              <a:rPr lang="en-US" sz="2800" dirty="0"/>
              <a:t>, </a:t>
            </a:r>
            <a:r>
              <a:rPr lang="en-US" sz="2800" dirty="0" err="1"/>
              <a:t>tereke</a:t>
            </a:r>
            <a:r>
              <a:rPr lang="en-US" sz="2800" dirty="0"/>
              <a:t> </a:t>
            </a:r>
            <a:r>
              <a:rPr lang="en-US" sz="2800" dirty="0" err="1"/>
              <a:t>hesabına</a:t>
            </a:r>
            <a:r>
              <a:rPr lang="en-US" sz="2800" dirty="0"/>
              <a:t> </a:t>
            </a:r>
            <a:r>
              <a:rPr lang="en-US" sz="2800" dirty="0" err="1"/>
              <a:t>bakan</a:t>
            </a:r>
            <a:r>
              <a:rPr lang="en-US" sz="2800" dirty="0"/>
              <a:t> </a:t>
            </a:r>
            <a:r>
              <a:rPr lang="en-US" sz="2800" dirty="0" err="1"/>
              <a:t>yazı</a:t>
            </a:r>
            <a:r>
              <a:rPr lang="en-US" sz="2800" dirty="0"/>
              <a:t> </a:t>
            </a:r>
            <a:r>
              <a:rPr lang="en-US" sz="2800" dirty="0" err="1" smtClean="0"/>
              <a:t>isleri</a:t>
            </a:r>
            <a:r>
              <a:rPr lang="en-US" sz="2800" dirty="0" smtClean="0"/>
              <a:t> </a:t>
            </a:r>
            <a:r>
              <a:rPr lang="en-US" sz="2800" dirty="0" err="1" smtClean="0"/>
              <a:t>müdürlerine</a:t>
            </a:r>
            <a:r>
              <a:rPr lang="en-US" sz="2800" dirty="0" smtClean="0"/>
              <a:t> </a:t>
            </a:r>
            <a:r>
              <a:rPr lang="en-US" sz="2800" dirty="0" err="1"/>
              <a:t>ve</a:t>
            </a:r>
            <a:r>
              <a:rPr lang="en-US" sz="2800" dirty="0"/>
              <a:t> </a:t>
            </a:r>
            <a:r>
              <a:rPr lang="en-US" sz="2800" dirty="0" err="1"/>
              <a:t>emanet</a:t>
            </a:r>
            <a:r>
              <a:rPr lang="en-US" sz="2800" dirty="0"/>
              <a:t> </a:t>
            </a:r>
            <a:r>
              <a:rPr lang="en-US" sz="2800" dirty="0" err="1"/>
              <a:t>memurluguna</a:t>
            </a:r>
            <a:r>
              <a:rPr lang="en-US" sz="2800" dirty="0"/>
              <a:t> </a:t>
            </a:r>
            <a:r>
              <a:rPr lang="en-US" sz="2800" dirty="0" err="1" smtClean="0"/>
              <a:t>teslim</a:t>
            </a:r>
            <a:r>
              <a:rPr lang="en-US" sz="2800" dirty="0" smtClean="0"/>
              <a:t> </a:t>
            </a:r>
            <a:r>
              <a:rPr lang="en-US" sz="2800" dirty="0" err="1" smtClean="0"/>
              <a:t>edilen</a:t>
            </a:r>
            <a:r>
              <a:rPr lang="en-US" sz="2800" dirty="0" smtClean="0"/>
              <a:t> </a:t>
            </a:r>
            <a:r>
              <a:rPr lang="en-US" sz="2800" dirty="0" err="1" smtClean="0"/>
              <a:t>yerli</a:t>
            </a:r>
            <a:r>
              <a:rPr lang="en-US" sz="2800" dirty="0" smtClean="0"/>
              <a:t> </a:t>
            </a:r>
            <a:r>
              <a:rPr lang="en-US" sz="2800" dirty="0" err="1"/>
              <a:t>veya</a:t>
            </a:r>
            <a:r>
              <a:rPr lang="en-US" sz="2800" dirty="0"/>
              <a:t> </a:t>
            </a:r>
            <a:r>
              <a:rPr lang="en-US" sz="2800" dirty="0" err="1"/>
              <a:t>yabancı</a:t>
            </a:r>
            <a:r>
              <a:rPr lang="en-US" sz="2800" dirty="0"/>
              <a:t> </a:t>
            </a:r>
            <a:r>
              <a:rPr lang="en-US" sz="2800" dirty="0" err="1"/>
              <a:t>para</a:t>
            </a:r>
            <a:r>
              <a:rPr lang="en-US" sz="2800" dirty="0"/>
              <a:t>, </a:t>
            </a:r>
            <a:r>
              <a:rPr lang="en-US" sz="2800" dirty="0" err="1"/>
              <a:t>para</a:t>
            </a:r>
            <a:r>
              <a:rPr lang="en-US" sz="2800" dirty="0"/>
              <a:t> </a:t>
            </a:r>
            <a:r>
              <a:rPr lang="en-US" sz="2800" dirty="0" err="1" smtClean="0"/>
              <a:t>yerine</a:t>
            </a:r>
            <a:r>
              <a:rPr lang="en-US" sz="2800" dirty="0" smtClean="0"/>
              <a:t> </a:t>
            </a:r>
            <a:r>
              <a:rPr lang="en-US" sz="2800" dirty="0" err="1"/>
              <a:t>geçen</a:t>
            </a:r>
            <a:r>
              <a:rPr lang="en-US" sz="2800" dirty="0"/>
              <a:t> </a:t>
            </a:r>
            <a:r>
              <a:rPr lang="en-US" sz="2800" dirty="0" err="1"/>
              <a:t>belgeler</a:t>
            </a:r>
            <a:r>
              <a:rPr lang="en-US" sz="2800" dirty="0"/>
              <a:t> </a:t>
            </a:r>
            <a:r>
              <a:rPr lang="en-US" sz="2800" dirty="0" err="1"/>
              <a:t>veya</a:t>
            </a:r>
            <a:r>
              <a:rPr lang="en-US" sz="2800" dirty="0"/>
              <a:t> </a:t>
            </a:r>
            <a:r>
              <a:rPr lang="en-US" sz="2800" dirty="0" err="1"/>
              <a:t>esyaların</a:t>
            </a:r>
            <a:r>
              <a:rPr lang="en-US" sz="2800" dirty="0"/>
              <a:t> </a:t>
            </a:r>
            <a:r>
              <a:rPr lang="en-US" sz="2800" dirty="0" err="1"/>
              <a:t>kayıt</a:t>
            </a:r>
            <a:r>
              <a:rPr lang="en-US" sz="2800" dirty="0"/>
              <a:t> </a:t>
            </a:r>
            <a:r>
              <a:rPr lang="en-US" sz="2800" dirty="0" err="1"/>
              <a:t>altına</a:t>
            </a:r>
            <a:r>
              <a:rPr lang="en-US" sz="2800" dirty="0"/>
              <a:t> </a:t>
            </a:r>
            <a:r>
              <a:rPr lang="en-US" sz="2800" dirty="0" err="1"/>
              <a:t>alınması</a:t>
            </a:r>
            <a:r>
              <a:rPr lang="en-US" sz="2800" dirty="0"/>
              <a:t>, </a:t>
            </a:r>
            <a:r>
              <a:rPr lang="en-US" sz="2800" dirty="0" err="1"/>
              <a:t>muhafazası</a:t>
            </a:r>
            <a:r>
              <a:rPr lang="en-US" sz="2800" dirty="0"/>
              <a:t>, </a:t>
            </a:r>
            <a:r>
              <a:rPr lang="en-US" sz="2800" dirty="0" err="1"/>
              <a:t>bankaya</a:t>
            </a:r>
            <a:r>
              <a:rPr lang="en-US" sz="2800" dirty="0"/>
              <a:t> </a:t>
            </a:r>
            <a:r>
              <a:rPr lang="en-US" sz="2800" dirty="0" err="1"/>
              <a:t>yatırılması</a:t>
            </a:r>
            <a:r>
              <a:rPr lang="en-US" sz="2800" dirty="0"/>
              <a:t>, </a:t>
            </a:r>
            <a:r>
              <a:rPr lang="en-US" sz="2800" dirty="0" err="1" smtClean="0"/>
              <a:t>ilgilisine</a:t>
            </a:r>
            <a:r>
              <a:rPr lang="en-US" sz="2800" dirty="0" smtClean="0"/>
              <a:t> </a:t>
            </a:r>
            <a:r>
              <a:rPr lang="en-US" sz="2800" dirty="0" err="1" smtClean="0"/>
              <a:t>iadesi</a:t>
            </a:r>
            <a:r>
              <a:rPr lang="en-US" sz="2800" dirty="0" smtClean="0"/>
              <a:t>, </a:t>
            </a:r>
            <a:r>
              <a:rPr lang="en-US" sz="2800" dirty="0" err="1" smtClean="0"/>
              <a:t>Maliyeye</a:t>
            </a:r>
            <a:r>
              <a:rPr lang="en-US" sz="2800" dirty="0" smtClean="0"/>
              <a:t> </a:t>
            </a:r>
            <a:r>
              <a:rPr lang="en-US" sz="2800" dirty="0" err="1"/>
              <a:t>yatırılması</a:t>
            </a:r>
            <a:r>
              <a:rPr lang="en-US" sz="2800" dirty="0"/>
              <a:t> </a:t>
            </a:r>
            <a:r>
              <a:rPr lang="en-US" sz="2800" dirty="0" err="1"/>
              <a:t>gereken</a:t>
            </a:r>
            <a:r>
              <a:rPr lang="en-US" sz="2800" dirty="0"/>
              <a:t> </a:t>
            </a:r>
            <a:r>
              <a:rPr lang="en-US" sz="2800" dirty="0" err="1"/>
              <a:t>paranın</a:t>
            </a:r>
            <a:r>
              <a:rPr lang="en-US" sz="2800" dirty="0"/>
              <a:t> </a:t>
            </a:r>
            <a:r>
              <a:rPr lang="en-US" sz="2800" dirty="0" err="1"/>
              <a:t>zamanında</a:t>
            </a:r>
            <a:r>
              <a:rPr lang="en-US" sz="2800" dirty="0"/>
              <a:t> </a:t>
            </a:r>
            <a:r>
              <a:rPr lang="en-US" sz="2800" dirty="0" err="1"/>
              <a:t>ve</a:t>
            </a:r>
            <a:r>
              <a:rPr lang="en-US" sz="2800" dirty="0"/>
              <a:t> </a:t>
            </a:r>
            <a:r>
              <a:rPr lang="en-US" sz="2800" dirty="0" err="1"/>
              <a:t>usulüne</a:t>
            </a:r>
            <a:r>
              <a:rPr lang="en-US" sz="2800" dirty="0"/>
              <a:t> </a:t>
            </a:r>
            <a:r>
              <a:rPr lang="en-US" sz="2800" dirty="0" err="1"/>
              <a:t>uygun</a:t>
            </a:r>
            <a:r>
              <a:rPr lang="en-US" sz="2800" dirty="0"/>
              <a:t> </a:t>
            </a:r>
            <a:r>
              <a:rPr lang="en-US" sz="2800" dirty="0" err="1" smtClean="0"/>
              <a:t>sekilde</a:t>
            </a:r>
            <a:r>
              <a:rPr lang="en-US" sz="2800" dirty="0" smtClean="0"/>
              <a:t> </a:t>
            </a:r>
            <a:r>
              <a:rPr lang="en-US" sz="2800" dirty="0" err="1"/>
              <a:t>yatırılması</a:t>
            </a:r>
            <a:r>
              <a:rPr lang="en-US" sz="2800" dirty="0"/>
              <a:t>, </a:t>
            </a:r>
            <a:r>
              <a:rPr lang="en-US" sz="2800" dirty="0" err="1"/>
              <a:t>banka</a:t>
            </a:r>
            <a:r>
              <a:rPr lang="en-US" sz="2800" dirty="0"/>
              <a:t> </a:t>
            </a:r>
            <a:r>
              <a:rPr lang="en-US" sz="2800" dirty="0" err="1"/>
              <a:t>hesabında</a:t>
            </a:r>
            <a:r>
              <a:rPr lang="en-US" sz="2800" dirty="0"/>
              <a:t> </a:t>
            </a:r>
            <a:r>
              <a:rPr lang="en-US" sz="2800" dirty="0" err="1"/>
              <a:t>bulunanların</a:t>
            </a:r>
            <a:r>
              <a:rPr lang="en-US" sz="2800" dirty="0"/>
              <a:t> </a:t>
            </a:r>
            <a:r>
              <a:rPr lang="en-US" sz="2800" dirty="0" err="1" smtClean="0"/>
              <a:t>faiz</a:t>
            </a:r>
            <a:r>
              <a:rPr lang="en-US" sz="2800" dirty="0" smtClean="0"/>
              <a:t> </a:t>
            </a:r>
            <a:r>
              <a:rPr lang="en-US" sz="2800" dirty="0" err="1" smtClean="0"/>
              <a:t>getirisi</a:t>
            </a:r>
            <a:r>
              <a:rPr lang="en-US" sz="2800" dirty="0" smtClean="0"/>
              <a:t> </a:t>
            </a:r>
            <a:r>
              <a:rPr lang="en-US" sz="2800" dirty="0" err="1" smtClean="0"/>
              <a:t>ile</a:t>
            </a:r>
            <a:r>
              <a:rPr lang="en-US" sz="2800" dirty="0" smtClean="0"/>
              <a:t> </a:t>
            </a:r>
            <a:r>
              <a:rPr lang="en-US" sz="2800" dirty="0" err="1" smtClean="0"/>
              <a:t>ilgili</a:t>
            </a:r>
            <a:r>
              <a:rPr lang="en-US" sz="2800" dirty="0" smtClean="0"/>
              <a:t> </a:t>
            </a:r>
            <a:r>
              <a:rPr lang="en-US" sz="2800" dirty="0" err="1" smtClean="0"/>
              <a:t>islemlerin</a:t>
            </a:r>
            <a:r>
              <a:rPr lang="en-US" sz="2800" dirty="0" smtClean="0"/>
              <a:t> </a:t>
            </a:r>
            <a:r>
              <a:rPr lang="en-US" sz="2800" dirty="0" err="1" smtClean="0"/>
              <a:t>yürütülmesine</a:t>
            </a:r>
            <a:r>
              <a:rPr lang="en-US" sz="2800" dirty="0" smtClean="0"/>
              <a:t> </a:t>
            </a:r>
            <a:r>
              <a:rPr lang="en-US" sz="2800" dirty="0"/>
              <a:t>“</a:t>
            </a:r>
            <a:r>
              <a:rPr lang="en-US" sz="2800" dirty="0" err="1"/>
              <a:t>Kasa</a:t>
            </a:r>
            <a:r>
              <a:rPr lang="en-US" sz="2800" dirty="0"/>
              <a:t> </a:t>
            </a:r>
            <a:r>
              <a:rPr lang="en-US" sz="2800" dirty="0" err="1"/>
              <a:t>Hesabı</a:t>
            </a:r>
            <a:r>
              <a:rPr lang="en-US" sz="2800" dirty="0"/>
              <a:t>” </a:t>
            </a:r>
            <a:r>
              <a:rPr lang="en-US" sz="2800" dirty="0" err="1" smtClean="0"/>
              <a:t>denilir</a:t>
            </a:r>
            <a:r>
              <a:rPr lang="en-US" sz="2800" dirty="0"/>
              <a:t>.</a:t>
            </a:r>
          </a:p>
        </p:txBody>
      </p:sp>
      <p:sp>
        <p:nvSpPr>
          <p:cNvPr id="4" name="Slide Number Placeholder 3"/>
          <p:cNvSpPr>
            <a:spLocks noGrp="1"/>
          </p:cNvSpPr>
          <p:nvPr>
            <p:ph type="sldNum" sz="quarter" idx="12"/>
          </p:nvPr>
        </p:nvSpPr>
        <p:spPr/>
        <p:txBody>
          <a:bodyPr/>
          <a:lstStyle/>
          <a:p>
            <a:fld id="{73818BC2-3E63-4319-9AB3-A73D96956049}" type="slidenum">
              <a:rPr lang="en-US" smtClean="0"/>
              <a:t>3</a:t>
            </a:fld>
            <a:endParaRPr lang="en-US"/>
          </a:p>
        </p:txBody>
      </p:sp>
      <p:sp>
        <p:nvSpPr>
          <p:cNvPr id="5" name="Title 4"/>
          <p:cNvSpPr>
            <a:spLocks noGrp="1"/>
          </p:cNvSpPr>
          <p:nvPr>
            <p:ph type="title"/>
          </p:nvPr>
        </p:nvSpPr>
        <p:spPr/>
        <p:txBody>
          <a:bodyPr/>
          <a:lstStyle/>
          <a:p>
            <a:r>
              <a:rPr lang="tr-TR" b="1" dirty="0" smtClean="0"/>
              <a:t>KASA HESABI</a:t>
            </a:r>
            <a:endParaRPr lang="en-US" b="1" dirty="0"/>
          </a:p>
        </p:txBody>
      </p:sp>
    </p:spTree>
    <p:extLst>
      <p:ext uri="{BB962C8B-B14F-4D97-AF65-F5344CB8AC3E}">
        <p14:creationId xmlns:p14="http://schemas.microsoft.com/office/powerpoint/2010/main" val="1953926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700" b="1" dirty="0"/>
              <a:t>Vezne Kasa </a:t>
            </a:r>
            <a:r>
              <a:rPr lang="en-US" sz="2700" b="1" dirty="0" smtClean="0"/>
              <a:t>Hesabı</a:t>
            </a:r>
            <a:endParaRPr lang="tr-TR" sz="2700" b="1" dirty="0"/>
          </a:p>
          <a:p>
            <a:pPr marL="0" indent="0" algn="just">
              <a:buNone/>
            </a:pPr>
            <a:r>
              <a:rPr lang="tr-TR" sz="2700" b="1" dirty="0"/>
              <a:t>İzale-i Şüyu (Ortaklığın giderilmesi) Satış Memurluğu Kasa Hesabı </a:t>
            </a:r>
            <a:endParaRPr lang="tr-TR" sz="2700" b="1" dirty="0" smtClean="0"/>
          </a:p>
          <a:p>
            <a:pPr marL="0" indent="0" algn="just">
              <a:buNone/>
            </a:pPr>
            <a:r>
              <a:rPr lang="tr-TR" sz="2700" dirty="0" smtClean="0"/>
              <a:t>İzale-i </a:t>
            </a:r>
            <a:r>
              <a:rPr lang="tr-TR" sz="2700" dirty="0"/>
              <a:t>şüyu davası sonucu sulh hukuk mahkemesi hâkimi ortaklığın satış suretiyle giderilmesine ve satış memurunun k karar verip hüküm kesinleştikten sonra tarafların talebi üzerine dosya, mahkemece tayin edilen satış memuruna teslim edilir. Öncelikle satış memuruna UYAP izale-i şüyu satış memurluğu yetkisi verilir. Satış memuru dosyayı teslim aldıktan sonra, satış memurluğu esas deerine kaydını yapar ve satış numarası üzerinden işlerini devam </a:t>
            </a:r>
            <a:r>
              <a:rPr lang="tr-TR" sz="2700" dirty="0" smtClean="0"/>
              <a:t>ettirir</a:t>
            </a:r>
            <a:endParaRPr lang="tr-TR" sz="27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30</a:t>
            </a:fld>
            <a:endParaRPr lang="en-US"/>
          </a:p>
        </p:txBody>
      </p:sp>
    </p:spTree>
    <p:extLst>
      <p:ext uri="{BB962C8B-B14F-4D97-AF65-F5344CB8AC3E}">
        <p14:creationId xmlns:p14="http://schemas.microsoft.com/office/powerpoint/2010/main" val="2022452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p>
          <a:p>
            <a:pPr marL="0" indent="0" algn="just">
              <a:buNone/>
            </a:pPr>
            <a:r>
              <a:rPr lang="tr-TR" sz="2800" b="1" dirty="0" smtClean="0"/>
              <a:t>İzale-i Şüyu (Ortaklığın giderilmesi) Satış Memurluğu Kasa Hesabı </a:t>
            </a:r>
          </a:p>
          <a:p>
            <a:pPr marL="0" indent="0" algn="just">
              <a:buNone/>
            </a:pPr>
            <a:r>
              <a:rPr lang="tr-TR" sz="2800" b="1" dirty="0"/>
              <a:t>Taşınır mal satışlarında; </a:t>
            </a:r>
            <a:r>
              <a:rPr lang="tr-TR" sz="2800" dirty="0"/>
              <a:t>birinci artırma satış ilanında ve satış şartnamesinde belirtilen yerde ve saatte yapılır. Mal en çok artıranın üzerinde kalır. Şu kadar ki artırma bedelinin malın tahmin edilen kıymetinin yüzde altmışını bulması gerekir aksi durumda 2. artırma yapılır. İkinci artırmada mal en çok artıranın üstünde bırakılır.</a:t>
            </a:r>
            <a:endParaRPr lang="tr-TR" sz="27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31</a:t>
            </a:fld>
            <a:endParaRPr lang="en-US"/>
          </a:p>
        </p:txBody>
      </p:sp>
    </p:spTree>
    <p:extLst>
      <p:ext uri="{BB962C8B-B14F-4D97-AF65-F5344CB8AC3E}">
        <p14:creationId xmlns:p14="http://schemas.microsoft.com/office/powerpoint/2010/main" val="3699239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a:t>Vezne Kasa </a:t>
            </a:r>
            <a:r>
              <a:rPr lang="en-US" sz="2600" b="1" dirty="0" smtClean="0"/>
              <a:t>Hesabı</a:t>
            </a:r>
          </a:p>
          <a:p>
            <a:pPr marL="0" indent="0" algn="just">
              <a:buNone/>
            </a:pPr>
            <a:r>
              <a:rPr lang="tr-TR" sz="2600" b="1" dirty="0" smtClean="0"/>
              <a:t>İzale-i Şüyu (Ortaklığın giderilmesi) Satış Memurluğu Kasa Hesabı </a:t>
            </a:r>
          </a:p>
          <a:p>
            <a:pPr marL="0" indent="0" algn="just">
              <a:buNone/>
            </a:pPr>
            <a:r>
              <a:rPr lang="tr-TR" sz="2600" b="1" dirty="0"/>
              <a:t>Taşınmaz satışlarında; </a:t>
            </a:r>
            <a:r>
              <a:rPr lang="tr-TR" sz="2600" dirty="0"/>
              <a:t>satış ilanının birer sureti borçluya ve alacaklıya ve taşınmazın tapu siciline kayıtlı bulunan alakadarlarının tapuda kayıtlı adresleri varsa bu adreslerine tebliğ olunur. Adresin tapuda kayıtlı olmaması hâlinde ayrıca adres araştırması yapılmaz, gazetedeki satış ilanı tebligat yerine geçer. Birinci artırma satış ilanında ve satış şartnamesinde belirtilen yerde ve saatte yapılır. Taşınmaz üç defa çağrıldıktan sonra en çok artırana ihale edilir. Şu kadar ki artırma bedeli taşınmaz için tahmin edilmiş olan kıymetin en az yüzde altmışını bulması şarttır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32</a:t>
            </a:fld>
            <a:endParaRPr lang="en-US"/>
          </a:p>
        </p:txBody>
      </p:sp>
    </p:spTree>
    <p:extLst>
      <p:ext uri="{BB962C8B-B14F-4D97-AF65-F5344CB8AC3E}">
        <p14:creationId xmlns:p14="http://schemas.microsoft.com/office/powerpoint/2010/main" val="2648073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p>
          <a:p>
            <a:pPr marL="0" indent="0" algn="just">
              <a:buNone/>
            </a:pPr>
            <a:r>
              <a:rPr lang="tr-TR" sz="2600" b="1" dirty="0" smtClean="0"/>
              <a:t>İzale-i Şüyu (Ortaklığın giderilmesi) Satış Memurluğu Kasa Hesabı </a:t>
            </a:r>
          </a:p>
          <a:p>
            <a:pPr marL="0" indent="0" algn="just">
              <a:buNone/>
            </a:pPr>
            <a:r>
              <a:rPr lang="tr-TR" sz="2800" dirty="0"/>
              <a:t>İzale-i şüyu satış işlemlerinde, satış dosyasından tahsil edilen paralar, her bir dosya için bankadan ayrı hesap açtırılır. Hesapta biriken faiz ücreti yılsonu devrinde tahsilat makbuzu kesilerek aynı hesaba ilave edilir. İzale-i şüyu satış memurluğunda bulunan kasa hesapları aşağıda gösterilmiştir. </a:t>
            </a:r>
            <a:endParaRPr lang="tr-TR" sz="2800" dirty="0" smtClean="0"/>
          </a:p>
          <a:p>
            <a:pPr marL="0" indent="0" algn="just">
              <a:buNone/>
            </a:pPr>
            <a:r>
              <a:rPr lang="tr-TR" sz="2800" dirty="0" smtClean="0"/>
              <a:t>• Satış </a:t>
            </a:r>
            <a:r>
              <a:rPr lang="tr-TR" sz="2800" dirty="0"/>
              <a:t>memurluğu emanet para hesabı, </a:t>
            </a:r>
            <a:endParaRPr lang="tr-TR" sz="2800" dirty="0" smtClean="0"/>
          </a:p>
          <a:p>
            <a:pPr marL="0" indent="0" algn="just">
              <a:buNone/>
            </a:pPr>
            <a:r>
              <a:rPr lang="tr-TR" sz="2800" dirty="0" smtClean="0"/>
              <a:t>• </a:t>
            </a:r>
            <a:r>
              <a:rPr lang="tr-TR" sz="2800" dirty="0"/>
              <a:t>Satış parası hesabı. </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33</a:t>
            </a:fld>
            <a:endParaRPr lang="en-US"/>
          </a:p>
        </p:txBody>
      </p:sp>
    </p:spTree>
    <p:extLst>
      <p:ext uri="{BB962C8B-B14F-4D97-AF65-F5344CB8AC3E}">
        <p14:creationId xmlns:p14="http://schemas.microsoft.com/office/powerpoint/2010/main" val="3839772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Kasa </a:t>
            </a:r>
            <a:r>
              <a:rPr lang="en-US" sz="2800" b="1" dirty="0" smtClean="0"/>
              <a:t>Hesabı</a:t>
            </a:r>
          </a:p>
          <a:p>
            <a:pPr marL="0" indent="0" algn="just">
              <a:buNone/>
            </a:pPr>
            <a:r>
              <a:rPr lang="tr-TR" sz="2800" b="1" dirty="0"/>
              <a:t>Satış Memurluğu Emanet Para Hesabı </a:t>
            </a:r>
            <a:endParaRPr lang="tr-TR" sz="2800" b="1" dirty="0" smtClean="0"/>
          </a:p>
          <a:p>
            <a:pPr marL="0" indent="0" algn="just">
              <a:buNone/>
            </a:pPr>
            <a:r>
              <a:rPr lang="tr-TR" sz="2800" dirty="0" smtClean="0"/>
              <a:t>Ortaklığın </a:t>
            </a:r>
            <a:r>
              <a:rPr lang="tr-TR" sz="2800" dirty="0"/>
              <a:t>satış suretiyle giderilmesi amacıyla yürütülen satış işlemlerinde tüm masraflar, satıştan elde edilecek gelirden mahsup edilmek üzere satış talebinde bulunan kişilerce karşılanır. </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34</a:t>
            </a:fld>
            <a:endParaRPr lang="en-US"/>
          </a:p>
        </p:txBody>
      </p:sp>
    </p:spTree>
    <p:extLst>
      <p:ext uri="{BB962C8B-B14F-4D97-AF65-F5344CB8AC3E}">
        <p14:creationId xmlns:p14="http://schemas.microsoft.com/office/powerpoint/2010/main" val="4242437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a:t>
            </a:r>
            <a:r>
              <a:rPr lang="en-US" sz="2800" b="1" dirty="0" smtClean="0"/>
              <a:t>Kasa Hesabı</a:t>
            </a:r>
            <a:endParaRPr lang="tr-TR" sz="2800" b="1" dirty="0" smtClean="0"/>
          </a:p>
          <a:p>
            <a:pPr marL="0" indent="0" algn="just">
              <a:buNone/>
            </a:pPr>
            <a:r>
              <a:rPr lang="tr-TR" sz="2800" b="1" dirty="0"/>
              <a:t>Satış Parası Hesabı </a:t>
            </a:r>
            <a:endParaRPr lang="tr-TR" sz="2800" b="1" dirty="0" smtClean="0"/>
          </a:p>
          <a:p>
            <a:pPr marL="0" indent="0" algn="just">
              <a:buNone/>
            </a:pPr>
            <a:r>
              <a:rPr lang="tr-TR" sz="2800" dirty="0" smtClean="0"/>
              <a:t>Ortaklığın </a:t>
            </a:r>
            <a:r>
              <a:rPr lang="tr-TR" sz="2800" dirty="0"/>
              <a:t>giderilmesine konu taşınmaz mallar satıldıktan sonra alıcıdan elde edilen paralar dosya satış numarasına bağlı olarak açtırılan banka hesap numarasına yatırılır. Ancak satış parasından alınması gereken aşağıda gösterilen harç ve vergiler satış memuru tarafından öncelikle tahsil edilerek ilgili Maliye birimine yatırılır arta kalan miktar banka hesabına aktarılır.</a:t>
            </a:r>
            <a:endParaRPr lang="en-US"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35</a:t>
            </a:fld>
            <a:endParaRPr lang="en-US"/>
          </a:p>
        </p:txBody>
      </p:sp>
    </p:spTree>
    <p:extLst>
      <p:ext uri="{BB962C8B-B14F-4D97-AF65-F5344CB8AC3E}">
        <p14:creationId xmlns:p14="http://schemas.microsoft.com/office/powerpoint/2010/main" val="1943500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a:t>Vezne </a:t>
            </a:r>
            <a:r>
              <a:rPr lang="en-US" sz="2600" b="1" dirty="0" smtClean="0"/>
              <a:t>Kasa Hesabı</a:t>
            </a:r>
            <a:endParaRPr lang="tr-TR" sz="2600" b="1" dirty="0" smtClean="0"/>
          </a:p>
          <a:p>
            <a:pPr marL="0" indent="0" algn="just">
              <a:buNone/>
            </a:pPr>
            <a:r>
              <a:rPr lang="tr-TR" sz="2600" b="1" dirty="0"/>
              <a:t>Satış Parası Hesabı </a:t>
            </a:r>
            <a:endParaRPr lang="tr-TR" sz="2600" b="1" dirty="0" smtClean="0"/>
          </a:p>
          <a:p>
            <a:pPr marL="0" indent="0" algn="just">
              <a:buNone/>
            </a:pPr>
            <a:r>
              <a:rPr lang="tr-TR" sz="2600" dirty="0"/>
              <a:t>İzale-i şüyu satışlarından alınacak vergiler aşağıda gösterilmiştir. </a:t>
            </a:r>
            <a:endParaRPr lang="tr-TR" sz="2600" dirty="0" smtClean="0"/>
          </a:p>
          <a:p>
            <a:pPr marL="0" indent="0" algn="just">
              <a:buNone/>
            </a:pPr>
            <a:r>
              <a:rPr lang="tr-TR" sz="2600" b="1" dirty="0" smtClean="0"/>
              <a:t>İhale </a:t>
            </a:r>
            <a:r>
              <a:rPr lang="tr-TR" sz="2600" b="1" dirty="0"/>
              <a:t>Kararı Damga Vergisi: </a:t>
            </a:r>
            <a:r>
              <a:rPr lang="tr-TR" sz="2600" dirty="0"/>
              <a:t>Bu vergi, taşınır veya taşınmaz mal ihale edilip tutanağı düzenlenip imzalamasını müteakip satış bedeli üzerinden tahsili icap eden ve hâlen binde 5,69 (2014 yılı için) oranında bir vergidir. Mükellefi alıcıdır. </a:t>
            </a:r>
            <a:endParaRPr lang="tr-TR" sz="2600" dirty="0" smtClean="0"/>
          </a:p>
          <a:p>
            <a:pPr marL="0" indent="0" algn="just">
              <a:buNone/>
            </a:pPr>
            <a:r>
              <a:rPr lang="tr-TR" sz="2600" b="1" dirty="0" smtClean="0"/>
              <a:t>Katma </a:t>
            </a:r>
            <a:r>
              <a:rPr lang="tr-TR" sz="2600" b="1" dirty="0"/>
              <a:t>Değer Vergisi: </a:t>
            </a:r>
            <a:r>
              <a:rPr lang="tr-TR" sz="2600" dirty="0"/>
              <a:t>Bu verginin matrahı ihale bedelidir. Mükellefi alıcıdır. Alıcı hissedar ise hissesine isabet eden miktar bedelden tenzil edilip bakiyesi üzerinden tahsil olunur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36</a:t>
            </a:fld>
            <a:endParaRPr lang="en-US"/>
          </a:p>
        </p:txBody>
      </p:sp>
    </p:spTree>
    <p:extLst>
      <p:ext uri="{BB962C8B-B14F-4D97-AF65-F5344CB8AC3E}">
        <p14:creationId xmlns:p14="http://schemas.microsoft.com/office/powerpoint/2010/main" val="1847990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a:t>
            </a:r>
            <a:r>
              <a:rPr lang="en-US" sz="2800" b="1" dirty="0" smtClean="0"/>
              <a:t>Kasa Hesabı</a:t>
            </a:r>
          </a:p>
          <a:p>
            <a:pPr marL="0" indent="0" algn="just">
              <a:buNone/>
            </a:pPr>
            <a:r>
              <a:rPr lang="tr-TR" sz="2800" b="1" dirty="0" smtClean="0"/>
              <a:t>Satış Parası Hesabı </a:t>
            </a:r>
          </a:p>
          <a:p>
            <a:pPr marL="0" indent="0" algn="just">
              <a:buNone/>
            </a:pPr>
            <a:r>
              <a:rPr lang="tr-TR" sz="2800" b="1" dirty="0"/>
              <a:t>Veraset ve İntikal Vergisi: </a:t>
            </a:r>
            <a:r>
              <a:rPr lang="tr-TR" sz="2800" dirty="0"/>
              <a:t>7338 sayılı Veraset ve İntikal Vergisi Kanunu’nun 1’inci maddesi gereğince, Türkiye Cumhuriyeti tabiiyetinde (vatandaşlık) bulunan şahıslara ait mallar ile Türkiye’de bulunan malların veraset yoluyla (miras ) veya herhangi bir suretle ivazsız (karşılıksız - bedelsiz; gayrimenkul bağışı, bahis oyunları ya da millî piyangodan para kazanmak vb.) bir tarzda bir şahıstan diğer şahsa intikal etmesi durumunda Veraset ve İntikal Vergisine tabidir.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37</a:t>
            </a:fld>
            <a:endParaRPr lang="en-US"/>
          </a:p>
        </p:txBody>
      </p:sp>
    </p:spTree>
    <p:extLst>
      <p:ext uri="{BB962C8B-B14F-4D97-AF65-F5344CB8AC3E}">
        <p14:creationId xmlns:p14="http://schemas.microsoft.com/office/powerpoint/2010/main" val="42271759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600" b="1" dirty="0"/>
              <a:t>Vezne </a:t>
            </a:r>
            <a:r>
              <a:rPr lang="en-US" sz="2600" b="1" dirty="0" smtClean="0"/>
              <a:t>Kasa Hesabı</a:t>
            </a:r>
          </a:p>
          <a:p>
            <a:pPr marL="0" indent="0" algn="just">
              <a:buNone/>
            </a:pPr>
            <a:r>
              <a:rPr lang="tr-TR" sz="2600" b="1" dirty="0" smtClean="0"/>
              <a:t>Satış Parası Hesabı </a:t>
            </a:r>
          </a:p>
          <a:p>
            <a:pPr marL="0" indent="0" algn="just">
              <a:buNone/>
            </a:pPr>
            <a:r>
              <a:rPr lang="tr-TR" sz="2600" b="1" dirty="0"/>
              <a:t>Emlak Vergisi: </a:t>
            </a:r>
            <a:r>
              <a:rPr lang="tr-TR" sz="2600" dirty="0"/>
              <a:t>Bu vergide yine taşınmaz kaydı belirtilmek suretiyle belediyeden sorulur, alınan yanıta göre taşınmazın emlak vergi borcu varsa satış parasından borç miktarını bağlı belediyeye yatırıp makbuzunu satış dosyasına koyar. </a:t>
            </a:r>
            <a:r>
              <a:rPr lang="tr-TR" sz="2600" b="1" dirty="0"/>
              <a:t>Taviz Bedeli; </a:t>
            </a:r>
            <a:r>
              <a:rPr lang="tr-TR" sz="2600" dirty="0"/>
              <a:t>5737 sayılı Kanunu’nun 18. maddesi gereğince; tapu kayıtlarında, icareteyn ve mukataalı vakıf şerhi bulunan gerçek ve tüzel kişilerin mülkiyetinde veya tasarrufundaki taşınmazların ortaklığın giderilmesi veya cebri icra yoluyla satılanlarda satış bedelinin yüzde onu (%10) oranında taviz bedeli alınarak serbest tasarrufa terk edilir. </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38</a:t>
            </a:fld>
            <a:endParaRPr lang="en-US"/>
          </a:p>
        </p:txBody>
      </p:sp>
    </p:spTree>
    <p:extLst>
      <p:ext uri="{BB962C8B-B14F-4D97-AF65-F5344CB8AC3E}">
        <p14:creationId xmlns:p14="http://schemas.microsoft.com/office/powerpoint/2010/main" val="2302240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pPr marL="0" indent="0" algn="just">
              <a:buNone/>
            </a:pPr>
            <a:r>
              <a:rPr lang="en-US" sz="2800" b="1" dirty="0"/>
              <a:t>Vezne </a:t>
            </a:r>
            <a:r>
              <a:rPr lang="en-US" sz="2800" b="1" dirty="0" smtClean="0"/>
              <a:t>Kasa Hesabı</a:t>
            </a:r>
          </a:p>
          <a:p>
            <a:pPr marL="0" indent="0" algn="just">
              <a:buNone/>
            </a:pPr>
            <a:r>
              <a:rPr lang="tr-TR" sz="2800" b="1" dirty="0" smtClean="0"/>
              <a:t>Satış Parası Hesabı </a:t>
            </a:r>
          </a:p>
          <a:p>
            <a:pPr marL="0" indent="0" algn="just">
              <a:buNone/>
            </a:pPr>
            <a:r>
              <a:rPr lang="tr-TR" sz="2800" b="1" dirty="0"/>
              <a:t>İlam Harcı:</a:t>
            </a:r>
            <a:r>
              <a:rPr lang="tr-TR" sz="2800" dirty="0"/>
              <a:t> Gayrimenkul satılmış ise satış değeri üzerinden nispi, menkul satılmış ise maktu </a:t>
            </a:r>
            <a:r>
              <a:rPr lang="tr-TR" sz="2800" dirty="0" smtClean="0"/>
              <a:t>alınır.</a:t>
            </a:r>
          </a:p>
          <a:p>
            <a:pPr marL="0" indent="0" algn="just">
              <a:buNone/>
            </a:pPr>
            <a:r>
              <a:rPr lang="tr-TR" sz="2800" b="1" dirty="0" smtClean="0"/>
              <a:t>Onama Harcı: </a:t>
            </a:r>
            <a:r>
              <a:rPr lang="tr-TR" sz="2800" dirty="0" smtClean="0"/>
              <a:t>Bu </a:t>
            </a:r>
            <a:r>
              <a:rPr lang="tr-TR" sz="2800" dirty="0"/>
              <a:t>harç, temyize başvuranların hisselerine göre hesaplanır ve temyiz edenlere ait hisseden düşülmek üzere tevzii listesinde gösterilerek satış memuru tarafından Maliyeye yatırılır. </a:t>
            </a:r>
            <a:endParaRPr lang="tr-TR" sz="2800" dirty="0" smtClean="0"/>
          </a:p>
          <a:p>
            <a:pPr marL="0" indent="0" algn="just">
              <a:buNone/>
            </a:pPr>
            <a:r>
              <a:rPr lang="tr-TR" sz="2800" b="1" dirty="0"/>
              <a:t>Tellallık Harcı: </a:t>
            </a:r>
            <a:r>
              <a:rPr lang="tr-TR" sz="2800" dirty="0"/>
              <a:t>Bu harç 2464 sayılı Belediye Gelirleri Yasası’nın 69’uncu maddesine göre alınır. Matrahı gayrisafi ihale bedelidir.</a:t>
            </a:r>
            <a:endParaRPr lang="tr-TR" sz="26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39</a:t>
            </a:fld>
            <a:endParaRPr lang="en-US"/>
          </a:p>
        </p:txBody>
      </p:sp>
    </p:spTree>
    <p:extLst>
      <p:ext uri="{BB962C8B-B14F-4D97-AF65-F5344CB8AC3E}">
        <p14:creationId xmlns:p14="http://schemas.microsoft.com/office/powerpoint/2010/main" val="204172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KASA HESABI BULUNAN BIRIMLER</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pPr marL="0" indent="0">
              <a:buNone/>
            </a:pPr>
            <a:r>
              <a:rPr lang="en-US" b="1" dirty="0" err="1"/>
              <a:t>Hukuk</a:t>
            </a:r>
            <a:r>
              <a:rPr lang="en-US" b="1" dirty="0"/>
              <a:t> </a:t>
            </a:r>
            <a:r>
              <a:rPr lang="en-US" b="1" dirty="0" err="1" smtClean="0"/>
              <a:t>Mahkemeler</a:t>
            </a:r>
            <a:r>
              <a:rPr lang="tr-TR" b="1" dirty="0" smtClean="0"/>
              <a:t>i</a:t>
            </a:r>
            <a:r>
              <a:rPr lang="en-US" b="1" dirty="0" err="1" smtClean="0"/>
              <a:t>nde</a:t>
            </a:r>
            <a:r>
              <a:rPr lang="en-US" b="1" dirty="0" smtClean="0"/>
              <a:t> </a:t>
            </a:r>
            <a:r>
              <a:rPr lang="en-US" b="1" dirty="0" err="1"/>
              <a:t>Bulunan</a:t>
            </a:r>
            <a:r>
              <a:rPr lang="en-US" b="1" dirty="0"/>
              <a:t> </a:t>
            </a:r>
            <a:r>
              <a:rPr lang="en-US" b="1" dirty="0" err="1"/>
              <a:t>Kasa</a:t>
            </a:r>
            <a:r>
              <a:rPr lang="en-US" b="1" dirty="0"/>
              <a:t> </a:t>
            </a:r>
            <a:r>
              <a:rPr lang="en-US" b="1" dirty="0" err="1"/>
              <a:t>Hesapları</a:t>
            </a:r>
            <a:r>
              <a:rPr lang="en-US" b="1" dirty="0"/>
              <a:t> </a:t>
            </a:r>
            <a:endParaRPr lang="tr-TR" b="1" dirty="0" smtClean="0"/>
          </a:p>
          <a:p>
            <a:pPr marL="514350" indent="-514350">
              <a:buAutoNum type="alphaLcPeriod"/>
            </a:pPr>
            <a:r>
              <a:rPr lang="en-US" b="1" dirty="0" err="1" smtClean="0"/>
              <a:t>Vezne</a:t>
            </a:r>
            <a:r>
              <a:rPr lang="en-US" b="1" dirty="0" smtClean="0"/>
              <a:t> </a:t>
            </a:r>
            <a:r>
              <a:rPr lang="en-US" b="1" dirty="0" err="1"/>
              <a:t>Kasa</a:t>
            </a:r>
            <a:r>
              <a:rPr lang="en-US" b="1" dirty="0"/>
              <a:t> </a:t>
            </a:r>
            <a:r>
              <a:rPr lang="en-US" b="1" dirty="0" err="1"/>
              <a:t>Hesabı</a:t>
            </a:r>
            <a:r>
              <a:rPr lang="en-US" b="1" dirty="0"/>
              <a:t> </a:t>
            </a:r>
            <a:endParaRPr lang="tr-TR" b="1" dirty="0" smtClean="0"/>
          </a:p>
          <a:p>
            <a:pPr marL="0" indent="0">
              <a:buNone/>
            </a:pPr>
            <a:r>
              <a:rPr lang="tr-TR" b="1" dirty="0"/>
              <a:t>	</a:t>
            </a:r>
            <a:r>
              <a:rPr lang="en-US" dirty="0" smtClean="0"/>
              <a:t>• </a:t>
            </a:r>
            <a:r>
              <a:rPr lang="en-US" dirty="0" err="1"/>
              <a:t>Hukuk</a:t>
            </a:r>
            <a:r>
              <a:rPr lang="en-US" dirty="0"/>
              <a:t> </a:t>
            </a:r>
            <a:r>
              <a:rPr lang="en-US" dirty="0" err="1"/>
              <a:t>mahkemeleri</a:t>
            </a:r>
            <a:r>
              <a:rPr lang="en-US" dirty="0"/>
              <a:t> </a:t>
            </a:r>
            <a:r>
              <a:rPr lang="en-US" dirty="0" err="1"/>
              <a:t>emanet</a:t>
            </a:r>
            <a:r>
              <a:rPr lang="en-US" dirty="0"/>
              <a:t> </a:t>
            </a:r>
            <a:r>
              <a:rPr lang="en-US" dirty="0" err="1"/>
              <a:t>para</a:t>
            </a:r>
            <a:r>
              <a:rPr lang="en-US" dirty="0"/>
              <a:t> </a:t>
            </a:r>
            <a:r>
              <a:rPr lang="en-US" dirty="0" err="1"/>
              <a:t>hesabı</a:t>
            </a:r>
            <a:r>
              <a:rPr lang="en-US" dirty="0"/>
              <a:t> </a:t>
            </a:r>
            <a:endParaRPr lang="tr-TR" dirty="0" smtClean="0"/>
          </a:p>
          <a:p>
            <a:pPr marL="0" indent="0">
              <a:buNone/>
            </a:pPr>
            <a:r>
              <a:rPr lang="tr-TR" dirty="0"/>
              <a:t>	</a:t>
            </a:r>
            <a:r>
              <a:rPr lang="en-US" dirty="0" smtClean="0"/>
              <a:t>• </a:t>
            </a:r>
            <a:r>
              <a:rPr lang="en-US" dirty="0" err="1"/>
              <a:t>Teminat</a:t>
            </a:r>
            <a:r>
              <a:rPr lang="en-US" dirty="0"/>
              <a:t> </a:t>
            </a:r>
            <a:r>
              <a:rPr lang="en-US" dirty="0" err="1"/>
              <a:t>hesabı</a:t>
            </a:r>
            <a:r>
              <a:rPr lang="en-US" dirty="0"/>
              <a:t> </a:t>
            </a:r>
            <a:endParaRPr lang="tr-TR" dirty="0" smtClean="0"/>
          </a:p>
          <a:p>
            <a:pPr marL="0" indent="0">
              <a:buNone/>
            </a:pPr>
            <a:r>
              <a:rPr lang="tr-TR" dirty="0"/>
              <a:t>	</a:t>
            </a:r>
            <a:r>
              <a:rPr lang="en-US" dirty="0" smtClean="0"/>
              <a:t>• </a:t>
            </a:r>
            <a:r>
              <a:rPr lang="en-US" dirty="0" err="1"/>
              <a:t>Harç</a:t>
            </a:r>
            <a:r>
              <a:rPr lang="en-US" dirty="0"/>
              <a:t> </a:t>
            </a:r>
            <a:r>
              <a:rPr lang="en-US" dirty="0" err="1"/>
              <a:t>hesabı</a:t>
            </a:r>
            <a:r>
              <a:rPr lang="en-US" dirty="0"/>
              <a:t> </a:t>
            </a:r>
            <a:endParaRPr lang="tr-TR" dirty="0" smtClean="0"/>
          </a:p>
          <a:p>
            <a:pPr marL="0" indent="0">
              <a:buNone/>
            </a:pPr>
            <a:r>
              <a:rPr lang="tr-TR" dirty="0"/>
              <a:t>	</a:t>
            </a:r>
            <a:r>
              <a:rPr lang="en-US" dirty="0" smtClean="0"/>
              <a:t>• </a:t>
            </a:r>
            <a:r>
              <a:rPr lang="en-US" dirty="0" err="1"/>
              <a:t>Gelir</a:t>
            </a:r>
            <a:r>
              <a:rPr lang="en-US" dirty="0"/>
              <a:t> </a:t>
            </a:r>
            <a:r>
              <a:rPr lang="en-US" dirty="0" err="1"/>
              <a:t>ve</a:t>
            </a:r>
            <a:r>
              <a:rPr lang="en-US" dirty="0"/>
              <a:t> </a:t>
            </a:r>
            <a:r>
              <a:rPr lang="en-US" dirty="0" err="1"/>
              <a:t>Damga</a:t>
            </a:r>
            <a:r>
              <a:rPr lang="en-US" dirty="0"/>
              <a:t> </a:t>
            </a:r>
            <a:r>
              <a:rPr lang="en-US" dirty="0" err="1"/>
              <a:t>Vergisi</a:t>
            </a:r>
            <a:r>
              <a:rPr lang="en-US" dirty="0"/>
              <a:t> </a:t>
            </a:r>
            <a:r>
              <a:rPr lang="en-US" dirty="0" err="1"/>
              <a:t>Tevkifatı</a:t>
            </a:r>
            <a:r>
              <a:rPr lang="en-US" dirty="0"/>
              <a:t> (</a:t>
            </a:r>
            <a:r>
              <a:rPr lang="en-US" dirty="0" err="1"/>
              <a:t>Stopaj</a:t>
            </a:r>
            <a:r>
              <a:rPr lang="en-US" dirty="0"/>
              <a:t>) </a:t>
            </a:r>
            <a:r>
              <a:rPr lang="en-US" dirty="0" err="1"/>
              <a:t>hesabı</a:t>
            </a:r>
            <a:r>
              <a:rPr lang="en-US" dirty="0"/>
              <a:t> </a:t>
            </a:r>
            <a:endParaRPr lang="tr-TR" dirty="0" smtClean="0"/>
          </a:p>
          <a:p>
            <a:pPr marL="0" indent="0">
              <a:buNone/>
            </a:pPr>
            <a:r>
              <a:rPr lang="en-US" b="1" dirty="0" smtClean="0"/>
              <a:t>b</a:t>
            </a:r>
            <a:r>
              <a:rPr lang="en-US" b="1" dirty="0"/>
              <a:t>. </a:t>
            </a:r>
            <a:r>
              <a:rPr lang="en-US" b="1" dirty="0" err="1"/>
              <a:t>Tereke</a:t>
            </a:r>
            <a:r>
              <a:rPr lang="en-US" b="1" dirty="0"/>
              <a:t> </a:t>
            </a:r>
            <a:r>
              <a:rPr lang="en-US" b="1" dirty="0" err="1" smtClean="0"/>
              <a:t>Hâkimligi</a:t>
            </a:r>
            <a:r>
              <a:rPr lang="en-US" b="1" dirty="0" smtClean="0"/>
              <a:t> </a:t>
            </a:r>
            <a:r>
              <a:rPr lang="en-US" b="1" dirty="0" err="1"/>
              <a:t>Kasa</a:t>
            </a:r>
            <a:r>
              <a:rPr lang="en-US" b="1" dirty="0"/>
              <a:t> </a:t>
            </a:r>
            <a:r>
              <a:rPr lang="en-US" b="1" dirty="0" err="1"/>
              <a:t>Hesabı</a:t>
            </a:r>
            <a:r>
              <a:rPr lang="en-US" b="1" dirty="0"/>
              <a:t>; </a:t>
            </a:r>
            <a:endParaRPr lang="tr-TR" b="1" dirty="0" smtClean="0"/>
          </a:p>
          <a:p>
            <a:pPr marL="0" indent="0">
              <a:buNone/>
            </a:pPr>
            <a:r>
              <a:rPr lang="tr-TR" b="1" dirty="0"/>
              <a:t>	</a:t>
            </a:r>
            <a:r>
              <a:rPr lang="en-US" dirty="0" smtClean="0"/>
              <a:t>• </a:t>
            </a:r>
            <a:r>
              <a:rPr lang="en-US" dirty="0" err="1"/>
              <a:t>Tereke</a:t>
            </a:r>
            <a:r>
              <a:rPr lang="en-US" dirty="0"/>
              <a:t> </a:t>
            </a:r>
            <a:r>
              <a:rPr lang="en-US" dirty="0" err="1"/>
              <a:t>para</a:t>
            </a:r>
            <a:r>
              <a:rPr lang="en-US" dirty="0"/>
              <a:t> </a:t>
            </a:r>
            <a:r>
              <a:rPr lang="en-US" dirty="0" err="1"/>
              <a:t>hesabı</a:t>
            </a:r>
            <a:r>
              <a:rPr lang="en-US" dirty="0"/>
              <a:t> </a:t>
            </a:r>
            <a:endParaRPr lang="tr-TR" dirty="0" smtClean="0"/>
          </a:p>
          <a:p>
            <a:pPr marL="0" indent="0">
              <a:buNone/>
            </a:pPr>
            <a:r>
              <a:rPr lang="tr-TR" dirty="0" smtClean="0"/>
              <a:t>	</a:t>
            </a:r>
            <a:r>
              <a:rPr lang="en-US" dirty="0" smtClean="0"/>
              <a:t>• </a:t>
            </a:r>
            <a:r>
              <a:rPr lang="en-US" dirty="0" err="1"/>
              <a:t>Kıymetli</a:t>
            </a:r>
            <a:r>
              <a:rPr lang="en-US" dirty="0"/>
              <a:t> </a:t>
            </a:r>
            <a:r>
              <a:rPr lang="en-US" dirty="0" err="1"/>
              <a:t>evrak</a:t>
            </a:r>
            <a:r>
              <a:rPr lang="en-US" dirty="0"/>
              <a:t> </a:t>
            </a:r>
            <a:r>
              <a:rPr lang="en-US" dirty="0" err="1"/>
              <a:t>ve</a:t>
            </a:r>
            <a:r>
              <a:rPr lang="en-US" dirty="0"/>
              <a:t> </a:t>
            </a:r>
            <a:r>
              <a:rPr lang="en-US" dirty="0" err="1"/>
              <a:t>eşya</a:t>
            </a:r>
            <a:r>
              <a:rPr lang="en-US" dirty="0"/>
              <a:t> </a:t>
            </a:r>
            <a:r>
              <a:rPr lang="en-US" dirty="0" err="1"/>
              <a:t>hesabı</a:t>
            </a:r>
            <a:r>
              <a:rPr lang="en-US" dirty="0"/>
              <a:t> </a:t>
            </a:r>
            <a:endParaRPr lang="tr-TR" dirty="0" smtClean="0"/>
          </a:p>
          <a:p>
            <a:pPr marL="0" indent="0">
              <a:buNone/>
            </a:pPr>
            <a:r>
              <a:rPr lang="en-US" b="1" dirty="0" smtClean="0"/>
              <a:t>c</a:t>
            </a:r>
            <a:r>
              <a:rPr lang="en-US" b="1" dirty="0"/>
              <a:t>. </a:t>
            </a:r>
            <a:r>
              <a:rPr lang="en-US" b="1" dirty="0" err="1" smtClean="0"/>
              <a:t>Izale</a:t>
            </a:r>
            <a:r>
              <a:rPr lang="en-US" b="1" dirty="0" smtClean="0"/>
              <a:t>-i </a:t>
            </a:r>
            <a:r>
              <a:rPr lang="en-US" b="1" dirty="0" err="1"/>
              <a:t>Süyu</a:t>
            </a:r>
            <a:r>
              <a:rPr lang="en-US" b="1" dirty="0"/>
              <a:t> </a:t>
            </a:r>
            <a:r>
              <a:rPr lang="en-US" b="1" dirty="0" err="1"/>
              <a:t>Satıs</a:t>
            </a:r>
            <a:r>
              <a:rPr lang="en-US" b="1" dirty="0"/>
              <a:t> </a:t>
            </a:r>
            <a:r>
              <a:rPr lang="en-US" b="1" dirty="0" err="1"/>
              <a:t>Memurlugu</a:t>
            </a:r>
            <a:r>
              <a:rPr lang="en-US" b="1" dirty="0"/>
              <a:t> </a:t>
            </a:r>
            <a:r>
              <a:rPr lang="en-US" b="1" dirty="0" err="1"/>
              <a:t>Kasa</a:t>
            </a:r>
            <a:r>
              <a:rPr lang="en-US" b="1" dirty="0"/>
              <a:t> </a:t>
            </a:r>
            <a:r>
              <a:rPr lang="en-US" b="1" dirty="0" err="1"/>
              <a:t>Hesabı</a:t>
            </a:r>
            <a:r>
              <a:rPr lang="en-US" b="1" dirty="0"/>
              <a:t>; </a:t>
            </a:r>
            <a:endParaRPr lang="tr-TR" b="1" dirty="0" smtClean="0"/>
          </a:p>
          <a:p>
            <a:pPr marL="0" indent="0">
              <a:buNone/>
            </a:pPr>
            <a:r>
              <a:rPr lang="tr-TR" dirty="0" smtClean="0"/>
              <a:t>	</a:t>
            </a:r>
            <a:r>
              <a:rPr lang="en-US" dirty="0" smtClean="0"/>
              <a:t>• </a:t>
            </a:r>
            <a:r>
              <a:rPr lang="en-US" dirty="0" err="1"/>
              <a:t>Satış</a:t>
            </a:r>
            <a:r>
              <a:rPr lang="en-US" dirty="0"/>
              <a:t> </a:t>
            </a:r>
            <a:r>
              <a:rPr lang="en-US" dirty="0" err="1"/>
              <a:t>memurluğu</a:t>
            </a:r>
            <a:r>
              <a:rPr lang="en-US" dirty="0"/>
              <a:t> </a:t>
            </a:r>
            <a:r>
              <a:rPr lang="en-US" dirty="0" err="1"/>
              <a:t>emanet</a:t>
            </a:r>
            <a:r>
              <a:rPr lang="en-US" dirty="0"/>
              <a:t> </a:t>
            </a:r>
            <a:r>
              <a:rPr lang="en-US" dirty="0" err="1"/>
              <a:t>para</a:t>
            </a:r>
            <a:r>
              <a:rPr lang="en-US" dirty="0"/>
              <a:t> </a:t>
            </a:r>
            <a:r>
              <a:rPr lang="en-US" dirty="0" err="1"/>
              <a:t>hesabı</a:t>
            </a:r>
            <a:r>
              <a:rPr lang="en-US" dirty="0"/>
              <a:t> </a:t>
            </a:r>
            <a:endParaRPr lang="tr-TR" dirty="0" smtClean="0"/>
          </a:p>
          <a:p>
            <a:pPr marL="0" indent="0">
              <a:buNone/>
            </a:pPr>
            <a:r>
              <a:rPr lang="tr-TR" dirty="0"/>
              <a:t>	</a:t>
            </a:r>
            <a:r>
              <a:rPr lang="en-US" dirty="0" smtClean="0"/>
              <a:t>• </a:t>
            </a:r>
            <a:r>
              <a:rPr lang="en-US" dirty="0" err="1"/>
              <a:t>Satış</a:t>
            </a:r>
            <a:r>
              <a:rPr lang="en-US" dirty="0"/>
              <a:t> </a:t>
            </a:r>
            <a:r>
              <a:rPr lang="en-US" dirty="0" err="1"/>
              <a:t>parası</a:t>
            </a:r>
            <a:r>
              <a:rPr lang="en-US" dirty="0"/>
              <a:t> </a:t>
            </a:r>
            <a:r>
              <a:rPr lang="en-US" dirty="0" err="1"/>
              <a:t>hesabı</a:t>
            </a:r>
            <a:endParaRPr lang="en-US" dirty="0"/>
          </a:p>
        </p:txBody>
      </p:sp>
      <p:sp>
        <p:nvSpPr>
          <p:cNvPr id="4" name="Slide Number Placeholder 3"/>
          <p:cNvSpPr>
            <a:spLocks noGrp="1"/>
          </p:cNvSpPr>
          <p:nvPr>
            <p:ph type="sldNum" sz="quarter" idx="12"/>
          </p:nvPr>
        </p:nvSpPr>
        <p:spPr/>
        <p:txBody>
          <a:bodyPr/>
          <a:lstStyle/>
          <a:p>
            <a:fld id="{73818BC2-3E63-4319-9AB3-A73D96956049}" type="slidenum">
              <a:rPr lang="en-US" smtClean="0"/>
              <a:t>4</a:t>
            </a:fld>
            <a:endParaRPr lang="en-US"/>
          </a:p>
        </p:txBody>
      </p:sp>
    </p:spTree>
    <p:extLst>
      <p:ext uri="{BB962C8B-B14F-4D97-AF65-F5344CB8AC3E}">
        <p14:creationId xmlns:p14="http://schemas.microsoft.com/office/powerpoint/2010/main" val="4247281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SUÇ EŞYASI EMANET MEMURLUĞU</a:t>
            </a:r>
          </a:p>
        </p:txBody>
      </p:sp>
      <p:sp>
        <p:nvSpPr>
          <p:cNvPr id="3" name="Content Placeholder 2"/>
          <p:cNvSpPr>
            <a:spLocks noGrp="1"/>
          </p:cNvSpPr>
          <p:nvPr>
            <p:ph idx="1"/>
          </p:nvPr>
        </p:nvSpPr>
        <p:spPr>
          <a:xfrm>
            <a:off x="457200" y="1295400"/>
            <a:ext cx="8229600" cy="4830763"/>
          </a:xfrm>
        </p:spPr>
        <p:txBody>
          <a:bodyPr>
            <a:noAutofit/>
          </a:bodyPr>
          <a:lstStyle/>
          <a:p>
            <a:pPr marL="0" indent="0" algn="just">
              <a:buNone/>
            </a:pPr>
            <a:r>
              <a:rPr lang="tr-TR" sz="2800" dirty="0" smtClean="0"/>
              <a:t>İspat </a:t>
            </a:r>
            <a:r>
              <a:rPr lang="tr-TR" sz="2800" dirty="0"/>
              <a:t>aracı olarak yararlı görülen, suçta kullanılan, suçun işlenmesine tahsis edilen, suçun işlenmesinde kullanılmak üzere hazırlanan, suçtan meydana gelen veya üretimi, bulundurulması, kullanılması, taşınması, alınması ve satılması suç oluşturan eşya ile suçun konusunu meydana getiren ya da suçun işlenmesiyle elde edilen maddi menfaatler ve bunların değerlendirilmesi veya dönüştürülmesi sonucu ortaya çıkan yahut bunların karşılığını oluşturan ekonomik mal varlığı değerleri ve herhangi bir maddi değeri bulunmayan dijital kayıtlar suç eşyasının konusunu oluşturur. </a:t>
            </a:r>
          </a:p>
        </p:txBody>
      </p:sp>
      <p:sp>
        <p:nvSpPr>
          <p:cNvPr id="4" name="Slide Number Placeholder 3"/>
          <p:cNvSpPr>
            <a:spLocks noGrp="1"/>
          </p:cNvSpPr>
          <p:nvPr>
            <p:ph type="sldNum" sz="quarter" idx="12"/>
          </p:nvPr>
        </p:nvSpPr>
        <p:spPr/>
        <p:txBody>
          <a:bodyPr/>
          <a:lstStyle/>
          <a:p>
            <a:fld id="{73818BC2-3E63-4319-9AB3-A73D96956049}" type="slidenum">
              <a:rPr lang="en-US" smtClean="0"/>
              <a:t>40</a:t>
            </a:fld>
            <a:endParaRPr lang="en-US"/>
          </a:p>
        </p:txBody>
      </p:sp>
    </p:spTree>
    <p:extLst>
      <p:ext uri="{BB962C8B-B14F-4D97-AF65-F5344CB8AC3E}">
        <p14:creationId xmlns:p14="http://schemas.microsoft.com/office/powerpoint/2010/main" val="416455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SUÇ EŞYASI EMANET MEMURLUĞU</a:t>
            </a:r>
          </a:p>
        </p:txBody>
      </p:sp>
      <p:sp>
        <p:nvSpPr>
          <p:cNvPr id="3" name="Content Placeholder 2"/>
          <p:cNvSpPr>
            <a:spLocks noGrp="1"/>
          </p:cNvSpPr>
          <p:nvPr>
            <p:ph idx="1"/>
          </p:nvPr>
        </p:nvSpPr>
        <p:spPr>
          <a:xfrm>
            <a:off x="457200" y="1295400"/>
            <a:ext cx="8229600" cy="4830763"/>
          </a:xfrm>
        </p:spPr>
        <p:txBody>
          <a:bodyPr>
            <a:noAutofit/>
          </a:bodyPr>
          <a:lstStyle/>
          <a:p>
            <a:pPr marL="0" indent="0" algn="just">
              <a:buNone/>
            </a:pPr>
            <a:r>
              <a:rPr lang="tr-TR" sz="2800" dirty="0"/>
              <a:t>Yetkisizlik veya görevsizlik kararıyla başka yer emanet memurluğuna gönderilen belge ve eşyaların barkot numaraları, suç eşyası emanet defterinin (UYAP ekranının) düşünceler kısmına not edilerek PTT barkot fişleri bir klasörde arşivlenir. </a:t>
            </a:r>
            <a:endParaRPr lang="tr-TR" sz="2800" dirty="0" smtClean="0"/>
          </a:p>
          <a:p>
            <a:pPr marL="0" indent="0" algn="just">
              <a:buNone/>
            </a:pPr>
            <a:r>
              <a:rPr lang="tr-TR" sz="2800" dirty="0" smtClean="0"/>
              <a:t>Emanet </a:t>
            </a:r>
            <a:r>
              <a:rPr lang="tr-TR" sz="2800" dirty="0"/>
              <a:t>memurluğunda bulunan kasa hesapları aşağıda gösterilmiştir</a:t>
            </a:r>
            <a:r>
              <a:rPr lang="tr-TR" sz="2800" dirty="0" smtClean="0"/>
              <a:t>.</a:t>
            </a:r>
          </a:p>
          <a:p>
            <a:pPr marL="0" indent="0" algn="just">
              <a:buNone/>
            </a:pPr>
            <a:r>
              <a:rPr lang="tr-TR" sz="2800" dirty="0" smtClean="0"/>
              <a:t> </a:t>
            </a:r>
            <a:r>
              <a:rPr lang="tr-TR" sz="2800" dirty="0"/>
              <a:t>• Emanet para hesabı</a:t>
            </a:r>
            <a:r>
              <a:rPr lang="tr-TR" sz="2800" dirty="0" smtClean="0"/>
              <a:t>,</a:t>
            </a:r>
          </a:p>
          <a:p>
            <a:pPr marL="0" indent="0" algn="just">
              <a:buNone/>
            </a:pPr>
            <a:r>
              <a:rPr lang="tr-TR" sz="2800" dirty="0" smtClean="0"/>
              <a:t> </a:t>
            </a:r>
            <a:r>
              <a:rPr lang="tr-TR" sz="2800" dirty="0"/>
              <a:t>• Kıymetli evrak ve eşya hesa</a:t>
            </a:r>
          </a:p>
        </p:txBody>
      </p:sp>
      <p:sp>
        <p:nvSpPr>
          <p:cNvPr id="4" name="Slide Number Placeholder 3"/>
          <p:cNvSpPr>
            <a:spLocks noGrp="1"/>
          </p:cNvSpPr>
          <p:nvPr>
            <p:ph type="sldNum" sz="quarter" idx="12"/>
          </p:nvPr>
        </p:nvSpPr>
        <p:spPr/>
        <p:txBody>
          <a:bodyPr/>
          <a:lstStyle/>
          <a:p>
            <a:fld id="{73818BC2-3E63-4319-9AB3-A73D96956049}" type="slidenum">
              <a:rPr lang="en-US" smtClean="0"/>
              <a:t>41</a:t>
            </a:fld>
            <a:endParaRPr lang="en-US"/>
          </a:p>
        </p:txBody>
      </p:sp>
    </p:spTree>
    <p:extLst>
      <p:ext uri="{BB962C8B-B14F-4D97-AF65-F5344CB8AC3E}">
        <p14:creationId xmlns:p14="http://schemas.microsoft.com/office/powerpoint/2010/main" val="1969764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SUÇ EŞYASI EMANET MEMURLUĞU</a:t>
            </a:r>
          </a:p>
        </p:txBody>
      </p:sp>
      <p:sp>
        <p:nvSpPr>
          <p:cNvPr id="3" name="Content Placeholder 2"/>
          <p:cNvSpPr>
            <a:spLocks noGrp="1"/>
          </p:cNvSpPr>
          <p:nvPr>
            <p:ph idx="1"/>
          </p:nvPr>
        </p:nvSpPr>
        <p:spPr>
          <a:xfrm>
            <a:off x="457200" y="1295400"/>
            <a:ext cx="8229600" cy="4830763"/>
          </a:xfrm>
        </p:spPr>
        <p:txBody>
          <a:bodyPr>
            <a:noAutofit/>
          </a:bodyPr>
          <a:lstStyle/>
          <a:p>
            <a:pPr marL="0" indent="0" algn="just">
              <a:buNone/>
            </a:pPr>
            <a:r>
              <a:rPr lang="tr-TR" sz="2800" dirty="0"/>
              <a:t>Emanet Para Hesabı CMK’nin 127’nci maddesi gereğince elkonulan ve tedavül gören Türk parası emanet para hesabının konusuna girer. Emanet memurluğuna intikal eden tüm para ve eşyalar önce “suç eşyası esas defterine” kayıt edilerek emanet numarası verilir (2014/1 emanet gibi) ve para ve eşyaların listelendiği “emanet makbuzu” tanzim edilerek bir sureti soruşturma dosyasına konulmak üzere Cumhuriyet başsavcılığına </a:t>
            </a:r>
            <a:r>
              <a:rPr lang="tr-TR" sz="2800" dirty="0" smtClean="0"/>
              <a:t>gönderilir.</a:t>
            </a:r>
            <a:endParaRPr lang="tr-TR"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42</a:t>
            </a:fld>
            <a:endParaRPr lang="en-US"/>
          </a:p>
        </p:txBody>
      </p:sp>
    </p:spTree>
    <p:extLst>
      <p:ext uri="{BB962C8B-B14F-4D97-AF65-F5344CB8AC3E}">
        <p14:creationId xmlns:p14="http://schemas.microsoft.com/office/powerpoint/2010/main" val="1633600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SUÇ EŞYASI EMANET MEMURLUĞU</a:t>
            </a:r>
          </a:p>
        </p:txBody>
      </p:sp>
      <p:sp>
        <p:nvSpPr>
          <p:cNvPr id="3" name="Content Placeholder 2"/>
          <p:cNvSpPr>
            <a:spLocks noGrp="1"/>
          </p:cNvSpPr>
          <p:nvPr>
            <p:ph idx="1"/>
          </p:nvPr>
        </p:nvSpPr>
        <p:spPr>
          <a:xfrm>
            <a:off x="457200" y="1295400"/>
            <a:ext cx="8229600" cy="4830763"/>
          </a:xfrm>
        </p:spPr>
        <p:txBody>
          <a:bodyPr>
            <a:noAutofit/>
          </a:bodyPr>
          <a:lstStyle/>
          <a:p>
            <a:pPr marL="0" indent="0" algn="just">
              <a:buNone/>
            </a:pPr>
            <a:r>
              <a:rPr lang="tr-TR" sz="2800" dirty="0"/>
              <a:t>Kıymetli Evrak ve Eşya Hesabı Tedavül gören Türk parası haricindeki paralar (tedavül gören yabancı paralar dâhil) ile parasal değere sahip eşyalar ve belgeler kıymetli evrak ve eşya kapsamında değerlendirilir. Evrak ve esyaların muhafazasında ve tasfiyesinde Suç Eşyası Yönetmeliği </a:t>
            </a:r>
            <a:r>
              <a:rPr lang="tr-TR" sz="2800" dirty="0" smtClean="0"/>
              <a:t>uygulanır.</a:t>
            </a:r>
            <a:endParaRPr lang="tr-TR"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43</a:t>
            </a:fld>
            <a:endParaRPr lang="en-US"/>
          </a:p>
        </p:txBody>
      </p:sp>
    </p:spTree>
    <p:extLst>
      <p:ext uri="{BB962C8B-B14F-4D97-AF65-F5344CB8AC3E}">
        <p14:creationId xmlns:p14="http://schemas.microsoft.com/office/powerpoint/2010/main" val="3519985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FAİZ VE GELİR PARALARI</a:t>
            </a:r>
          </a:p>
        </p:txBody>
      </p:sp>
      <p:sp>
        <p:nvSpPr>
          <p:cNvPr id="3" name="Content Placeholder 2"/>
          <p:cNvSpPr>
            <a:spLocks noGrp="1"/>
          </p:cNvSpPr>
          <p:nvPr>
            <p:ph idx="1"/>
          </p:nvPr>
        </p:nvSpPr>
        <p:spPr/>
        <p:txBody>
          <a:bodyPr/>
          <a:lstStyle/>
          <a:p>
            <a:pPr marL="0" indent="0" algn="just">
              <a:buNone/>
            </a:pPr>
            <a:r>
              <a:rPr lang="tr-TR" dirty="0"/>
              <a:t>Mahkemeler veznesinin, tereke hâkimliğinin, izale-i şüyu satış memurluğunun ve </a:t>
            </a:r>
            <a:r>
              <a:rPr lang="tr-TR"/>
              <a:t>suç </a:t>
            </a:r>
            <a:r>
              <a:rPr lang="tr-TR" smtClean="0"/>
              <a:t>eşyası </a:t>
            </a:r>
            <a:r>
              <a:rPr lang="tr-TR" dirty="0"/>
              <a:t>emanet memurluğunun tahsil ettikleri paraların ilgili kanun, tüzük ve yönetmelik hükümleri doğrultusunda hangi bankaya yatırılacağını Adalet Bakanlığı belirlemektedir.</a:t>
            </a:r>
          </a:p>
        </p:txBody>
      </p:sp>
      <p:sp>
        <p:nvSpPr>
          <p:cNvPr id="4" name="Slide Number Placeholder 3"/>
          <p:cNvSpPr>
            <a:spLocks noGrp="1"/>
          </p:cNvSpPr>
          <p:nvPr>
            <p:ph type="sldNum" sz="quarter" idx="12"/>
          </p:nvPr>
        </p:nvSpPr>
        <p:spPr/>
        <p:txBody>
          <a:bodyPr/>
          <a:lstStyle/>
          <a:p>
            <a:fld id="{73818BC2-3E63-4319-9AB3-A73D96956049}" type="slidenum">
              <a:rPr lang="en-US" smtClean="0"/>
              <a:t>44</a:t>
            </a:fld>
            <a:endParaRPr lang="en-US"/>
          </a:p>
        </p:txBody>
      </p:sp>
    </p:spTree>
    <p:extLst>
      <p:ext uri="{BB962C8B-B14F-4D97-AF65-F5344CB8AC3E}">
        <p14:creationId xmlns:p14="http://schemas.microsoft.com/office/powerpoint/2010/main" val="23058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Cumhur</a:t>
            </a:r>
            <a:r>
              <a:rPr lang="tr-TR" b="1" dirty="0" smtClean="0"/>
              <a:t>i</a:t>
            </a:r>
            <a:r>
              <a:rPr lang="en-US" b="1" dirty="0" smtClean="0"/>
              <a:t>yet </a:t>
            </a:r>
            <a:r>
              <a:rPr lang="en-US" b="1" dirty="0" err="1"/>
              <a:t>Bassavcılıgına</a:t>
            </a:r>
            <a:r>
              <a:rPr lang="en-US" b="1" dirty="0"/>
              <a:t> </a:t>
            </a:r>
            <a:r>
              <a:rPr lang="en-US" b="1" dirty="0" err="1"/>
              <a:t>Baglı</a:t>
            </a:r>
            <a:r>
              <a:rPr lang="en-US" b="1" dirty="0"/>
              <a:t> </a:t>
            </a:r>
            <a:r>
              <a:rPr lang="en-US" b="1" dirty="0" err="1"/>
              <a:t>Emanet</a:t>
            </a:r>
            <a:r>
              <a:rPr lang="en-US" b="1" dirty="0"/>
              <a:t> </a:t>
            </a:r>
            <a:r>
              <a:rPr lang="en-US" b="1" dirty="0" err="1"/>
              <a:t>Memurlugu</a:t>
            </a:r>
            <a:r>
              <a:rPr lang="en-US" b="1" dirty="0"/>
              <a:t> </a:t>
            </a:r>
            <a:r>
              <a:rPr lang="en-US" b="1" dirty="0" err="1"/>
              <a:t>Kasa</a:t>
            </a:r>
            <a:r>
              <a:rPr lang="en-US" b="1" dirty="0"/>
              <a:t> </a:t>
            </a:r>
            <a:r>
              <a:rPr lang="en-US" b="1" dirty="0" err="1"/>
              <a:t>Hesabı</a:t>
            </a:r>
            <a:endParaRPr lang="en-US" dirty="0"/>
          </a:p>
        </p:txBody>
      </p:sp>
      <p:sp>
        <p:nvSpPr>
          <p:cNvPr id="3" name="Content Placeholder 2"/>
          <p:cNvSpPr>
            <a:spLocks noGrp="1"/>
          </p:cNvSpPr>
          <p:nvPr>
            <p:ph idx="1"/>
          </p:nvPr>
        </p:nvSpPr>
        <p:spPr>
          <a:xfrm>
            <a:off x="457200" y="1828800"/>
            <a:ext cx="8229600" cy="5029200"/>
          </a:xfrm>
        </p:spPr>
        <p:txBody>
          <a:bodyPr>
            <a:normAutofit/>
          </a:bodyPr>
          <a:lstStyle/>
          <a:p>
            <a:r>
              <a:rPr lang="en-US" dirty="0" err="1"/>
              <a:t>Emanet</a:t>
            </a:r>
            <a:r>
              <a:rPr lang="en-US" dirty="0"/>
              <a:t> </a:t>
            </a:r>
            <a:r>
              <a:rPr lang="en-US" dirty="0" err="1"/>
              <a:t>memurluğu</a:t>
            </a:r>
            <a:r>
              <a:rPr lang="en-US" dirty="0"/>
              <a:t> </a:t>
            </a:r>
            <a:r>
              <a:rPr lang="en-US" dirty="0" err="1"/>
              <a:t>para</a:t>
            </a:r>
            <a:r>
              <a:rPr lang="en-US" dirty="0"/>
              <a:t> </a:t>
            </a:r>
            <a:r>
              <a:rPr lang="en-US" dirty="0" err="1"/>
              <a:t>hesabı</a:t>
            </a:r>
            <a:r>
              <a:rPr lang="en-US" dirty="0"/>
              <a:t> </a:t>
            </a:r>
            <a:endParaRPr lang="tr-TR" dirty="0" smtClean="0"/>
          </a:p>
          <a:p>
            <a:r>
              <a:rPr lang="en-US" dirty="0" err="1" smtClean="0"/>
              <a:t>Kıymetli</a:t>
            </a:r>
            <a:r>
              <a:rPr lang="en-US" dirty="0" smtClean="0"/>
              <a:t> </a:t>
            </a:r>
            <a:r>
              <a:rPr lang="en-US" dirty="0" err="1"/>
              <a:t>evrak</a:t>
            </a:r>
            <a:r>
              <a:rPr lang="en-US" dirty="0"/>
              <a:t> </a:t>
            </a:r>
            <a:r>
              <a:rPr lang="en-US" dirty="0" err="1"/>
              <a:t>ve</a:t>
            </a:r>
            <a:r>
              <a:rPr lang="en-US" dirty="0"/>
              <a:t> </a:t>
            </a:r>
            <a:r>
              <a:rPr lang="en-US" dirty="0" err="1"/>
              <a:t>eşya</a:t>
            </a:r>
            <a:r>
              <a:rPr lang="en-US" dirty="0"/>
              <a:t> </a:t>
            </a:r>
            <a:r>
              <a:rPr lang="en-US" dirty="0" err="1" smtClean="0"/>
              <a:t>hesabı</a:t>
            </a:r>
            <a:endParaRPr lang="tr-TR" dirty="0" smtClean="0"/>
          </a:p>
          <a:p>
            <a:pPr marL="0" indent="0">
              <a:buNone/>
            </a:pPr>
            <a:r>
              <a:rPr lang="en-US" b="1" dirty="0" err="1"/>
              <a:t>Ceza</a:t>
            </a:r>
            <a:r>
              <a:rPr lang="en-US" b="1" dirty="0"/>
              <a:t> </a:t>
            </a:r>
            <a:r>
              <a:rPr lang="en-US" b="1" dirty="0" err="1" smtClean="0"/>
              <a:t>Mahkemeler</a:t>
            </a:r>
            <a:r>
              <a:rPr lang="tr-TR" b="1" dirty="0" smtClean="0"/>
              <a:t>i</a:t>
            </a:r>
            <a:r>
              <a:rPr lang="en-US" b="1" dirty="0" smtClean="0"/>
              <a:t> </a:t>
            </a:r>
            <a:r>
              <a:rPr lang="en-US" b="1" dirty="0" err="1"/>
              <a:t>Kasa</a:t>
            </a:r>
            <a:r>
              <a:rPr lang="en-US" b="1" dirty="0"/>
              <a:t> </a:t>
            </a:r>
            <a:r>
              <a:rPr lang="en-US" b="1" dirty="0" err="1"/>
              <a:t>Hesabı</a:t>
            </a:r>
            <a:r>
              <a:rPr lang="en-US" b="1" dirty="0"/>
              <a:t> </a:t>
            </a:r>
            <a:endParaRPr lang="tr-TR" b="1" dirty="0" smtClean="0"/>
          </a:p>
          <a:p>
            <a:pPr marL="0" indent="0">
              <a:buNone/>
            </a:pPr>
            <a:r>
              <a:rPr lang="en-US" dirty="0" err="1" smtClean="0"/>
              <a:t>Ceza</a:t>
            </a:r>
            <a:r>
              <a:rPr lang="en-US" dirty="0" smtClean="0"/>
              <a:t> </a:t>
            </a:r>
            <a:r>
              <a:rPr lang="en-US" dirty="0" err="1" smtClean="0"/>
              <a:t>mahkemelerinde</a:t>
            </a:r>
            <a:r>
              <a:rPr lang="en-US" dirty="0" smtClean="0"/>
              <a:t> </a:t>
            </a:r>
            <a:r>
              <a:rPr lang="en-US" dirty="0" err="1"/>
              <a:t>re’sen</a:t>
            </a:r>
            <a:r>
              <a:rPr lang="en-US" dirty="0"/>
              <a:t> </a:t>
            </a:r>
            <a:r>
              <a:rPr lang="en-US" dirty="0" err="1"/>
              <a:t>yargılama</a:t>
            </a:r>
            <a:r>
              <a:rPr lang="en-US" dirty="0"/>
              <a:t> </a:t>
            </a:r>
            <a:r>
              <a:rPr lang="en-US" dirty="0" err="1"/>
              <a:t>usulünün</a:t>
            </a:r>
            <a:r>
              <a:rPr lang="en-US" dirty="0"/>
              <a:t> </a:t>
            </a:r>
            <a:r>
              <a:rPr lang="en-US" dirty="0" err="1" smtClean="0"/>
              <a:t>geçerli</a:t>
            </a:r>
            <a:r>
              <a:rPr lang="en-US" dirty="0" smtClean="0"/>
              <a:t> </a:t>
            </a:r>
            <a:r>
              <a:rPr lang="en-US" dirty="0" err="1"/>
              <a:t>olması</a:t>
            </a:r>
            <a:r>
              <a:rPr lang="en-US" dirty="0"/>
              <a:t> </a:t>
            </a:r>
            <a:r>
              <a:rPr lang="en-US" dirty="0" err="1" smtClean="0"/>
              <a:t>nedeniyle</a:t>
            </a:r>
            <a:r>
              <a:rPr lang="en-US" dirty="0" smtClean="0"/>
              <a:t> </a:t>
            </a:r>
            <a:r>
              <a:rPr lang="en-US" dirty="0" err="1"/>
              <a:t>genel</a:t>
            </a:r>
            <a:r>
              <a:rPr lang="en-US" dirty="0"/>
              <a:t> </a:t>
            </a:r>
            <a:r>
              <a:rPr lang="en-US" dirty="0" err="1"/>
              <a:t>olarak</a:t>
            </a:r>
            <a:r>
              <a:rPr lang="en-US" dirty="0"/>
              <a:t> </a:t>
            </a:r>
            <a:r>
              <a:rPr lang="en-US" dirty="0" err="1"/>
              <a:t>hüküm</a:t>
            </a:r>
            <a:r>
              <a:rPr lang="en-US" dirty="0"/>
              <a:t> </a:t>
            </a:r>
            <a:r>
              <a:rPr lang="en-US" dirty="0" err="1" smtClean="0"/>
              <a:t>kesinlesene</a:t>
            </a:r>
            <a:r>
              <a:rPr lang="en-US" dirty="0" smtClean="0"/>
              <a:t> </a:t>
            </a:r>
            <a:r>
              <a:rPr lang="en-US" dirty="0" err="1"/>
              <a:t>kadar</a:t>
            </a:r>
            <a:r>
              <a:rPr lang="en-US" dirty="0"/>
              <a:t> </a:t>
            </a:r>
            <a:r>
              <a:rPr lang="en-US" dirty="0" err="1"/>
              <a:t>yapılan</a:t>
            </a:r>
            <a:r>
              <a:rPr lang="en-US" dirty="0"/>
              <a:t> </a:t>
            </a:r>
            <a:r>
              <a:rPr lang="en-US" dirty="0" err="1"/>
              <a:t>yargılama</a:t>
            </a:r>
            <a:r>
              <a:rPr lang="en-US" dirty="0"/>
              <a:t> </a:t>
            </a:r>
            <a:r>
              <a:rPr lang="en-US" dirty="0" err="1" smtClean="0"/>
              <a:t>giderleri</a:t>
            </a:r>
            <a:r>
              <a:rPr lang="en-US" dirty="0" smtClean="0"/>
              <a:t> </a:t>
            </a:r>
            <a:r>
              <a:rPr lang="en-US" dirty="0" err="1" smtClean="0"/>
              <a:t>Hazine</a:t>
            </a:r>
            <a:r>
              <a:rPr lang="en-US" dirty="0" smtClean="0"/>
              <a:t> </a:t>
            </a:r>
            <a:r>
              <a:rPr lang="en-US" dirty="0" err="1"/>
              <a:t>tarafından</a:t>
            </a:r>
            <a:r>
              <a:rPr lang="en-US" dirty="0"/>
              <a:t> </a:t>
            </a:r>
            <a:r>
              <a:rPr lang="en-US" dirty="0" err="1"/>
              <a:t>genel</a:t>
            </a:r>
            <a:r>
              <a:rPr lang="en-US" dirty="0"/>
              <a:t> </a:t>
            </a:r>
            <a:r>
              <a:rPr lang="en-US" dirty="0" err="1"/>
              <a:t>bütçeden</a:t>
            </a:r>
            <a:r>
              <a:rPr lang="en-US" dirty="0"/>
              <a:t> </a:t>
            </a:r>
            <a:r>
              <a:rPr lang="en-US" dirty="0" err="1"/>
              <a:t>karşılanır</a:t>
            </a:r>
            <a:r>
              <a:rPr lang="en-US" dirty="0"/>
              <a:t>.</a:t>
            </a:r>
          </a:p>
        </p:txBody>
      </p:sp>
      <p:sp>
        <p:nvSpPr>
          <p:cNvPr id="4" name="Slide Number Placeholder 3"/>
          <p:cNvSpPr>
            <a:spLocks noGrp="1"/>
          </p:cNvSpPr>
          <p:nvPr>
            <p:ph type="sldNum" sz="quarter" idx="12"/>
          </p:nvPr>
        </p:nvSpPr>
        <p:spPr/>
        <p:txBody>
          <a:bodyPr/>
          <a:lstStyle/>
          <a:p>
            <a:fld id="{73818BC2-3E63-4319-9AB3-A73D96956049}" type="slidenum">
              <a:rPr lang="en-US" smtClean="0"/>
              <a:t>5</a:t>
            </a:fld>
            <a:endParaRPr lang="en-US"/>
          </a:p>
        </p:txBody>
      </p:sp>
    </p:spTree>
    <p:extLst>
      <p:ext uri="{BB962C8B-B14F-4D97-AF65-F5344CB8AC3E}">
        <p14:creationId xmlns:p14="http://schemas.microsoft.com/office/powerpoint/2010/main" val="229882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dirty="0" err="1"/>
              <a:t>Kasa</a:t>
            </a:r>
            <a:r>
              <a:rPr lang="en-US" sz="2800" dirty="0"/>
              <a:t> </a:t>
            </a:r>
            <a:r>
              <a:rPr lang="en-US" sz="2800" dirty="0" err="1"/>
              <a:t>hesabında</a:t>
            </a:r>
            <a:r>
              <a:rPr lang="en-US" sz="2800" dirty="0"/>
              <a:t> </a:t>
            </a:r>
            <a:r>
              <a:rPr lang="en-US" sz="2800" dirty="0" err="1" smtClean="0"/>
              <a:t>görevlendirilen</a:t>
            </a:r>
            <a:r>
              <a:rPr lang="en-US" sz="2800" dirty="0" smtClean="0"/>
              <a:t> </a:t>
            </a:r>
            <a:r>
              <a:rPr lang="en-US" sz="2800" dirty="0" err="1"/>
              <a:t>personel</a:t>
            </a:r>
            <a:r>
              <a:rPr lang="en-US" sz="2800" dirty="0"/>
              <a:t> </a:t>
            </a:r>
            <a:r>
              <a:rPr lang="en-US" sz="2800" dirty="0" err="1" smtClean="0"/>
              <a:t>ihtiyaca</a:t>
            </a:r>
            <a:r>
              <a:rPr lang="en-US" sz="2800" dirty="0" smtClean="0"/>
              <a:t> </a:t>
            </a:r>
            <a:r>
              <a:rPr lang="en-US" sz="2800" dirty="0" err="1"/>
              <a:t>göre</a:t>
            </a:r>
            <a:r>
              <a:rPr lang="en-US" sz="2800" dirty="0"/>
              <a:t> </a:t>
            </a:r>
            <a:r>
              <a:rPr lang="en-US" sz="2800" dirty="0" err="1" smtClean="0"/>
              <a:t>çesitli</a:t>
            </a:r>
            <a:r>
              <a:rPr lang="en-US" sz="2800" dirty="0" smtClean="0"/>
              <a:t> </a:t>
            </a:r>
            <a:r>
              <a:rPr lang="en-US" sz="2800" dirty="0" err="1" smtClean="0"/>
              <a:t>sekillerde</a:t>
            </a:r>
            <a:r>
              <a:rPr lang="en-US" sz="2800" dirty="0" smtClean="0"/>
              <a:t> </a:t>
            </a:r>
            <a:r>
              <a:rPr lang="en-US" sz="2800" dirty="0" err="1" smtClean="0"/>
              <a:t>tespit</a:t>
            </a:r>
            <a:r>
              <a:rPr lang="en-US" sz="2800" dirty="0" smtClean="0"/>
              <a:t> </a:t>
            </a:r>
            <a:r>
              <a:rPr lang="en-US" sz="2800" dirty="0" err="1" smtClean="0"/>
              <a:t>olunmaktadır</a:t>
            </a:r>
            <a:r>
              <a:rPr lang="en-US" sz="2800" dirty="0"/>
              <a:t>. Ankara, Istanbul, </a:t>
            </a:r>
            <a:r>
              <a:rPr lang="en-US" sz="2800" dirty="0" smtClean="0"/>
              <a:t>Izmir </a:t>
            </a:r>
            <a:r>
              <a:rPr lang="en-US" sz="2800" dirty="0" err="1" smtClean="0"/>
              <a:t>gibi</a:t>
            </a:r>
            <a:r>
              <a:rPr lang="en-US" sz="2800" dirty="0" smtClean="0"/>
              <a:t> </a:t>
            </a:r>
            <a:r>
              <a:rPr lang="en-US" sz="2800" dirty="0" err="1"/>
              <a:t>büyük</a:t>
            </a:r>
            <a:r>
              <a:rPr lang="en-US" sz="2800" dirty="0"/>
              <a:t> </a:t>
            </a:r>
            <a:r>
              <a:rPr lang="en-US" sz="2800" dirty="0" err="1" smtClean="0"/>
              <a:t>adliyelerde</a:t>
            </a:r>
            <a:r>
              <a:rPr lang="en-US" sz="2800" dirty="0" smtClean="0"/>
              <a:t> </a:t>
            </a:r>
            <a:r>
              <a:rPr lang="en-US" sz="2800" dirty="0" err="1" smtClean="0"/>
              <a:t>müstakil</a:t>
            </a:r>
            <a:r>
              <a:rPr lang="en-US" sz="2800" dirty="0" smtClean="0"/>
              <a:t> </a:t>
            </a:r>
            <a:r>
              <a:rPr lang="en-US" sz="2800" dirty="0" err="1"/>
              <a:t>vezne</a:t>
            </a:r>
            <a:r>
              <a:rPr lang="en-US" sz="2800" dirty="0"/>
              <a:t> </a:t>
            </a:r>
            <a:r>
              <a:rPr lang="en-US" sz="2800" dirty="0" err="1"/>
              <a:t>büroları</a:t>
            </a:r>
            <a:r>
              <a:rPr lang="en-US" sz="2800" dirty="0"/>
              <a:t> </a:t>
            </a:r>
            <a:r>
              <a:rPr lang="en-US" sz="2800" dirty="0" err="1" smtClean="0"/>
              <a:t>kurulmustur</a:t>
            </a:r>
            <a:r>
              <a:rPr lang="en-US" sz="2800" dirty="0"/>
              <a:t>. </a:t>
            </a:r>
            <a:r>
              <a:rPr lang="en-US" sz="2800" dirty="0" err="1"/>
              <a:t>Hatta</a:t>
            </a:r>
            <a:r>
              <a:rPr lang="en-US" sz="2800" dirty="0"/>
              <a:t> </a:t>
            </a:r>
            <a:r>
              <a:rPr lang="en-US" sz="2800" dirty="0" err="1" smtClean="0"/>
              <a:t>ihtiyaç</a:t>
            </a:r>
            <a:r>
              <a:rPr lang="en-US" sz="2800" dirty="0" smtClean="0"/>
              <a:t> </a:t>
            </a:r>
            <a:r>
              <a:rPr lang="en-US" sz="2800" dirty="0" err="1"/>
              <a:t>durumuna</a:t>
            </a:r>
            <a:r>
              <a:rPr lang="en-US" sz="2800" dirty="0"/>
              <a:t> </a:t>
            </a:r>
            <a:r>
              <a:rPr lang="en-US" sz="2800" dirty="0" err="1"/>
              <a:t>göre</a:t>
            </a:r>
            <a:r>
              <a:rPr lang="en-US" sz="2800" dirty="0"/>
              <a:t> </a:t>
            </a:r>
            <a:r>
              <a:rPr lang="en-US" sz="2800" dirty="0" err="1" smtClean="0"/>
              <a:t>birden</a:t>
            </a:r>
            <a:r>
              <a:rPr lang="en-US" sz="2800" dirty="0" smtClean="0"/>
              <a:t> </a:t>
            </a:r>
            <a:r>
              <a:rPr lang="en-US" sz="2800" dirty="0" err="1"/>
              <a:t>fazla</a:t>
            </a:r>
            <a:r>
              <a:rPr lang="en-US" sz="2800" dirty="0"/>
              <a:t> </a:t>
            </a:r>
            <a:r>
              <a:rPr lang="en-US" sz="2800" dirty="0" err="1"/>
              <a:t>vezne</a:t>
            </a:r>
            <a:r>
              <a:rPr lang="en-US" sz="2800" dirty="0"/>
              <a:t> </a:t>
            </a:r>
            <a:r>
              <a:rPr lang="en-US" sz="2800" dirty="0" err="1"/>
              <a:t>bürosu</a:t>
            </a:r>
            <a:r>
              <a:rPr lang="en-US" sz="2800" dirty="0"/>
              <a:t> </a:t>
            </a:r>
            <a:r>
              <a:rPr lang="en-US" sz="2800" dirty="0" err="1"/>
              <a:t>bulunun</a:t>
            </a:r>
            <a:r>
              <a:rPr lang="en-US" sz="2800" dirty="0"/>
              <a:t> </a:t>
            </a:r>
            <a:r>
              <a:rPr lang="en-US" sz="2800" dirty="0" err="1" smtClean="0"/>
              <a:t>adliyeler</a:t>
            </a:r>
            <a:r>
              <a:rPr lang="en-US" sz="2800" dirty="0" smtClean="0"/>
              <a:t> </a:t>
            </a:r>
            <a:r>
              <a:rPr lang="en-US" sz="2800" dirty="0" err="1"/>
              <a:t>mevcuttur</a:t>
            </a:r>
            <a:r>
              <a:rPr lang="en-US" sz="2800" dirty="0"/>
              <a:t>. </a:t>
            </a:r>
            <a:r>
              <a:rPr lang="en-US" sz="2800" dirty="0" err="1"/>
              <a:t>Müstakil</a:t>
            </a:r>
            <a:r>
              <a:rPr lang="en-US" sz="2800" dirty="0"/>
              <a:t> </a:t>
            </a:r>
            <a:r>
              <a:rPr lang="en-US" sz="2800" dirty="0" err="1"/>
              <a:t>vezne</a:t>
            </a:r>
            <a:r>
              <a:rPr lang="en-US" sz="2800" dirty="0"/>
              <a:t> </a:t>
            </a:r>
            <a:r>
              <a:rPr lang="en-US" sz="2800" dirty="0" err="1"/>
              <a:t>bürosu</a:t>
            </a:r>
            <a:r>
              <a:rPr lang="en-US" sz="2800" dirty="0"/>
              <a:t> </a:t>
            </a:r>
            <a:r>
              <a:rPr lang="en-US" sz="2800" dirty="0" err="1"/>
              <a:t>bulunmayan</a:t>
            </a:r>
            <a:r>
              <a:rPr lang="en-US" sz="2800" dirty="0"/>
              <a:t> </a:t>
            </a:r>
            <a:r>
              <a:rPr lang="en-US" sz="2800" dirty="0" err="1"/>
              <a:t>adliyelerde</a:t>
            </a:r>
            <a:r>
              <a:rPr lang="en-US" sz="2800" dirty="0"/>
              <a:t> (</a:t>
            </a:r>
            <a:r>
              <a:rPr lang="en-US" sz="2800" dirty="0" err="1"/>
              <a:t>Türkiye</a:t>
            </a:r>
            <a:r>
              <a:rPr lang="en-US" sz="2800" dirty="0"/>
              <a:t> </a:t>
            </a:r>
            <a:r>
              <a:rPr lang="en-US" sz="2800" dirty="0" err="1"/>
              <a:t>genelinde</a:t>
            </a:r>
            <a:r>
              <a:rPr lang="en-US" sz="2800" dirty="0"/>
              <a:t> </a:t>
            </a:r>
            <a:r>
              <a:rPr lang="en-US" sz="2800" dirty="0" err="1"/>
              <a:t>çoğunluktadır</a:t>
            </a:r>
            <a:r>
              <a:rPr lang="en-US" sz="2800" dirty="0"/>
              <a:t>) </a:t>
            </a:r>
            <a:r>
              <a:rPr lang="en-US" sz="2800" dirty="0" err="1"/>
              <a:t>hukuk</a:t>
            </a:r>
            <a:r>
              <a:rPr lang="en-US" sz="2800" dirty="0"/>
              <a:t> </a:t>
            </a:r>
            <a:r>
              <a:rPr lang="en-US" sz="2800" dirty="0" err="1" smtClean="0"/>
              <a:t>mahkemeleri</a:t>
            </a:r>
            <a:r>
              <a:rPr lang="en-US" sz="2800" dirty="0" smtClean="0"/>
              <a:t> </a:t>
            </a:r>
            <a:r>
              <a:rPr lang="en-US" sz="2800" dirty="0" err="1"/>
              <a:t>yazı</a:t>
            </a:r>
            <a:r>
              <a:rPr lang="en-US" sz="2800" dirty="0"/>
              <a:t> </a:t>
            </a:r>
            <a:r>
              <a:rPr lang="en-US" sz="2800" dirty="0" err="1" smtClean="0"/>
              <a:t>isleri</a:t>
            </a:r>
            <a:r>
              <a:rPr lang="en-US" sz="2800" dirty="0" smtClean="0"/>
              <a:t> </a:t>
            </a:r>
            <a:r>
              <a:rPr lang="en-US" sz="2800" dirty="0" err="1" smtClean="0"/>
              <a:t>müdürlerinden</a:t>
            </a:r>
            <a:r>
              <a:rPr lang="en-US" sz="2800" dirty="0" smtClean="0"/>
              <a:t> </a:t>
            </a:r>
            <a:r>
              <a:rPr lang="en-US" sz="2800" dirty="0" err="1" smtClean="0"/>
              <a:t>birisine</a:t>
            </a:r>
            <a:r>
              <a:rPr lang="en-US" sz="2800" dirty="0" smtClean="0"/>
              <a:t> </a:t>
            </a:r>
            <a:r>
              <a:rPr lang="en-US" sz="2800" dirty="0" err="1"/>
              <a:t>vezne</a:t>
            </a:r>
            <a:r>
              <a:rPr lang="en-US" sz="2800" dirty="0"/>
              <a:t> </a:t>
            </a:r>
            <a:r>
              <a:rPr lang="en-US" sz="2800" dirty="0" err="1"/>
              <a:t>hesabı</a:t>
            </a:r>
            <a:r>
              <a:rPr lang="en-US" sz="2800" dirty="0"/>
              <a:t> </a:t>
            </a:r>
            <a:r>
              <a:rPr lang="en-US" sz="2800" dirty="0" err="1" smtClean="0"/>
              <a:t>yetkisi</a:t>
            </a:r>
            <a:r>
              <a:rPr lang="en-US" sz="2800" dirty="0" smtClean="0"/>
              <a:t> </a:t>
            </a:r>
            <a:r>
              <a:rPr lang="en-US" sz="2800" dirty="0" err="1" smtClean="0"/>
              <a:t>verilir</a:t>
            </a:r>
            <a:r>
              <a:rPr lang="en-US" sz="2800" dirty="0"/>
              <a:t>. </a:t>
            </a:r>
            <a:r>
              <a:rPr lang="en-US" sz="2800" dirty="0" err="1" smtClean="0"/>
              <a:t>Bir</a:t>
            </a:r>
            <a:r>
              <a:rPr lang="en-US" sz="2800" dirty="0" smtClean="0"/>
              <a:t> </a:t>
            </a:r>
            <a:r>
              <a:rPr lang="en-US" sz="2800" dirty="0" err="1"/>
              <a:t>adet</a:t>
            </a:r>
            <a:r>
              <a:rPr lang="en-US" sz="2800" dirty="0"/>
              <a:t> </a:t>
            </a:r>
            <a:r>
              <a:rPr lang="en-US" sz="2800" dirty="0" err="1"/>
              <a:t>hukuk</a:t>
            </a:r>
            <a:r>
              <a:rPr lang="en-US" sz="2800" dirty="0"/>
              <a:t> </a:t>
            </a:r>
            <a:r>
              <a:rPr lang="en-US" sz="2800" dirty="0" err="1" smtClean="0"/>
              <a:t>mahkemeleri</a:t>
            </a:r>
            <a:r>
              <a:rPr lang="en-US" sz="2800" dirty="0" smtClean="0"/>
              <a:t> </a:t>
            </a:r>
            <a:r>
              <a:rPr lang="en-US" sz="2800" dirty="0" err="1"/>
              <a:t>yazı</a:t>
            </a:r>
            <a:r>
              <a:rPr lang="en-US" sz="2800" dirty="0"/>
              <a:t> </a:t>
            </a:r>
            <a:r>
              <a:rPr lang="en-US" sz="2800" dirty="0" err="1" smtClean="0"/>
              <a:t>isleri</a:t>
            </a:r>
            <a:r>
              <a:rPr lang="en-US" sz="2800" dirty="0" smtClean="0"/>
              <a:t> </a:t>
            </a:r>
            <a:r>
              <a:rPr lang="en-US" sz="2800" dirty="0" err="1"/>
              <a:t>müdürü</a:t>
            </a:r>
            <a:r>
              <a:rPr lang="en-US" sz="2800" dirty="0"/>
              <a:t> </a:t>
            </a:r>
            <a:r>
              <a:rPr lang="en-US" sz="2800" dirty="0" err="1"/>
              <a:t>veya</a:t>
            </a:r>
            <a:r>
              <a:rPr lang="en-US" sz="2800" dirty="0"/>
              <a:t> </a:t>
            </a:r>
            <a:r>
              <a:rPr lang="en-US" sz="2800" dirty="0" err="1" smtClean="0"/>
              <a:t>bir</a:t>
            </a:r>
            <a:r>
              <a:rPr lang="en-US" sz="2800" dirty="0" smtClean="0"/>
              <a:t> </a:t>
            </a:r>
            <a:r>
              <a:rPr lang="en-US" sz="2800" dirty="0" err="1"/>
              <a:t>adet</a:t>
            </a:r>
            <a:r>
              <a:rPr lang="en-US" sz="2800" dirty="0"/>
              <a:t> </a:t>
            </a:r>
            <a:r>
              <a:rPr lang="en-US" sz="2800" dirty="0" err="1"/>
              <a:t>yazı</a:t>
            </a:r>
            <a:r>
              <a:rPr lang="en-US" sz="2800" dirty="0"/>
              <a:t> </a:t>
            </a:r>
            <a:r>
              <a:rPr lang="en-US" sz="2800" dirty="0" err="1" smtClean="0"/>
              <a:t>isleri</a:t>
            </a:r>
            <a:r>
              <a:rPr lang="en-US" sz="2800" dirty="0" smtClean="0"/>
              <a:t> </a:t>
            </a:r>
            <a:r>
              <a:rPr lang="en-US" sz="2800" dirty="0" err="1"/>
              <a:t>müdürü</a:t>
            </a:r>
            <a:r>
              <a:rPr lang="en-US" sz="2800" dirty="0"/>
              <a:t> </a:t>
            </a:r>
            <a:r>
              <a:rPr lang="en-US" sz="2800" dirty="0" err="1"/>
              <a:t>bulunan</a:t>
            </a:r>
            <a:r>
              <a:rPr lang="en-US" sz="2800" dirty="0"/>
              <a:t> </a:t>
            </a:r>
            <a:r>
              <a:rPr lang="en-US" sz="2800" dirty="0" err="1" smtClean="0"/>
              <a:t>adliyede</a:t>
            </a:r>
            <a:r>
              <a:rPr lang="en-US" sz="2800" dirty="0" smtClean="0"/>
              <a:t> </a:t>
            </a:r>
            <a:r>
              <a:rPr lang="en-US" sz="2800" dirty="0" err="1" smtClean="0"/>
              <a:t>ise</a:t>
            </a:r>
            <a:r>
              <a:rPr lang="en-US" sz="2800" dirty="0" smtClean="0"/>
              <a:t> </a:t>
            </a:r>
            <a:r>
              <a:rPr lang="en-US" sz="2800" dirty="0" err="1"/>
              <a:t>bütün</a:t>
            </a:r>
            <a:r>
              <a:rPr lang="en-US" sz="2800" dirty="0"/>
              <a:t> </a:t>
            </a:r>
            <a:r>
              <a:rPr lang="en-US" sz="2800" dirty="0" err="1"/>
              <a:t>kasa</a:t>
            </a:r>
            <a:r>
              <a:rPr lang="en-US" sz="2800" dirty="0"/>
              <a:t> </a:t>
            </a:r>
            <a:r>
              <a:rPr lang="en-US" sz="2800" dirty="0" err="1"/>
              <a:t>hesabı</a:t>
            </a:r>
            <a:r>
              <a:rPr lang="en-US" sz="2800" dirty="0"/>
              <a:t> </a:t>
            </a:r>
            <a:r>
              <a:rPr lang="en-US" sz="2800" dirty="0" err="1" smtClean="0"/>
              <a:t>bir</a:t>
            </a:r>
            <a:r>
              <a:rPr lang="en-US" sz="2800" dirty="0" smtClean="0"/>
              <a:t> </a:t>
            </a:r>
            <a:r>
              <a:rPr lang="en-US" sz="2800" dirty="0" err="1" smtClean="0"/>
              <a:t>kisinin</a:t>
            </a:r>
            <a:r>
              <a:rPr lang="en-US" sz="2800" dirty="0" smtClean="0"/>
              <a:t> </a:t>
            </a:r>
            <a:r>
              <a:rPr lang="en-US" sz="2800" dirty="0" err="1" smtClean="0"/>
              <a:t>uhdesinde</a:t>
            </a:r>
            <a:r>
              <a:rPr lang="en-US" sz="2800" dirty="0" smtClean="0"/>
              <a:t> </a:t>
            </a:r>
            <a:r>
              <a:rPr lang="en-US" sz="2800" dirty="0" err="1" smtClean="0"/>
              <a:t>toplanabilmektedir</a:t>
            </a:r>
            <a:r>
              <a:rPr lang="en-US" sz="2800" dirty="0"/>
              <a:t>.</a:t>
            </a:r>
          </a:p>
        </p:txBody>
      </p:sp>
      <p:sp>
        <p:nvSpPr>
          <p:cNvPr id="4" name="Slide Number Placeholder 3"/>
          <p:cNvSpPr>
            <a:spLocks noGrp="1"/>
          </p:cNvSpPr>
          <p:nvPr>
            <p:ph type="sldNum" sz="quarter" idx="12"/>
          </p:nvPr>
        </p:nvSpPr>
        <p:spPr/>
        <p:txBody>
          <a:bodyPr/>
          <a:lstStyle/>
          <a:p>
            <a:fld id="{73818BC2-3E63-4319-9AB3-A73D96956049}" type="slidenum">
              <a:rPr lang="en-US" smtClean="0"/>
              <a:t>6</a:t>
            </a:fld>
            <a:endParaRPr lang="en-US"/>
          </a:p>
        </p:txBody>
      </p:sp>
    </p:spTree>
    <p:extLst>
      <p:ext uri="{BB962C8B-B14F-4D97-AF65-F5344CB8AC3E}">
        <p14:creationId xmlns:p14="http://schemas.microsoft.com/office/powerpoint/2010/main" val="398622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dirty="0" err="1" smtClean="0"/>
              <a:t>Vezne</a:t>
            </a:r>
            <a:r>
              <a:rPr lang="en-US" sz="2800" dirty="0" smtClean="0"/>
              <a:t> </a:t>
            </a:r>
            <a:r>
              <a:rPr lang="en-US" sz="2800" dirty="0" err="1"/>
              <a:t>hesabına</a:t>
            </a:r>
            <a:r>
              <a:rPr lang="en-US" sz="2800" dirty="0"/>
              <a:t> </a:t>
            </a:r>
            <a:r>
              <a:rPr lang="en-US" sz="2800" dirty="0" err="1"/>
              <a:t>bakmakla</a:t>
            </a:r>
            <a:r>
              <a:rPr lang="en-US" sz="2800" dirty="0"/>
              <a:t> </a:t>
            </a:r>
            <a:r>
              <a:rPr lang="en-US" sz="2800" dirty="0" err="1" smtClean="0"/>
              <a:t>görevlendirilen</a:t>
            </a:r>
            <a:r>
              <a:rPr lang="en-US" sz="2800" dirty="0" smtClean="0"/>
              <a:t> </a:t>
            </a:r>
            <a:r>
              <a:rPr lang="en-US" sz="2800" dirty="0" err="1"/>
              <a:t>vezne</a:t>
            </a:r>
            <a:r>
              <a:rPr lang="en-US" sz="2800" dirty="0"/>
              <a:t> </a:t>
            </a:r>
            <a:r>
              <a:rPr lang="en-US" sz="2800" dirty="0" err="1"/>
              <a:t>memuruna</a:t>
            </a:r>
            <a:r>
              <a:rPr lang="en-US" sz="2800" dirty="0"/>
              <a:t> </a:t>
            </a:r>
            <a:r>
              <a:rPr lang="en-US" sz="2800" dirty="0" err="1"/>
              <a:t>veya</a:t>
            </a:r>
            <a:r>
              <a:rPr lang="en-US" sz="2800" dirty="0"/>
              <a:t> </a:t>
            </a:r>
            <a:r>
              <a:rPr lang="en-US" sz="2800" dirty="0" err="1"/>
              <a:t>yazı</a:t>
            </a:r>
            <a:r>
              <a:rPr lang="en-US" sz="2800" dirty="0"/>
              <a:t> </a:t>
            </a:r>
            <a:r>
              <a:rPr lang="en-US" sz="2800" dirty="0" err="1" smtClean="0"/>
              <a:t>isleri</a:t>
            </a:r>
            <a:r>
              <a:rPr lang="en-US" sz="2800" dirty="0" smtClean="0"/>
              <a:t> </a:t>
            </a:r>
            <a:r>
              <a:rPr lang="en-US" sz="2800" dirty="0" err="1"/>
              <a:t>müdürüne</a:t>
            </a:r>
            <a:r>
              <a:rPr lang="en-US" sz="2800" dirty="0"/>
              <a:t>, UYAP </a:t>
            </a:r>
            <a:r>
              <a:rPr lang="en-US" sz="2800" dirty="0" err="1"/>
              <a:t>vezne</a:t>
            </a:r>
            <a:r>
              <a:rPr lang="en-US" sz="2800" dirty="0"/>
              <a:t> </a:t>
            </a:r>
            <a:r>
              <a:rPr lang="en-US" sz="2800" dirty="0" err="1"/>
              <a:t>hesabı</a:t>
            </a:r>
            <a:r>
              <a:rPr lang="en-US" sz="2800" dirty="0"/>
              <a:t> </a:t>
            </a:r>
            <a:r>
              <a:rPr lang="en-US" sz="2800" dirty="0" err="1"/>
              <a:t>rolü</a:t>
            </a:r>
            <a:r>
              <a:rPr lang="en-US" sz="2800" dirty="0"/>
              <a:t> (</a:t>
            </a:r>
            <a:r>
              <a:rPr lang="en-US" sz="2800" dirty="0" err="1"/>
              <a:t>yetkisi</a:t>
            </a:r>
            <a:r>
              <a:rPr lang="en-US" sz="2800" dirty="0"/>
              <a:t>) </a:t>
            </a:r>
            <a:r>
              <a:rPr lang="en-US" sz="2800" dirty="0" err="1"/>
              <a:t>verilir</a:t>
            </a:r>
            <a:r>
              <a:rPr lang="en-US" sz="2800" dirty="0"/>
              <a:t>. </a:t>
            </a:r>
            <a:r>
              <a:rPr lang="en-US" sz="2800" dirty="0" err="1"/>
              <a:t>İlgili</a:t>
            </a:r>
            <a:r>
              <a:rPr lang="en-US" sz="2800" dirty="0"/>
              <a:t> </a:t>
            </a:r>
            <a:r>
              <a:rPr lang="en-US" sz="2800" dirty="0" err="1"/>
              <a:t>bu</a:t>
            </a:r>
            <a:r>
              <a:rPr lang="en-US" sz="2800" dirty="0"/>
              <a:t> </a:t>
            </a:r>
            <a:r>
              <a:rPr lang="en-US" sz="2800" dirty="0" err="1"/>
              <a:t>rol</a:t>
            </a:r>
            <a:r>
              <a:rPr lang="en-US" sz="2800" dirty="0"/>
              <a:t> </a:t>
            </a:r>
            <a:r>
              <a:rPr lang="en-US" sz="2800" dirty="0" err="1"/>
              <a:t>gereği</a:t>
            </a:r>
            <a:r>
              <a:rPr lang="en-US" sz="2800" dirty="0"/>
              <a:t> UYAP </a:t>
            </a:r>
            <a:r>
              <a:rPr lang="en-US" sz="2800" dirty="0" err="1"/>
              <a:t>vezne</a:t>
            </a:r>
            <a:r>
              <a:rPr lang="en-US" sz="2800" dirty="0"/>
              <a:t> </a:t>
            </a:r>
            <a:r>
              <a:rPr lang="en-US" sz="2800" dirty="0" err="1"/>
              <a:t>hesabı</a:t>
            </a:r>
            <a:r>
              <a:rPr lang="en-US" sz="2800" dirty="0"/>
              <a:t> </a:t>
            </a:r>
            <a:r>
              <a:rPr lang="en-US" sz="2800" dirty="0" err="1"/>
              <a:t>ekranına</a:t>
            </a:r>
            <a:r>
              <a:rPr lang="en-US" sz="2800" dirty="0"/>
              <a:t> </a:t>
            </a:r>
            <a:r>
              <a:rPr lang="en-US" sz="2800" dirty="0" err="1"/>
              <a:t>sadece</a:t>
            </a:r>
            <a:r>
              <a:rPr lang="en-US" sz="2800" dirty="0"/>
              <a:t> </a:t>
            </a:r>
            <a:r>
              <a:rPr lang="en-US" sz="2800" dirty="0" err="1" smtClean="0"/>
              <a:t>kendisine</a:t>
            </a:r>
            <a:r>
              <a:rPr lang="en-US" sz="2800" dirty="0" smtClean="0"/>
              <a:t> </a:t>
            </a:r>
            <a:r>
              <a:rPr lang="en-US" sz="2800" dirty="0" err="1" smtClean="0"/>
              <a:t>tahsis</a:t>
            </a:r>
            <a:r>
              <a:rPr lang="en-US" sz="2800" dirty="0" smtClean="0"/>
              <a:t> </a:t>
            </a:r>
            <a:r>
              <a:rPr lang="en-US" sz="2800" dirty="0" err="1" smtClean="0"/>
              <a:t>edilen</a:t>
            </a:r>
            <a:r>
              <a:rPr lang="en-US" sz="2800" dirty="0" smtClean="0"/>
              <a:t> </a:t>
            </a:r>
            <a:r>
              <a:rPr lang="en-US" sz="2800" dirty="0" err="1" smtClean="0"/>
              <a:t>sifreyi</a:t>
            </a:r>
            <a:r>
              <a:rPr lang="en-US" sz="2800" dirty="0" smtClean="0"/>
              <a:t> </a:t>
            </a:r>
            <a:r>
              <a:rPr lang="en-US" sz="2800" dirty="0" err="1"/>
              <a:t>kullanmak</a:t>
            </a:r>
            <a:r>
              <a:rPr lang="en-US" sz="2800" dirty="0"/>
              <a:t> </a:t>
            </a:r>
            <a:r>
              <a:rPr lang="en-US" sz="2800" dirty="0" err="1" smtClean="0"/>
              <a:t>suretiyle</a:t>
            </a:r>
            <a:r>
              <a:rPr lang="en-US" sz="2800" dirty="0" smtClean="0"/>
              <a:t> </a:t>
            </a:r>
            <a:r>
              <a:rPr lang="en-US" sz="2800" dirty="0" err="1" smtClean="0"/>
              <a:t>girebilir</a:t>
            </a:r>
            <a:r>
              <a:rPr lang="en-US" sz="2800" dirty="0"/>
              <a:t>. </a:t>
            </a:r>
            <a:r>
              <a:rPr lang="en-US" sz="2800" dirty="0" err="1"/>
              <a:t>Vezne</a:t>
            </a:r>
            <a:r>
              <a:rPr lang="en-US" sz="2800" dirty="0"/>
              <a:t> </a:t>
            </a:r>
            <a:r>
              <a:rPr lang="en-US" sz="2800" dirty="0" err="1" smtClean="0"/>
              <a:t>yetkilisi</a:t>
            </a:r>
            <a:r>
              <a:rPr lang="en-US" sz="2800" dirty="0" smtClean="0"/>
              <a:t> </a:t>
            </a:r>
            <a:r>
              <a:rPr lang="en-US" sz="2800" dirty="0"/>
              <a:t>UYAP </a:t>
            </a:r>
            <a:r>
              <a:rPr lang="en-US" sz="2800" dirty="0" err="1"/>
              <a:t>vezne</a:t>
            </a:r>
            <a:r>
              <a:rPr lang="en-US" sz="2800" dirty="0"/>
              <a:t> </a:t>
            </a:r>
            <a:r>
              <a:rPr lang="en-US" sz="2800" dirty="0" err="1"/>
              <a:t>hesabı</a:t>
            </a:r>
            <a:r>
              <a:rPr lang="en-US" sz="2800" dirty="0"/>
              <a:t> </a:t>
            </a:r>
            <a:r>
              <a:rPr lang="en-US" sz="2800" dirty="0" err="1"/>
              <a:t>ekranından</a:t>
            </a:r>
            <a:r>
              <a:rPr lang="en-US" sz="2800" dirty="0"/>
              <a:t>; </a:t>
            </a:r>
            <a:r>
              <a:rPr lang="en-US" sz="2800" dirty="0" err="1"/>
              <a:t>emanet</a:t>
            </a:r>
            <a:r>
              <a:rPr lang="en-US" sz="2800" dirty="0"/>
              <a:t> </a:t>
            </a:r>
            <a:r>
              <a:rPr lang="en-US" sz="2800" dirty="0" err="1"/>
              <a:t>para</a:t>
            </a:r>
            <a:r>
              <a:rPr lang="en-US" sz="2800" dirty="0"/>
              <a:t>, </a:t>
            </a:r>
            <a:r>
              <a:rPr lang="en-US" sz="2800" dirty="0" err="1" smtClean="0"/>
              <a:t>teminat</a:t>
            </a:r>
            <a:r>
              <a:rPr lang="en-US" sz="2800" dirty="0"/>
              <a:t>, </a:t>
            </a:r>
            <a:r>
              <a:rPr lang="en-US" sz="2800" dirty="0" err="1"/>
              <a:t>harç</a:t>
            </a:r>
            <a:r>
              <a:rPr lang="en-US" sz="2800" dirty="0"/>
              <a:t> </a:t>
            </a:r>
            <a:r>
              <a:rPr lang="en-US" sz="2800" dirty="0" err="1"/>
              <a:t>ve</a:t>
            </a:r>
            <a:r>
              <a:rPr lang="en-US" sz="2800" dirty="0"/>
              <a:t> </a:t>
            </a:r>
            <a:r>
              <a:rPr lang="en-US" sz="2800" dirty="0" err="1" smtClean="0"/>
              <a:t>vergi</a:t>
            </a:r>
            <a:r>
              <a:rPr lang="en-US" sz="2800" dirty="0" smtClean="0"/>
              <a:t> </a:t>
            </a:r>
            <a:r>
              <a:rPr lang="en-US" sz="2800" dirty="0" err="1"/>
              <a:t>işlemlerini</a:t>
            </a:r>
            <a:r>
              <a:rPr lang="en-US" sz="2800" dirty="0"/>
              <a:t> </a:t>
            </a:r>
            <a:r>
              <a:rPr lang="en-US" sz="2800" dirty="0" err="1"/>
              <a:t>yürütür</a:t>
            </a:r>
            <a:r>
              <a:rPr lang="en-US" sz="2800" dirty="0"/>
              <a:t>.</a:t>
            </a:r>
          </a:p>
        </p:txBody>
      </p:sp>
      <p:sp>
        <p:nvSpPr>
          <p:cNvPr id="4" name="Slide Number Placeholder 3"/>
          <p:cNvSpPr>
            <a:spLocks noGrp="1"/>
          </p:cNvSpPr>
          <p:nvPr>
            <p:ph type="sldNum" sz="quarter" idx="12"/>
          </p:nvPr>
        </p:nvSpPr>
        <p:spPr/>
        <p:txBody>
          <a:bodyPr/>
          <a:lstStyle/>
          <a:p>
            <a:fld id="{73818BC2-3E63-4319-9AB3-A73D96956049}" type="slidenum">
              <a:rPr lang="en-US" smtClean="0"/>
              <a:t>7</a:t>
            </a:fld>
            <a:endParaRPr lang="en-US"/>
          </a:p>
        </p:txBody>
      </p:sp>
    </p:spTree>
    <p:extLst>
      <p:ext uri="{BB962C8B-B14F-4D97-AF65-F5344CB8AC3E}">
        <p14:creationId xmlns:p14="http://schemas.microsoft.com/office/powerpoint/2010/main" val="325577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dirty="0" err="1"/>
              <a:t>Vezne</a:t>
            </a:r>
            <a:r>
              <a:rPr lang="en-US" sz="2800" dirty="0"/>
              <a:t> </a:t>
            </a:r>
            <a:r>
              <a:rPr lang="en-US" sz="2800" dirty="0" err="1" smtClean="0"/>
              <a:t>biriminde</a:t>
            </a:r>
            <a:r>
              <a:rPr lang="en-US" sz="2800" dirty="0" smtClean="0"/>
              <a:t> </a:t>
            </a:r>
            <a:r>
              <a:rPr lang="en-US" sz="2800" dirty="0" err="1"/>
              <a:t>bulunan</a:t>
            </a:r>
            <a:r>
              <a:rPr lang="en-US" sz="2800" dirty="0"/>
              <a:t> </a:t>
            </a:r>
            <a:r>
              <a:rPr lang="en-US" sz="2800" dirty="0" err="1"/>
              <a:t>hesaplar</a:t>
            </a:r>
            <a:r>
              <a:rPr lang="en-US" sz="2800" dirty="0"/>
              <a:t> </a:t>
            </a:r>
            <a:r>
              <a:rPr lang="en-US" sz="2800" dirty="0" err="1"/>
              <a:t>asagıda</a:t>
            </a:r>
            <a:r>
              <a:rPr lang="en-US" sz="2800" dirty="0"/>
              <a:t> </a:t>
            </a:r>
            <a:r>
              <a:rPr lang="en-US" sz="2800" dirty="0" err="1" smtClean="0"/>
              <a:t>gösterilmistir</a:t>
            </a:r>
            <a:r>
              <a:rPr lang="en-US" sz="2800" dirty="0"/>
              <a:t>. </a:t>
            </a:r>
            <a:endParaRPr lang="tr-TR" sz="2800" dirty="0" smtClean="0"/>
          </a:p>
          <a:p>
            <a:pPr marL="0" indent="0" algn="just">
              <a:buNone/>
            </a:pPr>
            <a:r>
              <a:rPr lang="en-US" sz="2800" dirty="0" smtClean="0"/>
              <a:t>• </a:t>
            </a:r>
            <a:r>
              <a:rPr lang="en-US" sz="2800" dirty="0" err="1"/>
              <a:t>Hukuk</a:t>
            </a:r>
            <a:r>
              <a:rPr lang="en-US" sz="2800" dirty="0"/>
              <a:t> </a:t>
            </a:r>
            <a:r>
              <a:rPr lang="en-US" sz="2800" dirty="0" err="1"/>
              <a:t>mahkemeleri</a:t>
            </a:r>
            <a:r>
              <a:rPr lang="en-US" sz="2800" dirty="0"/>
              <a:t> </a:t>
            </a:r>
            <a:r>
              <a:rPr lang="en-US" sz="2800" dirty="0" err="1"/>
              <a:t>emanet</a:t>
            </a:r>
            <a:r>
              <a:rPr lang="en-US" sz="2800" dirty="0"/>
              <a:t> </a:t>
            </a:r>
            <a:r>
              <a:rPr lang="en-US" sz="2800" dirty="0" err="1"/>
              <a:t>para</a:t>
            </a:r>
            <a:r>
              <a:rPr lang="en-US" sz="2800" dirty="0"/>
              <a:t> </a:t>
            </a:r>
            <a:r>
              <a:rPr lang="en-US" sz="2800" dirty="0" err="1"/>
              <a:t>hesabı</a:t>
            </a:r>
            <a:r>
              <a:rPr lang="en-US" sz="2800" dirty="0"/>
              <a:t>, </a:t>
            </a:r>
            <a:endParaRPr lang="tr-TR" sz="2800" dirty="0" smtClean="0"/>
          </a:p>
          <a:p>
            <a:pPr marL="0" indent="0" algn="just">
              <a:buNone/>
            </a:pPr>
            <a:r>
              <a:rPr lang="en-US" sz="2800" dirty="0" smtClean="0"/>
              <a:t>• </a:t>
            </a:r>
            <a:r>
              <a:rPr lang="en-US" sz="2800" dirty="0" err="1"/>
              <a:t>Teminat</a:t>
            </a:r>
            <a:r>
              <a:rPr lang="en-US" sz="2800" dirty="0"/>
              <a:t> </a:t>
            </a:r>
            <a:r>
              <a:rPr lang="en-US" sz="2800" dirty="0" err="1"/>
              <a:t>hesabı</a:t>
            </a:r>
            <a:r>
              <a:rPr lang="en-US" sz="2800" dirty="0"/>
              <a:t>. </a:t>
            </a:r>
            <a:endParaRPr lang="tr-TR" sz="2800" dirty="0" smtClean="0"/>
          </a:p>
          <a:p>
            <a:pPr marL="0" indent="0" algn="just">
              <a:buNone/>
            </a:pPr>
            <a:r>
              <a:rPr lang="en-US" sz="2800" dirty="0" smtClean="0"/>
              <a:t>• </a:t>
            </a:r>
            <a:r>
              <a:rPr lang="en-US" sz="2800" dirty="0" err="1"/>
              <a:t>Harç</a:t>
            </a:r>
            <a:r>
              <a:rPr lang="en-US" sz="2800" dirty="0"/>
              <a:t> </a:t>
            </a:r>
            <a:r>
              <a:rPr lang="en-US" sz="2800" dirty="0" err="1"/>
              <a:t>hesabı</a:t>
            </a:r>
            <a:r>
              <a:rPr lang="en-US" sz="2800" dirty="0"/>
              <a:t>, </a:t>
            </a:r>
            <a:endParaRPr lang="tr-TR" sz="2800" dirty="0" smtClean="0"/>
          </a:p>
          <a:p>
            <a:pPr marL="0" indent="0" algn="just">
              <a:buNone/>
            </a:pPr>
            <a:r>
              <a:rPr lang="en-US" sz="2800" dirty="0" smtClean="0"/>
              <a:t>• </a:t>
            </a:r>
            <a:r>
              <a:rPr lang="en-US" sz="2800" dirty="0" err="1"/>
              <a:t>Gelir</a:t>
            </a:r>
            <a:r>
              <a:rPr lang="en-US" sz="2800" dirty="0"/>
              <a:t> </a:t>
            </a:r>
            <a:r>
              <a:rPr lang="en-US" sz="2800" dirty="0" err="1"/>
              <a:t>ve</a:t>
            </a:r>
            <a:r>
              <a:rPr lang="en-US" sz="2800" dirty="0"/>
              <a:t> </a:t>
            </a:r>
            <a:r>
              <a:rPr lang="en-US" sz="2800" dirty="0" err="1"/>
              <a:t>Damga</a:t>
            </a:r>
            <a:r>
              <a:rPr lang="en-US" sz="2800" dirty="0"/>
              <a:t> </a:t>
            </a:r>
            <a:r>
              <a:rPr lang="en-US" sz="2800" dirty="0" err="1"/>
              <a:t>Vergisi</a:t>
            </a:r>
            <a:r>
              <a:rPr lang="en-US" sz="2800" dirty="0"/>
              <a:t> </a:t>
            </a:r>
            <a:r>
              <a:rPr lang="en-US" sz="2800" dirty="0" err="1"/>
              <a:t>Tevkifatı</a:t>
            </a:r>
            <a:r>
              <a:rPr lang="en-US" sz="2800" dirty="0"/>
              <a:t> (</a:t>
            </a:r>
            <a:r>
              <a:rPr lang="en-US" sz="2800" dirty="0" err="1"/>
              <a:t>Stopaj</a:t>
            </a:r>
            <a:r>
              <a:rPr lang="en-US" sz="2800" dirty="0"/>
              <a:t>) </a:t>
            </a:r>
            <a:r>
              <a:rPr lang="en-US" sz="2800" dirty="0" err="1"/>
              <a:t>hesabı</a:t>
            </a:r>
            <a:r>
              <a:rPr lang="en-US" sz="2800" dirty="0"/>
              <a:t>.</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8</a:t>
            </a:fld>
            <a:endParaRPr lang="en-US"/>
          </a:p>
        </p:txBody>
      </p:sp>
    </p:spTree>
    <p:extLst>
      <p:ext uri="{BB962C8B-B14F-4D97-AF65-F5344CB8AC3E}">
        <p14:creationId xmlns:p14="http://schemas.microsoft.com/office/powerpoint/2010/main" val="982872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b="1" dirty="0"/>
              <a:t>HUKUK MAHKEMELERINDE BULUNAN KASA HESAPLARI</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b="1" dirty="0" err="1"/>
              <a:t>Vezne</a:t>
            </a:r>
            <a:r>
              <a:rPr lang="en-US" sz="2800" b="1" dirty="0"/>
              <a:t> </a:t>
            </a:r>
            <a:r>
              <a:rPr lang="en-US" sz="2800" b="1" dirty="0" err="1"/>
              <a:t>Kasa</a:t>
            </a:r>
            <a:r>
              <a:rPr lang="en-US" sz="2800" b="1" dirty="0"/>
              <a:t> </a:t>
            </a:r>
            <a:r>
              <a:rPr lang="en-US" sz="2800" b="1" dirty="0" err="1"/>
              <a:t>Hesabı</a:t>
            </a:r>
            <a:r>
              <a:rPr lang="en-US" sz="2800" b="1" dirty="0"/>
              <a:t> </a:t>
            </a:r>
            <a:endParaRPr lang="tr-TR" sz="2800" b="1" dirty="0" smtClean="0"/>
          </a:p>
          <a:p>
            <a:pPr marL="0" indent="0" algn="just">
              <a:buNone/>
            </a:pPr>
            <a:r>
              <a:rPr lang="en-US" sz="2800" b="1" dirty="0" err="1"/>
              <a:t>Hukuk</a:t>
            </a:r>
            <a:r>
              <a:rPr lang="en-US" sz="2800" b="1" dirty="0"/>
              <a:t> </a:t>
            </a:r>
            <a:r>
              <a:rPr lang="en-US" sz="2800" b="1" dirty="0" err="1"/>
              <a:t>Mahkemeler</a:t>
            </a:r>
            <a:r>
              <a:rPr lang="en-US" sz="2800" b="1" dirty="0"/>
              <a:t> </a:t>
            </a:r>
            <a:r>
              <a:rPr lang="en-US" sz="2800" b="1" dirty="0" err="1"/>
              <a:t>Emanet</a:t>
            </a:r>
            <a:r>
              <a:rPr lang="en-US" sz="2800" b="1" dirty="0"/>
              <a:t> Para </a:t>
            </a:r>
            <a:r>
              <a:rPr lang="en-US" sz="2800" b="1" dirty="0" err="1" smtClean="0"/>
              <a:t>Hesabı</a:t>
            </a:r>
            <a:endParaRPr lang="tr-TR" sz="2800" b="1" dirty="0" smtClean="0"/>
          </a:p>
          <a:p>
            <a:pPr marL="0" indent="0" algn="just">
              <a:buNone/>
            </a:pPr>
            <a:r>
              <a:rPr lang="en-US" sz="2800" dirty="0" err="1" smtClean="0"/>
              <a:t>Hukuk</a:t>
            </a:r>
            <a:r>
              <a:rPr lang="en-US" sz="2800" dirty="0" smtClean="0"/>
              <a:t> </a:t>
            </a:r>
            <a:r>
              <a:rPr lang="en-US" sz="2800" dirty="0" err="1" smtClean="0"/>
              <a:t>mahkemelerinde</a:t>
            </a:r>
            <a:r>
              <a:rPr lang="en-US" sz="2800" dirty="0" smtClean="0"/>
              <a:t> </a:t>
            </a:r>
            <a:r>
              <a:rPr lang="en-US" sz="2800" dirty="0" err="1"/>
              <a:t>davacı</a:t>
            </a:r>
            <a:r>
              <a:rPr lang="en-US" sz="2800" dirty="0"/>
              <a:t>, </a:t>
            </a:r>
            <a:r>
              <a:rPr lang="en-US" sz="2800" dirty="0" err="1"/>
              <a:t>yargılama</a:t>
            </a:r>
            <a:r>
              <a:rPr lang="en-US" sz="2800" dirty="0"/>
              <a:t> </a:t>
            </a:r>
            <a:r>
              <a:rPr lang="en-US" sz="2800" dirty="0" err="1"/>
              <a:t>harçları</a:t>
            </a:r>
            <a:r>
              <a:rPr lang="en-US" sz="2800" dirty="0"/>
              <a:t> </a:t>
            </a:r>
            <a:r>
              <a:rPr lang="en-US" sz="2800" dirty="0" err="1" smtClean="0"/>
              <a:t>ile</a:t>
            </a:r>
            <a:r>
              <a:rPr lang="en-US" sz="2800" dirty="0" smtClean="0"/>
              <a:t> </a:t>
            </a:r>
            <a:r>
              <a:rPr lang="en-US" sz="2800" dirty="0"/>
              <a:t>her </a:t>
            </a:r>
            <a:r>
              <a:rPr lang="en-US" sz="2800" dirty="0" err="1"/>
              <a:t>yıl</a:t>
            </a:r>
            <a:r>
              <a:rPr lang="en-US" sz="2800" dirty="0"/>
              <a:t> </a:t>
            </a:r>
            <a:r>
              <a:rPr lang="en-US" sz="2800" dirty="0" err="1"/>
              <a:t>Adalet</a:t>
            </a:r>
            <a:r>
              <a:rPr lang="en-US" sz="2800" dirty="0"/>
              <a:t> </a:t>
            </a:r>
            <a:r>
              <a:rPr lang="en-US" sz="2800" dirty="0" err="1"/>
              <a:t>Bakanlıgı</a:t>
            </a:r>
            <a:r>
              <a:rPr lang="en-US" sz="2800" dirty="0"/>
              <a:t> </a:t>
            </a:r>
            <a:r>
              <a:rPr lang="en-US" sz="2800" dirty="0" err="1"/>
              <a:t>tarafından</a:t>
            </a:r>
            <a:r>
              <a:rPr lang="en-US" sz="2800" dirty="0"/>
              <a:t> </a:t>
            </a:r>
            <a:r>
              <a:rPr lang="en-US" sz="2800" dirty="0" err="1"/>
              <a:t>çıkarılacak</a:t>
            </a:r>
            <a:r>
              <a:rPr lang="en-US" sz="2800" dirty="0"/>
              <a:t> </a:t>
            </a:r>
            <a:r>
              <a:rPr lang="en-US" sz="2800" dirty="0" err="1" smtClean="0"/>
              <a:t>gider</a:t>
            </a:r>
            <a:r>
              <a:rPr lang="en-US" sz="2800" dirty="0" smtClean="0"/>
              <a:t> </a:t>
            </a:r>
            <a:r>
              <a:rPr lang="en-US" sz="2800" dirty="0" err="1"/>
              <a:t>avansı</a:t>
            </a:r>
            <a:r>
              <a:rPr lang="en-US" sz="2800" dirty="0"/>
              <a:t> </a:t>
            </a:r>
            <a:r>
              <a:rPr lang="en-US" sz="2800" dirty="0" err="1" smtClean="0"/>
              <a:t>tarifesinde</a:t>
            </a:r>
            <a:r>
              <a:rPr lang="en-US" sz="2800" dirty="0" smtClean="0"/>
              <a:t> </a:t>
            </a:r>
            <a:r>
              <a:rPr lang="en-US" sz="2800" dirty="0" err="1" smtClean="0"/>
              <a:t>belirlenecek</a:t>
            </a:r>
            <a:r>
              <a:rPr lang="en-US" sz="2800" dirty="0" smtClean="0"/>
              <a:t> </a:t>
            </a:r>
            <a:r>
              <a:rPr lang="en-US" sz="2800" dirty="0" err="1"/>
              <a:t>olan</a:t>
            </a:r>
            <a:r>
              <a:rPr lang="en-US" sz="2800" dirty="0"/>
              <a:t> </a:t>
            </a:r>
            <a:r>
              <a:rPr lang="en-US" sz="2800" dirty="0" err="1"/>
              <a:t>tutarı</a:t>
            </a:r>
            <a:r>
              <a:rPr lang="en-US" sz="2800" dirty="0"/>
              <a:t> </a:t>
            </a:r>
            <a:r>
              <a:rPr lang="en-US" sz="2800" dirty="0" err="1"/>
              <a:t>dava</a:t>
            </a:r>
            <a:r>
              <a:rPr lang="en-US" sz="2800" dirty="0"/>
              <a:t> </a:t>
            </a:r>
            <a:r>
              <a:rPr lang="en-US" sz="2800" dirty="0" err="1"/>
              <a:t>açarken</a:t>
            </a:r>
            <a:r>
              <a:rPr lang="en-US" sz="2800" dirty="0"/>
              <a:t> </a:t>
            </a:r>
            <a:r>
              <a:rPr lang="en-US" sz="2800" dirty="0" err="1"/>
              <a:t>mahkeme</a:t>
            </a:r>
            <a:r>
              <a:rPr lang="en-US" sz="2800" dirty="0"/>
              <a:t> </a:t>
            </a:r>
            <a:r>
              <a:rPr lang="en-US" sz="2800" dirty="0" err="1" smtClean="0"/>
              <a:t>veznesine</a:t>
            </a:r>
            <a:r>
              <a:rPr lang="en-US" sz="2800" dirty="0" smtClean="0"/>
              <a:t> </a:t>
            </a:r>
            <a:r>
              <a:rPr lang="en-US" sz="2800" dirty="0" err="1"/>
              <a:t>yatırmak</a:t>
            </a:r>
            <a:r>
              <a:rPr lang="en-US" sz="2800" dirty="0"/>
              <a:t> </a:t>
            </a:r>
            <a:r>
              <a:rPr lang="en-US" sz="2800" dirty="0" err="1"/>
              <a:t>zorundadır</a:t>
            </a:r>
            <a:r>
              <a:rPr lang="en-US" sz="2800" dirty="0" smtClean="0"/>
              <a:t>.</a:t>
            </a:r>
            <a:endParaRPr lang="tr-TR" sz="2800" dirty="0" smtClean="0"/>
          </a:p>
          <a:p>
            <a:pPr marL="0" indent="0" algn="just">
              <a:buNone/>
            </a:pPr>
            <a:r>
              <a:rPr lang="en-US" sz="2800" b="1" dirty="0" smtClean="0"/>
              <a:t>G</a:t>
            </a:r>
            <a:r>
              <a:rPr lang="tr-TR" sz="2800" b="1" dirty="0" smtClean="0"/>
              <a:t>i</a:t>
            </a:r>
            <a:r>
              <a:rPr lang="en-US" sz="2800" b="1" dirty="0" smtClean="0"/>
              <a:t>der </a:t>
            </a:r>
            <a:r>
              <a:rPr lang="en-US" sz="2800" b="1" dirty="0" err="1"/>
              <a:t>avansı</a:t>
            </a:r>
            <a:r>
              <a:rPr lang="en-US" sz="2800" b="1" dirty="0"/>
              <a:t>: </a:t>
            </a:r>
            <a:r>
              <a:rPr lang="en-US" sz="2800" dirty="0"/>
              <a:t>Her </a:t>
            </a:r>
            <a:r>
              <a:rPr lang="en-US" sz="2800" dirty="0" err="1"/>
              <a:t>türlü</a:t>
            </a:r>
            <a:r>
              <a:rPr lang="en-US" sz="2800" dirty="0"/>
              <a:t> </a:t>
            </a:r>
            <a:r>
              <a:rPr lang="en-US" sz="2800" dirty="0" err="1" smtClean="0"/>
              <a:t>tebligat</a:t>
            </a:r>
            <a:r>
              <a:rPr lang="en-US" sz="2800" dirty="0" smtClean="0"/>
              <a:t> </a:t>
            </a:r>
            <a:r>
              <a:rPr lang="en-US" sz="2800" dirty="0" err="1"/>
              <a:t>ve</a:t>
            </a:r>
            <a:r>
              <a:rPr lang="en-US" sz="2800" dirty="0"/>
              <a:t> </a:t>
            </a:r>
            <a:r>
              <a:rPr lang="en-US" sz="2800" dirty="0" err="1"/>
              <a:t>posta</a:t>
            </a:r>
            <a:r>
              <a:rPr lang="en-US" sz="2800" dirty="0"/>
              <a:t> </a:t>
            </a:r>
            <a:r>
              <a:rPr lang="en-US" sz="2800" dirty="0" err="1" smtClean="0"/>
              <a:t>ücretleri</a:t>
            </a:r>
            <a:r>
              <a:rPr lang="en-US" sz="2800" dirty="0" smtClean="0"/>
              <a:t>, </a:t>
            </a:r>
            <a:r>
              <a:rPr lang="en-US" sz="2800" dirty="0" err="1" smtClean="0"/>
              <a:t>kesif</a:t>
            </a:r>
            <a:r>
              <a:rPr lang="en-US" sz="2800" dirty="0" smtClean="0"/>
              <a:t> </a:t>
            </a:r>
            <a:r>
              <a:rPr lang="en-US" sz="2800" dirty="0" err="1" smtClean="0"/>
              <a:t>giderleri</a:t>
            </a:r>
            <a:r>
              <a:rPr lang="en-US" sz="2800" dirty="0" smtClean="0"/>
              <a:t>, </a:t>
            </a:r>
            <a:r>
              <a:rPr lang="en-US" sz="2800" dirty="0" err="1" smtClean="0"/>
              <a:t>bilirkisi</a:t>
            </a:r>
            <a:r>
              <a:rPr lang="en-US" sz="2800" dirty="0" smtClean="0"/>
              <a:t> </a:t>
            </a:r>
            <a:r>
              <a:rPr lang="en-US" sz="2800" dirty="0" err="1"/>
              <a:t>ve</a:t>
            </a:r>
            <a:r>
              <a:rPr lang="en-US" sz="2800" dirty="0"/>
              <a:t> </a:t>
            </a:r>
            <a:r>
              <a:rPr lang="en-US" sz="2800" dirty="0" err="1"/>
              <a:t>tanık</a:t>
            </a:r>
            <a:r>
              <a:rPr lang="en-US" sz="2800" dirty="0"/>
              <a:t> </a:t>
            </a:r>
            <a:r>
              <a:rPr lang="en-US" sz="2800" dirty="0" err="1" smtClean="0"/>
              <a:t>ücretleri</a:t>
            </a:r>
            <a:r>
              <a:rPr lang="en-US" sz="2800" dirty="0" smtClean="0"/>
              <a:t> </a:t>
            </a:r>
            <a:r>
              <a:rPr lang="en-US" sz="2800" dirty="0" err="1" smtClean="0"/>
              <a:t>gibi</a:t>
            </a:r>
            <a:r>
              <a:rPr lang="en-US" sz="2800" dirty="0" smtClean="0"/>
              <a:t> </a:t>
            </a:r>
            <a:r>
              <a:rPr lang="en-US" sz="2800" dirty="0" err="1" smtClean="0"/>
              <a:t>giderler</a:t>
            </a:r>
            <a:r>
              <a:rPr lang="en-US" sz="2800" dirty="0" smtClean="0"/>
              <a:t> </a:t>
            </a:r>
            <a:r>
              <a:rPr lang="en-US" sz="2800" dirty="0" err="1" smtClean="0"/>
              <a:t>için</a:t>
            </a:r>
            <a:r>
              <a:rPr lang="en-US" sz="2800" dirty="0" smtClean="0"/>
              <a:t> </a:t>
            </a:r>
            <a:r>
              <a:rPr lang="en-US" sz="2800" dirty="0" err="1"/>
              <a:t>davacıdan</a:t>
            </a:r>
            <a:r>
              <a:rPr lang="en-US" sz="2800" dirty="0"/>
              <a:t> </a:t>
            </a:r>
            <a:r>
              <a:rPr lang="en-US" sz="2800" dirty="0" err="1"/>
              <a:t>alınan</a:t>
            </a:r>
            <a:r>
              <a:rPr lang="en-US" sz="2800" dirty="0"/>
              <a:t> </a:t>
            </a:r>
            <a:r>
              <a:rPr lang="en-US" sz="2800" dirty="0" err="1"/>
              <a:t>meblagı</a:t>
            </a:r>
            <a:r>
              <a:rPr lang="en-US" sz="2800" dirty="0"/>
              <a:t> </a:t>
            </a:r>
            <a:r>
              <a:rPr lang="en-US" sz="2800" dirty="0" err="1" smtClean="0"/>
              <a:t>ifade</a:t>
            </a:r>
            <a:r>
              <a:rPr lang="en-US" sz="2800" dirty="0" smtClean="0"/>
              <a:t> </a:t>
            </a:r>
            <a:r>
              <a:rPr lang="en-US" sz="2800" dirty="0" err="1"/>
              <a:t>eder</a:t>
            </a:r>
            <a:r>
              <a:rPr lang="en-US" sz="2800" dirty="0"/>
              <a:t>.</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9</a:t>
            </a:fld>
            <a:endParaRPr lang="en-US"/>
          </a:p>
        </p:txBody>
      </p:sp>
    </p:spTree>
    <p:extLst>
      <p:ext uri="{BB962C8B-B14F-4D97-AF65-F5344CB8AC3E}">
        <p14:creationId xmlns:p14="http://schemas.microsoft.com/office/powerpoint/2010/main" val="4076243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1958E485A8FE4697F4D205D7CD0907" ma:contentTypeVersion="" ma:contentTypeDescription="Create a new document." ma:contentTypeScope="" ma:versionID="7b062e07ddaf9f4ceac13103b8d1351e">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A84BA6-5518-4CE2-A1C1-8CF6FAD68A4D}"/>
</file>

<file path=customXml/itemProps2.xml><?xml version="1.0" encoding="utf-8"?>
<ds:datastoreItem xmlns:ds="http://schemas.openxmlformats.org/officeDocument/2006/customXml" ds:itemID="{3345A7E0-44A0-4EDA-AA86-600979DDAC3C}"/>
</file>

<file path=customXml/itemProps3.xml><?xml version="1.0" encoding="utf-8"?>
<ds:datastoreItem xmlns:ds="http://schemas.openxmlformats.org/officeDocument/2006/customXml" ds:itemID="{D0806F3F-2EB4-40FC-B240-91269D8C27F5}"/>
</file>

<file path=docProps/app.xml><?xml version="1.0" encoding="utf-8"?>
<Properties xmlns="http://schemas.openxmlformats.org/officeDocument/2006/extended-properties" xmlns:vt="http://schemas.openxmlformats.org/officeDocument/2006/docPropsVTypes">
  <TotalTime>5107</TotalTime>
  <Words>3260</Words>
  <Application>Microsoft Office PowerPoint</Application>
  <PresentationFormat>On-screen Show (4:3)</PresentationFormat>
  <Paragraphs>236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Ünite 7 </vt:lpstr>
      <vt:lpstr>Amaçlarımız;</vt:lpstr>
      <vt:lpstr>KASA HESABI</vt:lpstr>
      <vt:lpstr>KASA HESABI BULUNAN BIRIMLER</vt:lpstr>
      <vt:lpstr>Cumhuriyet Bassavcılıgına Baglı Emanet Memurlugu Kasa Hesabı</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HUKUK MAHKEMELERINDE BULUNAN KASA HESAPLARI</vt:lpstr>
      <vt:lpstr>SUÇ EŞYASI EMANET MEMURLUĞU</vt:lpstr>
      <vt:lpstr>SUÇ EŞYASI EMANET MEMURLUĞU</vt:lpstr>
      <vt:lpstr>SUÇ EŞYASI EMANET MEMURLUĞU</vt:lpstr>
      <vt:lpstr>SUÇ EŞYASI EMANET MEMURLUĞU</vt:lpstr>
      <vt:lpstr>FAİZ VE GELİR PARALARI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SCT</dc:creator>
  <cp:lastModifiedBy>SCT</cp:lastModifiedBy>
  <cp:revision>343</cp:revision>
  <cp:lastPrinted>2016-10-14T08:29:01Z</cp:lastPrinted>
  <dcterms:created xsi:type="dcterms:W3CDTF">2016-06-02T12:49:26Z</dcterms:created>
  <dcterms:modified xsi:type="dcterms:W3CDTF">2016-12-20T10:56:28Z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0x0101003B1958E485A8FE4697F4D205D7CD0907</vt:lpwstr>
  </property>
</Properties>
</file>