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8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03" r:id="rId3"/>
    <p:sldId id="304" r:id="rId4"/>
    <p:sldId id="305" r:id="rId5"/>
    <p:sldId id="306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HUKUK MAHKEMESİ İŞLEMLERİ-2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smtClean="0"/>
              <a:t>Ünite 15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KARAR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 smtClean="0"/>
              <a:t>Tahsilâtı</a:t>
            </a:r>
            <a:r>
              <a:rPr lang="en-US" sz="2800" b="1" dirty="0" smtClean="0"/>
              <a:t> </a:t>
            </a:r>
            <a:r>
              <a:rPr lang="en-US" sz="2800" b="1" dirty="0" err="1"/>
              <a:t>Hesaplama</a:t>
            </a:r>
            <a:r>
              <a:rPr lang="en-US" sz="2800" b="1" dirty="0"/>
              <a:t> </a:t>
            </a:r>
            <a:r>
              <a:rPr lang="en-US" sz="2800" b="1" dirty="0" err="1" smtClean="0"/>
              <a:t>İptal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birimde</a:t>
            </a:r>
            <a:r>
              <a:rPr lang="en-US" sz="2800" dirty="0"/>
              <a:t> </a:t>
            </a:r>
            <a:r>
              <a:rPr lang="en-US" sz="2800" dirty="0" err="1" smtClean="0"/>
              <a:t>yanlış</a:t>
            </a:r>
            <a:r>
              <a:rPr lang="en-US" sz="2800" dirty="0" smtClean="0"/>
              <a:t> </a:t>
            </a:r>
            <a:r>
              <a:rPr lang="en-US" sz="2800" dirty="0" err="1"/>
              <a:t>hesaplanan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smtClean="0"/>
              <a:t>da</a:t>
            </a:r>
            <a:r>
              <a:rPr lang="tr-TR" sz="2800" dirty="0" smtClean="0"/>
              <a:t> </a:t>
            </a:r>
            <a:r>
              <a:rPr lang="en-US" sz="2800" dirty="0" err="1" smtClean="0"/>
              <a:t>masrafların</a:t>
            </a:r>
            <a:r>
              <a:rPr lang="en-US" sz="2800" dirty="0" smtClean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 smtClean="0"/>
              <a:t>Reddiyatı</a:t>
            </a:r>
            <a:r>
              <a:rPr lang="en-US" sz="2800" b="1" dirty="0" smtClean="0"/>
              <a:t> </a:t>
            </a:r>
            <a:r>
              <a:rPr lang="en-US" sz="2800" b="1" dirty="0" err="1"/>
              <a:t>Hesaplama</a:t>
            </a:r>
            <a:r>
              <a:rPr lang="en-US" sz="2800" b="1" dirty="0"/>
              <a:t> </a:t>
            </a:r>
            <a:r>
              <a:rPr lang="en-US" sz="2800" b="1" dirty="0" err="1" smtClean="0"/>
              <a:t>İptali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</a:t>
            </a:r>
            <a:r>
              <a:rPr lang="en-US" sz="2800" dirty="0" smtClean="0"/>
              <a:t> </a:t>
            </a:r>
            <a:r>
              <a:rPr lang="en-US" sz="2800" dirty="0" err="1" smtClean="0"/>
              <a:t>reddiyatı</a:t>
            </a:r>
            <a:r>
              <a:rPr lang="en-US" sz="2800" dirty="0" smtClean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 </a:t>
            </a:r>
            <a:r>
              <a:rPr lang="en-US" sz="2800" dirty="0" err="1"/>
              <a:t>iptali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 smtClean="0"/>
              <a:t>hatalı</a:t>
            </a:r>
            <a:r>
              <a:rPr lang="en-US" sz="2800" dirty="0" smtClean="0"/>
              <a:t> </a:t>
            </a:r>
            <a:r>
              <a:rPr lang="en-US" sz="2800" dirty="0" err="1" smtClean="0"/>
              <a:t>reddiyat</a:t>
            </a:r>
            <a:r>
              <a:rPr lang="tr-TR" sz="2800" dirty="0"/>
              <a:t> </a:t>
            </a:r>
            <a:r>
              <a:rPr lang="en-US" sz="2800" dirty="0" err="1" smtClean="0"/>
              <a:t>ödeme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Tahsilât</a:t>
            </a:r>
            <a:r>
              <a:rPr lang="en-US" sz="2800" b="1" dirty="0"/>
              <a:t>/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/>
              <a:t>Karar Tahsilât/Reddiyat Bilgileri </a:t>
            </a:r>
            <a:r>
              <a:rPr lang="sv-SE" sz="2800" dirty="0" smtClean="0"/>
              <a:t>ekranı </a:t>
            </a:r>
            <a:r>
              <a:rPr lang="sv-SE" sz="2800" dirty="0"/>
              <a:t>karar </a:t>
            </a:r>
            <a:r>
              <a:rPr lang="sv-SE" sz="2800" dirty="0" smtClean="0"/>
              <a:t>aflamasına ulaimıi dosyanın </a:t>
            </a:r>
            <a:r>
              <a:rPr lang="sv-SE" sz="2800" dirty="0"/>
              <a:t>karar </a:t>
            </a:r>
            <a:r>
              <a:rPr lang="sv-SE" sz="2800" dirty="0" smtClean="0"/>
              <a:t>yazı</a:t>
            </a:r>
            <a:r>
              <a:rPr lang="en-US" sz="2800" dirty="0" err="1" smtClean="0"/>
              <a:t>mı</a:t>
            </a:r>
            <a:r>
              <a:rPr lang="en-US" sz="2800" dirty="0" smtClean="0"/>
              <a:t> </a:t>
            </a:r>
            <a:r>
              <a:rPr lang="en-US" sz="2800" dirty="0" err="1" smtClean="0"/>
              <a:t>esnasında</a:t>
            </a:r>
            <a:r>
              <a:rPr lang="en-US" sz="2800" dirty="0" smtClean="0"/>
              <a:t> </a:t>
            </a: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görülebildiği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TEMY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Temyiz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davada</a:t>
            </a:r>
            <a:r>
              <a:rPr lang="en-US" sz="2800" dirty="0"/>
              <a:t> </a:t>
            </a: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taraflardan</a:t>
            </a:r>
            <a:r>
              <a:rPr lang="en-US" sz="2800" dirty="0" smtClean="0"/>
              <a:t> </a:t>
            </a:r>
            <a:r>
              <a:rPr lang="en-US" sz="2800" dirty="0" err="1" smtClean="0"/>
              <a:t>birinin</a:t>
            </a:r>
            <a:r>
              <a:rPr lang="tr-TR" sz="2800" dirty="0" smtClean="0"/>
              <a:t> </a:t>
            </a:r>
            <a:r>
              <a:rPr lang="en-US" sz="2800" dirty="0" err="1" smtClean="0"/>
              <a:t>verdiği</a:t>
            </a:r>
            <a:r>
              <a:rPr lang="en-US" sz="2800" dirty="0" smtClean="0"/>
              <a:t> </a:t>
            </a: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dilekçesi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/>
              <a:t>temyizi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Temyiz</a:t>
            </a:r>
            <a:r>
              <a:rPr lang="en-US" sz="2800" b="1" dirty="0"/>
              <a:t> </a:t>
            </a:r>
            <a:r>
              <a:rPr lang="en-US" sz="2800" b="1" dirty="0" err="1" smtClean="0"/>
              <a:t>başvurusunun</a:t>
            </a:r>
            <a:r>
              <a:rPr lang="en-US" sz="2800" b="1" dirty="0" smtClean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 smtClean="0"/>
              <a:t>başvurusunun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/>
              <a:t>davadaki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tarafın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dilekçeyle</a:t>
            </a:r>
            <a:r>
              <a:rPr lang="en-US" sz="2800" dirty="0"/>
              <a:t> </a:t>
            </a:r>
            <a:r>
              <a:rPr lang="en-US" sz="2800" dirty="0" err="1" smtClean="0"/>
              <a:t>yaptığı</a:t>
            </a:r>
            <a:r>
              <a:rPr lang="tr-TR" sz="2800" dirty="0" smtClean="0"/>
              <a:t> </a:t>
            </a:r>
            <a:r>
              <a:rPr lang="en-US" sz="2800" dirty="0" err="1" smtClean="0"/>
              <a:t>temyiz</a:t>
            </a:r>
            <a:r>
              <a:rPr lang="en-US" sz="2800" dirty="0"/>
              <a:t>,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düzeltme</a:t>
            </a:r>
            <a:r>
              <a:rPr lang="en-US" sz="2800" dirty="0"/>
              <a:t> </a:t>
            </a:r>
            <a:r>
              <a:rPr lang="en-US" sz="2800" dirty="0" err="1" smtClean="0"/>
              <a:t>başvurusuna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2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TEMY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Temyiz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davada</a:t>
            </a:r>
            <a:r>
              <a:rPr lang="en-US" sz="2800" dirty="0"/>
              <a:t> </a:t>
            </a: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taraflardan</a:t>
            </a:r>
            <a:r>
              <a:rPr lang="en-US" sz="2800" dirty="0" smtClean="0"/>
              <a:t> </a:t>
            </a:r>
            <a:r>
              <a:rPr lang="en-US" sz="2800" dirty="0" err="1" smtClean="0"/>
              <a:t>birinin</a:t>
            </a:r>
            <a:r>
              <a:rPr lang="tr-TR" sz="2800" dirty="0" smtClean="0"/>
              <a:t> </a:t>
            </a:r>
            <a:r>
              <a:rPr lang="en-US" sz="2800" dirty="0" err="1" smtClean="0"/>
              <a:t>verdiği</a:t>
            </a:r>
            <a:r>
              <a:rPr lang="en-US" sz="2800" dirty="0" smtClean="0"/>
              <a:t> </a:t>
            </a: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dilekçesi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/>
              <a:t>temyizi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Temyiz</a:t>
            </a:r>
            <a:r>
              <a:rPr lang="en-US" sz="2800" b="1" dirty="0"/>
              <a:t> </a:t>
            </a:r>
            <a:r>
              <a:rPr lang="en-US" sz="2800" b="1" dirty="0" err="1" smtClean="0"/>
              <a:t>başvurusunun</a:t>
            </a:r>
            <a:r>
              <a:rPr lang="en-US" sz="2800" b="1" dirty="0" smtClean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 smtClean="0"/>
              <a:t>başvurusunun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/>
              <a:t>davadaki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tarafın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dilekçeyle</a:t>
            </a:r>
            <a:r>
              <a:rPr lang="en-US" sz="2800" dirty="0"/>
              <a:t> </a:t>
            </a:r>
            <a:r>
              <a:rPr lang="en-US" sz="2800" dirty="0" err="1" smtClean="0"/>
              <a:t>yaptığı</a:t>
            </a:r>
            <a:r>
              <a:rPr lang="tr-TR" sz="2800" dirty="0" smtClean="0"/>
              <a:t> </a:t>
            </a:r>
            <a:r>
              <a:rPr lang="en-US" sz="2800" dirty="0" err="1" smtClean="0"/>
              <a:t>temyiz</a:t>
            </a:r>
            <a:r>
              <a:rPr lang="en-US" sz="2800" dirty="0"/>
              <a:t>,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düzeltme</a:t>
            </a:r>
            <a:r>
              <a:rPr lang="en-US" sz="2800" dirty="0"/>
              <a:t> </a:t>
            </a:r>
            <a:r>
              <a:rPr lang="en-US" sz="2800" dirty="0" err="1" smtClean="0"/>
              <a:t>başvurusuna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1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TEMY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Temyiz</a:t>
            </a:r>
            <a:r>
              <a:rPr lang="en-US" sz="2800" b="1" dirty="0"/>
              <a:t> </a:t>
            </a:r>
            <a:r>
              <a:rPr lang="en-US" sz="2800" b="1" dirty="0" err="1"/>
              <a:t>Formunun</a:t>
            </a:r>
            <a:r>
              <a:rPr lang="en-US" sz="2800" b="1" dirty="0"/>
              <a:t> </a:t>
            </a:r>
            <a:r>
              <a:rPr lang="en-US" sz="2800" b="1" dirty="0" err="1" smtClean="0"/>
              <a:t>Doldurulması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formunun</a:t>
            </a:r>
            <a:r>
              <a:rPr lang="en-US" sz="2800" dirty="0"/>
              <a:t> </a:t>
            </a:r>
            <a:r>
              <a:rPr lang="en-US" sz="2800" dirty="0" err="1" smtClean="0"/>
              <a:t>doldurulması</a:t>
            </a:r>
            <a:r>
              <a:rPr lang="en-US" sz="2800" dirty="0" smtClean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 smtClean="0"/>
              <a:t>Yargıtay’a</a:t>
            </a:r>
            <a:r>
              <a:rPr lang="en-US" sz="2800" dirty="0" smtClean="0"/>
              <a:t> </a:t>
            </a:r>
            <a:r>
              <a:rPr lang="en-US" sz="2800" dirty="0" err="1"/>
              <a:t>gönderilirken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tr-TR" sz="2800" dirty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aldığı</a:t>
            </a:r>
            <a:r>
              <a:rPr lang="en-US" sz="2800" dirty="0" smtClean="0"/>
              <a:t> </a:t>
            </a: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formunun</a:t>
            </a:r>
            <a:r>
              <a:rPr lang="en-US" sz="2800" dirty="0"/>
              <a:t> </a:t>
            </a:r>
            <a:r>
              <a:rPr lang="en-US" sz="2800" dirty="0" err="1" smtClean="0"/>
              <a:t>doldurulması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Temyiz</a:t>
            </a:r>
            <a:r>
              <a:rPr lang="en-US" sz="2800" b="1" dirty="0"/>
              <a:t> </a:t>
            </a:r>
            <a:r>
              <a:rPr lang="en-US" sz="2800" b="1" dirty="0" err="1"/>
              <a:t>Sonucunun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Temyiz</a:t>
            </a:r>
            <a:r>
              <a:rPr lang="en-US" sz="2800" dirty="0" smtClean="0"/>
              <a:t> </a:t>
            </a:r>
            <a:r>
              <a:rPr lang="en-US" sz="2800" dirty="0" err="1"/>
              <a:t>sonucunun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/>
              <a:t>temyiz</a:t>
            </a:r>
            <a:r>
              <a:rPr lang="en-US" sz="2800" dirty="0"/>
              <a:t>/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düzeltme</a:t>
            </a:r>
            <a:r>
              <a:rPr lang="en-US" sz="2800" dirty="0" smtClean="0"/>
              <a:t>/</a:t>
            </a:r>
            <a:r>
              <a:rPr lang="en-US" sz="2800" dirty="0" err="1" smtClean="0"/>
              <a:t>itiraz</a:t>
            </a:r>
            <a:r>
              <a:rPr lang="tr-TR" sz="2800" dirty="0"/>
              <a:t> </a:t>
            </a:r>
            <a:r>
              <a:rPr lang="en-US" sz="2800" dirty="0" err="1" smtClean="0"/>
              <a:t>sonucunun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Temyizden</a:t>
            </a:r>
            <a:r>
              <a:rPr lang="en-US" sz="2800" b="1" dirty="0"/>
              <a:t> </a:t>
            </a:r>
            <a:r>
              <a:rPr lang="en-US" sz="2800" b="1" dirty="0" err="1"/>
              <a:t>Vazgeçme</a:t>
            </a:r>
            <a:r>
              <a:rPr lang="en-US" sz="2800" b="1" dirty="0"/>
              <a:t> </a:t>
            </a:r>
            <a:r>
              <a:rPr lang="en-US" sz="2800" b="1" dirty="0" err="1"/>
              <a:t>Dilekçesinin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Temyizden</a:t>
            </a:r>
            <a:r>
              <a:rPr lang="en-US" sz="2800" dirty="0"/>
              <a:t> </a:t>
            </a:r>
            <a:r>
              <a:rPr lang="en-US" sz="2800" dirty="0" err="1"/>
              <a:t>vazgeçme</a:t>
            </a:r>
            <a:r>
              <a:rPr lang="en-US" sz="2800" dirty="0"/>
              <a:t> </a:t>
            </a:r>
            <a:r>
              <a:rPr lang="en-US" sz="2800" dirty="0" err="1"/>
              <a:t>dilekçesinin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temyizden</a:t>
            </a:r>
            <a:r>
              <a:rPr lang="en-US" sz="2800" dirty="0" smtClean="0"/>
              <a:t> </a:t>
            </a:r>
            <a:r>
              <a:rPr lang="en-US" sz="2800" dirty="0" err="1"/>
              <a:t>vazgeçme</a:t>
            </a:r>
            <a:r>
              <a:rPr lang="en-US" sz="2800" dirty="0"/>
              <a:t> </a:t>
            </a:r>
            <a:r>
              <a:rPr lang="en-US" sz="2800" dirty="0" err="1" smtClean="0"/>
              <a:t>dilekçesinin</a:t>
            </a:r>
            <a:r>
              <a:rPr lang="tr-TR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69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</a:t>
            </a:r>
            <a:r>
              <a:rPr lang="tr-TR" b="1" dirty="0" smtClean="0"/>
              <a:t>ĞİŞİK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D</a:t>
            </a:r>
            <a:r>
              <a:rPr lang="en-US" sz="2800" dirty="0" err="1" smtClean="0"/>
              <a:t>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/>
              <a:t>görülmesi</a:t>
            </a:r>
            <a:r>
              <a:rPr lang="en-US" sz="2800" dirty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farklı</a:t>
            </a:r>
            <a:r>
              <a:rPr lang="tr-TR" sz="2800" dirty="0" smtClean="0"/>
              <a:t> 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çevresinden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esasa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 smtClean="0"/>
              <a:t>işlerde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gerçekleştirilen</a:t>
            </a:r>
            <a:r>
              <a:rPr lang="en-US" sz="2800" dirty="0" smtClean="0"/>
              <a:t> </a:t>
            </a:r>
            <a:r>
              <a:rPr lang="en-US" sz="2800" dirty="0" err="1" smtClean="0"/>
              <a:t>faaliyetlerin</a:t>
            </a:r>
            <a:r>
              <a:rPr lang="tr-TR" sz="2800" dirty="0" smtClean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 smtClean="0"/>
              <a:t>değişik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tr-TR" sz="2800" dirty="0" smtClean="0"/>
              <a:t> </a:t>
            </a:r>
            <a:r>
              <a:rPr lang="en-US" sz="2800" dirty="0" err="1" smtClean="0"/>
              <a:t>modülü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:</a:t>
            </a:r>
            <a:endParaRPr lang="tr-TR" sz="2800" dirty="0" smtClean="0"/>
          </a:p>
          <a:p>
            <a:pPr marL="0" indent="0" algn="just">
              <a:buNone/>
            </a:pPr>
            <a:r>
              <a:rPr lang="tr-TR" sz="2800" b="1" dirty="0" smtClean="0"/>
              <a:t>D</a:t>
            </a:r>
            <a:r>
              <a:rPr lang="en-US" sz="2800" b="1" dirty="0" err="1" smtClean="0"/>
              <a:t>eğişik</a:t>
            </a:r>
            <a:r>
              <a:rPr lang="en-US" sz="2800" b="1" dirty="0" smtClean="0"/>
              <a:t> İ</a:t>
            </a:r>
            <a:r>
              <a:rPr lang="tr-TR" sz="2800" b="1" dirty="0" smtClean="0"/>
              <a:t>ş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err="1"/>
              <a:t>D</a:t>
            </a:r>
            <a:r>
              <a:rPr lang="en-US" sz="2800" dirty="0" err="1" smtClean="0"/>
              <a:t>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,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biriminin</a:t>
            </a:r>
            <a:r>
              <a:rPr lang="en-US" sz="2800" dirty="0"/>
              <a:t> </a:t>
            </a:r>
            <a:r>
              <a:rPr lang="en-US" sz="2800" dirty="0" err="1" smtClean="0"/>
              <a:t>kaydını</a:t>
            </a:r>
            <a:r>
              <a:rPr lang="en-US" sz="2800" dirty="0" smtClean="0"/>
              <a:t> </a:t>
            </a:r>
            <a:r>
              <a:rPr lang="en-US" sz="2800" dirty="0" err="1" smtClean="0"/>
              <a:t>yaptığı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tr-TR" sz="2800" dirty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8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DEĞİŞİK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 smtClean="0"/>
              <a:t>D</a:t>
            </a:r>
            <a:r>
              <a:rPr lang="en-US" sz="2800" b="1" dirty="0" err="1" smtClean="0"/>
              <a:t>eğişik</a:t>
            </a:r>
            <a:r>
              <a:rPr lang="en-US" sz="2800" b="1" dirty="0" smtClean="0"/>
              <a:t> İ</a:t>
            </a:r>
            <a:r>
              <a:rPr lang="tr-TR" sz="2800" b="1" dirty="0" smtClean="0"/>
              <a:t>ş</a:t>
            </a:r>
            <a:r>
              <a:rPr lang="en-US" sz="2800" b="1" dirty="0" smtClean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smtClean="0"/>
              <a:t>D</a:t>
            </a:r>
            <a:r>
              <a:rPr lang="en-US" sz="2800" dirty="0" err="1" smtClean="0"/>
              <a:t>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, </a:t>
            </a:r>
            <a:r>
              <a:rPr lang="en-US" sz="2800" dirty="0" err="1" smtClean="0"/>
              <a:t>değişik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talebine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b="1" dirty="0" smtClean="0"/>
              <a:t>D</a:t>
            </a:r>
            <a:r>
              <a:rPr lang="en-US" sz="2800" b="1" dirty="0" err="1" smtClean="0"/>
              <a:t>eğişik</a:t>
            </a:r>
            <a:r>
              <a:rPr lang="en-US" sz="2800" b="1" dirty="0" smtClean="0"/>
              <a:t> İ</a:t>
            </a:r>
            <a:r>
              <a:rPr lang="tr-TR" sz="2800" b="1" dirty="0" smtClean="0"/>
              <a:t>ş</a:t>
            </a:r>
            <a:r>
              <a:rPr lang="en-US" sz="2800" b="1" dirty="0" smtClean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 smtClean="0"/>
              <a:t>Evrakı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err="1"/>
              <a:t>D</a:t>
            </a:r>
            <a:r>
              <a:rPr lang="en-US" sz="2800" dirty="0" err="1" smtClean="0"/>
              <a:t>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evrakı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hazırlama</a:t>
            </a:r>
            <a:r>
              <a:rPr lang="en-US" sz="2800" dirty="0"/>
              <a:t>, </a:t>
            </a:r>
            <a:r>
              <a:rPr lang="en-US" sz="2800" dirty="0" err="1" smtClean="0"/>
              <a:t>değişik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talebine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verildikten</a:t>
            </a:r>
            <a:r>
              <a:rPr lang="en-US" sz="2800" dirty="0"/>
              <a:t> </a:t>
            </a:r>
            <a:r>
              <a:rPr lang="en-US" sz="2800" dirty="0" err="1" smtClean="0"/>
              <a:t>sonra</a:t>
            </a:r>
            <a:r>
              <a:rPr lang="tr-TR" sz="2800" dirty="0"/>
              <a:t> </a:t>
            </a:r>
            <a:r>
              <a:rPr lang="en-US" sz="2800" dirty="0" err="1" smtClean="0"/>
              <a:t>değişik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evrakı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84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TEREKE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Tereke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tereke</a:t>
            </a:r>
            <a:r>
              <a:rPr lang="en-US" sz="2800" dirty="0"/>
              <a:t> </a:t>
            </a:r>
            <a:r>
              <a:rPr lang="en-US" sz="2800" dirty="0" err="1" smtClean="0"/>
              <a:t>davaları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</a:t>
            </a:r>
            <a:r>
              <a:rPr lang="sv-SE" sz="2800" dirty="0" smtClean="0"/>
              <a:t>nda </a:t>
            </a:r>
            <a:r>
              <a:rPr lang="sv-SE" sz="2800" dirty="0" smtClean="0"/>
              <a:t>gerçekleştirimini </a:t>
            </a:r>
            <a:r>
              <a:rPr lang="sv-SE" sz="2800" dirty="0" smtClean="0"/>
              <a:t>kapsamaktadır</a:t>
            </a:r>
            <a:r>
              <a:rPr lang="sv-SE" sz="2800" dirty="0"/>
              <a:t>. Tereke </a:t>
            </a:r>
            <a:r>
              <a:rPr lang="sv-SE" sz="2800" dirty="0" smtClean="0"/>
              <a:t>işlemleri </a:t>
            </a:r>
            <a:r>
              <a:rPr lang="sv-SE" sz="2800" dirty="0"/>
              <a:t>modülü, </a:t>
            </a:r>
            <a:r>
              <a:rPr lang="sv-SE" sz="2800" dirty="0" smtClean="0"/>
              <a:t>aşağıda </a:t>
            </a:r>
            <a:r>
              <a:rPr lang="sv-SE" sz="2800" dirty="0" smtClean="0"/>
              <a:t>listesi</a:t>
            </a:r>
            <a:r>
              <a:rPr lang="tr-TR" sz="2800" dirty="0" smtClean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b="1" dirty="0" err="1"/>
              <a:t>Tereke</a:t>
            </a:r>
            <a:r>
              <a:rPr lang="en-US" sz="2800" b="1" dirty="0"/>
              <a:t> </a:t>
            </a:r>
            <a:r>
              <a:rPr lang="en-US" sz="2800" b="1" dirty="0" err="1" smtClean="0"/>
              <a:t>tutanağının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Tereke</a:t>
            </a:r>
            <a:r>
              <a:rPr lang="en-US" sz="2800" dirty="0"/>
              <a:t> </a:t>
            </a:r>
            <a:r>
              <a:rPr lang="en-US" sz="2800" dirty="0" err="1" smtClean="0"/>
              <a:t>tutanağının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 </a:t>
            </a:r>
            <a:r>
              <a:rPr lang="en-US" sz="2800" dirty="0" err="1"/>
              <a:t>dosyadaki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tereke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tespitinin</a:t>
            </a:r>
            <a:r>
              <a:rPr lang="tr-TR" sz="2800" dirty="0"/>
              <a:t> </a:t>
            </a:r>
            <a:r>
              <a:rPr lang="pt-BR" sz="2800" dirty="0" smtClean="0"/>
              <a:t>yapılarak </a:t>
            </a:r>
            <a:r>
              <a:rPr lang="pt-BR" sz="2800" dirty="0"/>
              <a:t>teslim </a:t>
            </a:r>
            <a:r>
              <a:rPr lang="pt-BR" sz="2800" dirty="0" smtClean="0"/>
              <a:t>tutanağının </a:t>
            </a:r>
            <a:r>
              <a:rPr lang="pt-BR" sz="2800" dirty="0" smtClean="0"/>
              <a:t>hazırlandığı ekrandır</a:t>
            </a:r>
            <a:r>
              <a:rPr lang="pt-BR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34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TEREKE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Tereke</a:t>
            </a:r>
            <a:r>
              <a:rPr lang="en-US" sz="2800" b="1" dirty="0"/>
              <a:t> </a:t>
            </a:r>
            <a:r>
              <a:rPr lang="en-US" sz="2800" b="1" dirty="0" err="1" smtClean="0"/>
              <a:t>İdare</a:t>
            </a:r>
            <a:r>
              <a:rPr lang="en-US" sz="2800" b="1" dirty="0" smtClean="0"/>
              <a:t> </a:t>
            </a:r>
            <a:r>
              <a:rPr lang="en-US" sz="2800" b="1" dirty="0" err="1"/>
              <a:t>Memuru</a:t>
            </a:r>
            <a:r>
              <a:rPr lang="en-US" sz="2800" b="1" dirty="0"/>
              <a:t> </a:t>
            </a:r>
            <a:r>
              <a:rPr lang="en-US" sz="2800" b="1" dirty="0" err="1" smtClean="0"/>
              <a:t>Ataması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Tereke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memuru</a:t>
            </a:r>
            <a:r>
              <a:rPr lang="en-US" sz="2800" dirty="0"/>
              <a:t> </a:t>
            </a:r>
            <a:r>
              <a:rPr lang="en-US" sz="2800" dirty="0" err="1" smtClean="0"/>
              <a:t>ataması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taraflara</a:t>
            </a:r>
            <a:r>
              <a:rPr lang="en-US" sz="2800" dirty="0" smtClean="0"/>
              <a:t> </a:t>
            </a:r>
            <a:r>
              <a:rPr lang="en-US" sz="2800" dirty="0" err="1"/>
              <a:t>tereke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 smtClean="0"/>
              <a:t>memuru</a:t>
            </a:r>
            <a:r>
              <a:rPr lang="tr-TR" sz="2800" dirty="0"/>
              <a:t> </a:t>
            </a:r>
            <a:r>
              <a:rPr lang="en-US" sz="2800" dirty="0" err="1" smtClean="0"/>
              <a:t>atanması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Tereke</a:t>
            </a:r>
            <a:r>
              <a:rPr lang="en-US" sz="2800" b="1" dirty="0"/>
              <a:t> </a:t>
            </a:r>
            <a:r>
              <a:rPr lang="en-US" sz="2800" b="1" dirty="0" err="1"/>
              <a:t>Tespit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Teslim</a:t>
            </a:r>
            <a:r>
              <a:rPr lang="en-US" sz="2800" b="1" dirty="0"/>
              <a:t> </a:t>
            </a:r>
            <a:r>
              <a:rPr lang="en-US" sz="2800" b="1" dirty="0" err="1" smtClean="0"/>
              <a:t>tutanağı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Tereke</a:t>
            </a:r>
            <a:r>
              <a:rPr lang="en-US" sz="2800" dirty="0" smtClean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, </a:t>
            </a:r>
            <a:r>
              <a:rPr lang="en-US" sz="2800" dirty="0" err="1"/>
              <a:t>dosyadaki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tereke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tespitinin</a:t>
            </a:r>
            <a:r>
              <a:rPr lang="tr-TR" sz="2800" dirty="0"/>
              <a:t> </a:t>
            </a:r>
            <a:r>
              <a:rPr lang="pt-BR" sz="2800" dirty="0" smtClean="0"/>
              <a:t>yapılarak </a:t>
            </a:r>
            <a:r>
              <a:rPr lang="pt-BR" sz="2800" dirty="0"/>
              <a:t>teslim </a:t>
            </a:r>
            <a:r>
              <a:rPr lang="pt-BR" sz="2800" dirty="0" smtClean="0"/>
              <a:t>tutanağının </a:t>
            </a:r>
            <a:r>
              <a:rPr lang="pt-BR" sz="2800" dirty="0" smtClean="0"/>
              <a:t>hazırlandığı ekrandır.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Taşınmaz</a:t>
            </a:r>
            <a:r>
              <a:rPr lang="en-US" sz="2800" b="1" dirty="0" smtClean="0"/>
              <a:t> </a:t>
            </a:r>
            <a:r>
              <a:rPr lang="en-US" sz="2800" b="1" dirty="0"/>
              <a:t>Mal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Taşınmaz</a:t>
            </a:r>
            <a:r>
              <a:rPr lang="en-US" sz="2800" dirty="0" smtClean="0"/>
              <a:t> </a:t>
            </a:r>
            <a:r>
              <a:rPr lang="en-US" sz="2800" dirty="0"/>
              <a:t>mal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taşınmaz</a:t>
            </a:r>
            <a:r>
              <a:rPr lang="en-US" sz="2800" dirty="0" smtClean="0"/>
              <a:t> </a:t>
            </a:r>
            <a:r>
              <a:rPr lang="en-US" sz="2800" dirty="0" err="1" smtClean="0"/>
              <a:t>deierlerinin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98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TEREKE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/>
              <a:t>Hareketleri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Banka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hareketleri</a:t>
            </a:r>
            <a:r>
              <a:rPr lang="en-US" sz="2800" dirty="0"/>
              <a:t>, </a:t>
            </a:r>
            <a:r>
              <a:rPr lang="en-US" sz="2800" dirty="0" err="1"/>
              <a:t>terekeye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taşınır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taşınmaz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Satışlardan</a:t>
            </a:r>
            <a:r>
              <a:rPr lang="en-US" sz="2800" dirty="0" smtClean="0"/>
              <a:t> </a:t>
            </a:r>
            <a:r>
              <a:rPr lang="en-US" sz="2800" dirty="0" err="1" smtClean="0"/>
              <a:t>elde</a:t>
            </a:r>
            <a:r>
              <a:rPr lang="tr-TR" sz="2800" dirty="0"/>
              <a:t> </a:t>
            </a:r>
            <a:r>
              <a:rPr lang="en-US" sz="2800" dirty="0" err="1" smtClean="0"/>
              <a:t>edilen</a:t>
            </a:r>
            <a:r>
              <a:rPr lang="en-US" sz="2800" dirty="0" smtClean="0"/>
              <a:t> </a:t>
            </a:r>
            <a:r>
              <a:rPr lang="en-US" sz="2800" dirty="0" err="1" smtClean="0"/>
              <a:t>paranın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 smtClean="0"/>
              <a:t>hesabındaki</a:t>
            </a:r>
            <a:r>
              <a:rPr lang="en-US" sz="2800" dirty="0"/>
              <a:t>,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yatırma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çekme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 smtClean="0"/>
              <a:t>Hesabı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Banka </a:t>
            </a:r>
            <a:r>
              <a:rPr lang="en-US" sz="2800" dirty="0" err="1" smtClean="0"/>
              <a:t>hesabı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tanımlama</a:t>
            </a:r>
            <a:r>
              <a:rPr lang="en-US" sz="2800" dirty="0"/>
              <a:t>,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yatırma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çekme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her </a:t>
            </a:r>
            <a:r>
              <a:rPr lang="en-US" sz="2800" dirty="0" err="1"/>
              <a:t>türlü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tr-TR" sz="2800" dirty="0"/>
              <a:t> </a:t>
            </a:r>
            <a:r>
              <a:rPr lang="en-US" sz="2800" dirty="0" err="1" smtClean="0"/>
              <a:t>çalışılan</a:t>
            </a:r>
            <a:r>
              <a:rPr lang="en-US" sz="2800" dirty="0" smtClean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 smtClean="0"/>
              <a:t>numaralarının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Miras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endParaRPr lang="en-US" sz="2800" b="1" dirty="0"/>
          </a:p>
          <a:p>
            <a:pPr marL="0" indent="0">
              <a:buNone/>
            </a:pPr>
            <a:r>
              <a:rPr lang="pt-BR" sz="2800" dirty="0"/>
              <a:t>Miras hesaplama </a:t>
            </a:r>
            <a:r>
              <a:rPr lang="pt-BR" sz="2800" dirty="0" smtClean="0"/>
              <a:t>ekranın mirasçıların paylarının hesaplandığı ekrandır</a:t>
            </a:r>
            <a:r>
              <a:rPr lang="pt-BR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3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TEREKE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Satış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İlanı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 smtClean="0"/>
              <a:t>ilanı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taşınmazların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 smtClean="0"/>
              <a:t>ilanının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Satış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Alıcı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alıcı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 smtClean="0"/>
              <a:t>malların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Süyuun</a:t>
            </a:r>
            <a:r>
              <a:rPr lang="en-US" sz="2800" b="1" dirty="0" smtClean="0"/>
              <a:t> </a:t>
            </a:r>
            <a:r>
              <a:rPr lang="en-US" sz="2800" b="1" dirty="0" err="1"/>
              <a:t>Giderilmesi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Süyuun</a:t>
            </a:r>
            <a:r>
              <a:rPr lang="en-US" sz="2800" dirty="0" smtClean="0"/>
              <a:t> </a:t>
            </a:r>
            <a:r>
              <a:rPr lang="en-US" sz="2800" dirty="0" err="1"/>
              <a:t>giderilmesi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gayrimenkul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iüyuun</a:t>
            </a:r>
            <a:r>
              <a:rPr lang="tr-TR" sz="2800" dirty="0" smtClean="0"/>
              <a:t> </a:t>
            </a:r>
            <a:r>
              <a:rPr lang="en-US" sz="2800" dirty="0" err="1" smtClean="0"/>
              <a:t>giderilmesi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2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tr-TR" b="1" dirty="0"/>
              <a:t>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, </a:t>
            </a:r>
            <a:r>
              <a:rPr lang="en-US" sz="2800" dirty="0" err="1" smtClean="0"/>
              <a:t>değişik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tereke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modüllerinde</a:t>
            </a:r>
            <a:r>
              <a:rPr lang="en-US" sz="2800" dirty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 </a:t>
            </a:r>
            <a:r>
              <a:rPr lang="en-US" sz="2800" dirty="0" err="1" smtClean="0"/>
              <a:t>alan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uygulayabilecek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modüllerinde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 smtClean="0"/>
              <a:t>ekranların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uygulamalarını</a:t>
            </a:r>
            <a:r>
              <a:rPr lang="en-US" sz="2800" dirty="0" smtClean="0"/>
              <a:t> </a:t>
            </a:r>
            <a:r>
              <a:rPr lang="en-US" sz="2800" dirty="0" err="1"/>
              <a:t>anlatabilecek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 smtClean="0"/>
              <a:t>olacaksınız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VEZNE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davaya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,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gerçekleştirilmesini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masrafın</a:t>
            </a:r>
            <a:r>
              <a:rPr lang="en-US" sz="2800" dirty="0" smtClean="0"/>
              <a:t> </a:t>
            </a:r>
            <a:r>
              <a:rPr lang="en-US" sz="2800" dirty="0" err="1"/>
              <a:t>belirlenerek</a:t>
            </a:r>
            <a:r>
              <a:rPr lang="en-US" sz="2800" dirty="0"/>
              <a:t>; </a:t>
            </a:r>
            <a:r>
              <a:rPr lang="en-US" sz="2800" dirty="0" err="1"/>
              <a:t>taraftan</a:t>
            </a:r>
            <a:r>
              <a:rPr lang="en-US" sz="2800" dirty="0"/>
              <a:t> </a:t>
            </a:r>
            <a:r>
              <a:rPr lang="en-US" sz="2800" dirty="0" err="1" smtClean="0"/>
              <a:t>alınıp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73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VEZNE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, </a:t>
            </a: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teikilatı</a:t>
            </a:r>
            <a:r>
              <a:rPr lang="en-US" sz="2800" dirty="0" smtClean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birimlerde</a:t>
            </a:r>
            <a:r>
              <a:rPr lang="en-US" sz="2800" dirty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 smtClean="0"/>
              <a:t>edilecek</a:t>
            </a:r>
            <a:r>
              <a:rPr lang="tr-TR" sz="2800" dirty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miktarının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tahsilâtının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</a:t>
            </a: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belli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grubuna</a:t>
            </a:r>
            <a:r>
              <a:rPr lang="en-US" sz="2800" dirty="0"/>
              <a:t> </a:t>
            </a:r>
            <a:r>
              <a:rPr lang="en-US" sz="2800" dirty="0" err="1" smtClean="0"/>
              <a:t>çıkartılmıi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tahsilâtının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/>
              <a:t>Havalesi</a:t>
            </a:r>
            <a:r>
              <a:rPr lang="en-US" sz="2800" b="1" dirty="0"/>
              <a:t> 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Posta </a:t>
            </a:r>
            <a:r>
              <a:rPr lang="en-US" sz="2800" dirty="0" err="1"/>
              <a:t>havalesi</a:t>
            </a:r>
            <a:r>
              <a:rPr lang="en-US" sz="2800" dirty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birimlere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 smtClean="0"/>
              <a:t>tahsilâtlarının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54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VEZNE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İade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;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açılmasından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taraftan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paraların</a:t>
            </a:r>
            <a:r>
              <a:rPr lang="tr-TR" sz="2800" dirty="0" smtClean="0"/>
              <a:t> </a:t>
            </a:r>
            <a:r>
              <a:rPr lang="en-US" sz="2800" dirty="0" err="1" smtClean="0"/>
              <a:t>kullanılması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/>
              <a:t>,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çıkığı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İade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Hesaplama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s-ES" sz="2800" dirty="0" err="1"/>
              <a:t>Reddiyat</a:t>
            </a:r>
            <a:r>
              <a:rPr lang="es-ES" sz="2800" dirty="0"/>
              <a:t> ve </a:t>
            </a:r>
            <a:r>
              <a:rPr lang="es-ES" sz="2800" dirty="0" err="1"/>
              <a:t>iade</a:t>
            </a:r>
            <a:r>
              <a:rPr lang="es-ES" sz="2800" dirty="0"/>
              <a:t> </a:t>
            </a:r>
            <a:r>
              <a:rPr lang="es-ES" sz="2800" dirty="0" err="1" smtClean="0"/>
              <a:t>hesaplama</a:t>
            </a:r>
            <a:r>
              <a:rPr lang="es-ES" sz="2800" dirty="0" smtClean="0"/>
              <a:t>/</a:t>
            </a:r>
            <a:r>
              <a:rPr lang="es-ES" sz="2800" dirty="0" err="1" smtClean="0"/>
              <a:t>tahsilâtı</a:t>
            </a:r>
            <a:r>
              <a:rPr lang="es-ES" sz="2800" dirty="0" smtClean="0"/>
              <a:t>; </a:t>
            </a:r>
            <a:r>
              <a:rPr lang="es-ES" sz="2800" dirty="0" err="1" smtClean="0"/>
              <a:t>davanın</a:t>
            </a:r>
            <a:r>
              <a:rPr lang="es-ES" sz="2800" dirty="0" smtClean="0"/>
              <a:t> </a:t>
            </a:r>
            <a:r>
              <a:rPr lang="es-ES" sz="2800" dirty="0" err="1" smtClean="0"/>
              <a:t>açılmasından</a:t>
            </a:r>
            <a:r>
              <a:rPr lang="es-ES" sz="2800" dirty="0" smtClean="0"/>
              <a:t> </a:t>
            </a:r>
            <a:r>
              <a:rPr lang="es-ES" sz="2800" dirty="0" err="1"/>
              <a:t>sonra</a:t>
            </a:r>
            <a:r>
              <a:rPr lang="es-ES" sz="2800" dirty="0"/>
              <a:t> </a:t>
            </a:r>
            <a:r>
              <a:rPr lang="es-ES" sz="2800" dirty="0" err="1"/>
              <a:t>taraftan</a:t>
            </a:r>
            <a:r>
              <a:rPr lang="es-ES" sz="2800" dirty="0"/>
              <a:t> </a:t>
            </a:r>
            <a:r>
              <a:rPr lang="es-ES" sz="2800" dirty="0" err="1" smtClean="0"/>
              <a:t>alınan</a:t>
            </a:r>
            <a:r>
              <a:rPr lang="tr-TR" sz="2800" dirty="0" smtClean="0"/>
              <a:t> </a:t>
            </a:r>
            <a:r>
              <a:rPr lang="en-US" sz="2800" dirty="0" err="1" smtClean="0"/>
              <a:t>paraların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çıkığı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>
              <a:buNone/>
            </a:pPr>
            <a:r>
              <a:rPr lang="en-US" sz="2800" b="1" dirty="0" smtClean="0"/>
              <a:t>Posta </a:t>
            </a:r>
            <a:r>
              <a:rPr lang="en-US" sz="2800" b="1" dirty="0" err="1"/>
              <a:t>Listesi</a:t>
            </a:r>
            <a:r>
              <a:rPr lang="en-US" sz="2800" b="1" dirty="0"/>
              <a:t> </a:t>
            </a:r>
            <a:r>
              <a:rPr lang="en-US" sz="2800" b="1" dirty="0" err="1" smtClean="0"/>
              <a:t>Reddiyatı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Posta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reddiyatı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 smtClean="0"/>
              <a:t>işlemlerine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tahsilâtların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82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VEZNE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 smtClean="0"/>
              <a:t>Hesabı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Banka </a:t>
            </a:r>
            <a:r>
              <a:rPr lang="en-US" sz="2800" dirty="0" err="1" smtClean="0"/>
              <a:t>hesabı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tanımlama</a:t>
            </a:r>
            <a:r>
              <a:rPr lang="en-US" sz="2800" dirty="0"/>
              <a:t>,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yatırma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çekme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her </a:t>
            </a:r>
            <a:r>
              <a:rPr lang="en-US" sz="2800" dirty="0" err="1"/>
              <a:t>türlü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tr-TR" sz="2800" dirty="0"/>
              <a:t> </a:t>
            </a:r>
            <a:r>
              <a:rPr lang="en-US" sz="2800" dirty="0" err="1" smtClean="0"/>
              <a:t>çalışılan</a:t>
            </a:r>
            <a:r>
              <a:rPr lang="en-US" sz="2800" dirty="0" smtClean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 smtClean="0"/>
              <a:t>numaralarının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/>
              <a:t>Hareketleri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Banka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hareketleri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hareketleri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 smtClean="0"/>
              <a:t>Hesapsız</a:t>
            </a:r>
            <a:r>
              <a:rPr lang="en-US" sz="2800" b="1" dirty="0" smtClean="0"/>
              <a:t> </a:t>
            </a:r>
            <a:r>
              <a:rPr lang="en-US" sz="2800" b="1" dirty="0"/>
              <a:t>Para </a:t>
            </a:r>
            <a:r>
              <a:rPr lang="en-US" sz="2800" b="1" dirty="0" err="1"/>
              <a:t>Hareketleri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Banka </a:t>
            </a:r>
            <a:r>
              <a:rPr lang="en-US" sz="2800" dirty="0" err="1" smtClean="0"/>
              <a:t>hesapsız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hareketleri</a:t>
            </a:r>
            <a:r>
              <a:rPr lang="en-US" sz="2800" dirty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birimde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 smtClean="0"/>
              <a:t>hesabına</a:t>
            </a:r>
            <a:r>
              <a:rPr lang="en-US" sz="2800" dirty="0" smtClean="0"/>
              <a:t>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/>
              <a:t>olmadan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02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VEZNE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Zamanaşımı</a:t>
            </a:r>
            <a:r>
              <a:rPr lang="en-US" sz="2800" b="1" dirty="0" smtClean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pt-BR" sz="2800" dirty="0" smtClean="0"/>
              <a:t>Zamanaşımı </a:t>
            </a:r>
            <a:r>
              <a:rPr lang="pt-BR" sz="2800" dirty="0"/>
              <a:t>listesi, </a:t>
            </a:r>
            <a:r>
              <a:rPr lang="pt-BR" sz="2800" dirty="0" smtClean="0"/>
              <a:t>tarafların </a:t>
            </a:r>
            <a:r>
              <a:rPr lang="pt-BR" sz="2800" dirty="0"/>
              <a:t>artan harç ya da </a:t>
            </a:r>
            <a:r>
              <a:rPr lang="pt-BR" sz="2800" dirty="0" smtClean="0"/>
              <a:t>masraflarını almaması durumunda</a:t>
            </a:r>
            <a:r>
              <a:rPr lang="tr-TR" sz="2800" dirty="0" smtClean="0"/>
              <a:t> </a:t>
            </a:r>
            <a:r>
              <a:rPr lang="en-US" sz="2800" dirty="0" err="1" smtClean="0"/>
              <a:t>zaman</a:t>
            </a:r>
            <a:r>
              <a:rPr lang="en-US" sz="2800" dirty="0" smtClean="0"/>
              <a:t> </a:t>
            </a:r>
            <a:r>
              <a:rPr lang="en-US" sz="2800" dirty="0" err="1" smtClean="0"/>
              <a:t>aşımına</a:t>
            </a:r>
            <a:r>
              <a:rPr lang="en-US" sz="2800" dirty="0" smtClean="0"/>
              <a:t> </a:t>
            </a:r>
            <a:r>
              <a:rPr lang="en-US" sz="2800" dirty="0" err="1" smtClean="0"/>
              <a:t>uiramıi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hesaplarını</a:t>
            </a:r>
            <a:r>
              <a:rPr lang="en-US" sz="2800" dirty="0" smtClean="0"/>
              <a:t> </a:t>
            </a:r>
            <a:r>
              <a:rPr lang="en-US" sz="2800" dirty="0" err="1"/>
              <a:t>listeleyen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Vezne</a:t>
            </a:r>
            <a:r>
              <a:rPr lang="en-US" sz="2800" b="1" dirty="0"/>
              <a:t> </a:t>
            </a:r>
            <a:r>
              <a:rPr lang="en-US" sz="2800" b="1" dirty="0" err="1"/>
              <a:t>Kasa</a:t>
            </a:r>
            <a:r>
              <a:rPr lang="en-US" sz="2800" b="1" dirty="0"/>
              <a:t> </a:t>
            </a:r>
            <a:r>
              <a:rPr lang="en-US" sz="2800" b="1" dirty="0" err="1"/>
              <a:t>Kapatma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/>
              <a:t>kasa</a:t>
            </a:r>
            <a:r>
              <a:rPr lang="en-US" sz="2800" dirty="0"/>
              <a:t> </a:t>
            </a:r>
            <a:r>
              <a:rPr lang="en-US" sz="2800" dirty="0" err="1"/>
              <a:t>kapatma</a:t>
            </a:r>
            <a:r>
              <a:rPr lang="en-US" sz="2800" dirty="0"/>
              <a:t>, </a:t>
            </a: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/>
              <a:t>bitmesi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 </a:t>
            </a:r>
            <a:r>
              <a:rPr lang="en-US" sz="2800" dirty="0" err="1" smtClean="0"/>
              <a:t>kasanın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 smtClean="0"/>
              <a:t>İptali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Yanlış</a:t>
            </a:r>
            <a:r>
              <a:rPr lang="en-US" sz="2800" dirty="0" smtClean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masrafların</a:t>
            </a:r>
            <a:r>
              <a:rPr lang="en-US" sz="2800" dirty="0" smtClean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20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VEZNE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 smtClean="0"/>
              <a:t>Reddiyatı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İptali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reddiyatı</a:t>
            </a:r>
            <a:r>
              <a:rPr lang="en-US" sz="2800" dirty="0" smtClean="0"/>
              <a:t> </a:t>
            </a:r>
            <a:r>
              <a:rPr lang="en-US" sz="2800" dirty="0" err="1"/>
              <a:t>iptali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hatalı</a:t>
            </a:r>
            <a:r>
              <a:rPr lang="en-US" sz="2800" dirty="0" smtClean="0"/>
              <a:t> </a:t>
            </a:r>
            <a:r>
              <a:rPr lang="en-US" sz="2800" dirty="0" err="1"/>
              <a:t>ödenen</a:t>
            </a:r>
            <a:r>
              <a:rPr lang="en-US" sz="2800" dirty="0"/>
              <a:t> </a:t>
            </a:r>
            <a:r>
              <a:rPr lang="en-US" sz="2800" dirty="0" err="1" smtClean="0"/>
              <a:t>reddiyatların</a:t>
            </a:r>
            <a:r>
              <a:rPr lang="en-US" sz="2800" dirty="0" smtClean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Ayrıntılı</a:t>
            </a:r>
            <a:r>
              <a:rPr lang="en-US" sz="2800" b="1" dirty="0" smtClean="0"/>
              <a:t> </a:t>
            </a:r>
            <a:r>
              <a:rPr lang="en-US" sz="2800" b="1" dirty="0" err="1"/>
              <a:t>Kasa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/>
              <a:t>kasa</a:t>
            </a:r>
            <a:r>
              <a:rPr lang="en-US" sz="2800" dirty="0"/>
              <a:t> </a:t>
            </a:r>
            <a:r>
              <a:rPr lang="en-US" sz="2800" dirty="0" err="1"/>
              <a:t>raporu</a:t>
            </a:r>
            <a:r>
              <a:rPr lang="en-US" sz="2800" dirty="0"/>
              <a:t>, </a:t>
            </a:r>
            <a:r>
              <a:rPr lang="en-US" sz="2800" dirty="0" err="1"/>
              <a:t>belirlenen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 smtClean="0"/>
              <a:t>aralığında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 smtClean="0"/>
              <a:t>vezne</a:t>
            </a:r>
            <a:r>
              <a:rPr lang="tr-TR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raporunun</a:t>
            </a:r>
            <a:r>
              <a:rPr lang="en-US" sz="2800" dirty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Tahsilât</a:t>
            </a:r>
            <a:r>
              <a:rPr lang="en-US" sz="2800" b="1" dirty="0"/>
              <a:t>/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Özet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Tahsilât</a:t>
            </a:r>
            <a:r>
              <a:rPr lang="en-US" sz="2800" dirty="0"/>
              <a:t>/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özet</a:t>
            </a:r>
            <a:r>
              <a:rPr lang="en-US" sz="2800" dirty="0"/>
              <a:t> </a:t>
            </a:r>
            <a:r>
              <a:rPr lang="en-US" sz="2800" dirty="0" err="1"/>
              <a:t>raporu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özetinin</a:t>
            </a:r>
            <a:r>
              <a:rPr lang="en-US" sz="2800" dirty="0"/>
              <a:t> </a:t>
            </a:r>
            <a:r>
              <a:rPr lang="en-US" sz="2800" dirty="0" err="1"/>
              <a:t>belirtilen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 smtClean="0"/>
              <a:t>aralığında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54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</a:t>
            </a:r>
            <a:r>
              <a:rPr lang="en-US" sz="2800" dirty="0" err="1"/>
              <a:t>faaliyetleri</a:t>
            </a:r>
            <a:r>
              <a:rPr lang="en-US" sz="2800" dirty="0"/>
              <a:t> </a:t>
            </a:r>
            <a:r>
              <a:rPr lang="en-US" sz="2800" dirty="0" err="1" smtClean="0"/>
              <a:t>kapsamında</a:t>
            </a:r>
            <a:r>
              <a:rPr lang="en-US" sz="2800" dirty="0"/>
              <a:t>,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modüle</a:t>
            </a:r>
            <a:r>
              <a:rPr lang="tr-TR" sz="2800" dirty="0" smtClean="0"/>
              <a:t>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 smtClean="0"/>
              <a:t>olmayıp</a:t>
            </a:r>
            <a:r>
              <a:rPr lang="en-US" sz="2800" dirty="0" smtClean="0"/>
              <a:t> </a:t>
            </a:r>
            <a:r>
              <a:rPr lang="en-US" sz="2800" dirty="0" err="1"/>
              <a:t>birden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/>
              <a:t>modül</a:t>
            </a:r>
            <a:r>
              <a:rPr lang="en-US" sz="2800" dirty="0"/>
              <a:t> </a:t>
            </a:r>
            <a:r>
              <a:rPr lang="en-US" sz="2800" dirty="0" err="1" smtClean="0"/>
              <a:t>kapsamında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faaliyetlerinin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İşlemler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modülü</a:t>
            </a:r>
            <a:r>
              <a:rPr lang="tr-TR" sz="2800" dirty="0" smtClean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 smtClean="0"/>
              <a:t>Sıra</a:t>
            </a:r>
            <a:r>
              <a:rPr lang="en-US" sz="2800" b="1" dirty="0" smtClean="0"/>
              <a:t> </a:t>
            </a:r>
            <a:r>
              <a:rPr lang="en-US" sz="2800" b="1" dirty="0"/>
              <a:t>No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/>
              <a:t>no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defter </a:t>
            </a:r>
            <a:r>
              <a:rPr lang="en-US" sz="2800" dirty="0" err="1" smtClean="0"/>
              <a:t>numaralarının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Kelime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İşlemci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düz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/>
              <a:t>yazabilme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yazdıklarını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tr-TR" sz="2800" dirty="0"/>
              <a:t> </a:t>
            </a:r>
            <a:r>
              <a:rPr lang="en-US" sz="2800" dirty="0" err="1" smtClean="0"/>
              <a:t>dığında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kişisel</a:t>
            </a:r>
            <a:r>
              <a:rPr lang="en-US" sz="2800" dirty="0" smtClean="0"/>
              <a:t> </a:t>
            </a:r>
            <a:r>
              <a:rPr lang="en-US" sz="2800" dirty="0" err="1"/>
              <a:t>bilgisayara</a:t>
            </a:r>
            <a:r>
              <a:rPr lang="en-US" sz="2800" dirty="0"/>
              <a:t> </a:t>
            </a:r>
            <a:r>
              <a:rPr lang="en-US" sz="2800" dirty="0" err="1"/>
              <a:t>kaydetme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doküman</a:t>
            </a:r>
            <a:r>
              <a:rPr lang="tr-TR" sz="2800" dirty="0" smtClean="0"/>
              <a:t> </a:t>
            </a:r>
            <a:r>
              <a:rPr lang="en-US" sz="2800" dirty="0" err="1" smtClean="0"/>
              <a:t>editörüdür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32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Yeni</a:t>
            </a:r>
            <a:r>
              <a:rPr lang="en-US" sz="2800" b="1" dirty="0"/>
              <a:t> </a:t>
            </a:r>
            <a:r>
              <a:rPr lang="en-US" sz="2800" b="1" dirty="0" err="1"/>
              <a:t>Görev</a:t>
            </a:r>
            <a:r>
              <a:rPr lang="en-US" sz="2800" b="1" dirty="0"/>
              <a:t> </a:t>
            </a:r>
            <a:r>
              <a:rPr lang="en-US" sz="2800" b="1" dirty="0" err="1" smtClean="0"/>
              <a:t>Ataması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 smtClean="0"/>
              <a:t>ataması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birimde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personelin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dosya</a:t>
            </a:r>
            <a:r>
              <a:rPr lang="tr-TR" sz="2800" dirty="0"/>
              <a:t> </a:t>
            </a:r>
            <a:r>
              <a:rPr lang="nn-NO" sz="2800" dirty="0" smtClean="0"/>
              <a:t>ile </a:t>
            </a:r>
            <a:r>
              <a:rPr lang="nn-NO" sz="2800" dirty="0"/>
              <a:t>ilgili yeni görevlendirme </a:t>
            </a:r>
            <a:r>
              <a:rPr lang="nn-NO" sz="2800" dirty="0" smtClean="0"/>
              <a:t>kaydı yapılmaktadır.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Hâkim</a:t>
            </a:r>
            <a:r>
              <a:rPr lang="en-US" sz="2800" b="1" dirty="0"/>
              <a:t> </a:t>
            </a:r>
            <a:r>
              <a:rPr lang="en-US" sz="2800" b="1" dirty="0" err="1" smtClean="0"/>
              <a:t>Görevlendirme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Deişitirme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 smtClean="0"/>
              <a:t>görevlendirme</a:t>
            </a:r>
            <a:r>
              <a:rPr lang="en-US" sz="2800" dirty="0" smtClean="0"/>
              <a:t>/</a:t>
            </a:r>
            <a:r>
              <a:rPr lang="en-US" sz="2800" dirty="0" err="1" smtClean="0"/>
              <a:t>deişitirme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/>
              <a:t>tahkikat</a:t>
            </a:r>
            <a:r>
              <a:rPr lang="en-US" sz="2800" dirty="0"/>
              <a:t> </a:t>
            </a:r>
            <a:r>
              <a:rPr lang="en-US" sz="2800" dirty="0" err="1" smtClean="0"/>
              <a:t>hâkim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üyelerin</a:t>
            </a:r>
            <a:r>
              <a:rPr lang="en-US" sz="2800" dirty="0"/>
              <a:t> </a:t>
            </a:r>
            <a:r>
              <a:rPr lang="en-US" sz="2800" dirty="0" err="1" smtClean="0"/>
              <a:t>atandığı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atanmıi</a:t>
            </a:r>
            <a:r>
              <a:rPr lang="en-US" sz="2800" dirty="0" smtClean="0"/>
              <a:t> </a:t>
            </a:r>
            <a:r>
              <a:rPr lang="en-US" sz="2800" dirty="0" err="1"/>
              <a:t>personelin</a:t>
            </a:r>
            <a:r>
              <a:rPr lang="en-US" sz="2800" dirty="0"/>
              <a:t> </a:t>
            </a:r>
            <a:r>
              <a:rPr lang="en-US" sz="2800" dirty="0" err="1" smtClean="0"/>
              <a:t>deişitirildiği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b="1" dirty="0" err="1"/>
              <a:t>Ş</a:t>
            </a:r>
            <a:r>
              <a:rPr lang="en-US" sz="2800" b="1" dirty="0" err="1" smtClean="0"/>
              <a:t>ablon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Özelle</a:t>
            </a:r>
            <a:r>
              <a:rPr lang="tr-TR" sz="2800" b="1" dirty="0" smtClean="0"/>
              <a:t>ş</a:t>
            </a:r>
            <a:r>
              <a:rPr lang="en-US" sz="2800" b="1" dirty="0" err="1" smtClean="0"/>
              <a:t>tirme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smtClean="0"/>
              <a:t>Ş</a:t>
            </a:r>
            <a:r>
              <a:rPr lang="en-US" sz="2800" dirty="0" err="1" smtClean="0"/>
              <a:t>ablon</a:t>
            </a:r>
            <a:r>
              <a:rPr lang="en-US" sz="2800" dirty="0" smtClean="0"/>
              <a:t> </a:t>
            </a:r>
            <a:r>
              <a:rPr lang="en-US" sz="2800" dirty="0" err="1" smtClean="0"/>
              <a:t>özelle</a:t>
            </a:r>
            <a:r>
              <a:rPr lang="tr-TR" sz="2800" dirty="0"/>
              <a:t>ş</a:t>
            </a:r>
            <a:r>
              <a:rPr lang="en-US" sz="2800" dirty="0" err="1" smtClean="0"/>
              <a:t>tirme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tr-TR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şablon</a:t>
            </a:r>
            <a:r>
              <a:rPr lang="en-US" sz="2800" dirty="0" smtClean="0"/>
              <a:t> </a:t>
            </a:r>
            <a:r>
              <a:rPr lang="en-US" sz="2800" dirty="0" err="1"/>
              <a:t>türlerini</a:t>
            </a:r>
            <a:r>
              <a:rPr lang="en-US" sz="2800" dirty="0"/>
              <a:t> </a:t>
            </a:r>
            <a:r>
              <a:rPr lang="en-US" sz="2800" dirty="0" err="1"/>
              <a:t>kendi</a:t>
            </a:r>
            <a:r>
              <a:rPr lang="en-US" sz="2800" dirty="0"/>
              <a:t> </a:t>
            </a:r>
            <a:r>
              <a:rPr lang="en-US" sz="2800" dirty="0" err="1" smtClean="0"/>
              <a:t>isteşimize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özelle</a:t>
            </a:r>
            <a:r>
              <a:rPr lang="tr-TR" sz="2800" dirty="0" smtClean="0"/>
              <a:t>ş</a:t>
            </a:r>
            <a:r>
              <a:rPr lang="en-US" sz="2800" dirty="0" err="1" smtClean="0"/>
              <a:t>tirebilece</a:t>
            </a:r>
            <a:r>
              <a:rPr lang="tr-TR" sz="2800" dirty="0" smtClean="0"/>
              <a:t>ğ</a:t>
            </a:r>
            <a:r>
              <a:rPr lang="en-US" sz="2800" dirty="0" err="1" smtClean="0"/>
              <a:t>imiz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97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Sertifika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Sertifika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kapsamında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Sertifika</a:t>
            </a:r>
            <a:r>
              <a:rPr lang="en-US" sz="2800" b="1" dirty="0"/>
              <a:t> </a:t>
            </a:r>
            <a:r>
              <a:rPr lang="en-US" sz="2800" b="1" dirty="0" err="1" smtClean="0"/>
              <a:t>İstek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Sertifikaya</a:t>
            </a:r>
            <a:r>
              <a:rPr lang="en-US" sz="2800" dirty="0" smtClean="0"/>
              <a:t> </a:t>
            </a:r>
            <a:r>
              <a:rPr lang="en-US" sz="2800" dirty="0" err="1" smtClean="0"/>
              <a:t>sayısal</a:t>
            </a:r>
            <a:r>
              <a:rPr lang="en-US" sz="2800" dirty="0" smtClean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atmak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Sertifika</a:t>
            </a:r>
            <a:r>
              <a:rPr lang="en-US" sz="2800" b="1" dirty="0"/>
              <a:t> </a:t>
            </a:r>
            <a:r>
              <a:rPr lang="en-US" sz="2800" b="1" dirty="0" err="1"/>
              <a:t>Yükleme</a:t>
            </a:r>
            <a:r>
              <a:rPr lang="en-US" sz="2800" b="1" dirty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Sertifikayı</a:t>
            </a:r>
            <a:r>
              <a:rPr lang="en-US" sz="2800" dirty="0" smtClean="0"/>
              <a:t> </a:t>
            </a:r>
            <a:r>
              <a:rPr lang="en-US" sz="2800" dirty="0" err="1" smtClean="0"/>
              <a:t>akıllı</a:t>
            </a:r>
            <a:r>
              <a:rPr lang="en-US" sz="2800" dirty="0" smtClean="0"/>
              <a:t> </a:t>
            </a:r>
            <a:r>
              <a:rPr lang="en-US" sz="2800" dirty="0" err="1"/>
              <a:t>karta</a:t>
            </a:r>
            <a:r>
              <a:rPr lang="en-US" sz="2800" dirty="0"/>
              <a:t> </a:t>
            </a:r>
            <a:r>
              <a:rPr lang="en-US" sz="2800" dirty="0" err="1"/>
              <a:t>yüklememizi</a:t>
            </a:r>
            <a:r>
              <a:rPr lang="en-US" sz="2800" dirty="0"/>
              <a:t> </a:t>
            </a:r>
            <a:r>
              <a:rPr lang="en-US" sz="2800" dirty="0" err="1" smtClean="0"/>
              <a:t>sailayan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Anahtar</a:t>
            </a:r>
            <a:r>
              <a:rPr lang="en-US" sz="2800" b="1" dirty="0"/>
              <a:t> </a:t>
            </a:r>
            <a:r>
              <a:rPr lang="en-US" sz="2800" b="1" dirty="0" err="1" smtClean="0"/>
              <a:t>Aktarım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Anahtar</a:t>
            </a:r>
            <a:r>
              <a:rPr lang="en-US" sz="2800" dirty="0"/>
              <a:t> </a:t>
            </a:r>
            <a:r>
              <a:rPr lang="en-US" sz="2800" dirty="0" err="1" smtClean="0"/>
              <a:t>aktarım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 smtClean="0"/>
              <a:t>aracılığı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 smtClean="0"/>
              <a:t>çalışmakta</a:t>
            </a:r>
            <a:r>
              <a:rPr lang="en-US" sz="2800" dirty="0" smtClean="0"/>
              <a:t> </a:t>
            </a:r>
            <a:r>
              <a:rPr lang="en-US" sz="2800" dirty="0" err="1"/>
              <a:t>olunan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yüklü</a:t>
            </a:r>
            <a:r>
              <a:rPr lang="en-US" sz="2800" dirty="0"/>
              <a:t> </a:t>
            </a:r>
            <a:r>
              <a:rPr lang="en-US" sz="2800" dirty="0" err="1" smtClean="0"/>
              <a:t>bulunan</a:t>
            </a:r>
            <a:r>
              <a:rPr lang="tr-TR" sz="2800" dirty="0"/>
              <a:t> </a:t>
            </a:r>
            <a:r>
              <a:rPr lang="en-US" sz="2800" dirty="0" err="1" smtClean="0"/>
              <a:t>uygulama</a:t>
            </a:r>
            <a:r>
              <a:rPr lang="en-US" sz="2800" dirty="0" smtClean="0"/>
              <a:t> </a:t>
            </a:r>
            <a:r>
              <a:rPr lang="en-US" sz="2800" dirty="0" err="1" smtClean="0"/>
              <a:t>anahtarlarını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taşımak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dışarı</a:t>
            </a:r>
            <a:r>
              <a:rPr lang="en-US" sz="2800" dirty="0" smtClean="0"/>
              <a:t> </a:t>
            </a:r>
            <a:r>
              <a:rPr lang="en-US" sz="2800" dirty="0" err="1"/>
              <a:t>verilebilir</a:t>
            </a:r>
            <a:r>
              <a:rPr lang="en-US" sz="2800" dirty="0"/>
              <a:t> </a:t>
            </a:r>
            <a:r>
              <a:rPr lang="en-US" sz="2800" dirty="0" err="1" smtClean="0"/>
              <a:t>veya</a:t>
            </a:r>
            <a:r>
              <a:rPr lang="tr-TR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 smtClean="0"/>
              <a:t>dışarı</a:t>
            </a:r>
            <a:r>
              <a:rPr lang="en-US" sz="2800" dirty="0" smtClean="0"/>
              <a:t> </a:t>
            </a:r>
            <a:r>
              <a:rPr lang="en-US" sz="2800" dirty="0" err="1" smtClean="0"/>
              <a:t>vermiş</a:t>
            </a:r>
            <a:r>
              <a:rPr lang="en-US" sz="2800" dirty="0" smtClean="0"/>
              <a:t> </a:t>
            </a:r>
            <a:r>
              <a:rPr lang="en-US" sz="2800" dirty="0" err="1"/>
              <a:t>olunan</a:t>
            </a:r>
            <a:r>
              <a:rPr lang="en-US" sz="2800" dirty="0"/>
              <a:t> </a:t>
            </a:r>
            <a:r>
              <a:rPr lang="en-US" sz="2800" dirty="0" err="1" smtClean="0"/>
              <a:t>anahtarları</a:t>
            </a:r>
            <a:r>
              <a:rPr lang="en-US" sz="2800" dirty="0" smtClean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de </a:t>
            </a:r>
            <a:r>
              <a:rPr lang="en-US" sz="2800" dirty="0" err="1"/>
              <a:t>kullanabilmek</a:t>
            </a:r>
            <a:r>
              <a:rPr lang="en-US" sz="2800" dirty="0"/>
              <a:t> </a:t>
            </a:r>
            <a:r>
              <a:rPr lang="en-US" sz="2800" dirty="0" err="1" smtClean="0"/>
              <a:t>için</a:t>
            </a:r>
            <a:r>
              <a:rPr lang="tr-TR" sz="2800" dirty="0" smtClean="0"/>
              <a:t> </a:t>
            </a:r>
            <a:r>
              <a:rPr lang="en-US" sz="2800" dirty="0" err="1" smtClean="0"/>
              <a:t>anahtarlar</a:t>
            </a:r>
            <a:r>
              <a:rPr lang="en-US" sz="2800" dirty="0" smtClean="0"/>
              <a:t> </a:t>
            </a:r>
            <a:r>
              <a:rPr lang="en-US" sz="2800" dirty="0" err="1"/>
              <a:t>içeri</a:t>
            </a:r>
            <a:r>
              <a:rPr lang="en-US" sz="2800" dirty="0"/>
              <a:t> </a:t>
            </a:r>
            <a:r>
              <a:rPr lang="en-US" sz="2800" dirty="0" err="1" smtClean="0"/>
              <a:t>alınabilir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7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err="1"/>
              <a:t>B</a:t>
            </a:r>
            <a:r>
              <a:rPr lang="en-US" sz="2800" b="1" dirty="0" err="1" smtClean="0"/>
              <a:t>aşkaları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İçin</a:t>
            </a:r>
            <a:r>
              <a:rPr lang="en-US" sz="2800" b="1" dirty="0" smtClean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Şifreleme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err="1"/>
              <a:t>B</a:t>
            </a:r>
            <a:r>
              <a:rPr lang="en-US" sz="2800" dirty="0" err="1" smtClean="0"/>
              <a:t>aşkaları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şifreleme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tr-TR" sz="2800" dirty="0" smtClean="0"/>
              <a:t> </a:t>
            </a:r>
            <a:r>
              <a:rPr lang="en-US" sz="2800" dirty="0" err="1" smtClean="0"/>
              <a:t>herhangi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, 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/>
              <a:t>yetkisi</a:t>
            </a:r>
            <a:r>
              <a:rPr lang="en-US" sz="2800" dirty="0"/>
              <a:t> </a:t>
            </a:r>
            <a:r>
              <a:rPr lang="en-US" sz="2800" dirty="0" err="1"/>
              <a:t>çerçevesinde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kullanıcılar</a:t>
            </a:r>
            <a:r>
              <a:rPr lang="tr-TR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görmesini</a:t>
            </a:r>
            <a:r>
              <a:rPr lang="en-US" sz="2800" dirty="0"/>
              <a:t> </a:t>
            </a:r>
            <a:r>
              <a:rPr lang="en-US" sz="2800" dirty="0" err="1"/>
              <a:t>engellemek</a:t>
            </a:r>
            <a:r>
              <a:rPr lang="en-US" sz="2800" dirty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dosyayı</a:t>
            </a:r>
            <a:r>
              <a:rPr lang="en-US" sz="2800" dirty="0" smtClean="0"/>
              <a:t> </a:t>
            </a:r>
            <a:r>
              <a:rPr lang="en-US" sz="2800" dirty="0" err="1"/>
              <a:t>seçerek</a:t>
            </a:r>
            <a:r>
              <a:rPr lang="en-US" sz="2800" dirty="0"/>
              <a:t> </a:t>
            </a:r>
            <a:r>
              <a:rPr lang="en-US" sz="2800" dirty="0" err="1" smtClean="0"/>
              <a:t>şifre</a:t>
            </a:r>
            <a:r>
              <a:rPr lang="en-US" sz="2800" dirty="0" smtClean="0"/>
              <a:t> </a:t>
            </a:r>
            <a:r>
              <a:rPr lang="en-US" sz="2800" dirty="0" err="1" smtClean="0"/>
              <a:t>koyabilen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r>
              <a:rPr lang="tr-TR" sz="2800" dirty="0" smtClean="0"/>
              <a:t>,</a:t>
            </a:r>
          </a:p>
          <a:p>
            <a:pPr marL="0" indent="0">
              <a:buNone/>
            </a:pPr>
            <a:r>
              <a:rPr lang="en-US" sz="2800" b="1" dirty="0" err="1" smtClean="0"/>
              <a:t>İmza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Doğrulama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“e-</a:t>
            </a:r>
            <a:r>
              <a:rPr lang="en-US" sz="2800" dirty="0" err="1"/>
              <a:t>imza</a:t>
            </a:r>
            <a:r>
              <a:rPr lang="en-US" sz="2800" dirty="0"/>
              <a:t>” </a:t>
            </a:r>
            <a:r>
              <a:rPr lang="en-US" sz="2800" dirty="0" err="1"/>
              <a:t>kanunu</a:t>
            </a:r>
            <a:r>
              <a:rPr lang="en-US" sz="2800" dirty="0"/>
              <a:t> </a:t>
            </a:r>
            <a:r>
              <a:rPr lang="en-US" sz="2800" dirty="0" err="1" smtClean="0"/>
              <a:t>çıktıktan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imzalandıktan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 smtClean="0"/>
              <a:t>Doğrulama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4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KARAR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gereklerinin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faaliyetlerinin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</a:t>
            </a:r>
            <a:r>
              <a:rPr lang="tr-TR" sz="2800" dirty="0" smtClean="0"/>
              <a:t>ş</a:t>
            </a:r>
            <a:r>
              <a:rPr lang="en-US" sz="2800" dirty="0" err="1" smtClean="0"/>
              <a:t>tirimini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Nihai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sisteme</a:t>
            </a:r>
            <a:r>
              <a:rPr lang="tr-TR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14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Tanımlama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modüldür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i</a:t>
            </a:r>
            <a:r>
              <a:rPr lang="tr-TR" sz="2800" dirty="0"/>
              <a:t>ş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oluşur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Kodlu</a:t>
            </a:r>
            <a:r>
              <a:rPr lang="en-US" sz="2800" b="1" dirty="0"/>
              <a:t> Alan </a:t>
            </a:r>
            <a:r>
              <a:rPr lang="en-US" sz="2800" b="1" dirty="0" err="1" smtClean="0"/>
              <a:t>İçerikleri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Kodlu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içerikleri</a:t>
            </a:r>
            <a:r>
              <a:rPr lang="en-US" sz="2800" dirty="0"/>
              <a:t> </a:t>
            </a:r>
            <a:r>
              <a:rPr lang="en-US" sz="2800" dirty="0" err="1" smtClean="0"/>
              <a:t>tanımlama</a:t>
            </a:r>
            <a:r>
              <a:rPr lang="en-US" sz="2800" dirty="0"/>
              <a:t>, </a:t>
            </a:r>
            <a:r>
              <a:rPr lang="en-US" sz="2800" dirty="0" err="1"/>
              <a:t>menüde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alt </a:t>
            </a:r>
            <a:r>
              <a:rPr lang="en-US" sz="2800" dirty="0" err="1"/>
              <a:t>sistemlerinden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 smtClean="0"/>
              <a:t>birinin</a:t>
            </a:r>
            <a:r>
              <a:rPr lang="tr-TR" sz="2800" dirty="0" smtClean="0"/>
              <a:t> </a:t>
            </a:r>
            <a:r>
              <a:rPr lang="en-US" sz="2800" dirty="0" err="1" smtClean="0"/>
              <a:t>seçimi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yapılarak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gizlilik</a:t>
            </a:r>
            <a:r>
              <a:rPr lang="en-US" sz="2800" dirty="0"/>
              <a:t> </a:t>
            </a:r>
            <a:r>
              <a:rPr lang="en-US" sz="2800" dirty="0" err="1"/>
              <a:t>derecesi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nevi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 smtClean="0"/>
              <a:t>kod</a:t>
            </a:r>
            <a:r>
              <a:rPr lang="tr-TR" sz="2800" dirty="0" smtClean="0"/>
              <a:t> </a:t>
            </a:r>
            <a:r>
              <a:rPr lang="en-US" sz="2800" dirty="0" err="1" smtClean="0"/>
              <a:t>türlerinin</a:t>
            </a:r>
            <a:r>
              <a:rPr lang="en-US" sz="2800" dirty="0" smtClean="0"/>
              <a:t> </a:t>
            </a:r>
            <a:r>
              <a:rPr lang="en-US" sz="2800" dirty="0" err="1"/>
              <a:t>görülmesi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türleri</a:t>
            </a:r>
            <a:r>
              <a:rPr lang="en-US" sz="2800" dirty="0"/>
              <a:t> </a:t>
            </a:r>
            <a:r>
              <a:rPr lang="en-US" sz="2800" dirty="0" err="1"/>
              <a:t>eklemek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51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Kriterleri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kriterleri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, </a:t>
            </a:r>
            <a:r>
              <a:rPr lang="en-US" sz="2800" dirty="0" err="1"/>
              <a:t>sistemin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yaparken</a:t>
            </a:r>
            <a:r>
              <a:rPr lang="en-US" sz="2800" dirty="0"/>
              <a:t> </a:t>
            </a:r>
            <a:r>
              <a:rPr lang="en-US" sz="2800" dirty="0" err="1"/>
              <a:t>referans</a:t>
            </a:r>
            <a:r>
              <a:rPr lang="en-US" sz="2800" dirty="0"/>
              <a:t> </a:t>
            </a:r>
            <a:r>
              <a:rPr lang="en-US" sz="2800" dirty="0" err="1" smtClean="0"/>
              <a:t>aldığı</a:t>
            </a:r>
            <a:r>
              <a:rPr lang="en-US" sz="2800" dirty="0" smtClean="0"/>
              <a:t> </a:t>
            </a:r>
            <a:r>
              <a:rPr lang="en-US" sz="2800" dirty="0" err="1"/>
              <a:t>kriterlerin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tr-TR" sz="2800" dirty="0" smtClean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İcra</a:t>
            </a:r>
            <a:r>
              <a:rPr lang="en-US" sz="2800" b="1" dirty="0" smtClean="0"/>
              <a:t> </a:t>
            </a:r>
            <a:r>
              <a:rPr lang="en-US" sz="2800" b="1" dirty="0" err="1"/>
              <a:t>Mahkemelerinin</a:t>
            </a:r>
            <a:r>
              <a:rPr lang="en-US" sz="2800" b="1" dirty="0"/>
              <a:t> </a:t>
            </a:r>
            <a:r>
              <a:rPr lang="en-US" sz="2800" b="1" dirty="0" err="1"/>
              <a:t>Görevli</a:t>
            </a:r>
            <a:r>
              <a:rPr lang="en-US" sz="2800" b="1" dirty="0"/>
              <a:t> </a:t>
            </a:r>
            <a:r>
              <a:rPr lang="en-US" sz="2800" b="1" dirty="0" err="1" smtClean="0"/>
              <a:t>Oldukları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İcra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Dairelerinin</a:t>
            </a:r>
            <a:r>
              <a:rPr lang="tr-TR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İcra</a:t>
            </a:r>
            <a:r>
              <a:rPr lang="en-US" sz="2800" dirty="0" smtClean="0"/>
              <a:t> </a:t>
            </a:r>
            <a:r>
              <a:rPr lang="en-US" sz="2800" dirty="0" err="1"/>
              <a:t>mahkemelerinin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 smtClean="0"/>
              <a:t>oldukları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dairelerinin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;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mahkemelerinin</a:t>
            </a:r>
            <a:r>
              <a:rPr lang="tr-TR" sz="2800" dirty="0"/>
              <a:t> </a:t>
            </a:r>
            <a:r>
              <a:rPr lang="en-US" sz="2800" dirty="0" err="1" smtClean="0"/>
              <a:t>görevli</a:t>
            </a:r>
            <a:r>
              <a:rPr lang="en-US" sz="2800" dirty="0" smtClean="0"/>
              <a:t> </a:t>
            </a:r>
            <a:r>
              <a:rPr lang="en-US" sz="2800" dirty="0" err="1" smtClean="0"/>
              <a:t>oldukları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dairelerini</a:t>
            </a:r>
            <a:r>
              <a:rPr lang="en-US" sz="2800" dirty="0"/>
              <a:t> </a:t>
            </a:r>
            <a:r>
              <a:rPr lang="en-US" sz="2800" dirty="0" err="1"/>
              <a:t>belirleme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8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/>
              <a:t>Türlerinin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türlerinin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 smtClean="0"/>
              <a:t>kodlarının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Uygulama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/>
              <a:t>dönemsel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deişien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 smtClean="0"/>
              <a:t>uygulama</a:t>
            </a:r>
            <a:r>
              <a:rPr lang="tr-TR" sz="2800" dirty="0"/>
              <a:t> </a:t>
            </a:r>
            <a:r>
              <a:rPr lang="en-US" sz="2800" dirty="0" err="1" smtClean="0"/>
              <a:t>oranlarının</a:t>
            </a:r>
            <a:r>
              <a:rPr lang="en-US" sz="2800" dirty="0"/>
              <a:t>, </a:t>
            </a:r>
            <a:r>
              <a:rPr lang="en-US" sz="2800" dirty="0" err="1" smtClean="0"/>
              <a:t>katsayı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,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Ara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/</a:t>
            </a:r>
            <a:r>
              <a:rPr lang="en-US" sz="2800" b="1" dirty="0" err="1"/>
              <a:t>Tensip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/</a:t>
            </a: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,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/</a:t>
            </a: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/>
              <a:t>eklenmesi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364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Standart</a:t>
            </a:r>
            <a:r>
              <a:rPr lang="en-US" sz="2800" b="1" dirty="0"/>
              <a:t> </a:t>
            </a:r>
            <a:r>
              <a:rPr lang="en-US" sz="2800" b="1" dirty="0" err="1"/>
              <a:t>Ara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/</a:t>
            </a:r>
            <a:r>
              <a:rPr lang="en-US" sz="2800" b="1" dirty="0" err="1"/>
              <a:t>Tensip</a:t>
            </a:r>
            <a:r>
              <a:rPr lang="en-US" sz="2800" b="1" dirty="0"/>
              <a:t> </a:t>
            </a:r>
            <a:r>
              <a:rPr lang="en-US" sz="2800" b="1" dirty="0" err="1" smtClean="0"/>
              <a:t>Oluiturma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Standart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/</a:t>
            </a: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 smtClean="0"/>
              <a:t>oluiturma</a:t>
            </a:r>
            <a:r>
              <a:rPr lang="en-US" sz="2800" dirty="0"/>
              <a:t>,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/</a:t>
            </a: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 smtClean="0"/>
              <a:t>karar</a:t>
            </a:r>
            <a:r>
              <a:rPr lang="en-US" sz="2800" dirty="0" smtClean="0"/>
              <a:t>/</a:t>
            </a:r>
            <a:r>
              <a:rPr lang="en-US" sz="2800" dirty="0" err="1" smtClean="0"/>
              <a:t>tensip</a:t>
            </a:r>
            <a:r>
              <a:rPr lang="tr-TR" sz="2800" dirty="0"/>
              <a:t> </a:t>
            </a:r>
            <a:r>
              <a:rPr lang="en-US" sz="2800" dirty="0" err="1" smtClean="0"/>
              <a:t>kararlarından</a:t>
            </a:r>
            <a:r>
              <a:rPr lang="en-US" sz="2800" dirty="0" smtClean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eklenmesi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Program </a:t>
            </a:r>
            <a:r>
              <a:rPr lang="en-US" sz="2800" b="1" dirty="0" err="1"/>
              <a:t>Yönetim</a:t>
            </a:r>
            <a:r>
              <a:rPr lang="en-US" sz="2800" b="1" dirty="0"/>
              <a:t> </a:t>
            </a:r>
            <a:r>
              <a:rPr lang="en-US" sz="2800" b="1" dirty="0" err="1"/>
              <a:t>Parametrelerinin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Program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parametrelerinin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tr-TR" sz="2800" dirty="0" smtClean="0"/>
              <a:t>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/>
              <a:t>gününden</a:t>
            </a:r>
            <a:r>
              <a:rPr lang="en-US" sz="2800" dirty="0"/>
              <a:t> </a:t>
            </a:r>
            <a:r>
              <a:rPr lang="en-US" sz="2800" dirty="0" err="1"/>
              <a:t>kaç</a:t>
            </a:r>
            <a:r>
              <a:rPr lang="en-US" sz="2800" dirty="0"/>
              <a:t>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gelece</a:t>
            </a:r>
            <a:r>
              <a:rPr lang="tr-TR" sz="2800" dirty="0" smtClean="0"/>
              <a:t>ğ</a:t>
            </a:r>
            <a:r>
              <a:rPr lang="en-US" sz="2800" dirty="0" smtClean="0"/>
              <a:t>i </a:t>
            </a:r>
            <a:r>
              <a:rPr lang="en-US" sz="2800" dirty="0" err="1"/>
              <a:t>bilgisini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03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Harçtan</a:t>
            </a:r>
            <a:r>
              <a:rPr lang="en-US" sz="2800" b="1" dirty="0"/>
              <a:t> </a:t>
            </a:r>
            <a:r>
              <a:rPr lang="en-US" sz="2800" b="1" dirty="0" err="1"/>
              <a:t>Muaf</a:t>
            </a:r>
            <a:r>
              <a:rPr lang="en-US" sz="2800" b="1" dirty="0"/>
              <a:t> </a:t>
            </a:r>
            <a:r>
              <a:rPr lang="en-US" sz="2800" b="1" dirty="0" err="1" smtClean="0"/>
              <a:t>Kurumların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Belirlenmesi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dirty="0" err="1" smtClean="0"/>
              <a:t>Harçtan</a:t>
            </a:r>
            <a:r>
              <a:rPr lang="en-US" sz="2800" dirty="0" smtClean="0"/>
              <a:t> </a:t>
            </a:r>
            <a:r>
              <a:rPr lang="en-US" sz="2800" dirty="0" err="1"/>
              <a:t>muaf</a:t>
            </a:r>
            <a:r>
              <a:rPr lang="en-US" sz="2800" dirty="0"/>
              <a:t> </a:t>
            </a:r>
            <a:r>
              <a:rPr lang="en-US" sz="2800" dirty="0" err="1" smtClean="0"/>
              <a:t>kurumların</a:t>
            </a:r>
            <a:r>
              <a:rPr lang="en-US" sz="2800" dirty="0" smtClean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, </a:t>
            </a:r>
            <a:r>
              <a:rPr lang="en-US" sz="2800" dirty="0" err="1" smtClean="0"/>
              <a:t>kurumların</a:t>
            </a:r>
            <a:r>
              <a:rPr lang="en-US" sz="2800" dirty="0" smtClean="0"/>
              <a:t> </a:t>
            </a:r>
            <a:r>
              <a:rPr lang="en-US" sz="2800" dirty="0" err="1"/>
              <a:t>harçtan</a:t>
            </a:r>
            <a:r>
              <a:rPr lang="en-US" sz="2800" dirty="0"/>
              <a:t> </a:t>
            </a:r>
            <a:r>
              <a:rPr lang="en-US" sz="2800" dirty="0" err="1"/>
              <a:t>muafiyet</a:t>
            </a:r>
            <a:r>
              <a:rPr lang="en-US" sz="2800" dirty="0"/>
              <a:t> </a:t>
            </a:r>
            <a:r>
              <a:rPr lang="en-US" sz="2800" dirty="0" err="1"/>
              <a:t>bilgisini</a:t>
            </a:r>
            <a:r>
              <a:rPr lang="en-US" sz="2800" dirty="0"/>
              <a:t> </a:t>
            </a: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Yazıcıların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Tanımlanması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dirty="0" err="1" smtClean="0"/>
              <a:t>Yazıcıların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belli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tanımlı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yazıcıdan</a:t>
            </a:r>
            <a:r>
              <a:rPr lang="en-US" sz="2800" dirty="0" smtClean="0"/>
              <a:t> </a:t>
            </a:r>
            <a:r>
              <a:rPr lang="en-US" sz="2800" dirty="0" err="1" smtClean="0"/>
              <a:t>çıktısı</a:t>
            </a:r>
            <a:r>
              <a:rPr lang="en-US" sz="2800" dirty="0" smtClean="0"/>
              <a:t> </a:t>
            </a:r>
            <a:r>
              <a:rPr lang="en-US" sz="2800" dirty="0" err="1" smtClean="0"/>
              <a:t>alınmak</a:t>
            </a:r>
            <a:r>
              <a:rPr lang="en-US" sz="2800" dirty="0" smtClean="0"/>
              <a:t> </a:t>
            </a:r>
            <a:r>
              <a:rPr lang="en-US" sz="2800" dirty="0" err="1"/>
              <a:t>istenir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 smtClean="0"/>
              <a:t>Ekleme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Güncelleme</a:t>
            </a:r>
            <a:endParaRPr lang="tr-TR" sz="2800" b="1" dirty="0"/>
          </a:p>
          <a:p>
            <a:pPr marL="0" indent="0">
              <a:buNone/>
            </a:pP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eklemek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bilgilerini</a:t>
            </a:r>
            <a:r>
              <a:rPr lang="en-US" sz="2800" dirty="0"/>
              <a:t> </a:t>
            </a:r>
            <a:r>
              <a:rPr lang="en-US" sz="2800" dirty="0" err="1"/>
              <a:t>güncellemek</a:t>
            </a:r>
            <a:r>
              <a:rPr lang="en-US" sz="2800" dirty="0"/>
              <a:t> </a:t>
            </a:r>
            <a:r>
              <a:rPr lang="en-US" sz="2800" dirty="0" err="1" smtClean="0"/>
              <a:t>için</a:t>
            </a:r>
            <a:r>
              <a:rPr lang="tr-TR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32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Kullanıcının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 smtClean="0"/>
              <a:t>bulunduşu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modül</a:t>
            </a:r>
            <a:r>
              <a:rPr lang="en-US" sz="2800" dirty="0"/>
              <a:t>, alt </a:t>
            </a:r>
            <a:r>
              <a:rPr lang="en-US" sz="2800" dirty="0" err="1"/>
              <a:t>modül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bunlara</a:t>
            </a:r>
            <a:r>
              <a:rPr lang="en-US" sz="2800" dirty="0" smtClean="0"/>
              <a:t>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/>
              <a:t>ekranlarda</a:t>
            </a:r>
            <a:r>
              <a:rPr lang="en-US" sz="2800" dirty="0"/>
              <a:t> </a:t>
            </a:r>
            <a:r>
              <a:rPr lang="en-US" sz="2800" dirty="0" err="1"/>
              <a:t>sürekli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listesidir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İlgili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Kişi</a:t>
            </a:r>
            <a:r>
              <a:rPr lang="en-US" sz="2800" b="1" dirty="0" smtClean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kişi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 smtClean="0"/>
              <a:t>yazışmalarda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taraflarla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kararlarda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taraflarının</a:t>
            </a:r>
            <a:r>
              <a:rPr lang="en-US" sz="2800" dirty="0"/>
              <a:t>,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işlemlerle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ilişkisinin</a:t>
            </a:r>
            <a:r>
              <a:rPr lang="en-US" sz="2800" dirty="0" smtClean="0"/>
              <a:t> </a:t>
            </a:r>
            <a:r>
              <a:rPr lang="en-US" sz="2800" dirty="0" err="1" smtClean="0"/>
              <a:t>kurulduşu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Birim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/>
              <a:t>Seçme</a:t>
            </a:r>
            <a:r>
              <a:rPr lang="en-US" sz="2800" b="1" dirty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Birim</a:t>
            </a:r>
            <a:r>
              <a:rPr lang="en-US" sz="2800" dirty="0" smtClean="0"/>
              <a:t>/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seçme</a:t>
            </a:r>
            <a:r>
              <a:rPr lang="en-US" sz="2800" dirty="0"/>
              <a:t> </a:t>
            </a:r>
            <a:r>
              <a:rPr lang="en-US" sz="2800" dirty="0" err="1" smtClean="0"/>
              <a:t>ekranından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 smtClean="0"/>
              <a:t>gönderileceşi</a:t>
            </a:r>
            <a:r>
              <a:rPr lang="en-US" sz="2800" dirty="0" smtClean="0"/>
              <a:t> </a:t>
            </a:r>
            <a:r>
              <a:rPr lang="en-US" sz="2800" dirty="0" err="1" smtClean="0"/>
              <a:t>tespit</a:t>
            </a:r>
            <a:r>
              <a:rPr lang="tr-TR" sz="2800" dirty="0" smtClean="0"/>
              <a:t> </a:t>
            </a:r>
            <a:r>
              <a:rPr lang="en-US" sz="2800" dirty="0" err="1" smtClean="0"/>
              <a:t>edilir</a:t>
            </a:r>
            <a:r>
              <a:rPr lang="en-US" sz="2800" dirty="0"/>
              <a:t>.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Bakanlığı’na</a:t>
            </a:r>
            <a:r>
              <a:rPr lang="en-US" sz="2800" dirty="0" smtClean="0"/>
              <a:t>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birimlerin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48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Dağıtım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Listesi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dirty="0" err="1" smtClean="0"/>
              <a:t>Dağıtım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yazışmalarda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/>
              <a:t>belgelerin</a:t>
            </a:r>
            <a:r>
              <a:rPr lang="en-US" sz="2800" dirty="0"/>
              <a:t> </a:t>
            </a:r>
            <a:r>
              <a:rPr lang="en-US" sz="2800" dirty="0" err="1" smtClean="0"/>
              <a:t>gideceği</a:t>
            </a:r>
            <a:r>
              <a:rPr lang="tr-TR" sz="2800" dirty="0" smtClean="0"/>
              <a:t> </a:t>
            </a:r>
            <a:r>
              <a:rPr lang="en-US" sz="2800" dirty="0" err="1" smtClean="0"/>
              <a:t>yeri</a:t>
            </a:r>
            <a:r>
              <a:rPr lang="en-US" sz="2800" dirty="0" smtClean="0"/>
              <a:t> </a:t>
            </a:r>
            <a:r>
              <a:rPr lang="en-US" sz="2800" dirty="0" err="1"/>
              <a:t>belirlemek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Evrak</a:t>
            </a:r>
            <a:r>
              <a:rPr lang="en-US" sz="2800" b="1" dirty="0" smtClean="0"/>
              <a:t> </a:t>
            </a:r>
            <a:r>
              <a:rPr lang="en-US" sz="2800" b="1" dirty="0" err="1"/>
              <a:t>Ek</a:t>
            </a:r>
            <a:r>
              <a:rPr lang="en-US" sz="2800" b="1" dirty="0"/>
              <a:t> </a:t>
            </a:r>
            <a:r>
              <a:rPr lang="en-US" sz="2800" b="1" dirty="0" err="1" smtClean="0"/>
              <a:t>Listesi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eklenmek</a:t>
            </a:r>
            <a:r>
              <a:rPr lang="en-US" sz="2800" dirty="0"/>
              <a:t> </a:t>
            </a:r>
            <a:r>
              <a:rPr lang="en-US" sz="2800" dirty="0" err="1" smtClean="0"/>
              <a:t>istendiğinde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kullanılır</a:t>
            </a:r>
            <a:r>
              <a:rPr lang="en-US" sz="2800" dirty="0"/>
              <a:t>. </a:t>
            </a:r>
            <a:r>
              <a:rPr lang="en-US" sz="2800" dirty="0" err="1" smtClean="0"/>
              <a:t>ayrıca</a:t>
            </a:r>
            <a:r>
              <a:rPr lang="en-US" sz="2800" dirty="0" smtClean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scanner (</a:t>
            </a:r>
            <a:r>
              <a:rPr lang="en-US" sz="2800" dirty="0" err="1"/>
              <a:t>tarama</a:t>
            </a:r>
            <a:r>
              <a:rPr lang="en-US" sz="2800" dirty="0"/>
              <a:t> </a:t>
            </a:r>
            <a:r>
              <a:rPr lang="en-US" sz="2800" dirty="0" err="1" smtClean="0"/>
              <a:t>cihazı</a:t>
            </a:r>
            <a:r>
              <a:rPr lang="en-US" sz="2800" dirty="0" smtClean="0"/>
              <a:t>)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taranarak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katılan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tr-TR" sz="2800" dirty="0" smtClean="0"/>
              <a:t> </a:t>
            </a:r>
            <a:r>
              <a:rPr lang="en-US" sz="2800" dirty="0" err="1" smtClean="0"/>
              <a:t>eklerinin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nn-NO" sz="2800" dirty="0"/>
              <a:t>Evrak arama </a:t>
            </a:r>
            <a:r>
              <a:rPr lang="nn-NO" sz="2800" dirty="0" smtClean="0"/>
              <a:t>ekranı </a:t>
            </a:r>
            <a:r>
              <a:rPr lang="nn-NO" sz="2800" dirty="0"/>
              <a:t>dosya içindeki bir evraka </a:t>
            </a:r>
            <a:r>
              <a:rPr lang="nn-NO" sz="2800" dirty="0" smtClean="0"/>
              <a:t>ulaşılmak istendiği </a:t>
            </a:r>
            <a:r>
              <a:rPr lang="nn-NO" sz="2800" dirty="0"/>
              <a:t>zaman </a:t>
            </a:r>
            <a:r>
              <a:rPr lang="nn-NO" sz="2800" dirty="0" smtClean="0"/>
              <a:t>kullanılır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40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r>
              <a:rPr lang="en-US" sz="2800" b="1" dirty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yazışmalarda</a:t>
            </a:r>
            <a:r>
              <a:rPr lang="en-US" sz="2800" dirty="0"/>
              <a:t>,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kurumlara</a:t>
            </a:r>
            <a:r>
              <a:rPr lang="tr-TR" sz="2800" dirty="0"/>
              <a:t> </a:t>
            </a:r>
            <a:r>
              <a:rPr lang="en-US" sz="2800" dirty="0" err="1" smtClean="0"/>
              <a:t>gönderilmesi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gerektişinde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/>
              <a:t>, </a:t>
            </a:r>
            <a:r>
              <a:rPr lang="en-US" sz="2800" dirty="0" err="1" smtClean="0"/>
              <a:t>evrakın</a:t>
            </a:r>
            <a:r>
              <a:rPr lang="en-US" sz="2800" dirty="0" smtClean="0"/>
              <a:t> </a:t>
            </a:r>
            <a:r>
              <a:rPr lang="en-US" sz="2800" dirty="0" err="1" smtClean="0"/>
              <a:t>gideceği</a:t>
            </a:r>
            <a:r>
              <a:rPr lang="en-US" sz="2800" dirty="0" smtClean="0"/>
              <a:t> </a:t>
            </a:r>
            <a:r>
              <a:rPr lang="en-US" sz="2800" dirty="0" err="1"/>
              <a:t>kurumun</a:t>
            </a:r>
            <a:r>
              <a:rPr lang="en-US" sz="2800" dirty="0"/>
              <a:t> </a:t>
            </a:r>
            <a:r>
              <a:rPr lang="en-US" sz="2800" dirty="0" err="1" smtClean="0"/>
              <a:t>sorgulandığı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seçildiği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Safahat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Safahat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kim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 smtClean="0"/>
              <a:t>tarihte</a:t>
            </a:r>
            <a:r>
              <a:rPr lang="tr-TR" sz="2800" dirty="0"/>
              <a:t> </a:t>
            </a:r>
            <a:r>
              <a:rPr lang="en-US" sz="2800" dirty="0" err="1" smtClean="0"/>
              <a:t>yapıldığının</a:t>
            </a:r>
            <a:r>
              <a:rPr lang="en-US" sz="2800" dirty="0"/>
              <a:t>,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</a:t>
            </a:r>
            <a:r>
              <a:rPr lang="en-US" sz="2800" dirty="0" smtClean="0"/>
              <a:t> </a:t>
            </a:r>
            <a:r>
              <a:rPr lang="en-US" sz="2800" dirty="0"/>
              <a:t>ne </a:t>
            </a:r>
            <a:r>
              <a:rPr lang="en-US" sz="2800" dirty="0" err="1" smtClean="0"/>
              <a:t>olduşunun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bilgi</a:t>
            </a:r>
            <a:r>
              <a:rPr lang="tr-TR" sz="2800" dirty="0"/>
              <a:t> </a:t>
            </a:r>
            <a:r>
              <a:rPr lang="en-US" sz="2800" dirty="0" smtClean="0"/>
              <a:t>alma </a:t>
            </a:r>
            <a:r>
              <a:rPr lang="en-US" sz="2800" dirty="0" err="1" smtClean="0"/>
              <a:t>ekranıdır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30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içindeki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 smtClean="0"/>
              <a:t>ulaşılmak</a:t>
            </a:r>
            <a:r>
              <a:rPr lang="en-US" sz="2800" dirty="0" smtClean="0"/>
              <a:t> </a:t>
            </a:r>
            <a:r>
              <a:rPr lang="en-US" sz="2800" dirty="0" err="1" smtClean="0"/>
              <a:t>istendiğinde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kullanılır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err="1" smtClean="0"/>
              <a:t>Ekranda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</a:t>
            </a:r>
            <a:r>
              <a:rPr lang="en-US" sz="2800" dirty="0" smtClean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belirlenir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scanner (</a:t>
            </a:r>
            <a:r>
              <a:rPr lang="en-US" sz="2800" dirty="0" err="1"/>
              <a:t>tarama</a:t>
            </a:r>
            <a:r>
              <a:rPr lang="en-US" sz="2800" dirty="0"/>
              <a:t> </a:t>
            </a:r>
            <a:r>
              <a:rPr lang="en-US" sz="2800" dirty="0" err="1" smtClean="0"/>
              <a:t>cihazı</a:t>
            </a:r>
            <a:r>
              <a:rPr lang="en-US" sz="2800" dirty="0" smtClean="0"/>
              <a:t>)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katılan</a:t>
            </a:r>
            <a:r>
              <a:rPr lang="en-US" sz="2800" dirty="0" smtClean="0"/>
              <a:t> </a:t>
            </a:r>
            <a:r>
              <a:rPr lang="en-US" sz="2800" dirty="0" err="1" smtClean="0"/>
              <a:t>bütün</a:t>
            </a:r>
            <a:r>
              <a:rPr lang="tr-TR" sz="2800" dirty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İi </a:t>
            </a:r>
            <a:r>
              <a:rPr lang="en-US" sz="2800" b="1" dirty="0" err="1" smtClean="0"/>
              <a:t>Adımı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smtClean="0"/>
              <a:t>İ</a:t>
            </a:r>
            <a:r>
              <a:rPr lang="tr-TR" sz="2800" dirty="0" smtClean="0"/>
              <a:t>ş</a:t>
            </a:r>
            <a:r>
              <a:rPr lang="en-US" sz="2800" dirty="0" smtClean="0"/>
              <a:t> </a:t>
            </a:r>
            <a:r>
              <a:rPr lang="en-US" sz="2800" dirty="0" err="1" smtClean="0"/>
              <a:t>adımı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işlemlerde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/>
              <a:t>evraklarda</a:t>
            </a:r>
            <a:r>
              <a:rPr lang="en-US" sz="2800" dirty="0"/>
              <a:t> </a:t>
            </a:r>
            <a:r>
              <a:rPr lang="en-US" sz="2800" dirty="0" err="1" smtClean="0"/>
              <a:t>işlemi</a:t>
            </a:r>
            <a:r>
              <a:rPr lang="tr-TR" sz="2800" dirty="0" smtClean="0"/>
              <a:t> </a:t>
            </a:r>
            <a:r>
              <a:rPr lang="en-US" sz="2800" dirty="0" err="1" smtClean="0"/>
              <a:t>ya</a:t>
            </a:r>
            <a:r>
              <a:rPr lang="en-US" sz="2800" dirty="0" smtClean="0"/>
              <a:t> </a:t>
            </a:r>
            <a:r>
              <a:rPr lang="en-US" sz="2800" dirty="0"/>
              <a:t>da </a:t>
            </a:r>
            <a:r>
              <a:rPr lang="en-US" sz="2800" dirty="0" err="1" smtClean="0"/>
              <a:t>evrakı</a:t>
            </a:r>
            <a:r>
              <a:rPr lang="en-US" sz="2800" dirty="0" smtClean="0"/>
              <a:t> </a:t>
            </a:r>
            <a:r>
              <a:rPr lang="en-US" sz="2800" dirty="0" err="1"/>
              <a:t>onaylayacak</a:t>
            </a:r>
            <a:r>
              <a:rPr lang="en-US" sz="2800" dirty="0"/>
              <a:t> </a:t>
            </a:r>
            <a:r>
              <a:rPr lang="en-US" sz="2800" dirty="0" err="1" smtClean="0"/>
              <a:t>kullanıcıları</a:t>
            </a:r>
            <a:r>
              <a:rPr lang="en-US" sz="2800" dirty="0" smtClean="0"/>
              <a:t> </a:t>
            </a:r>
            <a:r>
              <a:rPr lang="en-US" sz="2800" dirty="0" err="1"/>
              <a:t>belirlemek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4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kuruma</a:t>
            </a:r>
            <a:r>
              <a:rPr lang="en-US" sz="2800" dirty="0"/>
              <a:t> </a:t>
            </a:r>
            <a:r>
              <a:rPr lang="en-US" sz="2800" dirty="0" err="1" smtClean="0"/>
              <a:t>ulaşılmak</a:t>
            </a:r>
            <a:r>
              <a:rPr lang="en-US" sz="2800" dirty="0" smtClean="0"/>
              <a:t> </a:t>
            </a:r>
            <a:r>
              <a:rPr lang="en-US" sz="2800" dirty="0" err="1" smtClean="0"/>
              <a:t>istendiğin</a:t>
            </a:r>
            <a:r>
              <a:rPr lang="sv-SE" sz="2800" dirty="0" smtClean="0"/>
              <a:t>de kullanılan </a:t>
            </a:r>
            <a:r>
              <a:rPr lang="sv-SE" sz="2800" dirty="0"/>
              <a:t>bir sorgu </a:t>
            </a:r>
            <a:r>
              <a:rPr lang="sv-SE" sz="2800" dirty="0" smtClean="0"/>
              <a:t>ekranıdır.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 smtClean="0"/>
              <a:t>Detay</a:t>
            </a:r>
            <a:r>
              <a:rPr lang="tr-TR" sz="2800" b="1" dirty="0"/>
              <a:t> </a:t>
            </a:r>
            <a:r>
              <a:rPr lang="en-US" sz="2800" b="1" dirty="0" err="1" smtClean="0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evrakın</a:t>
            </a:r>
            <a:r>
              <a:rPr lang="en-US" sz="2800" dirty="0" smtClean="0"/>
              <a:t> </a:t>
            </a:r>
            <a:r>
              <a:rPr lang="en-US" sz="2800" dirty="0" err="1"/>
              <a:t>detay</a:t>
            </a:r>
            <a:r>
              <a:rPr lang="en-US" sz="2800" dirty="0"/>
              <a:t> </a:t>
            </a:r>
            <a:r>
              <a:rPr lang="en-US" sz="2800" dirty="0" err="1"/>
              <a:t>bilgilerini</a:t>
            </a:r>
            <a:r>
              <a:rPr lang="en-US" sz="2800" dirty="0"/>
              <a:t> </a:t>
            </a:r>
            <a:r>
              <a:rPr lang="en-US" sz="2800" dirty="0" err="1" smtClean="0"/>
              <a:t>kaydetmemizi</a:t>
            </a:r>
            <a:r>
              <a:rPr lang="tr-TR" sz="2800" dirty="0"/>
              <a:t> </a:t>
            </a:r>
            <a:r>
              <a:rPr lang="en-US" sz="2800" dirty="0" err="1" smtClean="0"/>
              <a:t>sailayan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Evrak</a:t>
            </a:r>
            <a:r>
              <a:rPr lang="tr-TR" sz="2800" b="1" dirty="0"/>
              <a:t> </a:t>
            </a:r>
            <a:r>
              <a:rPr lang="en-US" sz="2800" b="1" dirty="0" err="1" smtClean="0"/>
              <a:t>Görüntüleme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görüntüleme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dosyada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/>
              <a:t>görüntüsüne</a:t>
            </a:r>
            <a:r>
              <a:rPr lang="en-US" sz="2800" dirty="0"/>
              <a:t> </a:t>
            </a:r>
            <a:r>
              <a:rPr lang="en-US" sz="2800" dirty="0" err="1" smtClean="0"/>
              <a:t>ulaşılmak</a:t>
            </a:r>
            <a:r>
              <a:rPr lang="tr-TR" sz="2800" dirty="0" smtClean="0"/>
              <a:t> </a:t>
            </a:r>
            <a:r>
              <a:rPr lang="en-US" sz="2800" dirty="0" err="1" smtClean="0"/>
              <a:t>istendiğinde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tr-TR" sz="2800" dirty="0"/>
              <a:t> </a:t>
            </a:r>
            <a:r>
              <a:rPr lang="en-US" sz="2800" dirty="0" err="1" smtClean="0"/>
              <a:t>ekranıdır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KARAR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Gerekçeli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 smtClean="0"/>
              <a:t>Evrakının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/>
              <a:t>Gerekçeli karar </a:t>
            </a:r>
            <a:r>
              <a:rPr lang="sv-SE" sz="2800" dirty="0" smtClean="0"/>
              <a:t>evrakının hazırlanması, kararı </a:t>
            </a:r>
            <a:r>
              <a:rPr lang="sv-SE" sz="2800" dirty="0"/>
              <a:t>verilen dava </a:t>
            </a:r>
            <a:r>
              <a:rPr lang="sv-SE" sz="2800" dirty="0" smtClean="0"/>
              <a:t>dosyaları </a:t>
            </a:r>
            <a:r>
              <a:rPr lang="sv-SE" sz="2800" dirty="0"/>
              <a:t>için </a:t>
            </a:r>
            <a:r>
              <a:rPr lang="sv-SE" sz="2800" dirty="0" smtClean="0"/>
              <a:t>gerekçeli</a:t>
            </a:r>
            <a:r>
              <a:rPr lang="tr-TR" sz="2800" dirty="0" smtClean="0"/>
              <a:t> </a:t>
            </a: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 smtClean="0"/>
              <a:t>evrakının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Ek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 smtClean="0"/>
              <a:t>Evrakının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evrakının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karar</a:t>
            </a:r>
            <a:r>
              <a:rPr lang="tr-TR" sz="2800" dirty="0"/>
              <a:t> </a:t>
            </a:r>
            <a:r>
              <a:rPr lang="en-US" sz="2800" dirty="0" err="1" smtClean="0"/>
              <a:t>yazılması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gerektişinde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Seri </a:t>
            </a: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Seri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/>
              <a:t>seri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kararlarının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gerekçeli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evrakı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hazırlanacak</a:t>
            </a:r>
            <a:r>
              <a:rPr lang="en-US" sz="2800" dirty="0" smtClean="0"/>
              <a:t> </a:t>
            </a:r>
            <a:r>
              <a:rPr lang="en-US" sz="2800" dirty="0" err="1"/>
              <a:t>seri</a:t>
            </a:r>
            <a:r>
              <a:rPr lang="en-US" sz="2800" dirty="0"/>
              <a:t> </a:t>
            </a:r>
            <a:r>
              <a:rPr lang="en-US" sz="2800" dirty="0" err="1" smtClean="0"/>
              <a:t>davaların</a:t>
            </a:r>
            <a:r>
              <a:rPr lang="en-US" sz="2800" dirty="0" smtClean="0"/>
              <a:t> </a:t>
            </a:r>
            <a:r>
              <a:rPr lang="en-US" sz="2800" dirty="0" err="1"/>
              <a:t>seçilmesi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2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Ayrıntı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ayrıntı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;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/>
              <a:t>bilgilere</a:t>
            </a:r>
            <a:r>
              <a:rPr lang="en-US" sz="2800" dirty="0"/>
              <a:t> </a:t>
            </a:r>
            <a:r>
              <a:rPr lang="en-US" sz="2800" dirty="0" err="1" smtClean="0"/>
              <a:t>ulaşıldığı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 smtClean="0"/>
              <a:t>Ayrıca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bulunması</a:t>
            </a:r>
            <a:r>
              <a:rPr lang="en-US" sz="2800" dirty="0" smtClean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, </a:t>
            </a:r>
            <a:r>
              <a:rPr lang="en-US" sz="2800" dirty="0" err="1" smtClean="0"/>
              <a:t>tarafların</a:t>
            </a:r>
            <a:r>
              <a:rPr lang="en-US" sz="2800" dirty="0" smtClean="0"/>
              <a:t> </a:t>
            </a:r>
            <a:r>
              <a:rPr lang="en-US" sz="2800" dirty="0" err="1"/>
              <a:t>dosyadaki</a:t>
            </a:r>
            <a:r>
              <a:rPr lang="en-US" sz="2800" dirty="0"/>
              <a:t> </a:t>
            </a:r>
            <a:r>
              <a:rPr lang="en-US" sz="2800" dirty="0" err="1"/>
              <a:t>durumunun</a:t>
            </a:r>
            <a:r>
              <a:rPr lang="en-US" sz="2800" dirty="0"/>
              <a:t> </a:t>
            </a:r>
            <a:r>
              <a:rPr lang="en-US" sz="2800" dirty="0" err="1" smtClean="0"/>
              <a:t>izlendiği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</a:t>
            </a:r>
            <a:r>
              <a:rPr lang="tr-TR" sz="2800" dirty="0" smtClean="0"/>
              <a:t>ğ</a:t>
            </a:r>
            <a:r>
              <a:rPr lang="en-US" sz="2800" dirty="0" smtClean="0"/>
              <a:t>i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Standart</a:t>
            </a:r>
            <a:r>
              <a:rPr lang="en-US" sz="2800" b="1" dirty="0"/>
              <a:t> </a:t>
            </a: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Seçme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Standart</a:t>
            </a:r>
            <a:r>
              <a:rPr lang="en-US" sz="2800" dirty="0"/>
              <a:t> H/M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 smtClean="0"/>
              <a:t>düğmesinden</a:t>
            </a:r>
            <a:r>
              <a:rPr lang="en-US" sz="2800" dirty="0" smtClean="0"/>
              <a:t> </a:t>
            </a:r>
            <a:r>
              <a:rPr lang="en-US" sz="2800" dirty="0" err="1"/>
              <a:t>seçim</a:t>
            </a:r>
            <a:r>
              <a:rPr lang="en-US" sz="2800" dirty="0"/>
              <a:t> </a:t>
            </a:r>
            <a:r>
              <a:rPr lang="en-US" sz="2800" dirty="0" err="1" smtClean="0"/>
              <a:t>yapıldığında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Standart</a:t>
            </a:r>
            <a:r>
              <a:rPr lang="en-US" sz="2800" dirty="0"/>
              <a:t> </a:t>
            </a: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Masraflar</a:t>
            </a:r>
            <a:r>
              <a:rPr lang="en-US" sz="2800" dirty="0" smtClean="0"/>
              <a:t>”</a:t>
            </a:r>
            <a:r>
              <a:rPr lang="tr-TR" sz="2800" dirty="0" smtClean="0"/>
              <a:t> </a:t>
            </a:r>
            <a:r>
              <a:rPr lang="en-US" sz="2800" dirty="0" err="1" smtClean="0"/>
              <a:t>bloğunda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tabloda</a:t>
            </a:r>
            <a:r>
              <a:rPr lang="en-US" sz="2800" dirty="0"/>
              <a:t> </a:t>
            </a:r>
            <a:r>
              <a:rPr lang="en-US" sz="2800" dirty="0" err="1"/>
              <a:t>görüntülenen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isimleri</a:t>
            </a:r>
            <a:r>
              <a:rPr lang="en-US" sz="2800" dirty="0"/>
              <a:t> “</a:t>
            </a:r>
            <a:r>
              <a:rPr lang="en-US" sz="2800" dirty="0" err="1" smtClean="0"/>
              <a:t>Ekle</a:t>
            </a:r>
            <a:r>
              <a:rPr lang="en-US" sz="2800" dirty="0" smtClean="0"/>
              <a:t>/</a:t>
            </a:r>
            <a:r>
              <a:rPr lang="en-US" sz="2800" dirty="0" err="1" smtClean="0"/>
              <a:t>Çıkar</a:t>
            </a:r>
            <a:r>
              <a:rPr lang="en-US" sz="2800" dirty="0"/>
              <a:t>” </a:t>
            </a:r>
            <a:r>
              <a:rPr lang="en-US" sz="2800" dirty="0" err="1" smtClean="0"/>
              <a:t>sütunundaki</a:t>
            </a:r>
            <a:r>
              <a:rPr lang="tr-TR" sz="2800" dirty="0"/>
              <a:t> </a:t>
            </a:r>
            <a:r>
              <a:rPr lang="en-US" sz="2800" dirty="0" err="1" smtClean="0"/>
              <a:t>onay</a:t>
            </a:r>
            <a:r>
              <a:rPr lang="en-US" sz="2800" dirty="0" smtClean="0"/>
              <a:t> </a:t>
            </a:r>
            <a:r>
              <a:rPr lang="en-US" sz="2800" dirty="0" err="1" smtClean="0"/>
              <a:t>kutuları</a:t>
            </a:r>
            <a:r>
              <a:rPr lang="en-US" sz="2800" dirty="0" smtClean="0"/>
              <a:t> </a:t>
            </a:r>
            <a:r>
              <a:rPr lang="en-US" sz="2800" dirty="0" err="1" smtClean="0"/>
              <a:t>işaretlenerek</a:t>
            </a:r>
            <a:r>
              <a:rPr lang="en-US" sz="2800" dirty="0" smtClean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dahil</a:t>
            </a:r>
            <a:r>
              <a:rPr lang="en-US" sz="2800" dirty="0"/>
              <a:t> </a:t>
            </a:r>
            <a:r>
              <a:rPr lang="en-US" sz="2800" dirty="0" err="1"/>
              <a:t>edilir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dosyadan</a:t>
            </a:r>
            <a:r>
              <a:rPr lang="en-US" sz="2800" dirty="0"/>
              <a:t> </a:t>
            </a:r>
            <a:r>
              <a:rPr lang="en-US" sz="2800" dirty="0" err="1" smtClean="0"/>
              <a:t>çıkartılabilir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155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Masrafları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/>
              <a:t>ayniyat</a:t>
            </a:r>
            <a:r>
              <a:rPr lang="en-US" sz="2800" dirty="0"/>
              <a:t>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tıklandığında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üzerindeki</a:t>
            </a:r>
            <a:r>
              <a:rPr lang="en-US" sz="2800" dirty="0"/>
              <a:t> “</a:t>
            </a:r>
            <a:r>
              <a:rPr lang="en-US" sz="2800" dirty="0" err="1"/>
              <a:t>Atama</a:t>
            </a:r>
            <a:r>
              <a:rPr lang="en-US" sz="2800" dirty="0"/>
              <a:t> </a:t>
            </a:r>
            <a:r>
              <a:rPr lang="en-US" sz="2800" dirty="0" err="1"/>
              <a:t>Nedeni</a:t>
            </a:r>
            <a:r>
              <a:rPr lang="en-US" sz="2800" dirty="0"/>
              <a:t>” </a:t>
            </a:r>
            <a:r>
              <a:rPr lang="en-US" sz="2800" dirty="0" err="1" smtClean="0"/>
              <a:t>zorunlu</a:t>
            </a:r>
            <a:r>
              <a:rPr lang="tr-TR" sz="2800" dirty="0"/>
              <a:t> </a:t>
            </a:r>
            <a:r>
              <a:rPr lang="en-US" sz="2800" dirty="0" err="1" smtClean="0"/>
              <a:t>liste</a:t>
            </a:r>
            <a:r>
              <a:rPr lang="en-US" sz="2800" dirty="0" smtClean="0"/>
              <a:t> </a:t>
            </a:r>
            <a:r>
              <a:rPr lang="en-US" sz="2800" dirty="0" err="1" smtClean="0"/>
              <a:t>düğmesinden</a:t>
            </a:r>
            <a:r>
              <a:rPr lang="en-US" sz="2800" dirty="0" smtClean="0"/>
              <a:t> </a:t>
            </a:r>
            <a:r>
              <a:rPr lang="en-US" sz="2800" dirty="0" err="1"/>
              <a:t>seçim</a:t>
            </a:r>
            <a:r>
              <a:rPr lang="en-US" sz="2800" dirty="0"/>
              <a:t> </a:t>
            </a:r>
            <a:r>
              <a:rPr lang="en-US" sz="2800" dirty="0" err="1" smtClean="0"/>
              <a:t>yapıldığında</a:t>
            </a:r>
            <a:r>
              <a:rPr lang="en-US" sz="2800" dirty="0" smtClean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tabloda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 </a:t>
            </a:r>
            <a:r>
              <a:rPr lang="en-US" sz="2800" dirty="0" err="1" smtClean="0"/>
              <a:t>Miktarı</a:t>
            </a:r>
            <a:r>
              <a:rPr lang="tr-TR" sz="2800" dirty="0"/>
              <a:t> </a:t>
            </a:r>
            <a:r>
              <a:rPr lang="en-US" sz="2800" dirty="0" smtClean="0"/>
              <a:t>(TL</a:t>
            </a:r>
            <a:r>
              <a:rPr lang="en-US" sz="2800" dirty="0"/>
              <a:t>) </a:t>
            </a:r>
            <a:r>
              <a:rPr lang="en-US" sz="2800" dirty="0" err="1"/>
              <a:t>metin</a:t>
            </a:r>
            <a:r>
              <a:rPr lang="en-US" sz="2800" dirty="0"/>
              <a:t> </a:t>
            </a:r>
            <a:r>
              <a:rPr lang="en-US" sz="2800" dirty="0" err="1" smtClean="0"/>
              <a:t>alanına</a:t>
            </a:r>
            <a:r>
              <a:rPr lang="en-US" sz="2800" dirty="0" smtClean="0"/>
              <a:t> </a:t>
            </a:r>
            <a:r>
              <a:rPr lang="en-US" sz="2800" dirty="0" err="1"/>
              <a:t>miktar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/>
              <a:t>girilir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Keşif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Masrafları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masrafları</a:t>
            </a:r>
            <a:r>
              <a:rPr lang="en-US" sz="2800" dirty="0" smtClean="0"/>
              <a:t>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tıklandığında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üzerindeki</a:t>
            </a:r>
            <a:r>
              <a:rPr lang="en-US" sz="2800" dirty="0"/>
              <a:t> “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Nedeni</a:t>
            </a:r>
            <a:r>
              <a:rPr lang="en-US" sz="2800" dirty="0"/>
              <a:t>” </a:t>
            </a:r>
            <a:r>
              <a:rPr lang="en-US" sz="2800" dirty="0" err="1" smtClean="0"/>
              <a:t>zorunlu</a:t>
            </a:r>
            <a:r>
              <a:rPr lang="tr-TR" sz="2800" dirty="0"/>
              <a:t> </a:t>
            </a:r>
            <a:r>
              <a:rPr lang="en-US" sz="2800" dirty="0" err="1" smtClean="0"/>
              <a:t>liste</a:t>
            </a:r>
            <a:r>
              <a:rPr lang="en-US" sz="2800" dirty="0" smtClean="0"/>
              <a:t>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nedeni</a:t>
            </a:r>
            <a:r>
              <a:rPr lang="en-US" sz="2800" dirty="0"/>
              <a:t> </a:t>
            </a:r>
            <a:r>
              <a:rPr lang="en-US" sz="2800" dirty="0" err="1"/>
              <a:t>seçilir</a:t>
            </a:r>
            <a:r>
              <a:rPr lang="en-US" sz="2800" dirty="0"/>
              <a:t>.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tabloda</a:t>
            </a:r>
            <a:r>
              <a:rPr lang="en-US" sz="2800" dirty="0"/>
              <a:t> </a:t>
            </a:r>
            <a:r>
              <a:rPr lang="en-US" sz="2800" dirty="0" err="1" smtClean="0"/>
              <a:t>keşif</a:t>
            </a:r>
            <a:r>
              <a:rPr lang="tr-TR" sz="2800" dirty="0" smtClean="0"/>
              <a:t> </a:t>
            </a:r>
            <a:r>
              <a:rPr lang="en-US" sz="2800" dirty="0" err="1" smtClean="0"/>
              <a:t>yapacak</a:t>
            </a:r>
            <a:r>
              <a:rPr lang="en-US" sz="2800" dirty="0" smtClean="0"/>
              <a:t> </a:t>
            </a:r>
            <a:r>
              <a:rPr lang="en-US" sz="2800" dirty="0" err="1" smtClean="0"/>
              <a:t>kişi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ünvan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 “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Avansı</a:t>
            </a:r>
            <a:r>
              <a:rPr lang="en-US" sz="2800" dirty="0" smtClean="0"/>
              <a:t> </a:t>
            </a:r>
            <a:r>
              <a:rPr lang="en-US" sz="2800" dirty="0"/>
              <a:t>(TL)” </a:t>
            </a:r>
            <a:r>
              <a:rPr lang="en-US" sz="2800" dirty="0" err="1"/>
              <a:t>metin</a:t>
            </a:r>
            <a:r>
              <a:rPr lang="en-US" sz="2800" dirty="0"/>
              <a:t> </a:t>
            </a:r>
            <a:r>
              <a:rPr lang="en-US" sz="2800" dirty="0" err="1" smtClean="0"/>
              <a:t>alanında</a:t>
            </a:r>
            <a:r>
              <a:rPr lang="en-US" sz="2800" dirty="0" smtClean="0"/>
              <a:t> </a:t>
            </a:r>
            <a:r>
              <a:rPr lang="en-US" sz="2800" dirty="0" err="1" smtClean="0"/>
              <a:t>tutar</a:t>
            </a:r>
            <a:r>
              <a:rPr lang="tr-TR" sz="2800" dirty="0"/>
              <a:t> </a:t>
            </a:r>
            <a:r>
              <a:rPr lang="en-US" sz="2800" dirty="0" err="1" smtClean="0"/>
              <a:t>bilgisi</a:t>
            </a:r>
            <a:r>
              <a:rPr lang="en-US" sz="2800" dirty="0" smtClean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578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Teminat</a:t>
            </a:r>
            <a:r>
              <a:rPr lang="en-US" sz="2800" b="1" dirty="0"/>
              <a:t> </a:t>
            </a:r>
            <a:r>
              <a:rPr lang="en-US" sz="2800" b="1" dirty="0" err="1" smtClean="0"/>
              <a:t>Giri</a:t>
            </a:r>
            <a:r>
              <a:rPr lang="tr-TR" sz="2800" b="1" dirty="0"/>
              <a:t>ş</a:t>
            </a:r>
            <a:r>
              <a:rPr lang="en-US" sz="2800" b="1" dirty="0" smtClean="0"/>
              <a:t>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“</a:t>
            </a:r>
            <a:r>
              <a:rPr lang="en-US" sz="2800" dirty="0" err="1"/>
              <a:t>Teminat</a:t>
            </a:r>
            <a:r>
              <a:rPr lang="en-US" sz="2800" dirty="0"/>
              <a:t>” </a:t>
            </a:r>
            <a:r>
              <a:rPr lang="en-US" sz="2800" dirty="0" err="1" smtClean="0"/>
              <a:t>dü</a:t>
            </a:r>
            <a:r>
              <a:rPr lang="tr-TR" sz="2800" dirty="0" smtClean="0"/>
              <a:t>ğ</a:t>
            </a:r>
            <a:r>
              <a:rPr lang="en-US" sz="2800" dirty="0" err="1" smtClean="0"/>
              <a:t>mesi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tıklandığında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üzerindeki</a:t>
            </a:r>
            <a:r>
              <a:rPr lang="en-US" sz="2800" dirty="0"/>
              <a:t> “</a:t>
            </a:r>
            <a:r>
              <a:rPr lang="en-US" sz="2800" dirty="0" err="1"/>
              <a:t>Teminat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” </a:t>
            </a:r>
            <a:r>
              <a:rPr lang="en-US" sz="2800" dirty="0" err="1" smtClean="0"/>
              <a:t>bloğunda</a:t>
            </a:r>
            <a:r>
              <a:rPr lang="tr-TR" sz="2800" dirty="0" smtClean="0"/>
              <a:t> </a:t>
            </a:r>
            <a:r>
              <a:rPr lang="fi-FI" sz="2800" dirty="0" smtClean="0"/>
              <a:t>bulunan </a:t>
            </a:r>
            <a:r>
              <a:rPr lang="fi-FI" sz="2800" dirty="0"/>
              <a:t>metin </a:t>
            </a:r>
            <a:r>
              <a:rPr lang="fi-FI" sz="2800" dirty="0" smtClean="0"/>
              <a:t>alanındaki </a:t>
            </a:r>
            <a:r>
              <a:rPr lang="fi-FI" sz="2800" dirty="0"/>
              <a:t>teminat bilgisi için “</a:t>
            </a:r>
            <a:r>
              <a:rPr lang="fi-FI" sz="2800" dirty="0" smtClean="0"/>
              <a:t>Miktarı </a:t>
            </a:r>
            <a:r>
              <a:rPr lang="fi-FI" sz="2800" dirty="0"/>
              <a:t>(TL)” metin </a:t>
            </a:r>
            <a:r>
              <a:rPr lang="fi-FI" sz="2800" dirty="0" smtClean="0"/>
              <a:t>alanına tutar</a:t>
            </a:r>
            <a:r>
              <a:rPr lang="tr-TR" sz="2800" dirty="0" smtClean="0"/>
              <a:t> </a:t>
            </a:r>
            <a:r>
              <a:rPr lang="en-US" sz="2800" dirty="0" err="1" smtClean="0"/>
              <a:t>bilgisi</a:t>
            </a:r>
            <a:r>
              <a:rPr lang="en-US" sz="2800" dirty="0" smtClean="0"/>
              <a:t> </a:t>
            </a:r>
            <a:r>
              <a:rPr lang="en-US" sz="2800" dirty="0" err="1"/>
              <a:t>girilerek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yapılabilir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“</a:t>
            </a:r>
            <a:r>
              <a:rPr lang="en-US" sz="2800" dirty="0" err="1"/>
              <a:t>Ekle</a:t>
            </a:r>
            <a:r>
              <a:rPr lang="en-US" sz="2800" dirty="0"/>
              <a:t>” </a:t>
            </a:r>
            <a:r>
              <a:rPr lang="en-US" sz="2800" dirty="0" err="1" smtClean="0"/>
              <a:t>dü</a:t>
            </a:r>
            <a:r>
              <a:rPr lang="tr-TR" sz="2800" dirty="0" smtClean="0"/>
              <a:t>ğ</a:t>
            </a:r>
            <a:r>
              <a:rPr lang="en-US" sz="2800" dirty="0" err="1" smtClean="0"/>
              <a:t>mesine</a:t>
            </a:r>
            <a:r>
              <a:rPr lang="en-US" sz="2800" dirty="0" smtClean="0"/>
              <a:t> </a:t>
            </a:r>
            <a:r>
              <a:rPr lang="en-US" sz="2800" dirty="0" err="1" smtClean="0"/>
              <a:t>basılarak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Türü</a:t>
            </a:r>
            <a:r>
              <a:rPr lang="en-US" sz="2800" dirty="0"/>
              <a:t>”, “</a:t>
            </a:r>
            <a:r>
              <a:rPr lang="en-US" sz="2800" dirty="0" err="1" smtClean="0"/>
              <a:t>Tutarı</a:t>
            </a:r>
            <a:r>
              <a:rPr lang="en-US" sz="2800" dirty="0" smtClean="0"/>
              <a:t>”</a:t>
            </a:r>
            <a:r>
              <a:rPr lang="tr-TR" sz="2800" dirty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bulunduşu</a:t>
            </a:r>
            <a:r>
              <a:rPr lang="en-US" sz="2800" dirty="0" smtClean="0"/>
              <a:t> </a:t>
            </a:r>
            <a:r>
              <a:rPr lang="en-US" sz="2800" dirty="0" err="1"/>
              <a:t>alana</a:t>
            </a:r>
            <a:r>
              <a:rPr lang="en-US" sz="2800" dirty="0"/>
              <a:t> </a:t>
            </a:r>
            <a:r>
              <a:rPr lang="en-US" sz="2800" dirty="0" err="1" smtClean="0"/>
              <a:t>aktarılır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Seçme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ekle</a:t>
            </a:r>
            <a:r>
              <a:rPr lang="en-US" sz="2800" dirty="0"/>
              <a:t>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tıklandığında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üzerindeki</a:t>
            </a:r>
            <a:r>
              <a:rPr lang="en-US" sz="2800" dirty="0"/>
              <a:t> “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” </a:t>
            </a:r>
            <a:r>
              <a:rPr lang="en-US" sz="2800" dirty="0" err="1" smtClean="0"/>
              <a:t>blo</a:t>
            </a:r>
            <a:r>
              <a:rPr lang="tr-TR" sz="2800" dirty="0" smtClean="0"/>
              <a:t>ğ</a:t>
            </a:r>
            <a:r>
              <a:rPr lang="en-US" sz="2800" dirty="0" err="1" smtClean="0"/>
              <a:t>unda</a:t>
            </a:r>
            <a:r>
              <a:rPr lang="tr-TR" sz="2800" dirty="0" smtClean="0"/>
              <a:t> </a:t>
            </a:r>
            <a:r>
              <a:rPr lang="en-US" sz="2800" dirty="0" err="1" smtClean="0"/>
              <a:t>bulunan</a:t>
            </a:r>
            <a:r>
              <a:rPr lang="en-US" sz="2800" dirty="0" smtClean="0"/>
              <a:t> </a:t>
            </a:r>
            <a:r>
              <a:rPr lang="en-US" sz="2800" dirty="0" err="1"/>
              <a:t>metin</a:t>
            </a:r>
            <a:r>
              <a:rPr lang="en-US" sz="2800" dirty="0"/>
              <a:t> </a:t>
            </a:r>
            <a:r>
              <a:rPr lang="en-US" sz="2800" dirty="0" err="1" smtClean="0"/>
              <a:t>alanındaki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isimleri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“</a:t>
            </a:r>
            <a:r>
              <a:rPr lang="en-US" sz="2800" dirty="0" err="1"/>
              <a:t>Adedi</a:t>
            </a:r>
            <a:r>
              <a:rPr lang="en-US" sz="2800" dirty="0"/>
              <a:t>” </a:t>
            </a:r>
            <a:r>
              <a:rPr lang="en-US" sz="2800" dirty="0" err="1"/>
              <a:t>metin</a:t>
            </a:r>
            <a:r>
              <a:rPr lang="en-US" sz="2800" dirty="0"/>
              <a:t> </a:t>
            </a:r>
            <a:r>
              <a:rPr lang="en-US" sz="2800" dirty="0" err="1" smtClean="0"/>
              <a:t>alanına</a:t>
            </a:r>
            <a:r>
              <a:rPr lang="en-US" sz="2800" dirty="0" smtClean="0"/>
              <a:t> </a:t>
            </a:r>
            <a:r>
              <a:rPr lang="en-US" sz="2800" dirty="0" err="1"/>
              <a:t>adet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 smtClean="0"/>
              <a:t>girilerek</a:t>
            </a:r>
            <a:r>
              <a:rPr lang="tr-TR" sz="2800" dirty="0"/>
              <a:t> </a:t>
            </a:r>
            <a:r>
              <a:rPr lang="en-US" sz="2800" dirty="0" err="1" smtClean="0"/>
              <a:t>güncelleme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yapılabilir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“</a:t>
            </a:r>
            <a:r>
              <a:rPr lang="en-US" sz="2800" dirty="0" err="1"/>
              <a:t>Ekle</a:t>
            </a:r>
            <a:r>
              <a:rPr lang="en-US" sz="2800" dirty="0"/>
              <a:t>” </a:t>
            </a:r>
            <a:r>
              <a:rPr lang="en-US" sz="2800" dirty="0" err="1" smtClean="0"/>
              <a:t>düğmesine</a:t>
            </a:r>
            <a:r>
              <a:rPr lang="en-US" sz="2800" dirty="0" smtClean="0"/>
              <a:t> </a:t>
            </a:r>
            <a:r>
              <a:rPr lang="en-US" sz="2800" dirty="0" err="1" smtClean="0"/>
              <a:t>basılarak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Adet</a:t>
            </a:r>
            <a:r>
              <a:rPr lang="en-US" sz="2800" dirty="0"/>
              <a:t>”, “</a:t>
            </a:r>
            <a:r>
              <a:rPr lang="en-US" sz="2800" dirty="0" err="1"/>
              <a:t>Türü</a:t>
            </a:r>
            <a:r>
              <a:rPr lang="en-US" sz="2800" dirty="0"/>
              <a:t>”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bulundu</a:t>
            </a:r>
            <a:r>
              <a:rPr lang="tr-TR" sz="2800" dirty="0" smtClean="0"/>
              <a:t>ğ</a:t>
            </a:r>
            <a:r>
              <a:rPr lang="en-US" sz="2800" dirty="0" smtClean="0"/>
              <a:t>u </a:t>
            </a:r>
            <a:r>
              <a:rPr lang="en-US" sz="2800" dirty="0" err="1"/>
              <a:t>alana</a:t>
            </a:r>
            <a:r>
              <a:rPr lang="en-US" sz="2800" dirty="0"/>
              <a:t> </a:t>
            </a:r>
            <a:r>
              <a:rPr lang="en-US" sz="2800" dirty="0" err="1" smtClean="0"/>
              <a:t>aktarılır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62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Taraf</a:t>
            </a:r>
            <a:r>
              <a:rPr lang="en-US" sz="2800" b="1" dirty="0"/>
              <a:t> </a:t>
            </a:r>
            <a:r>
              <a:rPr lang="en-US" sz="2800" b="1" dirty="0" err="1" smtClean="0"/>
              <a:t>Kaydetme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Güncelleme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Görüntüleme</a:t>
            </a:r>
            <a:r>
              <a:rPr lang="tr-TR" sz="2800" b="1" dirty="0"/>
              <a:t> </a:t>
            </a:r>
            <a:r>
              <a:rPr lang="en-US" sz="2800" b="1" dirty="0" smtClean="0"/>
              <a:t>İ</a:t>
            </a:r>
            <a:r>
              <a:rPr lang="tr-TR" sz="2800" b="1" dirty="0"/>
              <a:t>ş</a:t>
            </a:r>
            <a:r>
              <a:rPr lang="en-US" sz="2800" b="1" dirty="0" err="1" smtClean="0"/>
              <a:t>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kaydetme</a:t>
            </a:r>
            <a:r>
              <a:rPr lang="en-US" sz="2800" dirty="0"/>
              <a:t>/</a:t>
            </a:r>
            <a:r>
              <a:rPr lang="en-US" sz="2800" dirty="0" err="1"/>
              <a:t>güncelleme</a:t>
            </a:r>
            <a:r>
              <a:rPr lang="en-US" sz="2800" dirty="0"/>
              <a:t>/</a:t>
            </a:r>
            <a:r>
              <a:rPr lang="en-US" sz="2800" dirty="0" err="1"/>
              <a:t>görüntüleme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üzerinde</a:t>
            </a:r>
            <a:r>
              <a:rPr lang="tr-TR" sz="2800" dirty="0"/>
              <a:t> </a:t>
            </a:r>
            <a:r>
              <a:rPr lang="en-US" sz="2800" dirty="0" smtClean="0"/>
              <a:t>i</a:t>
            </a:r>
            <a:r>
              <a:rPr lang="tr-TR" sz="2800" dirty="0" smtClean="0"/>
              <a:t>ş</a:t>
            </a:r>
            <a:r>
              <a:rPr lang="en-US" sz="2800" dirty="0" err="1" smtClean="0"/>
              <a:t>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kaydedilir</a:t>
            </a:r>
            <a:r>
              <a:rPr lang="en-US" sz="2800" dirty="0"/>
              <a:t>.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 smtClean="0"/>
              <a:t>tara</a:t>
            </a:r>
            <a:r>
              <a:rPr lang="tr-TR" sz="2800" dirty="0" smtClean="0"/>
              <a:t>fla</a:t>
            </a:r>
            <a:r>
              <a:rPr lang="en-US" sz="2800" dirty="0" err="1" smtClean="0"/>
              <a:t>rla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tr-TR" sz="2800" dirty="0"/>
              <a:t> </a:t>
            </a:r>
            <a:r>
              <a:rPr lang="en-US" sz="2800" dirty="0" err="1" smtClean="0"/>
              <a:t>gerekli</a:t>
            </a:r>
            <a:r>
              <a:rPr lang="en-US" sz="2800" dirty="0" smtClean="0"/>
              <a:t> </a:t>
            </a:r>
            <a:r>
              <a:rPr lang="en-US" sz="2800" dirty="0" err="1"/>
              <a:t>güncellemelerin</a:t>
            </a:r>
            <a:r>
              <a:rPr lang="en-US" sz="2800" dirty="0"/>
              <a:t> </a:t>
            </a:r>
            <a:r>
              <a:rPr lang="en-US" sz="2800" dirty="0" err="1" smtClean="0"/>
              <a:t>yapıldı</a:t>
            </a:r>
            <a:r>
              <a:rPr lang="tr-TR" sz="2800" dirty="0" smtClean="0"/>
              <a:t>ğ</a:t>
            </a:r>
            <a:r>
              <a:rPr lang="en-US" sz="2800" dirty="0" smtClean="0"/>
              <a:t>ı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görüntülendi</a:t>
            </a:r>
            <a:r>
              <a:rPr lang="tr-TR" sz="2800" dirty="0" smtClean="0"/>
              <a:t>ğ</a:t>
            </a:r>
            <a:r>
              <a:rPr lang="en-US" sz="2800" dirty="0" smtClean="0"/>
              <a:t>i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smtClean="0"/>
              <a:t>i</a:t>
            </a:r>
            <a:r>
              <a:rPr lang="tr-TR" sz="2800" dirty="0" smtClean="0"/>
              <a:t>ş</a:t>
            </a:r>
            <a:r>
              <a:rPr lang="en-US" sz="2800" dirty="0" err="1" smtClean="0"/>
              <a:t>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</a:t>
            </a:r>
            <a:r>
              <a:rPr lang="tr-TR" sz="2800" dirty="0" smtClean="0"/>
              <a:t>ğ</a:t>
            </a:r>
            <a:r>
              <a:rPr lang="en-US" sz="2800" dirty="0" smtClean="0"/>
              <a:t>ı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Tahsilât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smtClean="0"/>
              <a:t>i</a:t>
            </a:r>
            <a:r>
              <a:rPr lang="tr-TR" sz="2800" dirty="0" smtClean="0"/>
              <a:t>ş</a:t>
            </a:r>
            <a:r>
              <a:rPr lang="en-US" sz="2800" dirty="0" err="1" smtClean="0"/>
              <a:t>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</a:t>
            </a:r>
            <a:r>
              <a:rPr lang="tr-TR" sz="2800" dirty="0" smtClean="0"/>
              <a:t>ğ</a:t>
            </a:r>
            <a:r>
              <a:rPr lang="en-US" sz="2800" dirty="0" smtClean="0"/>
              <a:t>ı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840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REFERANS </a:t>
            </a:r>
            <a:r>
              <a:rPr lang="en-US" b="1" dirty="0" smtClean="0"/>
              <a:t>VERİLEN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b="1" dirty="0" err="1"/>
              <a:t>Tahsilât</a:t>
            </a:r>
            <a:r>
              <a:rPr lang="en-US" sz="2800" b="1" dirty="0"/>
              <a:t> 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 smtClean="0"/>
              <a:t>Ayrıntı</a:t>
            </a:r>
            <a:r>
              <a:rPr lang="en-US" sz="2800" b="1" dirty="0" smtClean="0"/>
              <a:t> </a:t>
            </a:r>
            <a:r>
              <a:rPr lang="en-US" sz="2800" b="1" dirty="0" err="1"/>
              <a:t>Paneli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tıklandığında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üzerindeki</a:t>
            </a:r>
            <a:r>
              <a:rPr lang="en-US" sz="2800" dirty="0"/>
              <a:t> </a:t>
            </a:r>
            <a:r>
              <a:rPr lang="en-US" sz="2800" dirty="0" err="1" smtClean="0"/>
              <a:t>tabloda</a:t>
            </a:r>
            <a:r>
              <a:rPr lang="tr-TR" sz="2800" dirty="0" smtClean="0"/>
              <a:t> </a:t>
            </a:r>
            <a:r>
              <a:rPr lang="en-US" sz="2800" dirty="0" err="1" smtClean="0"/>
              <a:t>dosyaya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r>
              <a:rPr lang="en-US" sz="2800" dirty="0" smtClean="0"/>
              <a:t> </a:t>
            </a:r>
            <a:r>
              <a:rPr lang="en-US" sz="2800" dirty="0" err="1" smtClean="0"/>
              <a:t>tahsilât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tarihi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tutarı</a:t>
            </a:r>
            <a:r>
              <a:rPr lang="en-US" sz="2800" dirty="0" smtClean="0"/>
              <a:t> (TL)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reddiyat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tarihi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tutarı</a:t>
            </a:r>
            <a:r>
              <a:rPr lang="en-US" sz="2800" dirty="0" smtClean="0"/>
              <a:t> (TL)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 smtClean="0"/>
              <a:t>tablolar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üzerinde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görüntülenir</a:t>
            </a:r>
            <a:r>
              <a:rPr lang="en-US" sz="2800" dirty="0" smtClean="0"/>
              <a:t>. </a:t>
            </a:r>
            <a:r>
              <a:rPr lang="en-US" sz="2800" dirty="0" err="1" smtClean="0"/>
              <a:t>Tablodaki</a:t>
            </a:r>
            <a:r>
              <a:rPr lang="en-US" sz="2800" dirty="0" smtClean="0"/>
              <a:t> </a:t>
            </a:r>
            <a:r>
              <a:rPr lang="en-US" sz="2800" dirty="0" err="1" smtClean="0"/>
              <a:t>deierlerin</a:t>
            </a:r>
            <a:r>
              <a:rPr lang="en-US" sz="2800" dirty="0" smtClean="0"/>
              <a:t> </a:t>
            </a:r>
            <a:r>
              <a:rPr lang="en-US" sz="2800" dirty="0" err="1" smtClean="0"/>
              <a:t>toplamları</a:t>
            </a:r>
            <a:r>
              <a:rPr lang="tr-TR" sz="2800" dirty="0"/>
              <a:t> </a:t>
            </a:r>
            <a:r>
              <a:rPr lang="en-US" sz="2800" dirty="0" err="1" smtClean="0"/>
              <a:t>Toplam</a:t>
            </a:r>
            <a:r>
              <a:rPr lang="en-US" sz="2800" dirty="0" smtClean="0"/>
              <a:t> </a:t>
            </a:r>
            <a:r>
              <a:rPr lang="en-US" sz="2800" dirty="0"/>
              <a:t>(TL) </a:t>
            </a:r>
            <a:r>
              <a:rPr lang="en-US" sz="2800" dirty="0" err="1"/>
              <a:t>metin</a:t>
            </a:r>
            <a:r>
              <a:rPr lang="en-US" sz="2800" dirty="0"/>
              <a:t> </a:t>
            </a:r>
            <a:r>
              <a:rPr lang="en-US" sz="2800" dirty="0" err="1" smtClean="0"/>
              <a:t>alanına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aktarılmıitır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Vekâletnamesiz</a:t>
            </a:r>
            <a:r>
              <a:rPr lang="en-US" sz="2800" b="1" dirty="0" smtClean="0"/>
              <a:t> </a:t>
            </a:r>
            <a:r>
              <a:rPr lang="en-US" sz="2800" b="1" dirty="0" err="1"/>
              <a:t>Vekil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Vekâletnamesiz</a:t>
            </a:r>
            <a:r>
              <a:rPr lang="en-US" sz="2800" dirty="0"/>
              <a:t> </a:t>
            </a:r>
            <a:r>
              <a:rPr lang="en-US" sz="2800" dirty="0" err="1"/>
              <a:t>vekil</a:t>
            </a:r>
            <a:r>
              <a:rPr lang="en-US" sz="2800" dirty="0"/>
              <a:t> </a:t>
            </a:r>
            <a:r>
              <a:rPr lang="en-US" sz="2800" dirty="0" err="1"/>
              <a:t>kaydetme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Taraf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tarafa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tr-TR" sz="2800" dirty="0" smtClean="0"/>
              <a:t> </a:t>
            </a:r>
            <a:r>
              <a:rPr lang="en-US" sz="2800" dirty="0" err="1" smtClean="0"/>
              <a:t>yapılamaz</a:t>
            </a:r>
            <a:r>
              <a:rPr lang="en-US" sz="2800" dirty="0"/>
              <a:t>. “</a:t>
            </a:r>
            <a:r>
              <a:rPr lang="en-US" sz="2800" dirty="0" err="1"/>
              <a:t>Kimlik</a:t>
            </a:r>
            <a:r>
              <a:rPr lang="en-US" sz="2800" dirty="0"/>
              <a:t> Ana </a:t>
            </a:r>
            <a:r>
              <a:rPr lang="en-US" sz="2800" dirty="0" err="1"/>
              <a:t>Bilgileri</a:t>
            </a:r>
            <a:r>
              <a:rPr lang="en-US" sz="2800" dirty="0"/>
              <a:t>”, “</a:t>
            </a:r>
            <a:r>
              <a:rPr lang="en-US" sz="2800" dirty="0" err="1"/>
              <a:t>Nüfus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”, “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”, “</a:t>
            </a:r>
            <a:r>
              <a:rPr lang="en-US" sz="2800" dirty="0" err="1" smtClean="0"/>
              <a:t>Ehliyet</a:t>
            </a:r>
            <a:r>
              <a:rPr lang="tr-TR" sz="2800" dirty="0"/>
              <a:t> </a:t>
            </a:r>
            <a:r>
              <a:rPr lang="en-US" sz="2800" dirty="0" err="1" smtClean="0"/>
              <a:t>Bilgileri</a:t>
            </a:r>
            <a:r>
              <a:rPr lang="en-US" sz="2800" dirty="0"/>
              <a:t>” </a:t>
            </a:r>
            <a:r>
              <a:rPr lang="en-US" sz="2800" dirty="0" err="1"/>
              <a:t>ve</a:t>
            </a:r>
            <a:r>
              <a:rPr lang="en-US" sz="2800" dirty="0"/>
              <a:t> “</a:t>
            </a:r>
            <a:r>
              <a:rPr lang="en-US" sz="2800" dirty="0" err="1" smtClean="0"/>
              <a:t>Dişer</a:t>
            </a:r>
            <a:r>
              <a:rPr lang="en-US" sz="2800" dirty="0" smtClean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” </a:t>
            </a:r>
            <a:r>
              <a:rPr lang="en-US" sz="2800" dirty="0" err="1"/>
              <a:t>seçmelerine</a:t>
            </a:r>
            <a:r>
              <a:rPr lang="en-US" sz="2800" dirty="0"/>
              <a:t> </a:t>
            </a:r>
            <a:r>
              <a:rPr lang="en-US" sz="2800" dirty="0" err="1" smtClean="0"/>
              <a:t>tıklanarak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tarafın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090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İŞ</a:t>
            </a:r>
            <a:r>
              <a:rPr lang="en-US" b="1" dirty="0" smtClean="0"/>
              <a:t> L</a:t>
            </a:r>
            <a:r>
              <a:rPr lang="tr-TR" b="1" dirty="0" smtClean="0"/>
              <a:t>İ</a:t>
            </a:r>
            <a:r>
              <a:rPr lang="en-US" b="1" dirty="0" smtClean="0"/>
              <a:t>STES</a:t>
            </a:r>
            <a:r>
              <a:rPr lang="tr-TR" b="1" dirty="0" smtClean="0"/>
              <a:t>İ</a:t>
            </a:r>
            <a:r>
              <a:rPr lang="en-US" b="1" dirty="0" smtClean="0"/>
              <a:t>NDEN BA</a:t>
            </a:r>
            <a:r>
              <a:rPr lang="tr-TR" b="1" dirty="0" smtClean="0"/>
              <a:t>Ş</a:t>
            </a:r>
            <a:r>
              <a:rPr lang="en-US" b="1" dirty="0" smtClean="0"/>
              <a:t>LATILAN </a:t>
            </a:r>
            <a:r>
              <a:rPr lang="en-US" b="1" dirty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İi </a:t>
            </a:r>
            <a:r>
              <a:rPr lang="en-US" sz="2800" dirty="0" err="1"/>
              <a:t>listesinden</a:t>
            </a:r>
            <a:r>
              <a:rPr lang="en-US" sz="2800" dirty="0"/>
              <a:t> </a:t>
            </a:r>
            <a:r>
              <a:rPr lang="en-US" sz="2800" dirty="0" err="1" smtClean="0"/>
              <a:t>bailatılan</a:t>
            </a:r>
            <a:r>
              <a:rPr lang="en-US" sz="2800" dirty="0" smtClean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, </a:t>
            </a:r>
            <a:r>
              <a:rPr lang="en-US" sz="2800" dirty="0" err="1"/>
              <a:t>menüde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, </a:t>
            </a:r>
            <a:r>
              <a:rPr lang="en-US" sz="2800" dirty="0" err="1" smtClean="0"/>
              <a:t>işin</a:t>
            </a:r>
            <a:r>
              <a:rPr lang="en-US" sz="2800" dirty="0" smtClean="0"/>
              <a:t> </a:t>
            </a:r>
            <a:r>
              <a:rPr lang="en-US" sz="2800" dirty="0" err="1" smtClean="0"/>
              <a:t>akığına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düğen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“</a:t>
            </a:r>
            <a:r>
              <a:rPr lang="en-US" sz="2800" dirty="0" err="1" smtClean="0"/>
              <a:t>Bailat</a:t>
            </a:r>
            <a:r>
              <a:rPr lang="en-US" sz="2800" dirty="0"/>
              <a:t>” </a:t>
            </a:r>
            <a:r>
              <a:rPr lang="en-US" sz="2800" dirty="0" err="1" smtClean="0"/>
              <a:t>düğmesine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tıklanarak</a:t>
            </a:r>
            <a:r>
              <a:rPr lang="tr-TR" sz="2800" dirty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Giden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Onay</a:t>
            </a:r>
            <a:r>
              <a:rPr lang="en-US" sz="2800" b="1" dirty="0"/>
              <a:t> </a:t>
            </a:r>
            <a:r>
              <a:rPr lang="en-US" sz="2800" b="1" dirty="0" err="1" smtClean="0"/>
              <a:t>Sonrası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/>
              <a:t>evraklar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onaylama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tamamlandıktan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evrakı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hazırlayan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 smtClean="0"/>
              <a:t>sonrası</a:t>
            </a:r>
            <a:r>
              <a:rPr lang="en-US" sz="2800" dirty="0" smtClean="0"/>
              <a:t> </a:t>
            </a:r>
            <a:r>
              <a:rPr lang="en-US" sz="2800" dirty="0" err="1" smtClean="0"/>
              <a:t>düğtüğü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Giden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Onay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evraklarının</a:t>
            </a:r>
            <a:r>
              <a:rPr lang="en-US" sz="2800" dirty="0" smtClean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KARAR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Vakıf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Kararlarının</a:t>
            </a:r>
            <a:r>
              <a:rPr lang="en-US" sz="2800" b="1" dirty="0" smtClean="0"/>
              <a:t> </a:t>
            </a:r>
            <a:r>
              <a:rPr lang="en-US" sz="2800" b="1" dirty="0" err="1"/>
              <a:t>Tescil</a:t>
            </a:r>
            <a:r>
              <a:rPr lang="en-US" sz="2800" b="1" dirty="0"/>
              <a:t> </a:t>
            </a:r>
            <a:r>
              <a:rPr lang="en-US" sz="2800" b="1" dirty="0" err="1"/>
              <a:t>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Vakıf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kararlarının</a:t>
            </a:r>
            <a:r>
              <a:rPr lang="en-US" sz="2800" dirty="0" smtClean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tescil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, </a:t>
            </a:r>
            <a:r>
              <a:rPr lang="en-US" sz="2800" dirty="0" err="1" smtClean="0"/>
              <a:t>vakıf</a:t>
            </a:r>
            <a:r>
              <a:rPr lang="en-US" sz="2800" dirty="0" smtClean="0"/>
              <a:t> </a:t>
            </a:r>
            <a:r>
              <a:rPr lang="en-US" sz="2800" dirty="0" err="1" smtClean="0"/>
              <a:t>davalarına</a:t>
            </a:r>
            <a:r>
              <a:rPr lang="en-US" sz="2800" dirty="0" smtClean="0"/>
              <a:t> </a:t>
            </a:r>
            <a:r>
              <a:rPr lang="en-US" sz="2800" dirty="0" err="1"/>
              <a:t>bakan</a:t>
            </a:r>
            <a:r>
              <a:rPr lang="en-US" sz="2800" dirty="0"/>
              <a:t> </a:t>
            </a:r>
            <a:r>
              <a:rPr lang="en-US" sz="2800" dirty="0" err="1" smtClean="0"/>
              <a:t>mahkemenin</a:t>
            </a:r>
            <a:r>
              <a:rPr lang="tr-TR" sz="2800" dirty="0"/>
              <a:t> </a:t>
            </a:r>
            <a:r>
              <a:rPr lang="en-US" sz="2800" dirty="0" err="1" smtClean="0"/>
              <a:t>kesinleimiş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/>
              <a:t>görüntülemesi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tescil</a:t>
            </a:r>
            <a:r>
              <a:rPr lang="en-US" sz="2800" dirty="0"/>
              <a:t> </a:t>
            </a:r>
            <a:r>
              <a:rPr lang="en-US" sz="2800" dirty="0" err="1"/>
              <a:t>etmesi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Kesinleşme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fşerhinin</a:t>
            </a:r>
            <a:r>
              <a:rPr lang="en-US" sz="2800" b="1" dirty="0" smtClean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Kesinleşme</a:t>
            </a:r>
            <a:r>
              <a:rPr lang="en-US" sz="2800" dirty="0" smtClean="0"/>
              <a:t> </a:t>
            </a:r>
            <a:r>
              <a:rPr lang="en-US" sz="2800" dirty="0" err="1" smtClean="0"/>
              <a:t>şerhinin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 smtClean="0"/>
              <a:t>kesinle</a:t>
            </a:r>
            <a:r>
              <a:rPr lang="tr-TR" sz="2800" dirty="0" smtClean="0"/>
              <a:t>ş</a:t>
            </a:r>
            <a:r>
              <a:rPr lang="en-US" sz="2800" dirty="0" err="1" smtClean="0"/>
              <a:t>ti</a:t>
            </a:r>
            <a:r>
              <a:rPr lang="tr-TR" sz="2800" dirty="0" smtClean="0"/>
              <a:t>ğ</a:t>
            </a:r>
            <a:r>
              <a:rPr lang="en-US" sz="2800" dirty="0" smtClean="0"/>
              <a:t>i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 smtClean="0"/>
              <a:t>tarafların</a:t>
            </a:r>
            <a:r>
              <a:rPr lang="en-US" sz="2800" dirty="0" smtClean="0"/>
              <a:t>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/>
              <a:t>dilekçeyle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 smtClean="0"/>
              <a:t>ettikleri</a:t>
            </a:r>
            <a:r>
              <a:rPr lang="tr-TR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5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KARAR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Birleştirme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Birleştirilmek</a:t>
            </a:r>
            <a:r>
              <a:rPr lang="en-US" sz="2800" dirty="0" smtClean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 smtClean="0"/>
              <a:t>kapatılmıi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Birleştirilmesi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Birleştirme</a:t>
            </a:r>
            <a:r>
              <a:rPr lang="tr-TR" sz="2800" dirty="0" smtClean="0"/>
              <a:t> </a:t>
            </a:r>
            <a:r>
              <a:rPr lang="en-US" sz="2800" dirty="0" err="1" smtClean="0"/>
              <a:t>nihai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alınmasının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ardından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Birleştirme</a:t>
            </a:r>
            <a:r>
              <a:rPr lang="en-US" sz="2800" dirty="0" smtClean="0"/>
              <a:t> </a:t>
            </a:r>
            <a:r>
              <a:rPr lang="en-US" sz="2800" dirty="0" err="1"/>
              <a:t>sonucu</a:t>
            </a:r>
            <a:r>
              <a:rPr lang="en-US" sz="2800" dirty="0"/>
              <a:t> </a:t>
            </a:r>
            <a:r>
              <a:rPr lang="en-US" sz="2800" dirty="0" err="1" smtClean="0"/>
              <a:t>kapatılması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modüldür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oluşur</a:t>
            </a:r>
            <a:r>
              <a:rPr lang="en-US" sz="2800" dirty="0" smtClean="0"/>
              <a:t>: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Birleştirme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/>
              <a:t>, </a:t>
            </a:r>
            <a:r>
              <a:rPr lang="en-US" sz="2800" dirty="0" err="1" smtClean="0"/>
              <a:t>Birleştirilmek</a:t>
            </a:r>
            <a:r>
              <a:rPr lang="en-US" sz="2800" dirty="0" smtClean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kapatılması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/>
              <a:t>Tefrik</a:t>
            </a:r>
            <a:r>
              <a:rPr lang="en-US" sz="2800" b="1" dirty="0"/>
              <a:t> 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tefrik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modüldür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Tefrik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Yapılması</a:t>
            </a:r>
            <a:r>
              <a:rPr lang="en-US" sz="2800" b="1" dirty="0" smtClean="0"/>
              <a:t>: </a:t>
            </a:r>
            <a:r>
              <a:rPr lang="en-US" sz="2800" dirty="0" err="1"/>
              <a:t>Tefrik</a:t>
            </a:r>
            <a:r>
              <a:rPr lang="en-US" sz="2800" dirty="0"/>
              <a:t> (</a:t>
            </a:r>
            <a:r>
              <a:rPr lang="en-US" sz="2800" dirty="0" err="1" smtClean="0"/>
              <a:t>ayırma</a:t>
            </a:r>
            <a:r>
              <a:rPr lang="en-US" sz="2800" dirty="0"/>
              <a:t>)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 smtClean="0"/>
              <a:t>Tefrik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işi</a:t>
            </a:r>
            <a:r>
              <a:rPr lang="en-US" sz="2800" dirty="0" smtClean="0"/>
              <a:t>, </a:t>
            </a:r>
            <a:r>
              <a:rPr lang="en-US" sz="2800" dirty="0" err="1"/>
              <a:t>tefrik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gereken</a:t>
            </a:r>
            <a:r>
              <a:rPr lang="tr-TR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ayırma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KARAR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tr-TR" sz="2800" dirty="0" smtClean="0"/>
              <a:t> </a:t>
            </a:r>
            <a:r>
              <a:rPr lang="en-US" sz="2800" dirty="0" err="1" smtClean="0"/>
              <a:t>faaliyetlerinin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</a:t>
            </a:r>
            <a:r>
              <a:rPr lang="tr-TR" sz="2800" dirty="0" smtClean="0"/>
              <a:t> </a:t>
            </a:r>
            <a:r>
              <a:rPr lang="en-US" sz="2800" dirty="0" smtClean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: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masrafların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</a:t>
            </a:r>
            <a:r>
              <a:rPr lang="tr-TR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sailayan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KARAR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, </a:t>
            </a: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teikilat</a:t>
            </a:r>
            <a:r>
              <a:rPr lang="en-US" sz="2800" dirty="0" smtClean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birimlerde</a:t>
            </a:r>
            <a:r>
              <a:rPr lang="en-US" sz="2800" dirty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 smtClean="0"/>
              <a:t>edilecek</a:t>
            </a:r>
            <a:r>
              <a:rPr lang="tr-TR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miktarının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tahsilâtının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Tahsil</a:t>
            </a:r>
            <a:r>
              <a:rPr lang="en-US" sz="2800" b="1" dirty="0"/>
              <a:t> </a:t>
            </a:r>
            <a:r>
              <a:rPr lang="en-US" sz="2800" b="1" dirty="0" err="1"/>
              <a:t>Müzekkeresi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/>
              <a:t>müzekkeresi</a:t>
            </a:r>
            <a:r>
              <a:rPr lang="en-US" sz="2800" dirty="0"/>
              <a:t>,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/>
              <a:t>edilecek</a:t>
            </a:r>
            <a:r>
              <a:rPr lang="en-US" sz="2800" dirty="0"/>
              <a:t> </a:t>
            </a:r>
            <a:r>
              <a:rPr lang="en-US" sz="2800" dirty="0" err="1"/>
              <a:t>kuruma</a:t>
            </a:r>
            <a:r>
              <a:rPr lang="en-US" sz="2800" dirty="0"/>
              <a:t> </a:t>
            </a:r>
            <a:r>
              <a:rPr lang="en-US" sz="2800" dirty="0" err="1"/>
              <a:t>müzekkere</a:t>
            </a:r>
            <a:r>
              <a:rPr lang="en-US" sz="2800" dirty="0"/>
              <a:t> </a:t>
            </a:r>
            <a:r>
              <a:rPr lang="en-US" sz="2800" dirty="0" err="1" smtClean="0"/>
              <a:t>yazılması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Sarf</a:t>
            </a:r>
            <a:r>
              <a:rPr lang="en-US" sz="2800" b="1" dirty="0"/>
              <a:t> </a:t>
            </a:r>
            <a:r>
              <a:rPr lang="en-US" sz="2800" b="1" dirty="0" err="1"/>
              <a:t>Ücreti</a:t>
            </a:r>
            <a:r>
              <a:rPr lang="en-US" sz="2800" b="1" dirty="0"/>
              <a:t> </a:t>
            </a:r>
            <a:r>
              <a:rPr lang="en-US" sz="2800" b="1" dirty="0" err="1" smtClean="0"/>
              <a:t>Hesapları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Sarf</a:t>
            </a:r>
            <a:r>
              <a:rPr lang="en-US" sz="2800" dirty="0"/>
              <a:t> </a:t>
            </a:r>
            <a:r>
              <a:rPr lang="en-US" sz="2800" dirty="0" err="1"/>
              <a:t>ücreti</a:t>
            </a:r>
            <a:r>
              <a:rPr lang="en-US" sz="2800" dirty="0"/>
              <a:t> </a:t>
            </a:r>
            <a:r>
              <a:rPr lang="en-US" sz="2800" dirty="0" err="1" smtClean="0"/>
              <a:t>hesapları</a:t>
            </a:r>
            <a:r>
              <a:rPr lang="en-US" sz="2800" dirty="0" smtClean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boyunca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masrafların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5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KARAR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İade</a:t>
            </a:r>
            <a:r>
              <a:rPr lang="en-US" sz="2800" b="1" dirty="0" smtClean="0"/>
              <a:t> </a:t>
            </a:r>
            <a:r>
              <a:rPr lang="en-US" sz="2800" b="1" dirty="0" err="1"/>
              <a:t>Hesaplama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,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açılmasından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taraftan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paraların</a:t>
            </a:r>
            <a:r>
              <a:rPr lang="tr-TR" sz="2800" dirty="0" smtClean="0"/>
              <a:t> </a:t>
            </a:r>
            <a:r>
              <a:rPr lang="en-US" sz="2800" dirty="0" err="1" smtClean="0"/>
              <a:t>kullanılması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çıkığı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İade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Hesaplama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 smtClean="0"/>
              <a:t>hesaplama</a:t>
            </a:r>
            <a:r>
              <a:rPr lang="en-US" sz="2800" dirty="0" smtClean="0"/>
              <a:t>/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,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açılmasından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biriminin</a:t>
            </a:r>
            <a:r>
              <a:rPr lang="tr-TR" sz="2800" dirty="0" smtClean="0"/>
              <a:t> </a:t>
            </a:r>
            <a:r>
              <a:rPr lang="en-US" sz="2800" dirty="0" err="1" smtClean="0"/>
              <a:t>olmadığı</a:t>
            </a:r>
            <a:r>
              <a:rPr lang="en-US" sz="2800" dirty="0" smtClean="0"/>
              <a:t> </a:t>
            </a:r>
            <a:r>
              <a:rPr lang="en-US" sz="2800" dirty="0" err="1"/>
              <a:t>adliyelerde</a:t>
            </a:r>
            <a:r>
              <a:rPr lang="en-US" sz="2800" dirty="0"/>
              <a:t> </a:t>
            </a:r>
            <a:r>
              <a:rPr lang="en-US" sz="2800" dirty="0" err="1" smtClean="0"/>
              <a:t>paraların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çıkığı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3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9136EF-EB8B-4FC5-B3E3-E0182705A872}"/>
</file>

<file path=customXml/itemProps2.xml><?xml version="1.0" encoding="utf-8"?>
<ds:datastoreItem xmlns:ds="http://schemas.openxmlformats.org/officeDocument/2006/customXml" ds:itemID="{81854F8F-54EF-4D35-AA6C-26EFAB9ECC34}"/>
</file>

<file path=customXml/itemProps3.xml><?xml version="1.0" encoding="utf-8"?>
<ds:datastoreItem xmlns:ds="http://schemas.openxmlformats.org/officeDocument/2006/customXml" ds:itemID="{B53DA6FB-92E0-4F25-B156-EDEDFADBAF63}"/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3001</Words>
  <Application>Microsoft Office PowerPoint</Application>
  <PresentationFormat>On-screen Show (4:3)</PresentationFormat>
  <Paragraphs>311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Ünite 15 </vt:lpstr>
      <vt:lpstr>Amaçlarımız;</vt:lpstr>
      <vt:lpstr>KARAR MODÜLÜ</vt:lpstr>
      <vt:lpstr>KARAR MODÜLÜ</vt:lpstr>
      <vt:lpstr>KARAR MODÜLÜ</vt:lpstr>
      <vt:lpstr>KARAR MODÜLÜ</vt:lpstr>
      <vt:lpstr>KARAR MODÜLÜ</vt:lpstr>
      <vt:lpstr>KARAR MODÜLÜ</vt:lpstr>
      <vt:lpstr>KARAR MODÜLÜ</vt:lpstr>
      <vt:lpstr>KARAR MODÜLÜ</vt:lpstr>
      <vt:lpstr>TEMYİZ İŞLEMLERİ MODÜLÜ</vt:lpstr>
      <vt:lpstr>TEMYİZ İŞLEMLERİ MODÜLÜ</vt:lpstr>
      <vt:lpstr>TEMYİZ İŞLEMLERİ MODÜLÜ</vt:lpstr>
      <vt:lpstr>DEĞİŞİK İŞLEMLERİ MODÜLÜ</vt:lpstr>
      <vt:lpstr>DEĞİŞİK İŞLEMLERİ MODÜLÜ</vt:lpstr>
      <vt:lpstr>TEREKE İŞLEMLERİ MODÜLÜ</vt:lpstr>
      <vt:lpstr>TEREKE İŞLEMLERİ MODÜLÜ</vt:lpstr>
      <vt:lpstr>TEREKE İŞLEMLERİ MODÜLÜ</vt:lpstr>
      <vt:lpstr>TEREKE İŞLEMLERİ MODÜLÜ</vt:lpstr>
      <vt:lpstr>VEZNE İŞLEMLERİ MODÜLÜ</vt:lpstr>
      <vt:lpstr>VEZNE İŞLEMLERİ MODÜLÜ</vt:lpstr>
      <vt:lpstr>VEZNE İŞLEMLERİ MODÜLÜ</vt:lpstr>
      <vt:lpstr>VEZNE İŞLEMLERİ MODÜLÜ</vt:lpstr>
      <vt:lpstr>VEZNE İŞLEMLERİ MODÜLÜ</vt:lpstr>
      <vt:lpstr>VEZNE İŞLEMLERİ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REFERANS VERİLEN EKRANLAR</vt:lpstr>
      <vt:lpstr>REFERANS VERİLEN EKRANLAR</vt:lpstr>
      <vt:lpstr>REFERANS VERİLEN EKRANLAR</vt:lpstr>
      <vt:lpstr>REFERANS VERİLEN EKRANLAR</vt:lpstr>
      <vt:lpstr>REFERANS VERİLEN EKRANLAR</vt:lpstr>
      <vt:lpstr>REFERANS VERİLEN EKRANLAR</vt:lpstr>
      <vt:lpstr>REFERANS VERİLEN EKRANLAR</vt:lpstr>
      <vt:lpstr>REFERANS VERİLEN EKRANLAR</vt:lpstr>
      <vt:lpstr>REFERANS VERİLEN EKRANLAR</vt:lpstr>
      <vt:lpstr>REFERANS VERİLEN EKRANLAR</vt:lpstr>
      <vt:lpstr>İŞ LİSTESİNDEN BAŞLATILAN EKRANLAR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338</cp:revision>
  <dcterms:created xsi:type="dcterms:W3CDTF">2016-06-07T11:14:27Z</dcterms:created>
  <dcterms:modified xsi:type="dcterms:W3CDTF">2016-12-15T14:01:19Z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