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3.xml" ContentType="application/vnd.openxmlformats-officedocument.presentationml.slide+xml"/>
  <Override PartName="/ppt/slides/slide45.xml" ContentType="application/vnd.openxmlformats-officedocument.presentationml.slide+xml"/>
  <Override PartName="/ppt/slides/slide47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10.xml" ContentType="application/vnd.openxmlformats-officedocument.presentationml.slide+xml"/>
  <Override PartName="/ppt/slides/slide53.xml" ContentType="application/vnd.openxmlformats-officedocument.presentationml.slide+xml"/>
  <Override PartName="/ppt/slides/slide12.xml" ContentType="application/vnd.openxmlformats-officedocument.presentationml.slide+xml"/>
  <Override PartName="/ppt/slides/slide52.xml" ContentType="application/vnd.openxmlformats-officedocument.presentationml.slide+xml"/>
  <Override PartName="/ppt/slides/slide5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30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306" r:id="rId13"/>
    <p:sldId id="266" r:id="rId14"/>
    <p:sldId id="267" r:id="rId15"/>
    <p:sldId id="268" r:id="rId16"/>
    <p:sldId id="269" r:id="rId17"/>
    <p:sldId id="307" r:id="rId18"/>
    <p:sldId id="270" r:id="rId19"/>
    <p:sldId id="271" r:id="rId20"/>
    <p:sldId id="272" r:id="rId21"/>
    <p:sldId id="273" r:id="rId22"/>
    <p:sldId id="304" r:id="rId23"/>
    <p:sldId id="274" r:id="rId24"/>
    <p:sldId id="276" r:id="rId25"/>
    <p:sldId id="277" r:id="rId26"/>
    <p:sldId id="308" r:id="rId27"/>
    <p:sldId id="305" r:id="rId28"/>
    <p:sldId id="275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309" r:id="rId41"/>
    <p:sldId id="289" r:id="rId42"/>
    <p:sldId id="310" r:id="rId43"/>
    <p:sldId id="290" r:id="rId44"/>
    <p:sldId id="311" r:id="rId45"/>
    <p:sldId id="291" r:id="rId46"/>
    <p:sldId id="292" r:id="rId47"/>
    <p:sldId id="294" r:id="rId48"/>
    <p:sldId id="295" r:id="rId49"/>
    <p:sldId id="296" r:id="rId50"/>
    <p:sldId id="297" r:id="rId51"/>
    <p:sldId id="298" r:id="rId52"/>
    <p:sldId id="300" r:id="rId53"/>
    <p:sldId id="302" r:id="rId54"/>
    <p:sldId id="312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customXml" Target="../customXml/item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45A14-A9FC-437D-8BA9-EBDE465C7AA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9924-76C0-4C34-98D1-28C3630E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541C-B6FA-4168-BC86-16BCD7AC6A9A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32C4-F33F-4F98-A528-5156224D1EFC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5D0B-32AE-4553-A87E-4EAAFA5FE602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498A-68B0-41A3-A7C5-4A297B390E69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327B-EA2F-4A49-82E6-C2A13608A40F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D89-55A9-43B2-AA52-46CEDD27C18B}" type="datetime1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757F-6225-451C-8B35-7E59CC0545CB}" type="datetime1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F943-7029-421D-9356-4648F7CE3EE1}" type="datetime1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4DCC-1932-426A-82B5-0ED73B8B24A2}" type="datetime1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B47D-5939-4A90-95AF-258FE1F5955E}" type="datetime1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86131-FCE2-43F0-90BB-9CB667A49124}" type="datetime1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2D850-C591-495E-AFA9-14F785C307ED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U</a:t>
            </a:r>
            <a:r>
              <a:rPr lang="en-US" sz="4800" b="1" dirty="0" err="1" smtClean="0"/>
              <a:t>lusal</a:t>
            </a:r>
            <a:r>
              <a:rPr lang="en-US" sz="4800" b="1" dirty="0" smtClean="0"/>
              <a:t> </a:t>
            </a:r>
            <a:r>
              <a:rPr lang="en-US" sz="4800" b="1" dirty="0" err="1"/>
              <a:t>Yargı</a:t>
            </a:r>
            <a:r>
              <a:rPr lang="en-US" sz="4800" b="1" dirty="0"/>
              <a:t> </a:t>
            </a:r>
            <a:r>
              <a:rPr lang="en-US" sz="4800" b="1" dirty="0" err="1"/>
              <a:t>Ağı</a:t>
            </a:r>
            <a:r>
              <a:rPr lang="en-US" sz="4800" b="1" dirty="0"/>
              <a:t> </a:t>
            </a:r>
            <a:r>
              <a:rPr lang="en-US" sz="4800" b="1" dirty="0" err="1"/>
              <a:t>Projesi</a:t>
            </a:r>
            <a:r>
              <a:rPr lang="en-US" sz="4800" b="1" dirty="0"/>
              <a:t> </a:t>
            </a:r>
            <a:r>
              <a:rPr lang="en-US" sz="4800" b="1" dirty="0" err="1"/>
              <a:t>Güvenlik</a:t>
            </a:r>
            <a:r>
              <a:rPr lang="en-US" sz="4800" b="1" dirty="0"/>
              <a:t> </a:t>
            </a:r>
            <a:r>
              <a:rPr lang="en-US" sz="4800" b="1" dirty="0" err="1" smtClean="0"/>
              <a:t>İşlemleri</a:t>
            </a:r>
            <a:r>
              <a:rPr lang="en-US" sz="4800" b="1" dirty="0" smtClean="0"/>
              <a:t> </a:t>
            </a:r>
            <a:r>
              <a:rPr lang="en-US" sz="4800" b="1" dirty="0" err="1"/>
              <a:t>ve</a:t>
            </a:r>
            <a:endParaRPr lang="en-US" sz="4800" b="1" dirty="0"/>
          </a:p>
          <a:p>
            <a:r>
              <a:rPr lang="en-US" sz="4800" dirty="0" err="1"/>
              <a:t>Yardım</a:t>
            </a:r>
            <a:r>
              <a:rPr lang="en-US" sz="4800" dirty="0"/>
              <a:t> </a:t>
            </a:r>
            <a:r>
              <a:rPr lang="en-US" sz="4800" dirty="0" err="1"/>
              <a:t>Masası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3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İÇ GÜVENLİK </a:t>
            </a:r>
            <a:r>
              <a:rPr lang="en-US" b="1" dirty="0" smtClean="0"/>
              <a:t>SİSTEMİ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tr-TR" sz="3300" b="1" dirty="0" smtClean="0"/>
              <a:t>1- </a:t>
            </a:r>
            <a:r>
              <a:rPr lang="en-US" sz="3300" b="1" dirty="0" err="1" smtClean="0"/>
              <a:t>Bilgi</a:t>
            </a:r>
            <a:r>
              <a:rPr lang="en-US" sz="3300" b="1" dirty="0" smtClean="0"/>
              <a:t> </a:t>
            </a:r>
            <a:r>
              <a:rPr lang="en-US" sz="3300" b="1" dirty="0" err="1"/>
              <a:t>Sistemi</a:t>
            </a:r>
            <a:r>
              <a:rPr lang="en-US" sz="3300" b="1" dirty="0"/>
              <a:t> </a:t>
            </a:r>
            <a:r>
              <a:rPr lang="en-US" sz="3300" b="1" dirty="0" err="1"/>
              <a:t>Aktif</a:t>
            </a:r>
            <a:r>
              <a:rPr lang="en-US" sz="3300" b="1" dirty="0"/>
              <a:t> </a:t>
            </a:r>
            <a:r>
              <a:rPr lang="en-US" sz="3300" b="1" dirty="0" err="1"/>
              <a:t>Dizin</a:t>
            </a:r>
            <a:r>
              <a:rPr lang="en-US" sz="3300" b="1" dirty="0"/>
              <a:t> </a:t>
            </a:r>
            <a:r>
              <a:rPr lang="en-US" sz="3300" b="1" dirty="0" err="1"/>
              <a:t>Servisinden</a:t>
            </a:r>
            <a:r>
              <a:rPr lang="en-US" sz="3300" b="1" dirty="0"/>
              <a:t> </a:t>
            </a:r>
            <a:r>
              <a:rPr lang="en-US" sz="3300" b="1" dirty="0" err="1"/>
              <a:t>faydalanarak</a:t>
            </a:r>
            <a:r>
              <a:rPr lang="en-US" sz="3300" b="1" dirty="0"/>
              <a:t> </a:t>
            </a:r>
            <a:r>
              <a:rPr lang="en-US" sz="3300" b="1" dirty="0" err="1" smtClean="0"/>
              <a:t>çalışır</a:t>
            </a:r>
            <a:r>
              <a:rPr lang="en-US" sz="3300" b="1" dirty="0" smtClean="0"/>
              <a:t>.</a:t>
            </a:r>
            <a:endParaRPr lang="tr-TR" sz="3300" b="1" dirty="0"/>
          </a:p>
          <a:p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/>
              <a:t>dizin</a:t>
            </a:r>
            <a:r>
              <a:rPr lang="en-US" dirty="0"/>
              <a:t>, Windows </a:t>
            </a:r>
            <a:r>
              <a:rPr lang="en-US" dirty="0" err="1"/>
              <a:t>platformunda</a:t>
            </a:r>
            <a:r>
              <a:rPr lang="en-US" dirty="0"/>
              <a:t> </a:t>
            </a:r>
            <a:r>
              <a:rPr lang="en-US" dirty="0" err="1"/>
              <a:t>çalışan</a:t>
            </a:r>
            <a:r>
              <a:rPr lang="en-US" dirty="0"/>
              <a:t> </a:t>
            </a:r>
            <a:r>
              <a:rPr lang="en-US" dirty="0" err="1"/>
              <a:t>sistemlerde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 smtClean="0"/>
              <a:t>servistir</a:t>
            </a:r>
            <a:r>
              <a:rPr lang="en-US" dirty="0"/>
              <a:t>. Network </a:t>
            </a:r>
            <a:r>
              <a:rPr lang="en-US" dirty="0" err="1"/>
              <a:t>üzerindeki</a:t>
            </a:r>
            <a:r>
              <a:rPr lang="en-US" dirty="0"/>
              <a:t> </a:t>
            </a:r>
            <a:r>
              <a:rPr lang="en-US" dirty="0" err="1"/>
              <a:t>nesneler</a:t>
            </a:r>
            <a:r>
              <a:rPr lang="en-US" dirty="0"/>
              <a:t> (</a:t>
            </a:r>
            <a:r>
              <a:rPr lang="en-US" dirty="0" err="1"/>
              <a:t>kullanıcı</a:t>
            </a:r>
            <a:r>
              <a:rPr lang="en-US" dirty="0"/>
              <a:t>,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grupları</a:t>
            </a:r>
            <a:r>
              <a:rPr lang="en-US" dirty="0"/>
              <a:t>, </a:t>
            </a:r>
            <a:r>
              <a:rPr lang="en-US" dirty="0" err="1" smtClean="0"/>
              <a:t>bilgisayarlar</a:t>
            </a:r>
            <a:r>
              <a:rPr lang="en-US" dirty="0"/>
              <a:t>,  </a:t>
            </a:r>
            <a:r>
              <a:rPr lang="en-US" dirty="0" err="1"/>
              <a:t>organizasyonel</a:t>
            </a:r>
            <a:r>
              <a:rPr lang="en-US" dirty="0"/>
              <a:t>  </a:t>
            </a:r>
            <a:r>
              <a:rPr lang="en-US" dirty="0" err="1"/>
              <a:t>birimler</a:t>
            </a:r>
            <a:r>
              <a:rPr lang="en-US" dirty="0"/>
              <a:t>  vs</a:t>
            </a:r>
            <a:r>
              <a:rPr lang="en-US" dirty="0" smtClean="0"/>
              <a:t>.)</a:t>
            </a:r>
            <a:r>
              <a:rPr lang="tr-TR" dirty="0" smtClean="0"/>
              <a:t> </a:t>
            </a:r>
            <a:r>
              <a:rPr lang="en-US" dirty="0" err="1" smtClean="0"/>
              <a:t>hakkındaki</a:t>
            </a:r>
            <a:r>
              <a:rPr lang="en-US" dirty="0" smtClean="0"/>
              <a:t>  </a:t>
            </a:r>
            <a:r>
              <a:rPr lang="en-US" dirty="0" err="1"/>
              <a:t>bilgilerinin</a:t>
            </a:r>
            <a:r>
              <a:rPr lang="en-US" dirty="0"/>
              <a:t>  </a:t>
            </a:r>
            <a:r>
              <a:rPr lang="en-US" dirty="0" err="1"/>
              <a:t>kayıtlı</a:t>
            </a:r>
            <a:r>
              <a:rPr lang="en-US" dirty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/>
              <a:t>yerdir</a:t>
            </a:r>
            <a:r>
              <a:rPr lang="en-US" dirty="0"/>
              <a:t>.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dizine</a:t>
            </a:r>
            <a:r>
              <a:rPr lang="en-US" dirty="0"/>
              <a:t> </a:t>
            </a:r>
            <a:r>
              <a:rPr lang="en-US" dirty="0" err="1"/>
              <a:t>tanıtılmamış</a:t>
            </a:r>
            <a:r>
              <a:rPr lang="en-US" dirty="0"/>
              <a:t> </a:t>
            </a:r>
            <a:r>
              <a:rPr lang="en-US" dirty="0" err="1"/>
              <a:t>kullanıcı</a:t>
            </a:r>
            <a:r>
              <a:rPr lang="en-US" dirty="0"/>
              <a:t>, </a:t>
            </a:r>
            <a:r>
              <a:rPr lang="en-US" dirty="0" err="1"/>
              <a:t>kurumun</a:t>
            </a:r>
            <a:r>
              <a:rPr lang="en-US" dirty="0"/>
              <a:t> </a:t>
            </a:r>
            <a:r>
              <a:rPr lang="en-US" dirty="0" err="1"/>
              <a:t>Bilişim</a:t>
            </a:r>
            <a:r>
              <a:rPr lang="en-US" dirty="0"/>
              <a:t> </a:t>
            </a:r>
            <a:r>
              <a:rPr lang="en-US" dirty="0" err="1" smtClean="0"/>
              <a:t>Sisteminden</a:t>
            </a:r>
            <a:r>
              <a:rPr lang="tr-TR" dirty="0" smtClean="0"/>
              <a:t> </a:t>
            </a:r>
            <a:r>
              <a:rPr lang="en-US" dirty="0" err="1" smtClean="0"/>
              <a:t>faydalanamaz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Bilişim</a:t>
            </a:r>
            <a:r>
              <a:rPr lang="en-US" dirty="0" smtClean="0"/>
              <a:t> </a:t>
            </a:r>
            <a:r>
              <a:rPr lang="en-US" dirty="0" err="1"/>
              <a:t>Sisteminde</a:t>
            </a:r>
            <a:r>
              <a:rPr lang="en-US" dirty="0"/>
              <a:t> </a:t>
            </a:r>
            <a:r>
              <a:rPr lang="en-US" dirty="0" err="1"/>
              <a:t>uyulması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/>
              <a:t>kurallarının</a:t>
            </a:r>
            <a:r>
              <a:rPr lang="en-US" dirty="0"/>
              <a:t> </a:t>
            </a:r>
            <a:r>
              <a:rPr lang="en-US" dirty="0" err="1" smtClean="0"/>
              <a:t>merkezden</a:t>
            </a:r>
            <a:r>
              <a:rPr lang="en-US" dirty="0" smtClean="0"/>
              <a:t> </a:t>
            </a:r>
            <a:r>
              <a:rPr lang="en-US" dirty="0" err="1" smtClean="0"/>
              <a:t>belirlenebilmesini</a:t>
            </a:r>
            <a:r>
              <a:rPr lang="tr-TR" dirty="0"/>
              <a:t> </a:t>
            </a:r>
            <a:r>
              <a:rPr lang="en-US" dirty="0" err="1" smtClean="0"/>
              <a:t>sağlamaktadır</a:t>
            </a:r>
            <a:r>
              <a:rPr lang="en-US" dirty="0" smtClean="0"/>
              <a:t>.</a:t>
            </a:r>
            <a:endParaRPr lang="tr-TR" sz="3600" dirty="0"/>
          </a:p>
          <a:p>
            <a:r>
              <a:rPr lang="en-US" dirty="0" err="1" smtClean="0"/>
              <a:t>Merkezden</a:t>
            </a:r>
            <a:r>
              <a:rPr lang="en-US" dirty="0" smtClean="0"/>
              <a:t> </a:t>
            </a:r>
            <a:r>
              <a:rPr lang="en-US" dirty="0" err="1"/>
              <a:t>belirlenen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/>
              <a:t>kurallarına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kullanıcılar</a:t>
            </a:r>
            <a:r>
              <a:rPr lang="en-US" dirty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uyulduğunu</a:t>
            </a:r>
            <a:r>
              <a:rPr lang="en-US" dirty="0"/>
              <a:t> </a:t>
            </a:r>
            <a:r>
              <a:rPr lang="en-US" dirty="0" err="1"/>
              <a:t>garanti</a:t>
            </a:r>
            <a:r>
              <a:rPr lang="en-US" dirty="0"/>
              <a:t> </a:t>
            </a:r>
            <a:r>
              <a:rPr lang="en-US" dirty="0" err="1"/>
              <a:t>etmektedir</a:t>
            </a:r>
            <a:r>
              <a:rPr lang="en-US" dirty="0"/>
              <a:t>.</a:t>
            </a:r>
            <a:endParaRPr lang="en-US" sz="3600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53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UYAP İÇ GÜVENLİK </a:t>
            </a:r>
            <a:r>
              <a:rPr lang="en-US" b="1" dirty="0" smtClean="0"/>
              <a:t>SİSTEMİ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94360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tr-TR" sz="2800" b="1" dirty="0" smtClean="0"/>
              <a:t>2- </a:t>
            </a:r>
            <a:r>
              <a:rPr lang="en-US" sz="2800" b="1" dirty="0" err="1" smtClean="0"/>
              <a:t>Bilgi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Sisteminin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kullanılabilmesi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bazı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ön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şartların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gerçekleşmesi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gerekmektedir</a:t>
            </a:r>
            <a:r>
              <a:rPr lang="en-US" sz="2800" b="1" dirty="0" smtClean="0"/>
              <a:t>.</a:t>
            </a:r>
            <a:endParaRPr lang="tr-TR" sz="2800" b="1" dirty="0"/>
          </a:p>
          <a:p>
            <a:pPr algn="just"/>
            <a:r>
              <a:rPr lang="en-US" sz="2800" dirty="0" err="1" smtClean="0"/>
              <a:t>Kullanıcı</a:t>
            </a:r>
            <a:r>
              <a:rPr lang="en-US" sz="2800" dirty="0" smtClean="0"/>
              <a:t> </a:t>
            </a:r>
            <a:r>
              <a:rPr lang="en-US" sz="2800" dirty="0" err="1" smtClean="0"/>
              <a:t>olabilmek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Personel</a:t>
            </a:r>
            <a:r>
              <a:rPr lang="en-US" sz="2800" dirty="0" smtClean="0"/>
              <a:t> </a:t>
            </a:r>
            <a:r>
              <a:rPr lang="en-US" sz="2800" dirty="0" err="1" smtClean="0"/>
              <a:t>Genel</a:t>
            </a:r>
            <a:r>
              <a:rPr lang="en-US" sz="2800" dirty="0" smtClean="0"/>
              <a:t> </a:t>
            </a:r>
            <a:r>
              <a:rPr lang="en-US" sz="2800" dirty="0" err="1" smtClean="0"/>
              <a:t>Müdürlüğü</a:t>
            </a:r>
            <a:r>
              <a:rPr lang="en-US" sz="2800" dirty="0" smtClean="0"/>
              <a:t> </a:t>
            </a:r>
            <a:r>
              <a:rPr lang="en-US" sz="2800" dirty="0" err="1" smtClean="0"/>
              <a:t>kayıtlarında</a:t>
            </a:r>
            <a:r>
              <a:rPr lang="en-US" sz="2800" dirty="0" smtClean="0"/>
              <a:t> </a:t>
            </a:r>
            <a:r>
              <a:rPr lang="en-US" sz="2800" dirty="0" err="1" smtClean="0"/>
              <a:t>bulunmak</a:t>
            </a:r>
            <a:r>
              <a:rPr lang="en-US" sz="2800" dirty="0" smtClean="0"/>
              <a:t> </a:t>
            </a:r>
            <a:r>
              <a:rPr lang="en-US" sz="2800" dirty="0" err="1" smtClean="0"/>
              <a:t>gerekmektedir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Sisteme</a:t>
            </a:r>
            <a:r>
              <a:rPr lang="en-US" sz="2800" dirty="0" smtClean="0"/>
              <a:t> </a:t>
            </a:r>
            <a:r>
              <a:rPr lang="en-US" sz="2800" dirty="0" err="1" smtClean="0"/>
              <a:t>giriş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“</a:t>
            </a:r>
            <a:r>
              <a:rPr lang="en-US" sz="2800" dirty="0" err="1" smtClean="0"/>
              <a:t>kullanıcı</a:t>
            </a:r>
            <a:r>
              <a:rPr lang="en-US" sz="2800" dirty="0" smtClean="0"/>
              <a:t> </a:t>
            </a:r>
            <a:r>
              <a:rPr lang="en-US" sz="2800" dirty="0" err="1" smtClean="0"/>
              <a:t>adı</a:t>
            </a:r>
            <a:r>
              <a:rPr lang="en-US" sz="2800" dirty="0" smtClean="0"/>
              <a:t>” </a:t>
            </a:r>
            <a:r>
              <a:rPr lang="en-US" sz="2800" dirty="0" err="1" smtClean="0"/>
              <a:t>ve</a:t>
            </a:r>
            <a:r>
              <a:rPr lang="en-US" sz="2800" dirty="0" smtClean="0"/>
              <a:t> “</a:t>
            </a:r>
            <a:r>
              <a:rPr lang="en-US" sz="2800" dirty="0" err="1" smtClean="0"/>
              <a:t>parola”ya</a:t>
            </a:r>
            <a:r>
              <a:rPr lang="en-US" sz="2800" dirty="0" smtClean="0"/>
              <a:t> </a:t>
            </a:r>
            <a:r>
              <a:rPr lang="en-US" sz="2800" dirty="0" err="1" smtClean="0"/>
              <a:t>ihtiyaç</a:t>
            </a:r>
            <a:r>
              <a:rPr lang="en-US" sz="2800" dirty="0" smtClean="0"/>
              <a:t> </a:t>
            </a:r>
            <a:r>
              <a:rPr lang="en-US" sz="2800" dirty="0" err="1" smtClean="0"/>
              <a:t>vardır</a:t>
            </a:r>
            <a:r>
              <a:rPr lang="en-US" sz="2800" dirty="0" smtClean="0"/>
              <a:t>. </a:t>
            </a:r>
            <a:r>
              <a:rPr lang="en-US" sz="2800" dirty="0" err="1" smtClean="0"/>
              <a:t>Parola</a:t>
            </a:r>
            <a:r>
              <a:rPr lang="en-US" sz="2800" dirty="0" smtClean="0"/>
              <a:t> </a:t>
            </a:r>
            <a:r>
              <a:rPr lang="en-US" sz="2800" dirty="0" err="1" smtClean="0"/>
              <a:t>Bilgi</a:t>
            </a:r>
            <a:r>
              <a:rPr lang="en-US" sz="2800" dirty="0" smtClean="0"/>
              <a:t> </a:t>
            </a:r>
            <a:r>
              <a:rPr lang="en-US" sz="2800" dirty="0" err="1" smtClean="0"/>
              <a:t>İşlem</a:t>
            </a:r>
            <a:r>
              <a:rPr lang="en-US" sz="2800" dirty="0" smtClean="0"/>
              <a:t> </a:t>
            </a:r>
            <a:r>
              <a:rPr lang="en-US" sz="2800" dirty="0" err="1" smtClean="0"/>
              <a:t>Dairesi</a:t>
            </a:r>
            <a:r>
              <a:rPr lang="en-US" sz="2800" dirty="0" smtClean="0"/>
              <a:t> </a:t>
            </a:r>
            <a:r>
              <a:rPr lang="en-US" sz="2800" dirty="0" err="1" smtClean="0"/>
              <a:t>Başkanlığı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verilir</a:t>
            </a:r>
            <a:r>
              <a:rPr lang="en-US" sz="2800" dirty="0" smtClean="0"/>
              <a:t>. </a:t>
            </a:r>
            <a:r>
              <a:rPr lang="en-US" sz="2800" dirty="0" err="1" smtClean="0"/>
              <a:t>Kullanıcı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sonradan</a:t>
            </a:r>
            <a:r>
              <a:rPr lang="en-US" sz="2800" dirty="0" smtClean="0"/>
              <a:t> </a:t>
            </a:r>
            <a:r>
              <a:rPr lang="en-US" sz="2800" dirty="0" err="1" smtClean="0"/>
              <a:t>değiştirilebilir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Uygulama</a:t>
            </a:r>
            <a:r>
              <a:rPr lang="en-US" sz="2800" dirty="0" smtClean="0"/>
              <a:t> </a:t>
            </a:r>
            <a:r>
              <a:rPr lang="en-US" sz="2800" dirty="0" err="1" smtClean="0"/>
              <a:t>Yazılımının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çalıştırabilmesi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de </a:t>
            </a:r>
            <a:r>
              <a:rPr lang="en-US" sz="2800" dirty="0" err="1" smtClean="0"/>
              <a:t>ayrıca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parolaya</a:t>
            </a:r>
            <a:r>
              <a:rPr lang="en-US" sz="2800" dirty="0" smtClean="0"/>
              <a:t> </a:t>
            </a:r>
            <a:r>
              <a:rPr lang="en-US" sz="2800" dirty="0" err="1" smtClean="0"/>
              <a:t>sahip</a:t>
            </a:r>
            <a:r>
              <a:rPr lang="en-US" sz="2800" dirty="0" smtClean="0"/>
              <a:t> </a:t>
            </a:r>
            <a:r>
              <a:rPr lang="en-US" sz="2800" dirty="0" err="1" smtClean="0"/>
              <a:t>olunması</a:t>
            </a:r>
            <a:r>
              <a:rPr lang="en-US" sz="2800" dirty="0" smtClean="0"/>
              <a:t> </a:t>
            </a:r>
            <a:r>
              <a:rPr lang="en-US" sz="2800" dirty="0" err="1" smtClean="0"/>
              <a:t>gerekir</a:t>
            </a:r>
            <a:r>
              <a:rPr lang="en-US" sz="2800" dirty="0" smtClean="0"/>
              <a:t>. Bu </a:t>
            </a:r>
            <a:r>
              <a:rPr lang="en-US" sz="2800" dirty="0" err="1" smtClean="0"/>
              <a:t>parola</a:t>
            </a:r>
            <a:r>
              <a:rPr lang="en-US" sz="2800" dirty="0" smtClean="0"/>
              <a:t> da </a:t>
            </a:r>
            <a:r>
              <a:rPr lang="en-US" sz="2800" dirty="0" err="1" smtClean="0"/>
              <a:t>Bilgi</a:t>
            </a:r>
            <a:r>
              <a:rPr lang="en-US" sz="2800" dirty="0" smtClean="0"/>
              <a:t> </a:t>
            </a:r>
            <a:r>
              <a:rPr lang="en-US" sz="2800" dirty="0" err="1" smtClean="0"/>
              <a:t>İşlem</a:t>
            </a:r>
            <a:r>
              <a:rPr lang="en-US" sz="2800" dirty="0" smtClean="0"/>
              <a:t> </a:t>
            </a:r>
            <a:r>
              <a:rPr lang="en-US" sz="2800" dirty="0" err="1" smtClean="0"/>
              <a:t>Dairesi</a:t>
            </a:r>
            <a:r>
              <a:rPr lang="en-US" sz="2800" dirty="0" smtClean="0"/>
              <a:t> </a:t>
            </a:r>
            <a:r>
              <a:rPr lang="en-US" sz="2800" dirty="0" err="1" smtClean="0"/>
              <a:t>Başkanlığı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verilir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ilk </a:t>
            </a:r>
            <a:r>
              <a:rPr lang="en-US" sz="2800" dirty="0" err="1" smtClean="0"/>
              <a:t>kullanımında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kullanıcı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değiştirilmesi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zorunluluğu</a:t>
            </a:r>
            <a:r>
              <a:rPr lang="en-US" sz="2800" dirty="0" smtClean="0"/>
              <a:t> </a:t>
            </a:r>
            <a:r>
              <a:rPr lang="en-US" sz="2800" dirty="0" err="1" smtClean="0"/>
              <a:t>vardır</a:t>
            </a:r>
            <a:r>
              <a:rPr lang="en-US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23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UYAP İÇ GÜVENLİK </a:t>
            </a:r>
            <a:r>
              <a:rPr lang="en-US" b="1" dirty="0" smtClean="0"/>
              <a:t>SİSTEMİ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94360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tr-TR" sz="2800" b="1" dirty="0" smtClean="0"/>
              <a:t>2- </a:t>
            </a:r>
            <a:r>
              <a:rPr lang="en-US" sz="2800" b="1" dirty="0" err="1" smtClean="0"/>
              <a:t>Bilgi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Sisteminin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kullanılabilmesi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bazı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ön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şartların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gerçekleşmesi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gerekmektedir</a:t>
            </a:r>
            <a:r>
              <a:rPr lang="en-US" sz="2800" b="1" dirty="0" smtClean="0"/>
              <a:t>.</a:t>
            </a:r>
            <a:endParaRPr lang="tr-TR" sz="2800" b="1" dirty="0" smtClean="0"/>
          </a:p>
          <a:p>
            <a:pPr algn="just"/>
            <a:r>
              <a:rPr lang="en-US" sz="2800" dirty="0" err="1" smtClean="0"/>
              <a:t>Uygulama</a:t>
            </a:r>
            <a:r>
              <a:rPr lang="en-US" sz="2800" dirty="0" smtClean="0"/>
              <a:t> </a:t>
            </a:r>
            <a:r>
              <a:rPr lang="en-US" sz="2800" dirty="0" err="1"/>
              <a:t>Yazılımı</a:t>
            </a:r>
            <a:r>
              <a:rPr lang="en-US" sz="2800" dirty="0"/>
              <a:t> da </a:t>
            </a:r>
            <a:r>
              <a:rPr lang="en-US" sz="2800" dirty="0" err="1"/>
              <a:t>kendi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yetki</a:t>
            </a:r>
            <a:r>
              <a:rPr lang="en-US" sz="2800" dirty="0"/>
              <a:t> </a:t>
            </a:r>
            <a:r>
              <a:rPr lang="en-US" sz="2800" dirty="0" err="1"/>
              <a:t>temelli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çalışmaktadır</a:t>
            </a:r>
            <a:r>
              <a:rPr lang="en-US" sz="2800" dirty="0"/>
              <a:t>. </a:t>
            </a:r>
            <a:r>
              <a:rPr lang="en-US" sz="2800" dirty="0" err="1"/>
              <a:t>Üstelik</a:t>
            </a:r>
            <a:r>
              <a:rPr lang="en-US" sz="2800" dirty="0"/>
              <a:t> </a:t>
            </a:r>
            <a:r>
              <a:rPr lang="en-US" sz="2800" dirty="0" err="1"/>
              <a:t>yetki</a:t>
            </a:r>
            <a:r>
              <a:rPr lang="en-US" sz="2800" dirty="0"/>
              <a:t> </a:t>
            </a:r>
            <a:r>
              <a:rPr lang="en-US" sz="2800" dirty="0" err="1"/>
              <a:t>unvan</a:t>
            </a:r>
            <a:r>
              <a:rPr lang="en-US" sz="2800" dirty="0"/>
              <a:t>, </a:t>
            </a:r>
            <a:r>
              <a:rPr lang="en-US" sz="2800" dirty="0" err="1"/>
              <a:t>birim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bazında</a:t>
            </a:r>
            <a:r>
              <a:rPr lang="en-US" sz="2800" dirty="0"/>
              <a:t> </a:t>
            </a:r>
            <a:r>
              <a:rPr lang="en-US" sz="2800" dirty="0" err="1"/>
              <a:t>belirlenebilir</a:t>
            </a:r>
            <a:r>
              <a:rPr lang="en-US" sz="2800" dirty="0"/>
              <a:t>. </a:t>
            </a:r>
            <a:r>
              <a:rPr lang="en-US" sz="2800" dirty="0" err="1"/>
              <a:t>Örneğin</a:t>
            </a:r>
            <a:r>
              <a:rPr lang="en-US" sz="2800" dirty="0"/>
              <a:t>, </a:t>
            </a:r>
            <a:r>
              <a:rPr lang="en-US" sz="2800" dirty="0" err="1"/>
              <a:t>Uygulama</a:t>
            </a:r>
            <a:r>
              <a:rPr lang="en-US" sz="2800" dirty="0"/>
              <a:t> </a:t>
            </a:r>
            <a:r>
              <a:rPr lang="en-US" sz="2800" dirty="0" err="1"/>
              <a:t>Yazılımı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/>
              <a:t>kâtibinin</a:t>
            </a:r>
            <a:r>
              <a:rPr lang="en-US" sz="2800" dirty="0"/>
              <a:t> </a:t>
            </a:r>
            <a:r>
              <a:rPr lang="en-US" sz="2800" dirty="0" err="1"/>
              <a:t>kullanıcı</a:t>
            </a:r>
            <a:r>
              <a:rPr lang="en-US" sz="2800" dirty="0"/>
              <a:t> </a:t>
            </a:r>
            <a:r>
              <a:rPr lang="en-US" sz="2800" dirty="0" err="1"/>
              <a:t>adı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şifresi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çalıştırıldığında</a:t>
            </a:r>
            <a:r>
              <a:rPr lang="en-US" sz="2800" dirty="0"/>
              <a:t> </a:t>
            </a:r>
            <a:r>
              <a:rPr lang="en-US" sz="2800" dirty="0" err="1"/>
              <a:t>kullanıcı</a:t>
            </a:r>
            <a:r>
              <a:rPr lang="en-US" sz="2800" dirty="0"/>
              <a:t> </a:t>
            </a:r>
            <a:r>
              <a:rPr lang="en-US" sz="2800" dirty="0" err="1"/>
              <a:t>sadece</a:t>
            </a:r>
            <a:r>
              <a:rPr lang="en-US" sz="2800" dirty="0"/>
              <a:t> o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/>
              <a:t>kâtibinin</a:t>
            </a:r>
            <a:r>
              <a:rPr lang="en-US" sz="2800" dirty="0"/>
              <a:t> </a:t>
            </a:r>
            <a:r>
              <a:rPr lang="en-US" sz="2800" dirty="0" err="1"/>
              <a:t>görevli</a:t>
            </a:r>
            <a:r>
              <a:rPr lang="en-US" sz="2800" dirty="0"/>
              <a:t> </a:t>
            </a:r>
            <a:r>
              <a:rPr lang="en-US" sz="2800" dirty="0" err="1"/>
              <a:t>olduğu</a:t>
            </a:r>
            <a:r>
              <a:rPr lang="en-US" sz="2800" dirty="0"/>
              <a:t> </a:t>
            </a:r>
            <a:r>
              <a:rPr lang="en-US" sz="2800" dirty="0" err="1"/>
              <a:t>yerdeki</a:t>
            </a:r>
            <a:r>
              <a:rPr lang="en-US" sz="2800" dirty="0"/>
              <a:t>, </a:t>
            </a:r>
            <a:r>
              <a:rPr lang="en-US" sz="2800" dirty="0" err="1"/>
              <a:t>görevli</a:t>
            </a:r>
            <a:r>
              <a:rPr lang="en-US" sz="2800" dirty="0"/>
              <a:t> </a:t>
            </a:r>
            <a:r>
              <a:rPr lang="en-US" sz="2800" dirty="0" err="1"/>
              <a:t>olduğu</a:t>
            </a:r>
            <a:r>
              <a:rPr lang="en-US" sz="2800" dirty="0"/>
              <a:t> </a:t>
            </a:r>
            <a:r>
              <a:rPr lang="en-US" sz="2800" dirty="0" err="1"/>
              <a:t>mahkemede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dosyaları</a:t>
            </a:r>
            <a:r>
              <a:rPr lang="en-US" sz="2800" dirty="0"/>
              <a:t> </a:t>
            </a:r>
            <a:r>
              <a:rPr lang="en-US" sz="2800" dirty="0" err="1"/>
              <a:t>görebilir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sadece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dosyalarda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/>
              <a:t>kâtibinin</a:t>
            </a:r>
            <a:r>
              <a:rPr lang="en-US" sz="2800" dirty="0"/>
              <a:t> </a:t>
            </a:r>
            <a:r>
              <a:rPr lang="en-US" sz="2800" dirty="0" err="1"/>
              <a:t>gerçekleştirebileceği</a:t>
            </a:r>
            <a:r>
              <a:rPr lang="en-US" sz="2800" dirty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yapabilir</a:t>
            </a:r>
            <a:r>
              <a:rPr lang="tr-TR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48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İÇ GÜVENLİK </a:t>
            </a:r>
            <a:r>
              <a:rPr lang="en-US" b="1" dirty="0" smtClean="0"/>
              <a:t>SİSTEMİ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tr-TR" sz="2800" b="1" dirty="0" smtClean="0"/>
              <a:t>3-</a:t>
            </a:r>
            <a:r>
              <a:rPr lang="en-US" sz="2800" b="1" dirty="0" smtClean="0"/>
              <a:t>UYAP </a:t>
            </a:r>
            <a:r>
              <a:rPr lang="en-US" sz="2800" b="1" dirty="0" err="1"/>
              <a:t>Bilgi</a:t>
            </a:r>
            <a:r>
              <a:rPr lang="en-US" sz="2800" b="1" dirty="0"/>
              <a:t> </a:t>
            </a:r>
            <a:r>
              <a:rPr lang="en-US" sz="2800" b="1" dirty="0" err="1"/>
              <a:t>Sisteminde</a:t>
            </a:r>
            <a:r>
              <a:rPr lang="en-US" sz="2800" b="1" dirty="0"/>
              <a:t> “</a:t>
            </a:r>
            <a:r>
              <a:rPr lang="en-US" sz="2800" b="1" dirty="0" err="1"/>
              <a:t>Loglama</a:t>
            </a:r>
            <a:r>
              <a:rPr lang="en-US" sz="2800" b="1" dirty="0"/>
              <a:t>” </a:t>
            </a:r>
            <a:r>
              <a:rPr lang="en-US" sz="2800" b="1" dirty="0" err="1"/>
              <a:t>mekanizması</a:t>
            </a:r>
            <a:r>
              <a:rPr lang="en-US" sz="2800" b="1" dirty="0"/>
              <a:t> </a:t>
            </a:r>
            <a:r>
              <a:rPr lang="en-US" sz="2800" b="1" dirty="0" err="1"/>
              <a:t>kurulmuştur</a:t>
            </a:r>
            <a:r>
              <a:rPr lang="en-US" sz="2800" b="1" dirty="0"/>
              <a:t>.</a:t>
            </a:r>
            <a:endParaRPr lang="en-US" sz="3600" b="1" dirty="0"/>
          </a:p>
          <a:p>
            <a:pPr algn="just">
              <a:buFont typeface="Wingdings" pitchFamily="2" charset="2"/>
              <a:buChar char="§"/>
            </a:pPr>
            <a:r>
              <a:rPr lang="en-US" sz="2800" dirty="0"/>
              <a:t>UYAP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sistemini</a:t>
            </a:r>
            <a:r>
              <a:rPr lang="en-US" sz="2800" dirty="0"/>
              <a:t> </a:t>
            </a:r>
            <a:r>
              <a:rPr lang="en-US" sz="2800" dirty="0" err="1"/>
              <a:t>kullanan</a:t>
            </a:r>
            <a:r>
              <a:rPr lang="en-US" sz="2800" dirty="0"/>
              <a:t> </a:t>
            </a:r>
            <a:r>
              <a:rPr lang="en-US" sz="2800" dirty="0" err="1"/>
              <a:t>kullanıcıların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üzerindeki</a:t>
            </a:r>
            <a:r>
              <a:rPr lang="en-US" sz="2800" dirty="0"/>
              <a:t> </a:t>
            </a:r>
            <a:r>
              <a:rPr lang="en-US" sz="2800" dirty="0" err="1"/>
              <a:t>hareketleri</a:t>
            </a:r>
            <a:r>
              <a:rPr lang="en-US" sz="2800" dirty="0"/>
              <a:t> </a:t>
            </a:r>
            <a:r>
              <a:rPr lang="en-US" sz="2800" dirty="0" err="1"/>
              <a:t>Kullanıcı</a:t>
            </a:r>
            <a:r>
              <a:rPr lang="en-US" sz="2800" dirty="0"/>
              <a:t> </a:t>
            </a:r>
            <a:r>
              <a:rPr lang="en-US" sz="2800" dirty="0" err="1"/>
              <a:t>Adı</a:t>
            </a:r>
            <a:r>
              <a:rPr lang="en-US" sz="2800" dirty="0"/>
              <a:t>, </a:t>
            </a:r>
            <a:r>
              <a:rPr lang="en-US" sz="2800" dirty="0" err="1"/>
              <a:t>Bilgisayar</a:t>
            </a:r>
            <a:r>
              <a:rPr lang="en-US" sz="2800" dirty="0"/>
              <a:t> </a:t>
            </a:r>
            <a:r>
              <a:rPr lang="en-US" sz="2800" dirty="0" err="1"/>
              <a:t>Adı</a:t>
            </a:r>
            <a:r>
              <a:rPr lang="en-US" sz="2800" dirty="0"/>
              <a:t>, Mac </a:t>
            </a:r>
            <a:r>
              <a:rPr lang="en-US" sz="2800" dirty="0" err="1"/>
              <a:t>Adresi</a:t>
            </a:r>
            <a:r>
              <a:rPr lang="en-US" sz="2800" dirty="0"/>
              <a:t>, IP </a:t>
            </a:r>
            <a:r>
              <a:rPr lang="en-US" sz="2800" dirty="0" err="1"/>
              <a:t>numarası</a:t>
            </a:r>
            <a:r>
              <a:rPr lang="en-US" sz="2800" dirty="0"/>
              <a:t>, </a:t>
            </a:r>
            <a:r>
              <a:rPr lang="en-US" sz="2800" dirty="0" err="1"/>
              <a:t>Tarih-Saat</a:t>
            </a:r>
            <a:r>
              <a:rPr lang="en-US" sz="2800" dirty="0"/>
              <a:t>, </a:t>
            </a:r>
            <a:r>
              <a:rPr lang="en-US" sz="2800" dirty="0" err="1"/>
              <a:t>Ekran</a:t>
            </a:r>
            <a:r>
              <a:rPr lang="en-US" sz="2800" dirty="0"/>
              <a:t>, </a:t>
            </a:r>
            <a:r>
              <a:rPr lang="en-US" sz="2800" dirty="0" err="1"/>
              <a:t>Değişiklik</a:t>
            </a:r>
            <a:r>
              <a:rPr lang="en-US" sz="2800" dirty="0"/>
              <a:t> </a:t>
            </a:r>
            <a:r>
              <a:rPr lang="en-US" sz="2800" dirty="0" err="1"/>
              <a:t>bazında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/>
              <a:t>altına</a:t>
            </a:r>
            <a:r>
              <a:rPr lang="en-US" sz="2800" dirty="0"/>
              <a:t> </a:t>
            </a:r>
            <a:r>
              <a:rPr lang="en-US" sz="2800" dirty="0" err="1"/>
              <a:t>alınmaktadır</a:t>
            </a:r>
            <a:r>
              <a:rPr lang="en-US" sz="2800" dirty="0"/>
              <a:t>.</a:t>
            </a:r>
            <a:endParaRPr lang="en-US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88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İÇ GÜVENLİK </a:t>
            </a:r>
            <a:r>
              <a:rPr lang="en-US" b="1" dirty="0" smtClean="0"/>
              <a:t>SİSTEMİ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tr-TR" b="1" dirty="0" smtClean="0"/>
              <a:t>4- </a:t>
            </a:r>
            <a:r>
              <a:rPr lang="en-US" b="1" dirty="0" smtClean="0"/>
              <a:t>Windows </a:t>
            </a:r>
            <a:r>
              <a:rPr lang="en-US" b="1" dirty="0" err="1"/>
              <a:t>İşletim</a:t>
            </a:r>
            <a:r>
              <a:rPr lang="en-US" b="1" dirty="0"/>
              <a:t> </a:t>
            </a:r>
            <a:r>
              <a:rPr lang="en-US" b="1" dirty="0" err="1"/>
              <a:t>Sistemi</a:t>
            </a:r>
            <a:r>
              <a:rPr lang="en-US" b="1" dirty="0"/>
              <a:t> </a:t>
            </a:r>
            <a:r>
              <a:rPr lang="en-US" b="1" dirty="0" err="1"/>
              <a:t>kullanılmıştır</a:t>
            </a:r>
            <a:r>
              <a:rPr lang="en-US" b="1" dirty="0"/>
              <a:t>. Bu </a:t>
            </a:r>
            <a:r>
              <a:rPr lang="en-US" b="1" dirty="0" err="1"/>
              <a:t>sayede</a:t>
            </a:r>
            <a:r>
              <a:rPr lang="en-US" b="1" dirty="0"/>
              <a:t>,</a:t>
            </a:r>
            <a:endParaRPr lang="en-US" sz="4000" b="1" dirty="0"/>
          </a:p>
          <a:p>
            <a:pPr algn="just">
              <a:buFont typeface="Wingdings" pitchFamily="2" charset="2"/>
              <a:buChar char="§"/>
            </a:pPr>
            <a:r>
              <a:rPr lang="en-US" dirty="0" err="1"/>
              <a:t>Bilgisayarlar</a:t>
            </a:r>
            <a:r>
              <a:rPr lang="en-US" dirty="0"/>
              <a:t>  </a:t>
            </a:r>
            <a:r>
              <a:rPr lang="en-US" dirty="0" err="1"/>
              <a:t>merkezi</a:t>
            </a:r>
            <a:r>
              <a:rPr lang="en-US" dirty="0"/>
              <a:t> 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yönetilebilmekte</a:t>
            </a:r>
            <a:r>
              <a:rPr lang="en-US" dirty="0"/>
              <a:t>,</a:t>
            </a:r>
            <a:endParaRPr lang="en-US" sz="4000" dirty="0"/>
          </a:p>
          <a:p>
            <a:pPr algn="just">
              <a:buFont typeface="Wingdings" pitchFamily="2" charset="2"/>
              <a:buChar char="§"/>
            </a:pPr>
            <a:r>
              <a:rPr lang="en-US" dirty="0"/>
              <a:t>UYAP </a:t>
            </a:r>
            <a:r>
              <a:rPr lang="en-US" dirty="0" err="1"/>
              <a:t>uygulaması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JAR </a:t>
            </a:r>
            <a:r>
              <a:rPr lang="en-US" dirty="0" err="1"/>
              <a:t>dosyalarının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dağıtımı</a:t>
            </a:r>
            <a:r>
              <a:rPr lang="en-US" dirty="0"/>
              <a:t> </a:t>
            </a:r>
            <a:r>
              <a:rPr lang="en-US" dirty="0" err="1" smtClean="0"/>
              <a:t>yapılabilmekte</a:t>
            </a:r>
            <a:r>
              <a:rPr lang="en-US" dirty="0"/>
              <a:t>,</a:t>
            </a:r>
            <a:endParaRPr lang="en-US" sz="4000" dirty="0"/>
          </a:p>
          <a:p>
            <a:pPr algn="just">
              <a:buFont typeface="Wingdings" pitchFamily="2" charset="2"/>
              <a:buChar char="§"/>
            </a:pPr>
            <a:r>
              <a:rPr lang="en-US" dirty="0" err="1"/>
              <a:t>Kimlik</a:t>
            </a:r>
            <a:r>
              <a:rPr lang="en-US" dirty="0"/>
              <a:t>  </a:t>
            </a:r>
            <a:r>
              <a:rPr lang="en-US" dirty="0" err="1"/>
              <a:t>doğrulama</a:t>
            </a:r>
            <a:r>
              <a:rPr lang="en-US" dirty="0"/>
              <a:t>  </a:t>
            </a:r>
            <a:r>
              <a:rPr lang="en-US" dirty="0" err="1"/>
              <a:t>işlemi</a:t>
            </a:r>
            <a:r>
              <a:rPr lang="en-US" dirty="0"/>
              <a:t> </a:t>
            </a:r>
            <a:r>
              <a:rPr lang="en-US" dirty="0" err="1"/>
              <a:t>yapılabilmekte</a:t>
            </a:r>
            <a:r>
              <a:rPr lang="en-US" dirty="0"/>
              <a:t>,</a:t>
            </a:r>
            <a:endParaRPr lang="en-US" sz="4000" dirty="0"/>
          </a:p>
          <a:p>
            <a:pPr algn="just">
              <a:buFont typeface="Wingdings" pitchFamily="2" charset="2"/>
              <a:buChar char="§"/>
            </a:pPr>
            <a:r>
              <a:rPr lang="en-US" dirty="0"/>
              <a:t>Son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bilgisayarında</a:t>
            </a:r>
            <a:r>
              <a:rPr lang="en-US" dirty="0"/>
              <a:t>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bazlı</a:t>
            </a:r>
            <a:r>
              <a:rPr lang="en-US" dirty="0"/>
              <a:t> </a:t>
            </a:r>
            <a:r>
              <a:rPr lang="en-US" dirty="0" err="1"/>
              <a:t>yetkilendirmesi</a:t>
            </a:r>
            <a:r>
              <a:rPr lang="en-US" dirty="0"/>
              <a:t> </a:t>
            </a:r>
            <a:r>
              <a:rPr lang="en-US" dirty="0" err="1"/>
              <a:t>yapılabilmekte</a:t>
            </a:r>
            <a:r>
              <a:rPr lang="en-US" dirty="0"/>
              <a:t>,</a:t>
            </a:r>
            <a:endParaRPr lang="en-US" sz="4000" dirty="0"/>
          </a:p>
          <a:p>
            <a:pPr algn="just">
              <a:buFont typeface="Wingdings" pitchFamily="2" charset="2"/>
              <a:buChar char="§"/>
            </a:pPr>
            <a:r>
              <a:rPr lang="en-US" dirty="0" err="1"/>
              <a:t>İşletim</a:t>
            </a:r>
            <a:r>
              <a:rPr lang="en-US" dirty="0"/>
              <a:t> </a:t>
            </a:r>
            <a:r>
              <a:rPr lang="en-US" dirty="0" err="1"/>
              <a:t>sisteminden</a:t>
            </a:r>
            <a:r>
              <a:rPr lang="en-US" dirty="0"/>
              <a:t> </a:t>
            </a:r>
            <a:r>
              <a:rPr lang="en-US" dirty="0" err="1"/>
              <a:t>kaynaklanabilecek</a:t>
            </a:r>
            <a:r>
              <a:rPr lang="en-US" dirty="0"/>
              <a:t> </a:t>
            </a:r>
            <a:r>
              <a:rPr lang="en-US" dirty="0" err="1"/>
              <a:t>sıkıntılara</a:t>
            </a:r>
            <a:r>
              <a:rPr lang="en-US" dirty="0"/>
              <a:t> </a:t>
            </a:r>
            <a:r>
              <a:rPr lang="en-US" dirty="0" err="1"/>
              <a:t>çabuk</a:t>
            </a:r>
            <a:r>
              <a:rPr lang="en-US" dirty="0"/>
              <a:t> </a:t>
            </a:r>
            <a:r>
              <a:rPr lang="en-US" dirty="0" err="1"/>
              <a:t>müdahale</a:t>
            </a:r>
            <a:r>
              <a:rPr lang="en-US" dirty="0"/>
              <a:t> </a:t>
            </a:r>
            <a:r>
              <a:rPr lang="en-US" dirty="0" err="1" smtClean="0"/>
              <a:t>edilebilmekte</a:t>
            </a:r>
            <a:r>
              <a:rPr lang="en-US" dirty="0"/>
              <a:t>,</a:t>
            </a:r>
            <a:endParaRPr lang="en-US" sz="4000" dirty="0"/>
          </a:p>
          <a:p>
            <a:pPr algn="just">
              <a:buFont typeface="Wingdings" pitchFamily="2" charset="2"/>
              <a:buChar char="§"/>
            </a:pP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yama</a:t>
            </a:r>
            <a:r>
              <a:rPr lang="en-US" dirty="0"/>
              <a:t> </a:t>
            </a:r>
            <a:r>
              <a:rPr lang="en-US" dirty="0" err="1"/>
              <a:t>yönetimini</a:t>
            </a:r>
            <a:r>
              <a:rPr lang="en-US" dirty="0"/>
              <a:t>   </a:t>
            </a:r>
            <a:r>
              <a:rPr lang="en-US" dirty="0" err="1"/>
              <a:t>yapılabilmekte</a:t>
            </a:r>
            <a:r>
              <a:rPr lang="en-US" dirty="0"/>
              <a:t>,</a:t>
            </a:r>
            <a:endParaRPr lang="en-US" sz="4000" dirty="0"/>
          </a:p>
          <a:p>
            <a:pPr algn="just">
              <a:buFont typeface="Wingdings" pitchFamily="2" charset="2"/>
              <a:buChar char="§"/>
            </a:pP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Dizin</a:t>
            </a:r>
            <a:r>
              <a:rPr lang="en-US" dirty="0"/>
              <a:t> (</a:t>
            </a:r>
            <a:r>
              <a:rPr lang="en-US" dirty="0" err="1"/>
              <a:t>kullanıcılar</a:t>
            </a:r>
            <a:r>
              <a:rPr lang="en-US" dirty="0"/>
              <a:t>, </a:t>
            </a:r>
            <a:r>
              <a:rPr lang="en-US" dirty="0" err="1"/>
              <a:t>bilgisayarlar</a:t>
            </a:r>
            <a:r>
              <a:rPr lang="en-US" dirty="0"/>
              <a:t>, </a:t>
            </a:r>
            <a:r>
              <a:rPr lang="en-US" dirty="0" err="1"/>
              <a:t>mekanlar</a:t>
            </a:r>
            <a:r>
              <a:rPr lang="en-US" dirty="0"/>
              <a:t>, </a:t>
            </a:r>
            <a:r>
              <a:rPr lang="en-US" dirty="0" err="1"/>
              <a:t>yazıcılar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 smtClean="0"/>
              <a:t>organizasyonun</a:t>
            </a:r>
            <a:r>
              <a:rPr lang="en-US" dirty="0" smtClean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bilgiler</a:t>
            </a:r>
            <a:r>
              <a:rPr lang="en-US" dirty="0"/>
              <a:t>) </a:t>
            </a:r>
            <a:r>
              <a:rPr lang="en-US" dirty="0" err="1"/>
              <a:t>yönetimi</a:t>
            </a:r>
            <a:r>
              <a:rPr lang="en-US" dirty="0"/>
              <a:t> </a:t>
            </a:r>
            <a:r>
              <a:rPr lang="en-US" dirty="0" err="1"/>
              <a:t>yapılabilmektedir</a:t>
            </a:r>
            <a:r>
              <a:rPr lang="en-US" dirty="0"/>
              <a:t>.</a:t>
            </a:r>
            <a:endParaRPr lang="en-US" sz="40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82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İÇ GÜVENLİK </a:t>
            </a:r>
            <a:r>
              <a:rPr lang="en-US" b="1" dirty="0" smtClean="0"/>
              <a:t>SİSTEMİ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tr-TR" sz="2400" b="1" dirty="0" smtClean="0"/>
              <a:t>5- </a:t>
            </a:r>
            <a:r>
              <a:rPr lang="en-US" sz="2400" b="1" dirty="0" smtClean="0"/>
              <a:t>Son </a:t>
            </a:r>
            <a:r>
              <a:rPr lang="en-US" sz="2400" b="1" dirty="0" err="1"/>
              <a:t>kullanıcılar</a:t>
            </a:r>
            <a:r>
              <a:rPr lang="en-US" sz="2400" b="1" dirty="0"/>
              <a:t> </a:t>
            </a:r>
            <a:r>
              <a:rPr lang="en-US" sz="2400" b="1" dirty="0" err="1"/>
              <a:t>üzerinde</a:t>
            </a:r>
            <a:r>
              <a:rPr lang="en-US" sz="2400" b="1" dirty="0"/>
              <a:t> </a:t>
            </a:r>
            <a:r>
              <a:rPr lang="en-US" sz="2400" b="1" dirty="0" err="1"/>
              <a:t>güvenlik</a:t>
            </a:r>
            <a:r>
              <a:rPr lang="en-US" sz="2400" b="1" dirty="0"/>
              <a:t> </a:t>
            </a:r>
            <a:r>
              <a:rPr lang="en-US" sz="2400" b="1" dirty="0" err="1"/>
              <a:t>önlemleri</a:t>
            </a:r>
            <a:r>
              <a:rPr lang="en-US" sz="2400" b="1" dirty="0"/>
              <a:t> </a:t>
            </a:r>
            <a:r>
              <a:rPr lang="en-US" sz="2400" b="1" dirty="0" err="1"/>
              <a:t>alınmıştır</a:t>
            </a:r>
            <a:r>
              <a:rPr lang="en-US" sz="2400" b="1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üzerinde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destek</a:t>
            </a:r>
            <a:r>
              <a:rPr lang="en-US" sz="2400" dirty="0"/>
              <a:t> </a:t>
            </a:r>
            <a:r>
              <a:rPr lang="en-US" sz="2400" dirty="0" err="1"/>
              <a:t>veren</a:t>
            </a:r>
            <a:r>
              <a:rPr lang="en-US" sz="2400" dirty="0"/>
              <a:t> </a:t>
            </a:r>
            <a:r>
              <a:rPr lang="en-US" sz="2400" dirty="0" err="1"/>
              <a:t>kişiler</a:t>
            </a:r>
            <a:r>
              <a:rPr lang="en-US" sz="2400" dirty="0"/>
              <a:t> </a:t>
            </a:r>
            <a:r>
              <a:rPr lang="en-US" sz="2400" dirty="0" err="1"/>
              <a:t>haricinde</a:t>
            </a:r>
            <a:r>
              <a:rPr lang="en-US" sz="2400" dirty="0"/>
              <a:t> </a:t>
            </a:r>
            <a:r>
              <a:rPr lang="en-US" sz="2400" dirty="0" err="1"/>
              <a:t>tüm</a:t>
            </a:r>
            <a:r>
              <a:rPr lang="en-US" sz="2400" dirty="0"/>
              <a:t> </a:t>
            </a:r>
            <a:r>
              <a:rPr lang="en-US" sz="2400" dirty="0" err="1"/>
              <a:t>kullanıcılar</a:t>
            </a:r>
            <a:r>
              <a:rPr lang="en-US" sz="2400" dirty="0"/>
              <a:t> </a:t>
            </a:r>
            <a:r>
              <a:rPr lang="en-US" sz="2400" dirty="0" err="1" smtClean="0"/>
              <a:t>bilgisayarlarında</a:t>
            </a:r>
            <a:r>
              <a:rPr lang="en-US" sz="2400" dirty="0" smtClean="0"/>
              <a:t> </a:t>
            </a:r>
            <a:r>
              <a:rPr lang="en-US" sz="2400" dirty="0" err="1"/>
              <a:t>sınırlı</a:t>
            </a:r>
            <a:r>
              <a:rPr lang="en-US" sz="2400" dirty="0"/>
              <a:t> </a:t>
            </a:r>
            <a:r>
              <a:rPr lang="en-US" sz="2400" dirty="0" err="1"/>
              <a:t>kullanıcı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işlem</a:t>
            </a:r>
            <a:r>
              <a:rPr lang="en-US" sz="2400" dirty="0"/>
              <a:t> </a:t>
            </a:r>
            <a:r>
              <a:rPr lang="en-US" sz="2400" dirty="0" err="1"/>
              <a:t>yapabilmekteler</a:t>
            </a:r>
            <a:r>
              <a:rPr lang="en-US" sz="2400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Her </a:t>
            </a:r>
            <a:r>
              <a:rPr lang="en-US" sz="2400" dirty="0" err="1"/>
              <a:t>bilgisayar</a:t>
            </a:r>
            <a:r>
              <a:rPr lang="en-US" sz="2400" dirty="0"/>
              <a:t> </a:t>
            </a:r>
            <a:r>
              <a:rPr lang="en-US" sz="2400" dirty="0" err="1"/>
              <a:t>üzerinde</a:t>
            </a:r>
            <a:r>
              <a:rPr lang="en-US" sz="2400" dirty="0"/>
              <a:t> </a:t>
            </a:r>
            <a:r>
              <a:rPr lang="en-US" sz="2400" dirty="0" err="1"/>
              <a:t>temel</a:t>
            </a:r>
            <a:r>
              <a:rPr lang="en-US" sz="2400" dirty="0"/>
              <a:t> </a:t>
            </a:r>
            <a:r>
              <a:rPr lang="en-US" sz="2400" dirty="0" err="1"/>
              <a:t>işlemler</a:t>
            </a:r>
            <a:r>
              <a:rPr lang="en-US" sz="2400" dirty="0"/>
              <a:t> </a:t>
            </a:r>
            <a:r>
              <a:rPr lang="en-US" sz="2400" dirty="0" err="1"/>
              <a:t>haricinde</a:t>
            </a:r>
            <a:r>
              <a:rPr lang="en-US" sz="2400" dirty="0"/>
              <a:t> </a:t>
            </a:r>
            <a:r>
              <a:rPr lang="en-US" sz="2400" dirty="0" err="1"/>
              <a:t>kullanıcının</a:t>
            </a:r>
            <a:r>
              <a:rPr lang="en-US" sz="2400" dirty="0"/>
              <a:t> </a:t>
            </a:r>
            <a:r>
              <a:rPr lang="en-US" sz="2400" dirty="0" err="1"/>
              <a:t>işlem</a:t>
            </a:r>
            <a:r>
              <a:rPr lang="en-US" sz="2400" dirty="0"/>
              <a:t> </a:t>
            </a:r>
            <a:r>
              <a:rPr lang="en-US" sz="2400" dirty="0" err="1" smtClean="0"/>
              <a:t>yapması</a:t>
            </a:r>
            <a:r>
              <a:rPr lang="en-US" sz="2400" dirty="0" smtClean="0"/>
              <a:t> </a:t>
            </a:r>
            <a:r>
              <a:rPr lang="en-US" sz="2400" dirty="0" err="1"/>
              <a:t>engellenmiştir</a:t>
            </a:r>
            <a:r>
              <a:rPr lang="en-US" sz="2400" dirty="0"/>
              <a:t>. (IP </a:t>
            </a:r>
            <a:r>
              <a:rPr lang="en-US" sz="2400" dirty="0" err="1"/>
              <a:t>değiştirme</a:t>
            </a:r>
            <a:r>
              <a:rPr lang="en-US" sz="2400" dirty="0"/>
              <a:t>,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ayarlarını</a:t>
            </a:r>
            <a:r>
              <a:rPr lang="en-US" sz="2400" dirty="0"/>
              <a:t> </a:t>
            </a:r>
            <a:r>
              <a:rPr lang="en-US" sz="2400" dirty="0" err="1"/>
              <a:t>değiştirme</a:t>
            </a:r>
            <a:r>
              <a:rPr lang="en-US" sz="2400" dirty="0"/>
              <a:t> </a:t>
            </a:r>
            <a:r>
              <a:rPr lang="en-US" sz="2400" dirty="0" err="1"/>
              <a:t>v.b</a:t>
            </a:r>
            <a:r>
              <a:rPr lang="en-US" sz="2400" dirty="0"/>
              <a:t>.)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Her </a:t>
            </a:r>
            <a:r>
              <a:rPr lang="en-US" sz="2400" dirty="0" err="1"/>
              <a:t>birimde</a:t>
            </a:r>
            <a:r>
              <a:rPr lang="en-US" sz="2400" dirty="0"/>
              <a:t> </a:t>
            </a:r>
            <a:r>
              <a:rPr lang="en-US" sz="2400" dirty="0" err="1"/>
              <a:t>yetki</a:t>
            </a:r>
            <a:r>
              <a:rPr lang="en-US" sz="2400" dirty="0"/>
              <a:t> </a:t>
            </a:r>
            <a:r>
              <a:rPr lang="en-US" sz="2400" dirty="0" err="1"/>
              <a:t>verilmiş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oŞs</a:t>
            </a:r>
            <a:r>
              <a:rPr lang="en-US" sz="2400" dirty="0"/>
              <a:t> </a:t>
            </a:r>
            <a:r>
              <a:rPr lang="en-US" sz="2400" dirty="0" err="1"/>
              <a:t>elemanı</a:t>
            </a:r>
            <a:r>
              <a:rPr lang="en-US" sz="2400" dirty="0"/>
              <a:t> </a:t>
            </a:r>
            <a:r>
              <a:rPr lang="en-US" sz="2400" dirty="0" err="1"/>
              <a:t>sadece</a:t>
            </a:r>
            <a:r>
              <a:rPr lang="en-US" sz="2400" dirty="0"/>
              <a:t> </a:t>
            </a:r>
            <a:r>
              <a:rPr lang="en-US" sz="2400" dirty="0" err="1"/>
              <a:t>kendi</a:t>
            </a:r>
            <a:r>
              <a:rPr lang="en-US" sz="2400" dirty="0"/>
              <a:t> </a:t>
            </a:r>
            <a:r>
              <a:rPr lang="en-US" sz="2400" dirty="0" err="1"/>
              <a:t>biriminde</a:t>
            </a:r>
            <a:r>
              <a:rPr lang="en-US" sz="2400" dirty="0"/>
              <a:t> </a:t>
            </a:r>
            <a:r>
              <a:rPr lang="en-US" sz="2400" dirty="0" err="1"/>
              <a:t>yetkilidir</a:t>
            </a:r>
            <a:r>
              <a:rPr lang="en-US" sz="2400" dirty="0"/>
              <a:t>. </a:t>
            </a:r>
            <a:r>
              <a:rPr lang="en-US" sz="2400" dirty="0" err="1"/>
              <a:t>Başka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birimde</a:t>
            </a:r>
            <a:r>
              <a:rPr lang="en-US" sz="2400" dirty="0"/>
              <a:t> </a:t>
            </a:r>
            <a:r>
              <a:rPr lang="en-US" sz="2400" dirty="0" err="1"/>
              <a:t>sadece</a:t>
            </a:r>
            <a:r>
              <a:rPr lang="en-US" sz="2400" dirty="0"/>
              <a:t> </a:t>
            </a:r>
            <a:r>
              <a:rPr lang="en-US" sz="2400" dirty="0" err="1"/>
              <a:t>sınırlı</a:t>
            </a:r>
            <a:r>
              <a:rPr lang="en-US" sz="2400" dirty="0"/>
              <a:t> </a:t>
            </a:r>
            <a:r>
              <a:rPr lang="en-US" sz="2400" dirty="0" err="1"/>
              <a:t>kullanıcı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işlem</a:t>
            </a:r>
            <a:r>
              <a:rPr lang="en-US" sz="2400" dirty="0"/>
              <a:t>  </a:t>
            </a:r>
            <a:r>
              <a:rPr lang="en-US" sz="2400" dirty="0" err="1"/>
              <a:t>yapabilir</a:t>
            </a:r>
            <a:r>
              <a:rPr lang="en-US" sz="2400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err="1"/>
              <a:t>Kullanıcıların</a:t>
            </a:r>
            <a:r>
              <a:rPr lang="en-US" sz="2400" dirty="0"/>
              <a:t> </a:t>
            </a:r>
            <a:r>
              <a:rPr lang="en-US" sz="2400" dirty="0" err="1"/>
              <a:t>belirli</a:t>
            </a:r>
            <a:r>
              <a:rPr lang="en-US" sz="2400" dirty="0"/>
              <a:t> </a:t>
            </a:r>
            <a:r>
              <a:rPr lang="en-US" sz="2400" dirty="0" err="1"/>
              <a:t>aralıklar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şifrelerini</a:t>
            </a:r>
            <a:r>
              <a:rPr lang="en-US" sz="2400" dirty="0"/>
              <a:t> </a:t>
            </a:r>
            <a:r>
              <a:rPr lang="en-US" sz="2400" dirty="0" err="1"/>
              <a:t>değiştirmeleri</a:t>
            </a:r>
            <a:r>
              <a:rPr lang="en-US" sz="2400" dirty="0"/>
              <a:t> </a:t>
            </a:r>
            <a:r>
              <a:rPr lang="en-US" sz="2400" dirty="0" err="1"/>
              <a:t>sağlanmaktadır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UYAP İÇ GÜVENLİK </a:t>
            </a:r>
            <a:r>
              <a:rPr lang="en-US" b="1" dirty="0" smtClean="0"/>
              <a:t>SİSTEMİ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tr-TR" sz="2400" b="1" dirty="0" smtClean="0"/>
              <a:t>5- </a:t>
            </a:r>
            <a:r>
              <a:rPr lang="en-US" sz="2400" b="1" dirty="0" smtClean="0"/>
              <a:t>Son </a:t>
            </a:r>
            <a:r>
              <a:rPr lang="en-US" sz="2400" b="1" dirty="0" err="1" smtClean="0"/>
              <a:t>kullanıcılar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üzerinde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güvenlik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önlemleri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alınmıştır</a:t>
            </a:r>
            <a:r>
              <a:rPr lang="en-US" sz="2400" b="1" dirty="0" smtClean="0"/>
              <a:t>.</a:t>
            </a:r>
            <a:endParaRPr lang="en-US" sz="2800" b="1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err="1" smtClean="0"/>
              <a:t>Şifre</a:t>
            </a:r>
            <a:r>
              <a:rPr lang="en-US" sz="2400" dirty="0" smtClean="0"/>
              <a:t> </a:t>
            </a:r>
            <a:r>
              <a:rPr lang="en-US" sz="2400" dirty="0" err="1" smtClean="0"/>
              <a:t>değiştirme</a:t>
            </a:r>
            <a:r>
              <a:rPr lang="en-US" sz="2400" dirty="0" smtClean="0"/>
              <a:t> </a:t>
            </a:r>
            <a:r>
              <a:rPr lang="en-US" sz="2400" dirty="0" err="1" smtClean="0"/>
              <a:t>işleminde</a:t>
            </a:r>
            <a:r>
              <a:rPr lang="en-US" sz="2400" dirty="0" smtClean="0"/>
              <a:t> </a:t>
            </a:r>
            <a:r>
              <a:rPr lang="en-US" sz="2400" dirty="0" err="1" smtClean="0"/>
              <a:t>aynı</a:t>
            </a:r>
            <a:r>
              <a:rPr lang="en-US" sz="2400" dirty="0" smtClean="0"/>
              <a:t> </a:t>
            </a:r>
            <a:r>
              <a:rPr lang="en-US" sz="2400" dirty="0" err="1" smtClean="0"/>
              <a:t>şifre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kullanımı</a:t>
            </a:r>
            <a:r>
              <a:rPr lang="en-US" sz="2400" dirty="0" smtClean="0"/>
              <a:t> </a:t>
            </a:r>
            <a:r>
              <a:rPr lang="en-US" sz="2400" dirty="0" err="1" smtClean="0"/>
              <a:t>engellenmiştir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3 </a:t>
            </a:r>
            <a:r>
              <a:rPr lang="en-US" sz="2400" dirty="0" err="1" smtClean="0"/>
              <a:t>kez</a:t>
            </a:r>
            <a:r>
              <a:rPr lang="en-US" sz="2400" dirty="0" smtClean="0"/>
              <a:t> </a:t>
            </a:r>
            <a:r>
              <a:rPr lang="en-US" sz="2400" dirty="0" err="1" smtClean="0"/>
              <a:t>hatalı</a:t>
            </a:r>
            <a:r>
              <a:rPr lang="en-US" sz="2400" dirty="0" smtClean="0"/>
              <a:t> </a:t>
            </a:r>
            <a:r>
              <a:rPr lang="en-US" sz="2400" dirty="0" err="1" smtClean="0"/>
              <a:t>şifre</a:t>
            </a:r>
            <a:r>
              <a:rPr lang="en-US" sz="2400" dirty="0" smtClean="0"/>
              <a:t> </a:t>
            </a:r>
            <a:r>
              <a:rPr lang="en-US" sz="2400" dirty="0" err="1" smtClean="0"/>
              <a:t>girilmesi</a:t>
            </a:r>
            <a:r>
              <a:rPr lang="en-US" sz="2400" dirty="0" smtClean="0"/>
              <a:t> </a:t>
            </a:r>
            <a:r>
              <a:rPr lang="en-US" sz="2400" dirty="0" err="1" smtClean="0"/>
              <a:t>durumunda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kullanıcı</a:t>
            </a:r>
            <a:r>
              <a:rPr lang="en-US" sz="2400" dirty="0" smtClean="0"/>
              <a:t> </a:t>
            </a:r>
            <a:r>
              <a:rPr lang="en-US" sz="2400" dirty="0" err="1" smtClean="0"/>
              <a:t>hesabı</a:t>
            </a:r>
            <a:r>
              <a:rPr lang="en-US" sz="2400" dirty="0" smtClean="0"/>
              <a:t> </a:t>
            </a:r>
            <a:r>
              <a:rPr lang="en-US" sz="2400" dirty="0" err="1" smtClean="0"/>
              <a:t>kilitlenmekte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yarım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sonra</a:t>
            </a:r>
            <a:r>
              <a:rPr lang="en-US" sz="2400" dirty="0" smtClean="0"/>
              <a:t> </a:t>
            </a:r>
            <a:r>
              <a:rPr lang="en-US" sz="2400" dirty="0" err="1" smtClean="0"/>
              <a:t>otomatik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 </a:t>
            </a:r>
            <a:r>
              <a:rPr lang="en-US" sz="2400" dirty="0" err="1" smtClean="0"/>
              <a:t>açılmaktadır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err="1" smtClean="0"/>
              <a:t>Şifrenin</a:t>
            </a:r>
            <a:r>
              <a:rPr lang="en-US" sz="2400" dirty="0" smtClean="0"/>
              <a:t> </a:t>
            </a:r>
            <a:r>
              <a:rPr lang="en-US" sz="2400" dirty="0" err="1" smtClean="0"/>
              <a:t>hangi</a:t>
            </a:r>
            <a:r>
              <a:rPr lang="en-US" sz="2400" dirty="0" smtClean="0"/>
              <a:t> </a:t>
            </a:r>
            <a:r>
              <a:rPr lang="en-US" sz="2400" dirty="0" err="1" smtClean="0"/>
              <a:t>bilgisayar</a:t>
            </a:r>
            <a:r>
              <a:rPr lang="en-US" sz="2400" dirty="0" smtClean="0"/>
              <a:t> </a:t>
            </a:r>
            <a:r>
              <a:rPr lang="en-US" sz="2400" dirty="0" err="1" smtClean="0"/>
              <a:t>üzerinden</a:t>
            </a:r>
            <a:r>
              <a:rPr lang="en-US" sz="2400" dirty="0" smtClean="0"/>
              <a:t> </a:t>
            </a:r>
            <a:r>
              <a:rPr lang="en-US" sz="2400" dirty="0" err="1" smtClean="0"/>
              <a:t>kilitlendiği</a:t>
            </a:r>
            <a:r>
              <a:rPr lang="en-US" sz="2400" dirty="0" smtClean="0"/>
              <a:t> </a:t>
            </a:r>
            <a:r>
              <a:rPr lang="en-US" sz="2400" dirty="0" err="1" smtClean="0"/>
              <a:t>bilgisi</a:t>
            </a:r>
            <a:r>
              <a:rPr lang="en-US" sz="2400" dirty="0" smtClean="0"/>
              <a:t> </a:t>
            </a:r>
            <a:r>
              <a:rPr lang="en-US" sz="2400" dirty="0" err="1" smtClean="0"/>
              <a:t>tespit</a:t>
            </a:r>
            <a:r>
              <a:rPr lang="en-US" sz="2400" dirty="0" smtClean="0"/>
              <a:t> </a:t>
            </a:r>
            <a:r>
              <a:rPr lang="en-US" sz="2400" dirty="0" err="1" smtClean="0"/>
              <a:t>edilebilmektedir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Kullanıcıların</a:t>
            </a:r>
            <a:r>
              <a:rPr lang="en-US" sz="2400" dirty="0" smtClean="0"/>
              <a:t> </a:t>
            </a:r>
            <a:r>
              <a:rPr lang="en-US" sz="2400" dirty="0" err="1" smtClean="0"/>
              <a:t>kullanmakta</a:t>
            </a:r>
            <a:r>
              <a:rPr lang="en-US" sz="2400" dirty="0" smtClean="0"/>
              <a:t> </a:t>
            </a:r>
            <a:r>
              <a:rPr lang="en-US" sz="2400" dirty="0" err="1" smtClean="0"/>
              <a:t>oldukları</a:t>
            </a:r>
            <a:r>
              <a:rPr lang="en-US" sz="2400" dirty="0" smtClean="0"/>
              <a:t> </a:t>
            </a:r>
            <a:r>
              <a:rPr lang="en-US" sz="2400" dirty="0" err="1" smtClean="0"/>
              <a:t>bilgisayarlara</a:t>
            </a:r>
            <a:r>
              <a:rPr lang="en-US" sz="2400" dirty="0" smtClean="0"/>
              <a:t>,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önce</a:t>
            </a:r>
            <a:r>
              <a:rPr lang="en-US" sz="2400" dirty="0" smtClean="0"/>
              <a:t> </a:t>
            </a:r>
            <a:r>
              <a:rPr lang="en-US" sz="2400" dirty="0" err="1" smtClean="0"/>
              <a:t>belirlenmiş</a:t>
            </a:r>
            <a:r>
              <a:rPr lang="en-US" sz="2400" dirty="0" smtClean="0"/>
              <a:t> </a:t>
            </a:r>
            <a:r>
              <a:rPr lang="en-US" sz="2400" dirty="0" err="1" smtClean="0"/>
              <a:t>bilgisayar</a:t>
            </a:r>
            <a:r>
              <a:rPr lang="en-US" sz="2400" dirty="0" smtClean="0"/>
              <a:t> </a:t>
            </a:r>
            <a:r>
              <a:rPr lang="en-US" sz="2400" dirty="0" err="1" smtClean="0"/>
              <a:t>isimlendirme</a:t>
            </a:r>
            <a:r>
              <a:rPr lang="en-US" sz="2400" dirty="0" smtClean="0"/>
              <a:t> </a:t>
            </a:r>
            <a:r>
              <a:rPr lang="en-US" sz="2400" dirty="0" err="1" smtClean="0"/>
              <a:t>kuralına</a:t>
            </a:r>
            <a:r>
              <a:rPr lang="en-US" sz="2400" dirty="0" smtClean="0"/>
              <a:t> </a:t>
            </a:r>
            <a:r>
              <a:rPr lang="en-US" sz="2400" dirty="0" err="1" smtClean="0"/>
              <a:t>uygun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isim</a:t>
            </a:r>
            <a:r>
              <a:rPr lang="en-US" sz="2400" dirty="0" smtClean="0"/>
              <a:t> </a:t>
            </a:r>
            <a:r>
              <a:rPr lang="en-US" sz="2400" dirty="0" err="1" smtClean="0"/>
              <a:t>verilmektedir</a:t>
            </a:r>
            <a:r>
              <a:rPr lang="en-US" sz="2400" dirty="0" smtClean="0"/>
              <a:t>. </a:t>
            </a:r>
            <a:r>
              <a:rPr lang="en-US" sz="2400" dirty="0" err="1" smtClean="0"/>
              <a:t>İsimlendirme</a:t>
            </a:r>
            <a:r>
              <a:rPr lang="en-US" sz="2400" dirty="0" smtClean="0"/>
              <a:t> </a:t>
            </a:r>
            <a:r>
              <a:rPr lang="en-US" sz="2400" dirty="0" err="1" smtClean="0"/>
              <a:t>kuralına</a:t>
            </a:r>
            <a:r>
              <a:rPr lang="en-US" sz="2400" dirty="0" smtClean="0"/>
              <a:t> </a:t>
            </a:r>
            <a:r>
              <a:rPr lang="en-US" sz="2400" dirty="0" err="1" smtClean="0"/>
              <a:t>uymayan</a:t>
            </a:r>
            <a:r>
              <a:rPr lang="en-US" sz="2400" dirty="0" smtClean="0"/>
              <a:t> </a:t>
            </a:r>
            <a:r>
              <a:rPr lang="en-US" sz="2400" dirty="0" err="1" smtClean="0"/>
              <a:t>bilgisayarlar</a:t>
            </a:r>
            <a:r>
              <a:rPr lang="en-US" sz="2400" dirty="0" smtClean="0"/>
              <a:t> </a:t>
            </a:r>
            <a:r>
              <a:rPr lang="en-US" sz="2400" dirty="0" err="1" smtClean="0"/>
              <a:t>sistemden</a:t>
            </a:r>
            <a:r>
              <a:rPr lang="en-US" sz="2400" dirty="0" smtClean="0"/>
              <a:t> </a:t>
            </a:r>
            <a:r>
              <a:rPr lang="en-US" sz="2400" dirty="0" err="1" smtClean="0"/>
              <a:t>atılmaktadır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9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UYAP İÇ GÜVENLİK </a:t>
            </a:r>
            <a:r>
              <a:rPr lang="en-US" b="1" dirty="0" smtClean="0"/>
              <a:t>SİSTEMİ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tr-TR" sz="2400" b="1" dirty="0" smtClean="0"/>
              <a:t>5- </a:t>
            </a:r>
            <a:r>
              <a:rPr lang="en-US" sz="2400" b="1" dirty="0" smtClean="0"/>
              <a:t>Son </a:t>
            </a:r>
            <a:r>
              <a:rPr lang="en-US" sz="2400" b="1" dirty="0" err="1" smtClean="0"/>
              <a:t>kullanıcılar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üzerinde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güvenlik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önlemleri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alınmıştır</a:t>
            </a:r>
            <a:r>
              <a:rPr lang="en-US" sz="2400" b="1" dirty="0" smtClean="0"/>
              <a:t>.</a:t>
            </a:r>
            <a:endParaRPr lang="en-US" sz="2800" b="1" dirty="0" smtClean="0"/>
          </a:p>
          <a:p>
            <a:r>
              <a:rPr lang="en-US" sz="2300" dirty="0" err="1"/>
              <a:t>Bir</a:t>
            </a:r>
            <a:r>
              <a:rPr lang="en-US" sz="2300" dirty="0"/>
              <a:t> </a:t>
            </a:r>
            <a:r>
              <a:rPr lang="en-US" sz="2300" dirty="0" err="1"/>
              <a:t>bilgisayar</a:t>
            </a:r>
            <a:r>
              <a:rPr lang="en-US" sz="2300" dirty="0"/>
              <a:t> </a:t>
            </a:r>
            <a:r>
              <a:rPr lang="en-US" sz="2300" dirty="0" err="1"/>
              <a:t>etki</a:t>
            </a:r>
            <a:r>
              <a:rPr lang="en-US" sz="2300" dirty="0"/>
              <a:t> </a:t>
            </a:r>
            <a:r>
              <a:rPr lang="en-US" sz="2300" dirty="0" err="1"/>
              <a:t>alanından</a:t>
            </a:r>
            <a:r>
              <a:rPr lang="en-US" sz="2300" dirty="0"/>
              <a:t> </a:t>
            </a:r>
            <a:r>
              <a:rPr lang="en-US" sz="2300" dirty="0" err="1"/>
              <a:t>çıktıktan</a:t>
            </a:r>
            <a:r>
              <a:rPr lang="en-US" sz="2300" dirty="0"/>
              <a:t> </a:t>
            </a:r>
            <a:r>
              <a:rPr lang="en-US" sz="2300" dirty="0" err="1"/>
              <a:t>sonra</a:t>
            </a:r>
            <a:r>
              <a:rPr lang="en-US" sz="2300" dirty="0"/>
              <a:t> </a:t>
            </a:r>
            <a:r>
              <a:rPr lang="en-US" sz="2300" dirty="0" err="1"/>
              <a:t>aynı</a:t>
            </a:r>
            <a:r>
              <a:rPr lang="en-US" sz="2300" dirty="0"/>
              <a:t> </a:t>
            </a:r>
            <a:r>
              <a:rPr lang="en-US" sz="2300" dirty="0" err="1"/>
              <a:t>isim</a:t>
            </a:r>
            <a:r>
              <a:rPr lang="en-US" sz="2300" dirty="0"/>
              <a:t> </a:t>
            </a:r>
            <a:r>
              <a:rPr lang="en-US" sz="2300" dirty="0" err="1"/>
              <a:t>ile</a:t>
            </a:r>
            <a:r>
              <a:rPr lang="en-US" sz="2300" dirty="0"/>
              <a:t> </a:t>
            </a:r>
            <a:r>
              <a:rPr lang="en-US" sz="2300" dirty="0" err="1"/>
              <a:t>tekrar</a:t>
            </a:r>
            <a:r>
              <a:rPr lang="en-US" sz="2300" dirty="0"/>
              <a:t> </a:t>
            </a:r>
            <a:r>
              <a:rPr lang="en-US" sz="2300" dirty="0" err="1"/>
              <a:t>sisteme</a:t>
            </a:r>
            <a:r>
              <a:rPr lang="en-US" sz="2300" dirty="0"/>
              <a:t> </a:t>
            </a:r>
            <a:r>
              <a:rPr lang="en-US" sz="2300" dirty="0" err="1"/>
              <a:t>alınamamaktadır</a:t>
            </a:r>
            <a:r>
              <a:rPr lang="en-US" sz="2300" dirty="0"/>
              <a:t>.</a:t>
            </a:r>
          </a:p>
          <a:p>
            <a:r>
              <a:rPr lang="en-US" sz="2300" dirty="0" err="1"/>
              <a:t>Bilgisayarlara</a:t>
            </a:r>
            <a:r>
              <a:rPr lang="en-US" sz="2300" dirty="0"/>
              <a:t> </a:t>
            </a:r>
            <a:r>
              <a:rPr lang="en-US" sz="2300" dirty="0" err="1"/>
              <a:t>merkezi</a:t>
            </a:r>
            <a:r>
              <a:rPr lang="en-US" sz="2300" dirty="0"/>
              <a:t> </a:t>
            </a:r>
            <a:r>
              <a:rPr lang="en-US" sz="2300" dirty="0" err="1"/>
              <a:t>olarak</a:t>
            </a:r>
            <a:r>
              <a:rPr lang="en-US" sz="2300" dirty="0"/>
              <a:t> </a:t>
            </a:r>
            <a:r>
              <a:rPr lang="en-US" sz="2300" dirty="0" err="1"/>
              <a:t>güvenlik</a:t>
            </a:r>
            <a:r>
              <a:rPr lang="en-US" sz="2300" dirty="0"/>
              <a:t> </a:t>
            </a:r>
            <a:r>
              <a:rPr lang="en-US" sz="2300" dirty="0" err="1"/>
              <a:t>yamaları</a:t>
            </a:r>
            <a:r>
              <a:rPr lang="en-US" sz="2300" dirty="0"/>
              <a:t> </a:t>
            </a:r>
            <a:r>
              <a:rPr lang="en-US" sz="2300" dirty="0" err="1"/>
              <a:t>uygulanmaktadır</a:t>
            </a:r>
            <a:r>
              <a:rPr lang="en-US" sz="2300" dirty="0"/>
              <a:t>.</a:t>
            </a:r>
          </a:p>
          <a:p>
            <a:r>
              <a:rPr lang="en-US" sz="2300" dirty="0" err="1"/>
              <a:t>Kullanıcıların</a:t>
            </a:r>
            <a:r>
              <a:rPr lang="en-US" sz="2300" dirty="0"/>
              <a:t> web browser </a:t>
            </a:r>
            <a:r>
              <a:rPr lang="en-US" sz="2300" dirty="0" err="1"/>
              <a:t>üzerinden</a:t>
            </a:r>
            <a:r>
              <a:rPr lang="en-US" sz="2300" dirty="0"/>
              <a:t> </a:t>
            </a:r>
            <a:r>
              <a:rPr lang="en-US" sz="2300" dirty="0" err="1"/>
              <a:t>yaptıkları</a:t>
            </a:r>
            <a:r>
              <a:rPr lang="en-US" sz="2300" dirty="0"/>
              <a:t> </a:t>
            </a:r>
            <a:r>
              <a:rPr lang="en-US" sz="2300" dirty="0" err="1"/>
              <a:t>işlemlerde</a:t>
            </a:r>
            <a:r>
              <a:rPr lang="en-US" sz="2300" dirty="0"/>
              <a:t> </a:t>
            </a:r>
            <a:r>
              <a:rPr lang="en-US" sz="2300" dirty="0" err="1"/>
              <a:t>kullanıcı</a:t>
            </a:r>
            <a:r>
              <a:rPr lang="en-US" sz="2300" dirty="0"/>
              <a:t> </a:t>
            </a:r>
            <a:r>
              <a:rPr lang="en-US" sz="2300" dirty="0" err="1"/>
              <a:t>adı</a:t>
            </a:r>
            <a:r>
              <a:rPr lang="en-US" sz="2300" dirty="0"/>
              <a:t> </a:t>
            </a:r>
            <a:r>
              <a:rPr lang="en-US" sz="2300" dirty="0" err="1"/>
              <a:t>ve</a:t>
            </a:r>
            <a:r>
              <a:rPr lang="en-US" sz="2300" dirty="0"/>
              <a:t> </a:t>
            </a:r>
            <a:r>
              <a:rPr lang="en-US" sz="2300" dirty="0" err="1"/>
              <a:t>parola</a:t>
            </a:r>
            <a:r>
              <a:rPr lang="en-US" sz="2300" dirty="0"/>
              <a:t> </a:t>
            </a:r>
            <a:r>
              <a:rPr lang="en-US" sz="2300" dirty="0" err="1"/>
              <a:t>girilen</a:t>
            </a:r>
            <a:r>
              <a:rPr lang="en-US" sz="2300" dirty="0"/>
              <a:t> </a:t>
            </a:r>
            <a:r>
              <a:rPr lang="en-US" sz="2300" dirty="0" err="1"/>
              <a:t>ekranlar</a:t>
            </a:r>
            <a:r>
              <a:rPr lang="en-US" sz="2300" dirty="0"/>
              <a:t> </a:t>
            </a:r>
            <a:r>
              <a:rPr lang="en-US" sz="2300" dirty="0" err="1"/>
              <a:t>için</a:t>
            </a:r>
            <a:r>
              <a:rPr lang="en-US" sz="2300" dirty="0"/>
              <a:t> </a:t>
            </a:r>
            <a:r>
              <a:rPr lang="en-US" sz="2300" dirty="0" err="1"/>
              <a:t>parola</a:t>
            </a:r>
            <a:r>
              <a:rPr lang="en-US" sz="2300" dirty="0"/>
              <a:t> </a:t>
            </a:r>
            <a:r>
              <a:rPr lang="en-US" sz="2300" dirty="0" err="1"/>
              <a:t>ve</a:t>
            </a:r>
            <a:r>
              <a:rPr lang="en-US" sz="2300" dirty="0"/>
              <a:t> </a:t>
            </a:r>
            <a:r>
              <a:rPr lang="en-US" sz="2300" dirty="0" err="1"/>
              <a:t>kullanıcı</a:t>
            </a:r>
            <a:r>
              <a:rPr lang="en-US" sz="2300" dirty="0"/>
              <a:t> </a:t>
            </a:r>
            <a:r>
              <a:rPr lang="en-US" sz="2300" dirty="0" err="1"/>
              <a:t>adı</a:t>
            </a:r>
            <a:r>
              <a:rPr lang="en-US" sz="2300" dirty="0"/>
              <a:t> </a:t>
            </a:r>
            <a:r>
              <a:rPr lang="en-US" sz="2300" dirty="0" err="1"/>
              <a:t>hatırlama</a:t>
            </a:r>
            <a:r>
              <a:rPr lang="en-US" sz="2300" dirty="0"/>
              <a:t>    </a:t>
            </a:r>
            <a:r>
              <a:rPr lang="en-US" sz="2300" dirty="0" err="1"/>
              <a:t>kapatılmıştır</a:t>
            </a:r>
            <a:r>
              <a:rPr lang="en-US" sz="2300" dirty="0"/>
              <a:t>.</a:t>
            </a:r>
          </a:p>
          <a:p>
            <a:r>
              <a:rPr lang="en-US" sz="2300" dirty="0" err="1"/>
              <a:t>Kullanıcıların</a:t>
            </a:r>
            <a:r>
              <a:rPr lang="en-US" sz="2300" dirty="0"/>
              <a:t> </a:t>
            </a:r>
            <a:r>
              <a:rPr lang="en-US" sz="2300" dirty="0" err="1"/>
              <a:t>tek</a:t>
            </a:r>
            <a:r>
              <a:rPr lang="en-US" sz="2300" dirty="0"/>
              <a:t> </a:t>
            </a:r>
            <a:r>
              <a:rPr lang="en-US" sz="2300" dirty="0" err="1"/>
              <a:t>bir</a:t>
            </a:r>
            <a:r>
              <a:rPr lang="en-US" sz="2300" dirty="0"/>
              <a:t> proxy </a:t>
            </a:r>
            <a:r>
              <a:rPr lang="en-US" sz="2300" dirty="0" err="1"/>
              <a:t>üzerinden</a:t>
            </a:r>
            <a:r>
              <a:rPr lang="en-US" sz="2300" dirty="0"/>
              <a:t> </a:t>
            </a:r>
            <a:r>
              <a:rPr lang="en-US" sz="2300" dirty="0" err="1"/>
              <a:t>çıkış</a:t>
            </a:r>
            <a:r>
              <a:rPr lang="en-US" sz="2300" dirty="0"/>
              <a:t> </a:t>
            </a:r>
            <a:r>
              <a:rPr lang="en-US" sz="2300" dirty="0" err="1"/>
              <a:t>yapmaları</a:t>
            </a:r>
            <a:r>
              <a:rPr lang="en-US" sz="2300" dirty="0"/>
              <a:t> </a:t>
            </a:r>
            <a:r>
              <a:rPr lang="en-US" sz="2300" dirty="0" err="1"/>
              <a:t>sağlanarak</a:t>
            </a:r>
            <a:r>
              <a:rPr lang="en-US" sz="2300" dirty="0"/>
              <a:t> internet </a:t>
            </a:r>
            <a:r>
              <a:rPr lang="en-US" sz="2300" dirty="0" err="1"/>
              <a:t>üzerinden</a:t>
            </a:r>
            <a:r>
              <a:rPr lang="en-US" sz="2300" dirty="0"/>
              <a:t> </a:t>
            </a:r>
            <a:r>
              <a:rPr lang="en-US" sz="2300" dirty="0" err="1"/>
              <a:t>gelen</a:t>
            </a:r>
            <a:r>
              <a:rPr lang="en-US" sz="2300" dirty="0"/>
              <a:t> </a:t>
            </a:r>
            <a:r>
              <a:rPr lang="en-US" sz="2300" dirty="0" err="1"/>
              <a:t>tehlikeler</a:t>
            </a:r>
            <a:r>
              <a:rPr lang="en-US" sz="2300" dirty="0"/>
              <a:t> en </a:t>
            </a:r>
            <a:r>
              <a:rPr lang="en-US" sz="2300" dirty="0" err="1"/>
              <a:t>aza</a:t>
            </a:r>
            <a:r>
              <a:rPr lang="en-US" sz="2300" dirty="0"/>
              <a:t>  </a:t>
            </a:r>
            <a:r>
              <a:rPr lang="en-US" sz="2300" dirty="0" err="1"/>
              <a:t>indirilmiştir</a:t>
            </a:r>
            <a:r>
              <a:rPr lang="en-US" sz="2300" dirty="0"/>
              <a:t>.</a:t>
            </a:r>
          </a:p>
          <a:p>
            <a:r>
              <a:rPr lang="en-US" sz="2300" dirty="0" err="1"/>
              <a:t>Kullanıcı</a:t>
            </a:r>
            <a:r>
              <a:rPr lang="en-US" sz="2300" dirty="0"/>
              <a:t> </a:t>
            </a:r>
            <a:r>
              <a:rPr lang="en-US" sz="2300" dirty="0" err="1"/>
              <a:t>bilgisayarlarına</a:t>
            </a:r>
            <a:r>
              <a:rPr lang="en-US" sz="2300" dirty="0"/>
              <a:t> </a:t>
            </a:r>
            <a:r>
              <a:rPr lang="en-US" sz="2300" dirty="0" err="1"/>
              <a:t>merkezi</a:t>
            </a:r>
            <a:r>
              <a:rPr lang="en-US" sz="2300" dirty="0"/>
              <a:t> </a:t>
            </a:r>
            <a:r>
              <a:rPr lang="en-US" sz="2300" dirty="0" err="1"/>
              <a:t>olarak</a:t>
            </a:r>
            <a:r>
              <a:rPr lang="en-US" sz="2300" dirty="0"/>
              <a:t> </a:t>
            </a:r>
            <a:r>
              <a:rPr lang="en-US" sz="2300" dirty="0" err="1"/>
              <a:t>virüs</a:t>
            </a:r>
            <a:r>
              <a:rPr lang="en-US" sz="2300" dirty="0"/>
              <a:t> </a:t>
            </a:r>
            <a:r>
              <a:rPr lang="en-US" sz="2300" dirty="0" err="1"/>
              <a:t>tarama</a:t>
            </a:r>
            <a:r>
              <a:rPr lang="en-US" sz="2300" dirty="0"/>
              <a:t> </a:t>
            </a:r>
            <a:r>
              <a:rPr lang="en-US" sz="2300" dirty="0" err="1"/>
              <a:t>programı</a:t>
            </a:r>
            <a:r>
              <a:rPr lang="en-US" sz="2300" dirty="0"/>
              <a:t> </a:t>
            </a:r>
            <a:r>
              <a:rPr lang="en-US" sz="2300" dirty="0" err="1"/>
              <a:t>kurulumu</a:t>
            </a:r>
            <a:r>
              <a:rPr lang="en-US" sz="2300" dirty="0"/>
              <a:t> </a:t>
            </a:r>
            <a:r>
              <a:rPr lang="en-US" sz="2300" dirty="0" err="1"/>
              <a:t>yapılmakta</a:t>
            </a:r>
            <a:r>
              <a:rPr lang="en-US" sz="2300" dirty="0"/>
              <a:t> </a:t>
            </a:r>
            <a:r>
              <a:rPr lang="en-US" sz="2300" dirty="0" err="1"/>
              <a:t>ve</a:t>
            </a:r>
            <a:r>
              <a:rPr lang="en-US" sz="2300" dirty="0"/>
              <a:t> </a:t>
            </a:r>
            <a:r>
              <a:rPr lang="en-US" sz="2300" dirty="0" err="1"/>
              <a:t>yine</a:t>
            </a:r>
            <a:r>
              <a:rPr lang="en-US" sz="2300" dirty="0"/>
              <a:t> </a:t>
            </a:r>
            <a:r>
              <a:rPr lang="en-US" sz="2300" dirty="0" err="1"/>
              <a:t>merkezi</a:t>
            </a:r>
            <a:r>
              <a:rPr lang="en-US" sz="2300" dirty="0"/>
              <a:t> </a:t>
            </a:r>
            <a:r>
              <a:rPr lang="en-US" sz="2300" dirty="0" err="1"/>
              <a:t>olarak</a:t>
            </a:r>
            <a:r>
              <a:rPr lang="en-US" sz="2300" dirty="0"/>
              <a:t> </a:t>
            </a:r>
            <a:r>
              <a:rPr lang="en-US" sz="2300" dirty="0" err="1"/>
              <a:t>haftanın</a:t>
            </a:r>
            <a:r>
              <a:rPr lang="en-US" sz="2300" dirty="0"/>
              <a:t> </a:t>
            </a:r>
            <a:r>
              <a:rPr lang="en-US" sz="2300" dirty="0" err="1"/>
              <a:t>belirli</a:t>
            </a:r>
            <a:r>
              <a:rPr lang="en-US" sz="2300" dirty="0"/>
              <a:t> </a:t>
            </a:r>
            <a:r>
              <a:rPr lang="en-US" sz="2300" dirty="0" err="1"/>
              <a:t>günlerinde</a:t>
            </a:r>
            <a:r>
              <a:rPr lang="en-US" sz="2300" dirty="0"/>
              <a:t> </a:t>
            </a:r>
            <a:r>
              <a:rPr lang="en-US" sz="2300" dirty="0" err="1"/>
              <a:t>tüm</a:t>
            </a:r>
            <a:r>
              <a:rPr lang="en-US" sz="2300" dirty="0"/>
              <a:t> </a:t>
            </a:r>
            <a:r>
              <a:rPr lang="en-US" sz="2300" dirty="0" err="1"/>
              <a:t>bilgisayar</a:t>
            </a:r>
            <a:r>
              <a:rPr lang="en-US" sz="2300" dirty="0"/>
              <a:t> </a:t>
            </a:r>
            <a:r>
              <a:rPr lang="en-US" sz="2300" dirty="0" err="1"/>
              <a:t>üzerinde</a:t>
            </a:r>
            <a:r>
              <a:rPr lang="en-US" sz="2300" dirty="0"/>
              <a:t> </a:t>
            </a:r>
            <a:r>
              <a:rPr lang="en-US" sz="2300" dirty="0" err="1"/>
              <a:t>tarama</a:t>
            </a:r>
            <a:r>
              <a:rPr lang="en-US" sz="2300" dirty="0"/>
              <a:t> </a:t>
            </a:r>
            <a:r>
              <a:rPr lang="en-US" sz="2300" dirty="0" err="1"/>
              <a:t>yapılmaktadır</a:t>
            </a:r>
            <a:r>
              <a:rPr lang="en-US" sz="2300" dirty="0"/>
              <a:t>.</a:t>
            </a:r>
          </a:p>
          <a:p>
            <a:r>
              <a:rPr lang="en-US" sz="2300" dirty="0" err="1"/>
              <a:t>Kullanıcı</a:t>
            </a:r>
            <a:r>
              <a:rPr lang="en-US" sz="2300" dirty="0"/>
              <a:t> </a:t>
            </a:r>
            <a:r>
              <a:rPr lang="en-US" sz="2300" dirty="0" err="1"/>
              <a:t>bilgisayarlarında</a:t>
            </a:r>
            <a:r>
              <a:rPr lang="en-US" sz="2300" dirty="0"/>
              <a:t> </a:t>
            </a:r>
            <a:r>
              <a:rPr lang="en-US" sz="2300" dirty="0" err="1"/>
              <a:t>bulunan</a:t>
            </a:r>
            <a:r>
              <a:rPr lang="en-US" sz="2300" dirty="0"/>
              <a:t> </a:t>
            </a:r>
            <a:r>
              <a:rPr lang="en-US" sz="2300" dirty="0" err="1"/>
              <a:t>virüs</a:t>
            </a:r>
            <a:r>
              <a:rPr lang="en-US" sz="2300" dirty="0"/>
              <a:t> </a:t>
            </a:r>
            <a:r>
              <a:rPr lang="en-US" sz="2300" dirty="0" err="1"/>
              <a:t>programları</a:t>
            </a:r>
            <a:r>
              <a:rPr lang="en-US" sz="2300" dirty="0"/>
              <a:t> </a:t>
            </a:r>
            <a:r>
              <a:rPr lang="en-US" sz="2300" dirty="0" err="1"/>
              <a:t>merkezi</a:t>
            </a:r>
            <a:r>
              <a:rPr lang="en-US" sz="2300" dirty="0"/>
              <a:t> </a:t>
            </a:r>
            <a:r>
              <a:rPr lang="en-US" sz="2300" dirty="0" err="1"/>
              <a:t>olarak</a:t>
            </a:r>
            <a:r>
              <a:rPr lang="en-US" sz="2300" dirty="0"/>
              <a:t> </a:t>
            </a:r>
            <a:r>
              <a:rPr lang="en-US" sz="2300" dirty="0" err="1"/>
              <a:t>güncellenmektedir</a:t>
            </a:r>
            <a:r>
              <a:rPr lang="en-US" sz="23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DIŞ GÜVENLİK </a:t>
            </a:r>
            <a:r>
              <a:rPr lang="en-US" b="1" dirty="0" smtClean="0"/>
              <a:t>SİSTEMİ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3400" dirty="0"/>
              <a:t>UYAP </a:t>
            </a:r>
            <a:r>
              <a:rPr lang="en-US" sz="3400" dirty="0" err="1"/>
              <a:t>sistemi</a:t>
            </a:r>
            <a:r>
              <a:rPr lang="en-US" sz="3400" dirty="0"/>
              <a:t> </a:t>
            </a:r>
            <a:r>
              <a:rPr lang="en-US" sz="3400" dirty="0" err="1"/>
              <a:t>dış</a:t>
            </a:r>
            <a:r>
              <a:rPr lang="en-US" sz="3400" dirty="0"/>
              <a:t> </a:t>
            </a:r>
            <a:r>
              <a:rPr lang="en-US" sz="3400" dirty="0" err="1"/>
              <a:t>tehditlere</a:t>
            </a:r>
            <a:r>
              <a:rPr lang="en-US" sz="3400" dirty="0"/>
              <a:t> </a:t>
            </a:r>
            <a:r>
              <a:rPr lang="en-US" sz="3400" dirty="0" err="1"/>
              <a:t>karşı</a:t>
            </a:r>
            <a:r>
              <a:rPr lang="en-US" sz="3400" dirty="0"/>
              <a:t> </a:t>
            </a:r>
            <a:r>
              <a:rPr lang="en-US" sz="3400" dirty="0" err="1"/>
              <a:t>üstünlüğü</a:t>
            </a:r>
            <a:r>
              <a:rPr lang="en-US" sz="3400" dirty="0"/>
              <a:t> </a:t>
            </a:r>
            <a:r>
              <a:rPr lang="en-US" sz="3400" dirty="0" err="1"/>
              <a:t>ve</a:t>
            </a:r>
            <a:r>
              <a:rPr lang="en-US" sz="3400" dirty="0"/>
              <a:t> </a:t>
            </a:r>
            <a:r>
              <a:rPr lang="en-US" sz="3400" dirty="0" err="1"/>
              <a:t>etkinliği</a:t>
            </a:r>
            <a:r>
              <a:rPr lang="en-US" sz="3400" dirty="0"/>
              <a:t> </a:t>
            </a:r>
            <a:r>
              <a:rPr lang="en-US" sz="3400" dirty="0" err="1"/>
              <a:t>dünyaca</a:t>
            </a:r>
            <a:r>
              <a:rPr lang="en-US" sz="3400" dirty="0"/>
              <a:t> </a:t>
            </a:r>
            <a:r>
              <a:rPr lang="en-US" sz="3400" dirty="0" err="1"/>
              <a:t>kabul</a:t>
            </a:r>
            <a:r>
              <a:rPr lang="en-US" sz="3400" dirty="0"/>
              <a:t> </a:t>
            </a:r>
            <a:r>
              <a:rPr lang="en-US" sz="3400" dirty="0" err="1"/>
              <a:t>görmüş</a:t>
            </a:r>
            <a:r>
              <a:rPr lang="en-US" sz="3400" dirty="0"/>
              <a:t> “</a:t>
            </a:r>
            <a:r>
              <a:rPr lang="en-US" sz="3400" dirty="0" err="1" smtClean="0"/>
              <a:t>Bilişim</a:t>
            </a:r>
            <a:r>
              <a:rPr lang="en-US" sz="3400" dirty="0" smtClean="0"/>
              <a:t> </a:t>
            </a:r>
            <a:r>
              <a:rPr lang="en-US" sz="3400" dirty="0" err="1"/>
              <a:t>Güvenliği</a:t>
            </a:r>
            <a:r>
              <a:rPr lang="en-US" sz="3400" dirty="0"/>
              <a:t> </a:t>
            </a:r>
            <a:r>
              <a:rPr lang="en-US" sz="3400" dirty="0" err="1"/>
              <a:t>Teknolojileri</a:t>
            </a:r>
            <a:r>
              <a:rPr lang="en-US" sz="3400" dirty="0"/>
              <a:t>” </a:t>
            </a:r>
            <a:r>
              <a:rPr lang="en-US" sz="3400" dirty="0" err="1"/>
              <a:t>ile</a:t>
            </a:r>
            <a:r>
              <a:rPr lang="en-US" sz="3400" dirty="0"/>
              <a:t> </a:t>
            </a:r>
            <a:r>
              <a:rPr lang="en-US" sz="3400" dirty="0" err="1"/>
              <a:t>korunmaktadır</a:t>
            </a:r>
            <a:r>
              <a:rPr lang="en-US" sz="3400" dirty="0"/>
              <a:t>. </a:t>
            </a:r>
            <a:r>
              <a:rPr lang="en-US" sz="3400" dirty="0" err="1"/>
              <a:t>Dış</a:t>
            </a:r>
            <a:r>
              <a:rPr lang="en-US" sz="3400" dirty="0"/>
              <a:t> </a:t>
            </a:r>
            <a:r>
              <a:rPr lang="en-US" sz="3400" dirty="0" err="1"/>
              <a:t>güvenlik</a:t>
            </a:r>
            <a:r>
              <a:rPr lang="en-US" sz="3400" dirty="0"/>
              <a:t> </a:t>
            </a:r>
            <a:r>
              <a:rPr lang="en-US" sz="3400" dirty="0" err="1"/>
              <a:t>kapsamında</a:t>
            </a:r>
            <a:r>
              <a:rPr lang="en-US" sz="3400" dirty="0"/>
              <a:t> </a:t>
            </a:r>
            <a:r>
              <a:rPr lang="en-US" sz="3400" dirty="0" err="1" smtClean="0"/>
              <a:t>aşağıdaki</a:t>
            </a:r>
            <a:r>
              <a:rPr lang="en-US" sz="3400" dirty="0" smtClean="0"/>
              <a:t>  </a:t>
            </a:r>
            <a:r>
              <a:rPr lang="en-US" sz="3400" dirty="0" err="1"/>
              <a:t>güvenlik</a:t>
            </a:r>
            <a:r>
              <a:rPr lang="en-US" sz="3400" dirty="0"/>
              <a:t>  </a:t>
            </a:r>
            <a:r>
              <a:rPr lang="en-US" sz="3400" dirty="0" err="1"/>
              <a:t>tedbirleri</a:t>
            </a:r>
            <a:r>
              <a:rPr lang="en-US" sz="3400" dirty="0"/>
              <a:t>  </a:t>
            </a:r>
            <a:r>
              <a:rPr lang="en-US" sz="3400" dirty="0" err="1"/>
              <a:t>mevcuttur</a:t>
            </a:r>
            <a:r>
              <a:rPr lang="en-US" sz="3400" dirty="0"/>
              <a:t>:</a:t>
            </a:r>
          </a:p>
          <a:p>
            <a:pPr lvl="0" algn="just"/>
            <a:r>
              <a:rPr lang="en-US" sz="3400" b="1" dirty="0"/>
              <a:t>İntranet:</a:t>
            </a:r>
            <a:r>
              <a:rPr lang="en-US" sz="3400" dirty="0"/>
              <a:t> UYAP </a:t>
            </a:r>
            <a:r>
              <a:rPr lang="en-US" sz="3400" dirty="0" err="1"/>
              <a:t>kendi</a:t>
            </a:r>
            <a:r>
              <a:rPr lang="en-US" sz="3400" dirty="0"/>
              <a:t> </a:t>
            </a:r>
            <a:r>
              <a:rPr lang="en-US" sz="3400" dirty="0" err="1"/>
              <a:t>iç</a:t>
            </a:r>
            <a:r>
              <a:rPr lang="en-US" sz="3400" dirty="0"/>
              <a:t> network (internet </a:t>
            </a:r>
            <a:r>
              <a:rPr lang="en-US" sz="3400" dirty="0" err="1"/>
              <a:t>ağı</a:t>
            </a:r>
            <a:r>
              <a:rPr lang="en-US" sz="3400" dirty="0"/>
              <a:t>) </a:t>
            </a:r>
            <a:r>
              <a:rPr lang="en-US" sz="3400" dirty="0" err="1"/>
              <a:t>içinde</a:t>
            </a:r>
            <a:r>
              <a:rPr lang="en-US" sz="3400" dirty="0"/>
              <a:t> </a:t>
            </a:r>
            <a:r>
              <a:rPr lang="en-US" sz="3400" dirty="0" err="1"/>
              <a:t>çalışmaktadır</a:t>
            </a:r>
            <a:r>
              <a:rPr lang="en-US" sz="3400" dirty="0"/>
              <a:t>.</a:t>
            </a:r>
          </a:p>
          <a:p>
            <a:pPr lvl="0" algn="just"/>
            <a:r>
              <a:rPr lang="en-US" sz="3400" b="1" dirty="0" err="1"/>
              <a:t>Noktadan</a:t>
            </a:r>
            <a:r>
              <a:rPr lang="en-US" sz="3400" b="1" dirty="0"/>
              <a:t> </a:t>
            </a:r>
            <a:r>
              <a:rPr lang="en-US" sz="3400" b="1" dirty="0" err="1"/>
              <a:t>Noktaya</a:t>
            </a:r>
            <a:r>
              <a:rPr lang="en-US" sz="3400" b="1" dirty="0"/>
              <a:t> VPN (Virtual Private Network): </a:t>
            </a:r>
            <a:r>
              <a:rPr lang="en-US" sz="3400" dirty="0" err="1"/>
              <a:t>Taşra</a:t>
            </a:r>
            <a:r>
              <a:rPr lang="en-US" sz="3400" dirty="0"/>
              <a:t> </a:t>
            </a:r>
            <a:r>
              <a:rPr lang="en-US" sz="3400" dirty="0" err="1"/>
              <a:t>birimleri</a:t>
            </a:r>
            <a:r>
              <a:rPr lang="en-US" sz="3400" dirty="0"/>
              <a:t>, </a:t>
            </a:r>
            <a:r>
              <a:rPr lang="en-US" sz="3400" dirty="0" err="1"/>
              <a:t>UYAP’a</a:t>
            </a:r>
            <a:r>
              <a:rPr lang="en-US" sz="3400" dirty="0"/>
              <a:t> internet </a:t>
            </a:r>
            <a:r>
              <a:rPr lang="en-US" sz="3400" dirty="0" err="1"/>
              <a:t>üzerinden</a:t>
            </a:r>
            <a:r>
              <a:rPr lang="en-US" sz="3400" dirty="0"/>
              <a:t> </a:t>
            </a:r>
            <a:r>
              <a:rPr lang="en-US" sz="3400" dirty="0" err="1"/>
              <a:t>erişir</a:t>
            </a:r>
            <a:r>
              <a:rPr lang="en-US" sz="3400" dirty="0"/>
              <a:t> </a:t>
            </a:r>
            <a:r>
              <a:rPr lang="en-US" sz="3400" dirty="0" err="1"/>
              <a:t>ama</a:t>
            </a:r>
            <a:r>
              <a:rPr lang="en-US" sz="3400" dirty="0"/>
              <a:t> </a:t>
            </a:r>
            <a:r>
              <a:rPr lang="en-US" sz="3400" dirty="0" err="1"/>
              <a:t>bu</a:t>
            </a:r>
            <a:r>
              <a:rPr lang="en-US" sz="3400" dirty="0"/>
              <a:t> </a:t>
            </a:r>
            <a:r>
              <a:rPr lang="en-US" sz="3400" dirty="0" err="1"/>
              <a:t>erişimi</a:t>
            </a:r>
            <a:r>
              <a:rPr lang="en-US" sz="3400" dirty="0"/>
              <a:t> </a:t>
            </a:r>
            <a:r>
              <a:rPr lang="en-US" sz="3400" dirty="0" err="1"/>
              <a:t>kendileri</a:t>
            </a:r>
            <a:r>
              <a:rPr lang="en-US" sz="3400" dirty="0"/>
              <a:t> </a:t>
            </a:r>
            <a:r>
              <a:rPr lang="en-US" sz="3400" dirty="0" err="1"/>
              <a:t>için</a:t>
            </a:r>
            <a:r>
              <a:rPr lang="en-US" sz="3400" dirty="0"/>
              <a:t> </a:t>
            </a:r>
            <a:r>
              <a:rPr lang="en-US" sz="3400" dirty="0" err="1"/>
              <a:t>özel</a:t>
            </a:r>
            <a:r>
              <a:rPr lang="en-US" sz="3400" dirty="0"/>
              <a:t> </a:t>
            </a:r>
            <a:r>
              <a:rPr lang="en-US" sz="3400" dirty="0" err="1"/>
              <a:t>olarak</a:t>
            </a:r>
            <a:r>
              <a:rPr lang="en-US" sz="3400" dirty="0"/>
              <a:t> </a:t>
            </a:r>
            <a:r>
              <a:rPr lang="en-US" sz="3400" dirty="0" err="1" smtClean="0"/>
              <a:t>oluşturulmuş</a:t>
            </a:r>
            <a:r>
              <a:rPr lang="en-US" sz="3400" dirty="0" smtClean="0"/>
              <a:t> </a:t>
            </a:r>
            <a:r>
              <a:rPr lang="en-US" sz="3400" dirty="0" err="1"/>
              <a:t>bir</a:t>
            </a:r>
            <a:r>
              <a:rPr lang="en-US" sz="3400" dirty="0"/>
              <a:t> </a:t>
            </a:r>
            <a:r>
              <a:rPr lang="en-US" sz="3400" dirty="0" err="1"/>
              <a:t>tünel</a:t>
            </a:r>
            <a:r>
              <a:rPr lang="en-US" sz="3400" dirty="0"/>
              <a:t> </a:t>
            </a:r>
            <a:r>
              <a:rPr lang="en-US" sz="3400" dirty="0" err="1"/>
              <a:t>içinden</a:t>
            </a:r>
            <a:r>
              <a:rPr lang="en-US" sz="3400" dirty="0"/>
              <a:t> </a:t>
            </a:r>
            <a:r>
              <a:rPr lang="en-US" sz="3400" dirty="0" err="1"/>
              <a:t>geçerek</a:t>
            </a:r>
            <a:r>
              <a:rPr lang="en-US" sz="3400" dirty="0"/>
              <a:t> </a:t>
            </a:r>
            <a:r>
              <a:rPr lang="en-US" sz="3400" dirty="0" err="1"/>
              <a:t>yaptıkları</a:t>
            </a:r>
            <a:r>
              <a:rPr lang="en-US" sz="3400" dirty="0"/>
              <a:t> </a:t>
            </a:r>
            <a:r>
              <a:rPr lang="en-US" sz="3400" dirty="0" err="1"/>
              <a:t>için</a:t>
            </a:r>
            <a:r>
              <a:rPr lang="en-US" sz="3400" dirty="0"/>
              <a:t> </a:t>
            </a:r>
            <a:r>
              <a:rPr lang="en-US" sz="3400" dirty="0" err="1"/>
              <a:t>talep</a:t>
            </a:r>
            <a:r>
              <a:rPr lang="en-US" sz="3400" dirty="0"/>
              <a:t> </a:t>
            </a:r>
            <a:r>
              <a:rPr lang="en-US" sz="3400" dirty="0" err="1"/>
              <a:t>ettikleri</a:t>
            </a:r>
            <a:r>
              <a:rPr lang="en-US" sz="3400" dirty="0"/>
              <a:t> </a:t>
            </a:r>
            <a:r>
              <a:rPr lang="en-US" sz="3400" dirty="0" err="1"/>
              <a:t>veya</a:t>
            </a:r>
            <a:r>
              <a:rPr lang="en-US" sz="3400" dirty="0"/>
              <a:t> </a:t>
            </a:r>
            <a:r>
              <a:rPr lang="en-US" sz="3400" dirty="0" err="1" smtClean="0"/>
              <a:t>gönderdikleri</a:t>
            </a:r>
            <a:r>
              <a:rPr lang="en-US" sz="3400" dirty="0" smtClean="0"/>
              <a:t> </a:t>
            </a:r>
            <a:r>
              <a:rPr lang="en-US" sz="3400" dirty="0" err="1"/>
              <a:t>bilgileri</a:t>
            </a:r>
            <a:r>
              <a:rPr lang="en-US" sz="3400" dirty="0"/>
              <a:t> </a:t>
            </a:r>
            <a:r>
              <a:rPr lang="en-US" sz="3400" dirty="0" err="1"/>
              <a:t>diğer</a:t>
            </a:r>
            <a:r>
              <a:rPr lang="en-US" sz="3400" dirty="0"/>
              <a:t> internet </a:t>
            </a:r>
            <a:r>
              <a:rPr lang="en-US" sz="3400" dirty="0" err="1"/>
              <a:t>kullanıcıları</a:t>
            </a:r>
            <a:r>
              <a:rPr lang="en-US" sz="3400" dirty="0"/>
              <a:t>  </a:t>
            </a:r>
            <a:r>
              <a:rPr lang="en-US" sz="3400" dirty="0" err="1"/>
              <a:t>göremez</a:t>
            </a:r>
            <a:r>
              <a:rPr lang="en-US" sz="3400" dirty="0"/>
              <a:t>.</a:t>
            </a:r>
          </a:p>
          <a:p>
            <a:pPr lvl="0" algn="just"/>
            <a:r>
              <a:rPr lang="en-US" sz="3400" b="1" dirty="0" err="1"/>
              <a:t>Şrewall</a:t>
            </a:r>
            <a:r>
              <a:rPr lang="en-US" sz="3400" b="1" dirty="0"/>
              <a:t>: </a:t>
            </a:r>
            <a:r>
              <a:rPr lang="en-US" sz="3400" dirty="0" err="1"/>
              <a:t>İletişim</a:t>
            </a:r>
            <a:r>
              <a:rPr lang="en-US" sz="3400" dirty="0"/>
              <a:t> </a:t>
            </a:r>
            <a:r>
              <a:rPr lang="en-US" sz="3400" dirty="0" err="1" smtClean="0"/>
              <a:t>tra</a:t>
            </a:r>
            <a:r>
              <a:rPr lang="tr-TR" sz="3400" dirty="0" smtClean="0"/>
              <a:t>ş</a:t>
            </a:r>
            <a:r>
              <a:rPr lang="en-US" sz="3400" dirty="0" err="1" smtClean="0"/>
              <a:t>ği</a:t>
            </a:r>
            <a:r>
              <a:rPr lang="en-US" sz="3400" dirty="0" smtClean="0"/>
              <a:t> </a:t>
            </a:r>
            <a:r>
              <a:rPr lang="en-US" sz="3400" dirty="0" err="1"/>
              <a:t>Güvenlik</a:t>
            </a:r>
            <a:r>
              <a:rPr lang="en-US" sz="3400" dirty="0"/>
              <a:t> </a:t>
            </a:r>
            <a:r>
              <a:rPr lang="en-US" sz="3400" dirty="0" err="1"/>
              <a:t>Duvarları</a:t>
            </a:r>
            <a:r>
              <a:rPr lang="en-US" sz="3400" dirty="0"/>
              <a:t> </a:t>
            </a:r>
            <a:r>
              <a:rPr lang="en-US" sz="3400" dirty="0" err="1"/>
              <a:t>kontrolündedir</a:t>
            </a:r>
            <a:r>
              <a:rPr lang="en-US" sz="3400" dirty="0"/>
              <a:t>. </a:t>
            </a:r>
            <a:r>
              <a:rPr lang="en-US" sz="3400" dirty="0" err="1"/>
              <a:t>Tanımlanan</a:t>
            </a:r>
            <a:r>
              <a:rPr lang="en-US" sz="3400" dirty="0"/>
              <a:t> </a:t>
            </a:r>
            <a:r>
              <a:rPr lang="en-US" sz="3400" dirty="0" err="1" smtClean="0"/>
              <a:t>kurallar</a:t>
            </a:r>
            <a:r>
              <a:rPr lang="en-US" sz="3400" dirty="0" smtClean="0"/>
              <a:t> </a:t>
            </a:r>
            <a:r>
              <a:rPr lang="en-US" sz="3400" dirty="0" err="1"/>
              <a:t>basit</a:t>
            </a:r>
            <a:r>
              <a:rPr lang="en-US" sz="3400" dirty="0"/>
              <a:t> </a:t>
            </a:r>
            <a:r>
              <a:rPr lang="en-US" sz="3400" dirty="0" err="1"/>
              <a:t>ve</a:t>
            </a:r>
            <a:r>
              <a:rPr lang="en-US" sz="3400" dirty="0"/>
              <a:t> </a:t>
            </a:r>
            <a:r>
              <a:rPr lang="en-US" sz="3400" dirty="0" err="1"/>
              <a:t>etkilidir</a:t>
            </a:r>
            <a:r>
              <a:rPr lang="en-US" sz="3400" dirty="0"/>
              <a:t>: “A,B,C </a:t>
            </a:r>
            <a:r>
              <a:rPr lang="en-US" sz="3400" dirty="0" err="1" smtClean="0"/>
              <a:t>tra</a:t>
            </a:r>
            <a:r>
              <a:rPr lang="tr-TR" sz="3400" dirty="0" smtClean="0"/>
              <a:t>şği</a:t>
            </a:r>
            <a:r>
              <a:rPr lang="en-US" sz="3400" dirty="0" smtClean="0"/>
              <a:t>ne </a:t>
            </a:r>
            <a:r>
              <a:rPr lang="en-US" sz="3400" dirty="0" err="1"/>
              <a:t>izin</a:t>
            </a:r>
            <a:r>
              <a:rPr lang="en-US" sz="3400" dirty="0"/>
              <a:t> </a:t>
            </a:r>
            <a:r>
              <a:rPr lang="en-US" sz="3400" dirty="0" err="1"/>
              <a:t>ver</a:t>
            </a:r>
            <a:r>
              <a:rPr lang="en-US" sz="3400" dirty="0"/>
              <a:t>, </a:t>
            </a:r>
            <a:r>
              <a:rPr lang="en-US" sz="3400" dirty="0" err="1"/>
              <a:t>bunlar</a:t>
            </a:r>
            <a:r>
              <a:rPr lang="en-US" sz="3400" dirty="0"/>
              <a:t> </a:t>
            </a:r>
            <a:r>
              <a:rPr lang="en-US" sz="3400" dirty="0" err="1"/>
              <a:t>dışındakilerin</a:t>
            </a:r>
            <a:r>
              <a:rPr lang="en-US" sz="3400" dirty="0"/>
              <a:t> </a:t>
            </a:r>
            <a:r>
              <a:rPr lang="en-US" sz="3400" dirty="0" err="1" smtClean="0"/>
              <a:t>hepsini</a:t>
            </a:r>
            <a:r>
              <a:rPr lang="en-US" sz="3400" dirty="0" smtClean="0"/>
              <a:t> </a:t>
            </a:r>
            <a:r>
              <a:rPr lang="en-US" sz="3400" dirty="0" err="1"/>
              <a:t>yasakla</a:t>
            </a:r>
            <a:r>
              <a:rPr lang="en-US" sz="3400" dirty="0"/>
              <a:t>!”</a:t>
            </a:r>
          </a:p>
          <a:p>
            <a:pPr lvl="0" algn="just"/>
            <a:r>
              <a:rPr lang="en-US" sz="3400" dirty="0"/>
              <a:t>IDS (</a:t>
            </a:r>
            <a:r>
              <a:rPr lang="en-US" sz="3400" dirty="0" err="1"/>
              <a:t>Saldırı</a:t>
            </a:r>
            <a:r>
              <a:rPr lang="en-US" sz="3400" dirty="0"/>
              <a:t> </a:t>
            </a:r>
            <a:r>
              <a:rPr lang="en-US" sz="3400" dirty="0" err="1"/>
              <a:t>Tespit</a:t>
            </a:r>
            <a:r>
              <a:rPr lang="en-US" sz="3400" dirty="0"/>
              <a:t> </a:t>
            </a:r>
            <a:r>
              <a:rPr lang="en-US" sz="3400" dirty="0" err="1"/>
              <a:t>Sistemi</a:t>
            </a:r>
            <a:r>
              <a:rPr lang="en-US" sz="3400" dirty="0"/>
              <a:t>) </a:t>
            </a:r>
            <a:r>
              <a:rPr lang="en-US" sz="3400" dirty="0" err="1"/>
              <a:t>ve</a:t>
            </a:r>
            <a:r>
              <a:rPr lang="en-US" sz="3400" dirty="0"/>
              <a:t> IPS (</a:t>
            </a:r>
            <a:r>
              <a:rPr lang="en-US" sz="3400" dirty="0" err="1"/>
              <a:t>Saldırı</a:t>
            </a:r>
            <a:r>
              <a:rPr lang="en-US" sz="3400" dirty="0"/>
              <a:t> </a:t>
            </a:r>
            <a:r>
              <a:rPr lang="en-US" sz="3400" dirty="0" err="1"/>
              <a:t>Önleme</a:t>
            </a:r>
            <a:r>
              <a:rPr lang="en-US" sz="3400" dirty="0"/>
              <a:t> </a:t>
            </a:r>
            <a:r>
              <a:rPr lang="en-US" sz="3400" dirty="0" err="1"/>
              <a:t>Sistemi</a:t>
            </a:r>
            <a:r>
              <a:rPr lang="en-US" sz="3400" dirty="0"/>
              <a:t>) </a:t>
            </a:r>
            <a:r>
              <a:rPr lang="en-US" sz="3400" dirty="0" err="1"/>
              <a:t>modüllerine</a:t>
            </a:r>
            <a:r>
              <a:rPr lang="en-US" sz="3400" dirty="0"/>
              <a:t> </a:t>
            </a:r>
            <a:r>
              <a:rPr lang="en-US" sz="3400" dirty="0" err="1" smtClean="0"/>
              <a:t>sahiptir</a:t>
            </a:r>
            <a:r>
              <a:rPr lang="en-US" sz="3400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36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DIŞ GÜVENLİK </a:t>
            </a:r>
            <a:r>
              <a:rPr lang="en-US" b="1" dirty="0" smtClean="0"/>
              <a:t>SİSTEMİ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NAT (Network Address Translation): </a:t>
            </a:r>
            <a:r>
              <a:rPr lang="en-US" sz="2800" dirty="0" err="1"/>
              <a:t>Kullanıcı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sunucuların</a:t>
            </a:r>
            <a:r>
              <a:rPr lang="en-US" sz="2800" dirty="0"/>
              <a:t> </a:t>
            </a:r>
            <a:r>
              <a:rPr lang="en-US" sz="2800" dirty="0" err="1"/>
              <a:t>gerçek</a:t>
            </a:r>
            <a:r>
              <a:rPr lang="en-US" sz="2800" dirty="0"/>
              <a:t> </a:t>
            </a:r>
            <a:r>
              <a:rPr lang="en-US" sz="2800" dirty="0" err="1"/>
              <a:t>IP’leri</a:t>
            </a:r>
            <a:r>
              <a:rPr lang="en-US" sz="2800" dirty="0"/>
              <a:t> </a:t>
            </a:r>
            <a:r>
              <a:rPr lang="en-US" sz="2800" dirty="0" err="1"/>
              <a:t>dışarıdan</a:t>
            </a:r>
            <a:r>
              <a:rPr lang="en-US" sz="2800" dirty="0"/>
              <a:t> </a:t>
            </a:r>
            <a:r>
              <a:rPr lang="en-US" sz="2800" dirty="0" err="1"/>
              <a:t>görülmüyor</a:t>
            </a:r>
            <a:r>
              <a:rPr lang="en-US" sz="2800" dirty="0"/>
              <a:t>.</a:t>
            </a:r>
          </a:p>
          <a:p>
            <a:pPr lvl="0"/>
            <a:r>
              <a:rPr lang="en-US" sz="2800" dirty="0"/>
              <a:t>Proxy (</a:t>
            </a:r>
            <a:r>
              <a:rPr lang="en-US" sz="2800" dirty="0" err="1"/>
              <a:t>İçerik</a:t>
            </a:r>
            <a:r>
              <a:rPr lang="en-US" sz="2800" dirty="0"/>
              <a:t> </a:t>
            </a:r>
            <a:r>
              <a:rPr lang="en-US" sz="2800" dirty="0" err="1"/>
              <a:t>Denetimi</a:t>
            </a:r>
            <a:r>
              <a:rPr lang="en-US" sz="2800" dirty="0"/>
              <a:t>): </a:t>
            </a:r>
            <a:r>
              <a:rPr lang="en-US" sz="2800" dirty="0" err="1"/>
              <a:t>Kullanıcıların</a:t>
            </a:r>
            <a:r>
              <a:rPr lang="en-US" sz="2800" dirty="0"/>
              <a:t> </a:t>
            </a:r>
            <a:r>
              <a:rPr lang="en-US" sz="2800" dirty="0" err="1"/>
              <a:t>erişimi</a:t>
            </a:r>
            <a:r>
              <a:rPr lang="en-US" sz="2800" dirty="0"/>
              <a:t>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internet </a:t>
            </a:r>
            <a:r>
              <a:rPr lang="en-US" sz="2800" dirty="0" err="1"/>
              <a:t>çıkışı</a:t>
            </a:r>
            <a:r>
              <a:rPr lang="en-US" sz="2800" dirty="0"/>
              <a:t> </a:t>
            </a:r>
            <a:r>
              <a:rPr lang="en-US" sz="2800" dirty="0" err="1" smtClean="0"/>
              <a:t>üzerinden</a:t>
            </a:r>
            <a:r>
              <a:rPr lang="en-US" sz="2800" dirty="0" smtClean="0"/>
              <a:t> </a:t>
            </a:r>
            <a:r>
              <a:rPr lang="en-US" sz="2800" dirty="0" err="1"/>
              <a:t>olduğu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kontrolü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denetimi</a:t>
            </a:r>
            <a:r>
              <a:rPr lang="en-US" sz="2800" dirty="0"/>
              <a:t> </a:t>
            </a:r>
            <a:r>
              <a:rPr lang="en-US" sz="2800" dirty="0" err="1"/>
              <a:t>kolay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ayrıca</a:t>
            </a:r>
            <a:r>
              <a:rPr lang="en-US" sz="2800" dirty="0"/>
              <a:t>   </a:t>
            </a:r>
            <a:r>
              <a:rPr lang="en-US" sz="2800" dirty="0" err="1"/>
              <a:t>güvenlidir</a:t>
            </a:r>
            <a:r>
              <a:rPr lang="en-US" sz="2800" dirty="0"/>
              <a:t>.</a:t>
            </a:r>
          </a:p>
          <a:p>
            <a:pPr lvl="0"/>
            <a:r>
              <a:rPr lang="en-US" sz="2800" dirty="0" err="1"/>
              <a:t>Merkezde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Kullanıcılarda</a:t>
            </a:r>
            <a:r>
              <a:rPr lang="en-US" sz="2800" dirty="0"/>
              <a:t> Anti </a:t>
            </a:r>
            <a:r>
              <a:rPr lang="en-US" sz="2800" dirty="0" err="1"/>
              <a:t>virüs</a:t>
            </a:r>
            <a:endParaRPr lang="en-US" sz="2800" dirty="0"/>
          </a:p>
          <a:p>
            <a:pPr lvl="0"/>
            <a:r>
              <a:rPr lang="en-US" sz="2800" dirty="0" err="1"/>
              <a:t>Merkezde</a:t>
            </a:r>
            <a:r>
              <a:rPr lang="en-US" sz="2800" dirty="0"/>
              <a:t> </a:t>
            </a:r>
            <a:r>
              <a:rPr lang="en-US" sz="2800" dirty="0" err="1"/>
              <a:t>Saldırı</a:t>
            </a:r>
            <a:r>
              <a:rPr lang="en-US" sz="2800" dirty="0"/>
              <a:t> </a:t>
            </a:r>
            <a:r>
              <a:rPr lang="en-US" sz="2800" dirty="0" err="1"/>
              <a:t>Önleme</a:t>
            </a:r>
            <a:r>
              <a:rPr lang="en-US" sz="2800" dirty="0"/>
              <a:t> </a:t>
            </a:r>
            <a:r>
              <a:rPr lang="en-US" sz="2800" dirty="0" err="1"/>
              <a:t>Sistemi</a:t>
            </a:r>
            <a:endParaRPr lang="en-US" sz="2800" dirty="0"/>
          </a:p>
          <a:p>
            <a:pPr lvl="0"/>
            <a:r>
              <a:rPr lang="en-US" sz="2800" dirty="0"/>
              <a:t>En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teknoloji</a:t>
            </a:r>
            <a:r>
              <a:rPr lang="en-US" sz="2800" dirty="0"/>
              <a:t> </a:t>
            </a:r>
            <a:r>
              <a:rPr lang="en-US" sz="2800" dirty="0" err="1"/>
              <a:t>Swich</a:t>
            </a:r>
            <a:r>
              <a:rPr lang="en-US" sz="2800" dirty="0"/>
              <a:t>, Router vs. </a:t>
            </a:r>
            <a:r>
              <a:rPr lang="en-US" sz="2800" dirty="0" err="1"/>
              <a:t>donanımlar</a:t>
            </a:r>
            <a:endParaRPr lang="en-US" sz="2800" dirty="0"/>
          </a:p>
          <a:p>
            <a:pPr lvl="0"/>
            <a:r>
              <a:rPr lang="en-US" sz="2800" dirty="0" err="1"/>
              <a:t>Sayısal</a:t>
            </a:r>
            <a:r>
              <a:rPr lang="en-US" sz="2800" dirty="0"/>
              <a:t> </a:t>
            </a:r>
            <a:r>
              <a:rPr lang="en-US" sz="2800" dirty="0" err="1"/>
              <a:t>İmza</a:t>
            </a:r>
            <a:endParaRPr lang="en-US" sz="2800" dirty="0"/>
          </a:p>
          <a:p>
            <a:pPr lvl="0"/>
            <a:r>
              <a:rPr lang="en-US" sz="2800" dirty="0" err="1"/>
              <a:t>Acil</a:t>
            </a:r>
            <a:r>
              <a:rPr lang="en-US" sz="2800" dirty="0"/>
              <a:t> Durum </a:t>
            </a:r>
            <a:r>
              <a:rPr lang="en-US" sz="2800" dirty="0" err="1"/>
              <a:t>Merkezi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4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Bu </a:t>
            </a:r>
            <a:r>
              <a:rPr lang="en-US" b="1" dirty="0" err="1"/>
              <a:t>üniteyi</a:t>
            </a:r>
            <a:r>
              <a:rPr lang="en-US" b="1" dirty="0"/>
              <a:t> </a:t>
            </a:r>
            <a:r>
              <a:rPr lang="en-US" b="1" dirty="0" err="1"/>
              <a:t>tamamladıktan</a:t>
            </a:r>
            <a:r>
              <a:rPr lang="en-US" b="1" dirty="0"/>
              <a:t> </a:t>
            </a:r>
            <a:r>
              <a:rPr lang="en-US" b="1" dirty="0" err="1" smtClean="0"/>
              <a:t>sonra</a:t>
            </a:r>
            <a:r>
              <a:rPr lang="en-US" b="1" dirty="0"/>
              <a:t>;</a:t>
            </a:r>
          </a:p>
          <a:p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Ağı</a:t>
            </a:r>
            <a:r>
              <a:rPr lang="en-US" dirty="0"/>
              <a:t>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Vatandaş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Sisteminin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 smtClean="0"/>
              <a:t>özelliklerini</a:t>
            </a:r>
            <a:r>
              <a:rPr lang="en-US" dirty="0" smtClean="0"/>
              <a:t>  </a:t>
            </a:r>
            <a:r>
              <a:rPr lang="en-US" dirty="0" err="1"/>
              <a:t>ve</a:t>
            </a:r>
            <a:r>
              <a:rPr lang="en-US" dirty="0"/>
              <a:t>  </a:t>
            </a:r>
            <a:r>
              <a:rPr lang="en-US" dirty="0" err="1"/>
              <a:t>kapsamını</a:t>
            </a:r>
            <a:r>
              <a:rPr lang="en-US" dirty="0"/>
              <a:t> </a:t>
            </a:r>
            <a:r>
              <a:rPr lang="en-US" dirty="0" err="1"/>
              <a:t>açıklayabilecek</a:t>
            </a:r>
            <a:r>
              <a:rPr lang="en-US" dirty="0"/>
              <a:t>;</a:t>
            </a:r>
          </a:p>
          <a:p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Ağı</a:t>
            </a:r>
            <a:r>
              <a:rPr lang="en-US" dirty="0"/>
              <a:t>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avukatların</a:t>
            </a:r>
            <a:r>
              <a:rPr lang="en-US" dirty="0"/>
              <a:t> </a:t>
            </a:r>
            <a:r>
              <a:rPr lang="en-US" dirty="0" err="1"/>
              <a:t>yapabileceği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 smtClean="0"/>
              <a:t>saptayabilecek</a:t>
            </a:r>
            <a:r>
              <a:rPr lang="en-US" dirty="0"/>
              <a:t>;</a:t>
            </a:r>
          </a:p>
          <a:p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Ağı</a:t>
            </a:r>
            <a:r>
              <a:rPr lang="en-US" dirty="0"/>
              <a:t>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 SMS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Sisteminin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özelliklerini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 </a:t>
            </a:r>
            <a:r>
              <a:rPr lang="en-US" dirty="0" err="1"/>
              <a:t>kullanılmasını</a:t>
            </a:r>
            <a:r>
              <a:rPr lang="en-US" dirty="0"/>
              <a:t>  </a:t>
            </a:r>
            <a:r>
              <a:rPr lang="en-US" dirty="0" err="1"/>
              <a:t>açıklayabilecek</a:t>
            </a:r>
            <a:r>
              <a:rPr lang="en-US" dirty="0"/>
              <a:t>;</a:t>
            </a:r>
          </a:p>
          <a:p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Ağı</a:t>
            </a:r>
            <a:r>
              <a:rPr lang="en-US" dirty="0"/>
              <a:t>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eğitimlerinin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verildiğini</a:t>
            </a:r>
            <a:r>
              <a:rPr lang="en-US" dirty="0"/>
              <a:t> </a:t>
            </a:r>
            <a:r>
              <a:rPr lang="en-US" dirty="0" err="1" smtClean="0"/>
              <a:t>belirleyebilecek</a:t>
            </a:r>
            <a:r>
              <a:rPr lang="en-US" dirty="0" smtClean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beceriler</a:t>
            </a:r>
            <a:r>
              <a:rPr lang="en-US" dirty="0"/>
              <a:t>   </a:t>
            </a:r>
            <a:r>
              <a:rPr lang="en-US" dirty="0" err="1"/>
              <a:t>kazanabileceksiniz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BİLGİ GÜVENLİĞİ YÖNETİM SİSTEMİ (BGYS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3300" dirty="0" err="1" smtClean="0"/>
              <a:t>Kurumların</a:t>
            </a:r>
            <a:r>
              <a:rPr lang="en-US" sz="3300" dirty="0" smtClean="0"/>
              <a:t> </a:t>
            </a:r>
            <a:r>
              <a:rPr lang="en-US" sz="3300" dirty="0"/>
              <a:t>internet </a:t>
            </a:r>
            <a:r>
              <a:rPr lang="en-US" sz="3300" dirty="0" err="1"/>
              <a:t>veya</a:t>
            </a:r>
            <a:r>
              <a:rPr lang="en-US" sz="3300" dirty="0"/>
              <a:t> </a:t>
            </a:r>
            <a:r>
              <a:rPr lang="en-US" sz="3300" dirty="0" err="1"/>
              <a:t>özel</a:t>
            </a:r>
            <a:r>
              <a:rPr lang="en-US" sz="3300" dirty="0"/>
              <a:t> </a:t>
            </a:r>
            <a:r>
              <a:rPr lang="en-US" sz="3300" dirty="0" err="1"/>
              <a:t>iletişim</a:t>
            </a:r>
            <a:r>
              <a:rPr lang="en-US" sz="3300" dirty="0"/>
              <a:t> </a:t>
            </a:r>
            <a:r>
              <a:rPr lang="en-US" sz="3300" dirty="0" err="1"/>
              <a:t>hatları</a:t>
            </a:r>
            <a:r>
              <a:rPr lang="en-US" sz="3300" dirty="0"/>
              <a:t> </a:t>
            </a:r>
            <a:r>
              <a:rPr lang="en-US" sz="3300" dirty="0" err="1"/>
              <a:t>üzerinden</a:t>
            </a:r>
            <a:r>
              <a:rPr lang="en-US" sz="3300" dirty="0"/>
              <a:t> </a:t>
            </a:r>
            <a:r>
              <a:rPr lang="en-US" sz="3300" dirty="0" err="1"/>
              <a:t>akan</a:t>
            </a:r>
            <a:r>
              <a:rPr lang="en-US" sz="3300" dirty="0"/>
              <a:t> </a:t>
            </a:r>
            <a:r>
              <a:rPr lang="en-US" sz="3300" dirty="0" err="1"/>
              <a:t>verilerinin</a:t>
            </a:r>
            <a:r>
              <a:rPr lang="en-US" sz="3300" dirty="0"/>
              <a:t> </a:t>
            </a:r>
            <a:r>
              <a:rPr lang="en-US" sz="3300" dirty="0" err="1" smtClean="0"/>
              <a:t>güvenliğinin</a:t>
            </a:r>
            <a:r>
              <a:rPr lang="en-US" sz="3300" dirty="0" smtClean="0"/>
              <a:t> </a:t>
            </a:r>
            <a:r>
              <a:rPr lang="en-US" sz="3300" dirty="0" err="1"/>
              <a:t>sağlanması</a:t>
            </a:r>
            <a:r>
              <a:rPr lang="en-US" sz="3300" dirty="0"/>
              <a:t> </a:t>
            </a:r>
            <a:r>
              <a:rPr lang="en-US" sz="3300" dirty="0" err="1"/>
              <a:t>amacıyla</a:t>
            </a:r>
            <a:r>
              <a:rPr lang="en-US" sz="3300" dirty="0"/>
              <a:t> </a:t>
            </a:r>
            <a:r>
              <a:rPr lang="en-US" sz="3300" dirty="0" err="1"/>
              <a:t>kullanılabilecek</a:t>
            </a:r>
            <a:r>
              <a:rPr lang="en-US" sz="3300" dirty="0"/>
              <a:t> </a:t>
            </a:r>
            <a:r>
              <a:rPr lang="en-US" sz="3300" dirty="0" err="1"/>
              <a:t>pek</a:t>
            </a:r>
            <a:r>
              <a:rPr lang="en-US" sz="3300" dirty="0"/>
              <a:t> </a:t>
            </a:r>
            <a:r>
              <a:rPr lang="en-US" sz="3300" dirty="0" err="1"/>
              <a:t>çok</a:t>
            </a:r>
            <a:r>
              <a:rPr lang="en-US" sz="3300" dirty="0"/>
              <a:t> </a:t>
            </a:r>
            <a:r>
              <a:rPr lang="en-US" sz="3300" dirty="0" err="1"/>
              <a:t>teknoloji</a:t>
            </a:r>
            <a:r>
              <a:rPr lang="en-US" sz="3300" dirty="0"/>
              <a:t> </a:t>
            </a:r>
            <a:r>
              <a:rPr lang="en-US" sz="3300" dirty="0" err="1"/>
              <a:t>bulunsa</a:t>
            </a:r>
            <a:r>
              <a:rPr lang="en-US" sz="3300" dirty="0"/>
              <a:t> da </a:t>
            </a:r>
            <a:r>
              <a:rPr lang="en-US" sz="3300" dirty="0" err="1"/>
              <a:t>yalnız</a:t>
            </a:r>
            <a:r>
              <a:rPr lang="en-US" sz="3300" dirty="0"/>
              <a:t> </a:t>
            </a:r>
            <a:r>
              <a:rPr lang="en-US" sz="3300" dirty="0" err="1" smtClean="0"/>
              <a:t>teknolojik</a:t>
            </a:r>
            <a:r>
              <a:rPr lang="en-US" sz="3300" dirty="0" smtClean="0"/>
              <a:t> </a:t>
            </a:r>
            <a:r>
              <a:rPr lang="en-US" sz="3300" dirty="0" err="1"/>
              <a:t>önlemlerle</a:t>
            </a:r>
            <a:r>
              <a:rPr lang="en-US" sz="3300" dirty="0"/>
              <a:t> (anti-</a:t>
            </a:r>
            <a:r>
              <a:rPr lang="en-US" sz="3300" dirty="0" err="1"/>
              <a:t>virüs</a:t>
            </a:r>
            <a:r>
              <a:rPr lang="en-US" sz="3300" dirty="0"/>
              <a:t>, </a:t>
            </a:r>
            <a:r>
              <a:rPr lang="tr-TR" sz="3300" dirty="0" smtClean="0"/>
              <a:t>Fi</a:t>
            </a:r>
            <a:r>
              <a:rPr lang="en-US" sz="3300" dirty="0" err="1" smtClean="0"/>
              <a:t>rewall</a:t>
            </a:r>
            <a:r>
              <a:rPr lang="en-US" sz="3300" dirty="0" smtClean="0"/>
              <a:t> </a:t>
            </a:r>
            <a:r>
              <a:rPr lang="en-US" sz="3300" dirty="0" err="1"/>
              <a:t>sistemleri</a:t>
            </a:r>
            <a:r>
              <a:rPr lang="en-US" sz="3300" dirty="0"/>
              <a:t>, </a:t>
            </a:r>
            <a:r>
              <a:rPr lang="en-US" sz="3300" dirty="0" err="1"/>
              <a:t>kripto</a:t>
            </a:r>
            <a:r>
              <a:rPr lang="en-US" sz="3300" dirty="0"/>
              <a:t> vb.) </a:t>
            </a:r>
            <a:r>
              <a:rPr lang="en-US" sz="3300" dirty="0" err="1"/>
              <a:t>iş</a:t>
            </a:r>
            <a:r>
              <a:rPr lang="en-US" sz="3300" dirty="0"/>
              <a:t> </a:t>
            </a:r>
            <a:r>
              <a:rPr lang="en-US" sz="3300" dirty="0" err="1"/>
              <a:t>süreçlerinde</a:t>
            </a:r>
            <a:r>
              <a:rPr lang="en-US" sz="3300" dirty="0"/>
              <a:t> </a:t>
            </a:r>
            <a:r>
              <a:rPr lang="en-US" sz="3300" dirty="0" err="1"/>
              <a:t>bilgi</a:t>
            </a:r>
            <a:r>
              <a:rPr lang="en-US" sz="3300" dirty="0"/>
              <a:t> </a:t>
            </a:r>
            <a:r>
              <a:rPr lang="en-US" sz="3300" dirty="0" err="1"/>
              <a:t>güvenliğini</a:t>
            </a:r>
            <a:r>
              <a:rPr lang="en-US" sz="3300" dirty="0"/>
              <a:t> </a:t>
            </a:r>
            <a:r>
              <a:rPr lang="en-US" sz="3300" dirty="0" err="1"/>
              <a:t>sağlama</a:t>
            </a:r>
            <a:r>
              <a:rPr lang="en-US" sz="3300" dirty="0"/>
              <a:t> </a:t>
            </a:r>
            <a:r>
              <a:rPr lang="en-US" sz="3300" dirty="0" err="1"/>
              <a:t>imkanı</a:t>
            </a:r>
            <a:r>
              <a:rPr lang="en-US" sz="3300" dirty="0"/>
              <a:t> </a:t>
            </a:r>
            <a:r>
              <a:rPr lang="en-US" sz="3300" dirty="0" err="1" smtClean="0"/>
              <a:t>yoktur</a:t>
            </a:r>
            <a:r>
              <a:rPr lang="en-US" sz="3300" dirty="0" smtClean="0"/>
              <a:t>.</a:t>
            </a:r>
            <a:endParaRPr lang="tr-TR" sz="3300" dirty="0"/>
          </a:p>
          <a:p>
            <a:pPr marL="0" indent="0" algn="just">
              <a:buNone/>
            </a:pPr>
            <a:r>
              <a:rPr lang="tr-TR" sz="3300" dirty="0" smtClean="0"/>
              <a:t>	</a:t>
            </a:r>
            <a:r>
              <a:rPr lang="en-US" sz="3300" dirty="0" smtClean="0"/>
              <a:t>BGYS(</a:t>
            </a:r>
            <a:r>
              <a:rPr lang="en-US" sz="3300" dirty="0" err="1" smtClean="0"/>
              <a:t>Bilgi</a:t>
            </a:r>
            <a:r>
              <a:rPr lang="en-US" sz="3300" dirty="0" smtClean="0"/>
              <a:t> </a:t>
            </a:r>
            <a:r>
              <a:rPr lang="en-US" sz="3300" dirty="0" err="1"/>
              <a:t>Güvenliği</a:t>
            </a:r>
            <a:r>
              <a:rPr lang="en-US" sz="3300" dirty="0"/>
              <a:t> </a:t>
            </a:r>
            <a:r>
              <a:rPr lang="en-US" sz="3300" dirty="0" err="1"/>
              <a:t>Yönetim</a:t>
            </a:r>
            <a:r>
              <a:rPr lang="en-US" sz="3300" dirty="0"/>
              <a:t> </a:t>
            </a:r>
            <a:r>
              <a:rPr lang="en-US" sz="3300" dirty="0" err="1"/>
              <a:t>Sistemi</a:t>
            </a:r>
            <a:r>
              <a:rPr lang="en-US" sz="3300" dirty="0"/>
              <a:t>) </a:t>
            </a:r>
            <a:r>
              <a:rPr lang="en-US" sz="3300" dirty="0" err="1"/>
              <a:t>olarak</a:t>
            </a:r>
            <a:r>
              <a:rPr lang="en-US" sz="3300" dirty="0"/>
              <a:t> </a:t>
            </a:r>
            <a:r>
              <a:rPr lang="en-US" sz="3300" dirty="0" err="1"/>
              <a:t>adlandırılan</a:t>
            </a:r>
            <a:r>
              <a:rPr lang="en-US" sz="3300" dirty="0"/>
              <a:t> </a:t>
            </a:r>
            <a:r>
              <a:rPr lang="en-US" sz="3300" dirty="0" err="1"/>
              <a:t>bu</a:t>
            </a:r>
            <a:r>
              <a:rPr lang="en-US" sz="3300" dirty="0"/>
              <a:t> </a:t>
            </a:r>
            <a:r>
              <a:rPr lang="en-US" sz="3300" dirty="0" err="1"/>
              <a:t>yeni</a:t>
            </a:r>
            <a:r>
              <a:rPr lang="en-US" sz="3300" dirty="0"/>
              <a:t> </a:t>
            </a:r>
            <a:r>
              <a:rPr lang="en-US" sz="3300" dirty="0" err="1"/>
              <a:t>yönetim</a:t>
            </a:r>
            <a:r>
              <a:rPr lang="en-US" sz="3300" dirty="0"/>
              <a:t> </a:t>
            </a:r>
            <a:r>
              <a:rPr lang="en-US" sz="3300" dirty="0" err="1"/>
              <a:t>sistemi</a:t>
            </a:r>
            <a:r>
              <a:rPr lang="en-US" sz="3300" dirty="0"/>
              <a:t> </a:t>
            </a:r>
            <a:r>
              <a:rPr lang="en-US" sz="3300" dirty="0" err="1" smtClean="0"/>
              <a:t>standardı</a:t>
            </a:r>
            <a:r>
              <a:rPr lang="en-US" sz="3300" dirty="0" smtClean="0"/>
              <a:t> </a:t>
            </a:r>
            <a:r>
              <a:rPr lang="en-US" sz="3300" dirty="0"/>
              <a:t>“</a:t>
            </a:r>
            <a:r>
              <a:rPr lang="en-US" sz="3300" dirty="0" err="1"/>
              <a:t>bilgilerin</a:t>
            </a:r>
            <a:r>
              <a:rPr lang="en-US" sz="3300" dirty="0"/>
              <a:t>” her </a:t>
            </a:r>
            <a:r>
              <a:rPr lang="en-US" sz="3300" dirty="0" err="1"/>
              <a:t>türlü</a:t>
            </a:r>
            <a:r>
              <a:rPr lang="en-US" sz="3300" dirty="0"/>
              <a:t> </a:t>
            </a:r>
            <a:r>
              <a:rPr lang="en-US" sz="3300" dirty="0" err="1"/>
              <a:t>ortamda</a:t>
            </a:r>
            <a:r>
              <a:rPr lang="en-US" sz="3300" dirty="0"/>
              <a:t> (</a:t>
            </a:r>
            <a:r>
              <a:rPr lang="en-US" sz="3300" dirty="0" err="1"/>
              <a:t>kâğıt</a:t>
            </a:r>
            <a:r>
              <a:rPr lang="en-US" sz="3300" dirty="0"/>
              <a:t> </a:t>
            </a:r>
            <a:r>
              <a:rPr lang="en-US" sz="3300" dirty="0" err="1" smtClean="0"/>
              <a:t>üzerinde</a:t>
            </a:r>
            <a:r>
              <a:rPr lang="en-US" sz="3300" dirty="0" smtClean="0"/>
              <a:t>,</a:t>
            </a:r>
            <a:r>
              <a:rPr lang="tr-TR" sz="3300" dirty="0" smtClean="0"/>
              <a:t> </a:t>
            </a:r>
            <a:r>
              <a:rPr lang="en-US" sz="3300" dirty="0" err="1" smtClean="0"/>
              <a:t>elektronik</a:t>
            </a:r>
            <a:r>
              <a:rPr lang="en-US" sz="3300" dirty="0" smtClean="0"/>
              <a:t> </a:t>
            </a:r>
            <a:r>
              <a:rPr lang="en-US" sz="3300" dirty="0" err="1"/>
              <a:t>ortamda</a:t>
            </a:r>
            <a:r>
              <a:rPr lang="en-US" sz="3300" dirty="0"/>
              <a:t>, </a:t>
            </a:r>
            <a:r>
              <a:rPr lang="en-US" sz="3300" dirty="0" err="1"/>
              <a:t>yazılı</a:t>
            </a:r>
            <a:r>
              <a:rPr lang="en-US" sz="3300" dirty="0"/>
              <a:t> </a:t>
            </a:r>
            <a:r>
              <a:rPr lang="en-US" sz="3300" dirty="0" err="1"/>
              <a:t>ve</a:t>
            </a:r>
            <a:r>
              <a:rPr lang="en-US" sz="3300" dirty="0"/>
              <a:t> </a:t>
            </a:r>
            <a:r>
              <a:rPr lang="en-US" sz="3300" dirty="0" err="1" smtClean="0"/>
              <a:t>sözlü</a:t>
            </a:r>
            <a:r>
              <a:rPr lang="en-US" sz="3300" dirty="0" smtClean="0"/>
              <a:t> </a:t>
            </a:r>
            <a:r>
              <a:rPr lang="en-US" sz="3300" dirty="0" err="1"/>
              <a:t>iletişimde</a:t>
            </a:r>
            <a:r>
              <a:rPr lang="en-US" sz="3300" dirty="0"/>
              <a:t> vb.) </a:t>
            </a:r>
            <a:r>
              <a:rPr lang="en-US" sz="3300" dirty="0" err="1"/>
              <a:t>güvenliğini</a:t>
            </a:r>
            <a:r>
              <a:rPr lang="en-US" sz="3300" dirty="0"/>
              <a:t> </a:t>
            </a:r>
            <a:r>
              <a:rPr lang="en-US" sz="3300" dirty="0" err="1"/>
              <a:t>sağlamak</a:t>
            </a:r>
            <a:r>
              <a:rPr lang="en-US" sz="3300" dirty="0"/>
              <a:t> </a:t>
            </a:r>
            <a:r>
              <a:rPr lang="en-US" sz="3300" dirty="0" err="1"/>
              <a:t>için</a:t>
            </a:r>
            <a:r>
              <a:rPr lang="en-US" sz="3300" dirty="0"/>
              <a:t> </a:t>
            </a:r>
            <a:r>
              <a:rPr lang="en-US" sz="3300" dirty="0" err="1"/>
              <a:t>öngörülen</a:t>
            </a:r>
            <a:r>
              <a:rPr lang="en-US" sz="3300" dirty="0"/>
              <a:t> </a:t>
            </a:r>
            <a:r>
              <a:rPr lang="en-US" sz="3300" dirty="0" err="1"/>
              <a:t>yönetsel</a:t>
            </a:r>
            <a:r>
              <a:rPr lang="en-US" sz="3300" dirty="0"/>
              <a:t> </a:t>
            </a:r>
            <a:r>
              <a:rPr lang="en-US" sz="3300" dirty="0" err="1"/>
              <a:t>çerçeveleri</a:t>
            </a:r>
            <a:r>
              <a:rPr lang="en-US" sz="3300" dirty="0"/>
              <a:t> </a:t>
            </a:r>
            <a:r>
              <a:rPr lang="en-US" sz="3300" dirty="0" err="1" smtClean="0"/>
              <a:t>oluşturur</a:t>
            </a:r>
            <a:r>
              <a:rPr lang="en-US" sz="3300" dirty="0" smtClean="0"/>
              <a:t> </a:t>
            </a:r>
            <a:r>
              <a:rPr lang="en-US" sz="3300" dirty="0" err="1"/>
              <a:t>ve</a:t>
            </a:r>
            <a:r>
              <a:rPr lang="en-US" sz="3300" dirty="0"/>
              <a:t> </a:t>
            </a:r>
            <a:r>
              <a:rPr lang="en-US" sz="3300" dirty="0" err="1"/>
              <a:t>bilgi</a:t>
            </a:r>
            <a:r>
              <a:rPr lang="en-US" sz="3300" dirty="0"/>
              <a:t> </a:t>
            </a:r>
            <a:r>
              <a:rPr lang="en-US" sz="3300" dirty="0" err="1"/>
              <a:t>güvenliğini</a:t>
            </a:r>
            <a:r>
              <a:rPr lang="en-US" sz="3300" dirty="0"/>
              <a:t> </a:t>
            </a:r>
            <a:r>
              <a:rPr lang="en-US" sz="3300" dirty="0" err="1"/>
              <a:t>kurumsal</a:t>
            </a:r>
            <a:r>
              <a:rPr lang="en-US" sz="3300" dirty="0"/>
              <a:t> </a:t>
            </a:r>
            <a:r>
              <a:rPr lang="en-US" sz="3300" dirty="0" err="1"/>
              <a:t>süreçlerin</a:t>
            </a:r>
            <a:r>
              <a:rPr lang="en-US" sz="3300" dirty="0"/>
              <a:t> </a:t>
            </a:r>
            <a:r>
              <a:rPr lang="en-US" sz="3300" dirty="0" err="1"/>
              <a:t>bir</a:t>
            </a:r>
            <a:r>
              <a:rPr lang="en-US" sz="3300" dirty="0"/>
              <a:t> </a:t>
            </a:r>
            <a:r>
              <a:rPr lang="en-US" sz="3300" dirty="0" err="1"/>
              <a:t>parçası</a:t>
            </a:r>
            <a:r>
              <a:rPr lang="en-US" sz="3300" dirty="0"/>
              <a:t> (</a:t>
            </a:r>
            <a:r>
              <a:rPr lang="en-US" sz="3300" dirty="0" err="1"/>
              <a:t>iş</a:t>
            </a:r>
            <a:r>
              <a:rPr lang="en-US" sz="3300" dirty="0"/>
              <a:t> </a:t>
            </a:r>
            <a:r>
              <a:rPr lang="en-US" sz="3300" dirty="0" err="1" smtClean="0"/>
              <a:t>anlayışı</a:t>
            </a:r>
            <a:r>
              <a:rPr lang="en-US" sz="3300" dirty="0" smtClean="0"/>
              <a:t>,</a:t>
            </a:r>
            <a:r>
              <a:rPr lang="tr-TR" sz="3300" dirty="0" smtClean="0"/>
              <a:t> y</a:t>
            </a:r>
            <a:r>
              <a:rPr lang="en-US" sz="3300" dirty="0" err="1" smtClean="0"/>
              <a:t>önetim</a:t>
            </a:r>
            <a:r>
              <a:rPr lang="en-US" sz="3300" dirty="0" smtClean="0"/>
              <a:t> </a:t>
            </a:r>
            <a:r>
              <a:rPr lang="en-US" sz="3300" dirty="0" err="1"/>
              <a:t>ve</a:t>
            </a:r>
            <a:r>
              <a:rPr lang="en-US" sz="3300" dirty="0"/>
              <a:t> </a:t>
            </a:r>
            <a:r>
              <a:rPr lang="en-US" sz="3300" dirty="0" err="1" smtClean="0"/>
              <a:t>kültür</a:t>
            </a:r>
            <a:r>
              <a:rPr lang="en-US" sz="3300" dirty="0" smtClean="0"/>
              <a:t>  </a:t>
            </a:r>
            <a:r>
              <a:rPr lang="en-US" sz="3300" dirty="0" err="1"/>
              <a:t>sorunu</a:t>
            </a:r>
            <a:r>
              <a:rPr lang="en-US" sz="3300" dirty="0"/>
              <a:t>)  </a:t>
            </a:r>
            <a:r>
              <a:rPr lang="en-US" sz="3300" dirty="0" err="1"/>
              <a:t>haline</a:t>
            </a:r>
            <a:r>
              <a:rPr lang="en-US" sz="3300" dirty="0"/>
              <a:t> </a:t>
            </a:r>
            <a:r>
              <a:rPr lang="en-US" sz="3300" dirty="0" err="1"/>
              <a:t>getirir</a:t>
            </a:r>
            <a:r>
              <a:rPr lang="en-US" sz="33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7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Bilgi</a:t>
            </a:r>
            <a:r>
              <a:rPr lang="en-US" b="1" dirty="0"/>
              <a:t> </a:t>
            </a:r>
            <a:r>
              <a:rPr lang="en-US" b="1" dirty="0" err="1"/>
              <a:t>Güvenliği</a:t>
            </a:r>
            <a:r>
              <a:rPr lang="en-US" b="1" dirty="0"/>
              <a:t> </a:t>
            </a:r>
            <a:r>
              <a:rPr lang="en-US" b="1" dirty="0" err="1"/>
              <a:t>Yönetim</a:t>
            </a:r>
            <a:r>
              <a:rPr lang="en-US" b="1" dirty="0"/>
              <a:t> </a:t>
            </a:r>
            <a:r>
              <a:rPr lang="en-US" b="1" dirty="0" err="1"/>
              <a:t>Sisteminin</a:t>
            </a:r>
            <a:r>
              <a:rPr lang="en-US" b="1" dirty="0"/>
              <a:t> </a:t>
            </a:r>
            <a:r>
              <a:rPr lang="en-US" b="1" dirty="0" err="1"/>
              <a:t>Faydaları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700" b="1" dirty="0" err="1"/>
              <a:t>BGYS’nin</a:t>
            </a:r>
            <a:r>
              <a:rPr lang="en-US" sz="2700" b="1" dirty="0"/>
              <a:t> </a:t>
            </a:r>
            <a:r>
              <a:rPr lang="en-US" sz="2700" b="1" dirty="0" err="1"/>
              <a:t>sağlayacağı</a:t>
            </a:r>
            <a:r>
              <a:rPr lang="en-US" sz="2700" b="1" dirty="0"/>
              <a:t> </a:t>
            </a:r>
            <a:r>
              <a:rPr lang="en-US" sz="2700" b="1" dirty="0" err="1"/>
              <a:t>faydalar</a:t>
            </a:r>
            <a:r>
              <a:rPr lang="en-US" sz="2700" b="1" dirty="0"/>
              <a:t> </a:t>
            </a:r>
            <a:r>
              <a:rPr lang="en-US" sz="2700" b="1" dirty="0" err="1"/>
              <a:t>ana</a:t>
            </a:r>
            <a:r>
              <a:rPr lang="en-US" sz="2700" b="1" dirty="0"/>
              <a:t> </a:t>
            </a:r>
            <a:r>
              <a:rPr lang="en-US" sz="2700" b="1" dirty="0" err="1"/>
              <a:t>hatları</a:t>
            </a:r>
            <a:r>
              <a:rPr lang="en-US" sz="2700" b="1" dirty="0"/>
              <a:t> </a:t>
            </a:r>
            <a:r>
              <a:rPr lang="en-US" sz="2700" b="1" dirty="0" err="1"/>
              <a:t>itibariyle</a:t>
            </a:r>
            <a:r>
              <a:rPr lang="en-US" sz="2700" b="1" dirty="0"/>
              <a:t> </a:t>
            </a:r>
            <a:r>
              <a:rPr lang="tr-TR" sz="2700" b="1" dirty="0" smtClean="0"/>
              <a:t> </a:t>
            </a:r>
            <a:r>
              <a:rPr lang="en-US" sz="2700" b="1" dirty="0" err="1" smtClean="0"/>
              <a:t>şunlardır</a:t>
            </a:r>
            <a:r>
              <a:rPr lang="en-US" sz="2700" b="1" dirty="0" smtClean="0"/>
              <a:t>:</a:t>
            </a:r>
            <a:endParaRPr lang="tr-TR" sz="2700" b="1" dirty="0" smtClean="0"/>
          </a:p>
          <a:p>
            <a:pPr algn="just"/>
            <a:r>
              <a:rPr lang="en-US" sz="2700" dirty="0" err="1" smtClean="0"/>
              <a:t>Kurum</a:t>
            </a:r>
            <a:r>
              <a:rPr lang="en-US" sz="2700" dirty="0" smtClean="0"/>
              <a:t> </a:t>
            </a:r>
            <a:r>
              <a:rPr lang="en-US" sz="2700" dirty="0" err="1"/>
              <a:t>çalışanlarının</a:t>
            </a:r>
            <a:r>
              <a:rPr lang="en-US" sz="2700" dirty="0"/>
              <a:t>, </a:t>
            </a:r>
            <a:r>
              <a:rPr lang="en-US" sz="2700" dirty="0" err="1"/>
              <a:t>kurumdan</a:t>
            </a:r>
            <a:r>
              <a:rPr lang="en-US" sz="2700" dirty="0"/>
              <a:t> </a:t>
            </a:r>
            <a:r>
              <a:rPr lang="en-US" sz="2700" dirty="0" err="1"/>
              <a:t>hizmet</a:t>
            </a:r>
            <a:r>
              <a:rPr lang="en-US" sz="2700" dirty="0"/>
              <a:t> </a:t>
            </a:r>
            <a:r>
              <a:rPr lang="en-US" sz="2700" dirty="0" err="1"/>
              <a:t>alan</a:t>
            </a:r>
            <a:r>
              <a:rPr lang="en-US" sz="2700" dirty="0"/>
              <a:t> </a:t>
            </a:r>
            <a:r>
              <a:rPr lang="en-US" sz="2700" dirty="0" err="1"/>
              <a:t>kişi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kuruluşların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iş</a:t>
            </a:r>
            <a:r>
              <a:rPr lang="en-US" sz="2700" dirty="0"/>
              <a:t> </a:t>
            </a:r>
            <a:r>
              <a:rPr lang="en-US" sz="2700" dirty="0" err="1" smtClean="0"/>
              <a:t>ortaklarının</a:t>
            </a:r>
            <a:r>
              <a:rPr lang="en-US" sz="2700" dirty="0"/>
              <a:t>, </a:t>
            </a:r>
            <a:r>
              <a:rPr lang="en-US" sz="2700" dirty="0" err="1"/>
              <a:t>bilgi</a:t>
            </a:r>
            <a:r>
              <a:rPr lang="en-US" sz="2700" dirty="0"/>
              <a:t> </a:t>
            </a:r>
            <a:r>
              <a:rPr lang="en-US" sz="2700" dirty="0" err="1"/>
              <a:t>sistemi</a:t>
            </a:r>
            <a:r>
              <a:rPr lang="en-US" sz="2700" dirty="0"/>
              <a:t> </a:t>
            </a:r>
            <a:r>
              <a:rPr lang="en-US" sz="2700" dirty="0" err="1"/>
              <a:t>kaynaklarını</a:t>
            </a:r>
            <a:r>
              <a:rPr lang="en-US" sz="2700" dirty="0"/>
              <a:t> </a:t>
            </a:r>
            <a:r>
              <a:rPr lang="en-US" sz="2700" dirty="0" err="1"/>
              <a:t>kötü</a:t>
            </a:r>
            <a:r>
              <a:rPr lang="en-US" sz="2700" dirty="0"/>
              <a:t> </a:t>
            </a:r>
            <a:r>
              <a:rPr lang="en-US" sz="2700" dirty="0" err="1"/>
              <a:t>amaçlı</a:t>
            </a:r>
            <a:r>
              <a:rPr lang="en-US" sz="2700" dirty="0"/>
              <a:t> </a:t>
            </a:r>
            <a:r>
              <a:rPr lang="en-US" sz="2700" dirty="0" err="1"/>
              <a:t>olarak</a:t>
            </a:r>
            <a:r>
              <a:rPr lang="en-US" sz="2700" dirty="0"/>
              <a:t> </a:t>
            </a:r>
            <a:r>
              <a:rPr lang="en-US" sz="2700" dirty="0" err="1"/>
              <a:t>kullanmalarının</a:t>
            </a:r>
            <a:r>
              <a:rPr lang="en-US" sz="2700" dirty="0"/>
              <a:t> </a:t>
            </a:r>
            <a:r>
              <a:rPr lang="en-US" sz="2700" dirty="0" err="1" smtClean="0"/>
              <a:t>engellenmesini</a:t>
            </a:r>
            <a:r>
              <a:rPr lang="en-US" sz="2700" dirty="0" smtClean="0"/>
              <a:t> </a:t>
            </a:r>
            <a:r>
              <a:rPr lang="en-US" sz="2700" dirty="0" err="1" smtClean="0"/>
              <a:t>sağlamak</a:t>
            </a:r>
            <a:r>
              <a:rPr lang="en-US" sz="2700" dirty="0" smtClean="0"/>
              <a:t>,</a:t>
            </a:r>
            <a:endParaRPr lang="tr-TR" sz="2700" dirty="0"/>
          </a:p>
          <a:p>
            <a:pPr algn="just"/>
            <a:r>
              <a:rPr lang="en-US" sz="2700" dirty="0" err="1" smtClean="0"/>
              <a:t>Tehdit</a:t>
            </a:r>
            <a:r>
              <a:rPr lang="en-US" sz="2700" dirty="0" smtClean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risklerin</a:t>
            </a:r>
            <a:r>
              <a:rPr lang="en-US" sz="2700" dirty="0"/>
              <a:t> </a:t>
            </a:r>
            <a:r>
              <a:rPr lang="en-US" sz="2700" dirty="0" err="1"/>
              <a:t>belirlenmesini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etkin</a:t>
            </a:r>
            <a:r>
              <a:rPr lang="en-US" sz="2700" dirty="0"/>
              <a:t> </a:t>
            </a:r>
            <a:r>
              <a:rPr lang="en-US" sz="2700" dirty="0" err="1"/>
              <a:t>bir</a:t>
            </a:r>
            <a:r>
              <a:rPr lang="en-US" sz="2700" dirty="0"/>
              <a:t> risk </a:t>
            </a:r>
            <a:r>
              <a:rPr lang="en-US" sz="2700" dirty="0" err="1"/>
              <a:t>yönetimini</a:t>
            </a:r>
            <a:r>
              <a:rPr lang="en-US" sz="2700" dirty="0"/>
              <a:t>  </a:t>
            </a:r>
            <a:r>
              <a:rPr lang="en-US" sz="2700" dirty="0" err="1" smtClean="0"/>
              <a:t>sağlamak</a:t>
            </a:r>
            <a:r>
              <a:rPr lang="en-US" sz="2700" dirty="0" smtClean="0"/>
              <a:t>,</a:t>
            </a:r>
            <a:endParaRPr lang="tr-TR" sz="2700" dirty="0"/>
          </a:p>
          <a:p>
            <a:pPr algn="just"/>
            <a:r>
              <a:rPr lang="en-US" sz="2700" dirty="0" err="1" smtClean="0"/>
              <a:t>Herhangi</a:t>
            </a:r>
            <a:r>
              <a:rPr lang="en-US" sz="2700" dirty="0" smtClean="0"/>
              <a:t> </a:t>
            </a:r>
            <a:r>
              <a:rPr lang="en-US" sz="2700" dirty="0" err="1"/>
              <a:t>bir</a:t>
            </a:r>
            <a:r>
              <a:rPr lang="en-US" sz="2700" dirty="0"/>
              <a:t> </a:t>
            </a:r>
            <a:r>
              <a:rPr lang="en-US" sz="2700" dirty="0" err="1"/>
              <a:t>güvenlik</a:t>
            </a:r>
            <a:r>
              <a:rPr lang="en-US" sz="2700" dirty="0"/>
              <a:t> </a:t>
            </a:r>
            <a:r>
              <a:rPr lang="en-US" sz="2700" dirty="0" err="1"/>
              <a:t>ihlalinin</a:t>
            </a:r>
            <a:r>
              <a:rPr lang="en-US" sz="2700" dirty="0"/>
              <a:t> </a:t>
            </a:r>
            <a:r>
              <a:rPr lang="en-US" sz="2700" dirty="0" err="1"/>
              <a:t>engellenecek</a:t>
            </a:r>
            <a:r>
              <a:rPr lang="en-US" sz="2700" dirty="0"/>
              <a:t> </a:t>
            </a:r>
            <a:r>
              <a:rPr lang="en-US" sz="2700" dirty="0" err="1"/>
              <a:t>olması</a:t>
            </a:r>
            <a:r>
              <a:rPr lang="en-US" sz="2700" dirty="0"/>
              <a:t> </a:t>
            </a:r>
            <a:r>
              <a:rPr lang="en-US" sz="2700" dirty="0" err="1"/>
              <a:t>nedeniyle</a:t>
            </a:r>
            <a:r>
              <a:rPr lang="en-US" sz="2700" dirty="0"/>
              <a:t> </a:t>
            </a:r>
            <a:r>
              <a:rPr lang="en-US" sz="2700" dirty="0" err="1"/>
              <a:t>ortaya</a:t>
            </a:r>
            <a:r>
              <a:rPr lang="en-US" sz="2700" dirty="0"/>
              <a:t> </a:t>
            </a:r>
            <a:r>
              <a:rPr lang="en-US" sz="2700" dirty="0" err="1" smtClean="0"/>
              <a:t>çıkabilecek</a:t>
            </a:r>
            <a:r>
              <a:rPr lang="en-US" sz="2700" dirty="0" smtClean="0"/>
              <a:t> </a:t>
            </a:r>
            <a:r>
              <a:rPr lang="en-US" sz="2700" dirty="0" err="1"/>
              <a:t>yüksek</a:t>
            </a:r>
            <a:r>
              <a:rPr lang="en-US" sz="2700" dirty="0"/>
              <a:t> </a:t>
            </a:r>
            <a:r>
              <a:rPr lang="en-US" sz="2700" dirty="0" err="1"/>
              <a:t>maliyetlerden</a:t>
            </a:r>
            <a:r>
              <a:rPr lang="en-US" sz="2700" dirty="0"/>
              <a:t> </a:t>
            </a:r>
            <a:r>
              <a:rPr lang="en-US" sz="2700" dirty="0" err="1"/>
              <a:t>kurtulmayı</a:t>
            </a:r>
            <a:r>
              <a:rPr lang="en-US" sz="2700" dirty="0"/>
              <a:t> </a:t>
            </a:r>
            <a:r>
              <a:rPr lang="en-US" sz="2700" dirty="0" err="1" smtClean="0"/>
              <a:t>sağlamak</a:t>
            </a:r>
            <a:r>
              <a:rPr lang="en-US" sz="2700" dirty="0" smtClean="0"/>
              <a:t>,</a:t>
            </a:r>
            <a:endParaRPr lang="tr-TR" sz="2700" dirty="0"/>
          </a:p>
          <a:p>
            <a:pPr algn="just"/>
            <a:r>
              <a:rPr lang="en-US" sz="2700" dirty="0" err="1" smtClean="0"/>
              <a:t>İş</a:t>
            </a:r>
            <a:r>
              <a:rPr lang="en-US" sz="2700" dirty="0" smtClean="0"/>
              <a:t> </a:t>
            </a:r>
            <a:r>
              <a:rPr lang="en-US" sz="2700" dirty="0" err="1"/>
              <a:t>sürekliliğini</a:t>
            </a:r>
            <a:r>
              <a:rPr lang="en-US" sz="2700" dirty="0"/>
              <a:t> </a:t>
            </a:r>
            <a:r>
              <a:rPr lang="en-US" sz="2700" dirty="0" err="1" smtClean="0"/>
              <a:t>sağlamak</a:t>
            </a:r>
            <a:r>
              <a:rPr lang="en-US" sz="2700" dirty="0" smtClean="0"/>
              <a:t>,</a:t>
            </a:r>
            <a:endParaRPr lang="tr-TR" sz="2700" dirty="0"/>
          </a:p>
          <a:p>
            <a:pPr marL="0" indent="0" algn="just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79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Bilgi</a:t>
            </a:r>
            <a:r>
              <a:rPr lang="en-US" b="1" dirty="0"/>
              <a:t> </a:t>
            </a:r>
            <a:r>
              <a:rPr lang="en-US" b="1" dirty="0" err="1"/>
              <a:t>Güvenliği</a:t>
            </a:r>
            <a:r>
              <a:rPr lang="en-US" b="1" dirty="0"/>
              <a:t> </a:t>
            </a:r>
            <a:r>
              <a:rPr lang="en-US" b="1" dirty="0" err="1"/>
              <a:t>Yönetim</a:t>
            </a:r>
            <a:r>
              <a:rPr lang="en-US" b="1" dirty="0"/>
              <a:t> </a:t>
            </a:r>
            <a:r>
              <a:rPr lang="en-US" b="1" dirty="0" err="1"/>
              <a:t>Sisteminin</a:t>
            </a:r>
            <a:r>
              <a:rPr lang="en-US" b="1" dirty="0"/>
              <a:t> </a:t>
            </a:r>
            <a:r>
              <a:rPr lang="en-US" b="1" dirty="0" err="1"/>
              <a:t>Faydaları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Autofit/>
          </a:bodyPr>
          <a:lstStyle/>
          <a:p>
            <a:pPr algn="just"/>
            <a:r>
              <a:rPr lang="en-US" sz="2700" dirty="0" err="1"/>
              <a:t>Kurum</a:t>
            </a:r>
            <a:r>
              <a:rPr lang="en-US" sz="2700" dirty="0"/>
              <a:t> </a:t>
            </a:r>
            <a:r>
              <a:rPr lang="en-US" sz="2700" dirty="0" err="1"/>
              <a:t>çalışanlarının</a:t>
            </a:r>
            <a:r>
              <a:rPr lang="en-US" sz="2700" dirty="0"/>
              <a:t> </a:t>
            </a:r>
            <a:r>
              <a:rPr lang="en-US" sz="2700" dirty="0" err="1"/>
              <a:t>güvenlik</a:t>
            </a:r>
            <a:r>
              <a:rPr lang="en-US" sz="2700" dirty="0"/>
              <a:t> </a:t>
            </a:r>
            <a:r>
              <a:rPr lang="en-US" sz="2700" dirty="0" err="1"/>
              <a:t>konusundaki</a:t>
            </a:r>
            <a:r>
              <a:rPr lang="en-US" sz="2700" dirty="0"/>
              <a:t> </a:t>
            </a:r>
            <a:r>
              <a:rPr lang="en-US" sz="2700" dirty="0" err="1"/>
              <a:t>farkındalık</a:t>
            </a:r>
            <a:r>
              <a:rPr lang="en-US" sz="2700" dirty="0"/>
              <a:t> </a:t>
            </a:r>
            <a:r>
              <a:rPr lang="en-US" sz="2700" dirty="0" err="1"/>
              <a:t>düzeyinin</a:t>
            </a:r>
            <a:r>
              <a:rPr lang="en-US" sz="2700" dirty="0"/>
              <a:t> </a:t>
            </a:r>
            <a:r>
              <a:rPr lang="en-US" sz="2700" dirty="0" err="1"/>
              <a:t>yükseltilmesi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önemli</a:t>
            </a:r>
            <a:r>
              <a:rPr lang="en-US" sz="2700" dirty="0"/>
              <a:t> </a:t>
            </a:r>
            <a:r>
              <a:rPr lang="en-US" sz="2700" dirty="0" err="1"/>
              <a:t>güvenlik</a:t>
            </a:r>
            <a:r>
              <a:rPr lang="en-US" sz="2700" dirty="0"/>
              <a:t> </a:t>
            </a:r>
            <a:r>
              <a:rPr lang="en-US" sz="2700" dirty="0" err="1"/>
              <a:t>konularında</a:t>
            </a:r>
            <a:r>
              <a:rPr lang="en-US" sz="2700" dirty="0"/>
              <a:t> </a:t>
            </a:r>
            <a:r>
              <a:rPr lang="en-US" sz="2700" dirty="0" err="1"/>
              <a:t>bilgilendirilmesini</a:t>
            </a:r>
            <a:r>
              <a:rPr lang="tr-TR" sz="2700" dirty="0"/>
              <a:t> </a:t>
            </a:r>
            <a:r>
              <a:rPr lang="en-US" sz="2700" dirty="0" err="1"/>
              <a:t>sağlamak</a:t>
            </a:r>
            <a:r>
              <a:rPr lang="en-US" sz="2700" dirty="0"/>
              <a:t>,</a:t>
            </a:r>
            <a:endParaRPr lang="tr-TR" sz="2700" dirty="0"/>
          </a:p>
          <a:p>
            <a:pPr algn="just"/>
            <a:r>
              <a:rPr lang="en-US" sz="2700" dirty="0" err="1"/>
              <a:t>Bilgi</a:t>
            </a:r>
            <a:r>
              <a:rPr lang="en-US" sz="2700" dirty="0"/>
              <a:t> </a:t>
            </a:r>
            <a:r>
              <a:rPr lang="en-US" sz="2700" dirty="0" err="1"/>
              <a:t>güvenliğinin</a:t>
            </a:r>
            <a:r>
              <a:rPr lang="en-US" sz="2700" dirty="0"/>
              <a:t> </a:t>
            </a:r>
            <a:r>
              <a:rPr lang="en-US" sz="2700" dirty="0" err="1"/>
              <a:t>dikkate</a:t>
            </a:r>
            <a:r>
              <a:rPr lang="en-US" sz="2700" dirty="0"/>
              <a:t> </a:t>
            </a:r>
            <a:r>
              <a:rPr lang="en-US" sz="2700" dirty="0" err="1"/>
              <a:t>alındığını</a:t>
            </a:r>
            <a:r>
              <a:rPr lang="en-US" sz="2700" dirty="0"/>
              <a:t>, </a:t>
            </a:r>
            <a:r>
              <a:rPr lang="en-US" sz="2700" dirty="0" err="1"/>
              <a:t>gerekli</a:t>
            </a:r>
            <a:r>
              <a:rPr lang="en-US" sz="2700" dirty="0"/>
              <a:t> </a:t>
            </a:r>
            <a:r>
              <a:rPr lang="en-US" sz="2700" dirty="0" err="1"/>
              <a:t>bilgi</a:t>
            </a:r>
            <a:r>
              <a:rPr lang="en-US" sz="2700" dirty="0"/>
              <a:t> </a:t>
            </a:r>
            <a:r>
              <a:rPr lang="en-US" sz="2700" dirty="0" err="1"/>
              <a:t>güvenliği</a:t>
            </a:r>
            <a:r>
              <a:rPr lang="en-US" sz="2700" dirty="0"/>
              <a:t> </a:t>
            </a:r>
            <a:r>
              <a:rPr lang="en-US" sz="2700" dirty="0" err="1"/>
              <a:t>adımların</a:t>
            </a:r>
            <a:r>
              <a:rPr lang="en-US" sz="2700" dirty="0"/>
              <a:t> </a:t>
            </a:r>
            <a:r>
              <a:rPr lang="en-US" sz="2700" dirty="0" err="1"/>
              <a:t>uygulandığını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kontrollerin</a:t>
            </a:r>
            <a:r>
              <a:rPr lang="en-US" sz="2700" dirty="0"/>
              <a:t> </a:t>
            </a:r>
            <a:r>
              <a:rPr lang="en-US" sz="2700" dirty="0" err="1"/>
              <a:t>yapıldığı</a:t>
            </a:r>
            <a:r>
              <a:rPr lang="en-US" sz="2700" dirty="0"/>
              <a:t> </a:t>
            </a:r>
            <a:r>
              <a:rPr lang="en-US" sz="2700" dirty="0" err="1"/>
              <a:t>yani</a:t>
            </a:r>
            <a:r>
              <a:rPr lang="en-US" sz="2700" dirty="0"/>
              <a:t> </a:t>
            </a:r>
            <a:r>
              <a:rPr lang="en-US" sz="2700" dirty="0" err="1"/>
              <a:t>tüm</a:t>
            </a:r>
            <a:r>
              <a:rPr lang="en-US" sz="2700" dirty="0"/>
              <a:t> </a:t>
            </a:r>
            <a:r>
              <a:rPr lang="en-US" sz="2700" dirty="0" err="1"/>
              <a:t>seviyelerde</a:t>
            </a:r>
            <a:r>
              <a:rPr lang="en-US" sz="2700" dirty="0"/>
              <a:t> </a:t>
            </a:r>
            <a:r>
              <a:rPr lang="en-US" sz="2700" dirty="0" err="1"/>
              <a:t>bilgi</a:t>
            </a:r>
            <a:r>
              <a:rPr lang="en-US" sz="2700" dirty="0"/>
              <a:t> </a:t>
            </a:r>
            <a:r>
              <a:rPr lang="en-US" sz="2700" dirty="0" err="1"/>
              <a:t>güvenliğinin</a:t>
            </a:r>
            <a:r>
              <a:rPr lang="en-US" sz="2700" dirty="0"/>
              <a:t> </a:t>
            </a:r>
            <a:r>
              <a:rPr lang="en-US" sz="2700" dirty="0" err="1"/>
              <a:t>sağlandığını</a:t>
            </a:r>
            <a:r>
              <a:rPr lang="en-US" sz="2700" dirty="0"/>
              <a:t> </a:t>
            </a:r>
            <a:r>
              <a:rPr lang="en-US" sz="2700" dirty="0" err="1"/>
              <a:t>göstermek</a:t>
            </a:r>
            <a:r>
              <a:rPr lang="en-US" sz="2700" dirty="0"/>
              <a:t>,</a:t>
            </a:r>
            <a:endParaRPr lang="tr-TR" sz="2700" dirty="0"/>
          </a:p>
          <a:p>
            <a:pPr algn="just"/>
            <a:r>
              <a:rPr lang="en-US" sz="2700" dirty="0" err="1"/>
              <a:t>Bilgi</a:t>
            </a:r>
            <a:r>
              <a:rPr lang="en-US" sz="2700" dirty="0"/>
              <a:t> </a:t>
            </a:r>
            <a:r>
              <a:rPr lang="en-US" sz="2700" dirty="0" err="1"/>
              <a:t>sistemlerinin</a:t>
            </a:r>
            <a:r>
              <a:rPr lang="en-US" sz="2700" dirty="0"/>
              <a:t> </a:t>
            </a:r>
            <a:r>
              <a:rPr lang="en-US" sz="2700" dirty="0" err="1"/>
              <a:t>güvenli</a:t>
            </a:r>
            <a:r>
              <a:rPr lang="en-US" sz="2700" dirty="0"/>
              <a:t> </a:t>
            </a:r>
            <a:r>
              <a:rPr lang="en-US" sz="2700" dirty="0" err="1"/>
              <a:t>olduğu</a:t>
            </a:r>
            <a:r>
              <a:rPr lang="en-US" sz="2700" dirty="0"/>
              <a:t> </a:t>
            </a:r>
            <a:r>
              <a:rPr lang="en-US" sz="2700" dirty="0" err="1"/>
              <a:t>konusunda</a:t>
            </a:r>
            <a:r>
              <a:rPr lang="en-US" sz="2700" dirty="0"/>
              <a:t> </a:t>
            </a:r>
            <a:r>
              <a:rPr lang="en-US" sz="2700" dirty="0" err="1"/>
              <a:t>çalışanlara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iş</a:t>
            </a:r>
            <a:r>
              <a:rPr lang="en-US" sz="2700" dirty="0"/>
              <a:t> </a:t>
            </a:r>
            <a:r>
              <a:rPr lang="en-US" sz="2700" dirty="0" err="1"/>
              <a:t>ortaklarına</a:t>
            </a:r>
            <a:r>
              <a:rPr lang="en-US" sz="2700" dirty="0"/>
              <a:t> </a:t>
            </a:r>
            <a:r>
              <a:rPr lang="en-US" sz="2700" dirty="0" err="1"/>
              <a:t>kendilerinin</a:t>
            </a:r>
            <a:r>
              <a:rPr lang="en-US" sz="2700" dirty="0"/>
              <a:t>  </a:t>
            </a:r>
            <a:r>
              <a:rPr lang="en-US" sz="2700" dirty="0" err="1"/>
              <a:t>güvende</a:t>
            </a:r>
            <a:r>
              <a:rPr lang="en-US" sz="2700" dirty="0"/>
              <a:t>  </a:t>
            </a:r>
            <a:r>
              <a:rPr lang="en-US" sz="2700" dirty="0" err="1"/>
              <a:t>olduklarını</a:t>
            </a:r>
            <a:r>
              <a:rPr lang="en-US" sz="2700" dirty="0"/>
              <a:t> </a:t>
            </a:r>
            <a:r>
              <a:rPr lang="en-US" sz="2700" dirty="0" err="1"/>
              <a:t>hissettirmek</a:t>
            </a:r>
            <a:r>
              <a:rPr lang="en-US" sz="2700" dirty="0"/>
              <a:t>,</a:t>
            </a:r>
            <a:endParaRPr lang="tr-TR" sz="2700" dirty="0"/>
          </a:p>
          <a:p>
            <a:pPr algn="just"/>
            <a:r>
              <a:rPr lang="en-US" sz="2700" dirty="0" err="1"/>
              <a:t>Kurumsal</a:t>
            </a:r>
            <a:r>
              <a:rPr lang="en-US" sz="2700" dirty="0"/>
              <a:t> </a:t>
            </a:r>
            <a:r>
              <a:rPr lang="en-US" sz="2700" dirty="0" err="1"/>
              <a:t>prestijin</a:t>
            </a:r>
            <a:r>
              <a:rPr lang="en-US" sz="2700" dirty="0"/>
              <a:t> </a:t>
            </a:r>
            <a:r>
              <a:rPr lang="en-US" sz="2700" dirty="0" err="1"/>
              <a:t>korunmasını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artışını</a:t>
            </a:r>
            <a:r>
              <a:rPr lang="en-US" sz="2700" dirty="0"/>
              <a:t> </a:t>
            </a:r>
            <a:r>
              <a:rPr lang="en-US" sz="2700" dirty="0" err="1"/>
              <a:t>sağlamaktır</a:t>
            </a:r>
            <a:r>
              <a:rPr lang="en-US" sz="2700" dirty="0"/>
              <a:t>.</a:t>
            </a:r>
          </a:p>
          <a:p>
            <a:pPr marL="0" indent="0" algn="just">
              <a:buNone/>
            </a:pP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42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BİLGİ SİSTEMİ NETWORK GÜVENLİK </a:t>
            </a:r>
            <a:r>
              <a:rPr lang="en-US" b="1" dirty="0" smtClean="0"/>
              <a:t>UYGULAMALARI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3" indent="0" algn="just">
              <a:buNone/>
            </a:pPr>
            <a:r>
              <a:rPr lang="tr-TR" sz="2400" dirty="0" smtClean="0"/>
              <a:t>	</a:t>
            </a:r>
            <a:r>
              <a:rPr lang="en-US" sz="2400" dirty="0" err="1" smtClean="0"/>
              <a:t>Bakanlık</a:t>
            </a:r>
            <a:r>
              <a:rPr lang="en-US" sz="2400" dirty="0" smtClean="0"/>
              <a:t> </a:t>
            </a:r>
            <a:r>
              <a:rPr lang="en-US" sz="2400" dirty="0" err="1"/>
              <a:t>bünyesinde</a:t>
            </a:r>
            <a:r>
              <a:rPr lang="en-US" sz="2400" dirty="0"/>
              <a:t> </a:t>
            </a:r>
            <a:r>
              <a:rPr lang="en-US" sz="2400" dirty="0" err="1"/>
              <a:t>toplam</a:t>
            </a:r>
            <a:r>
              <a:rPr lang="en-US" sz="2400" dirty="0"/>
              <a:t> 1.200’ü </a:t>
            </a:r>
            <a:r>
              <a:rPr lang="en-US" sz="2400" dirty="0" err="1"/>
              <a:t>aşkın</a:t>
            </a:r>
            <a:r>
              <a:rPr lang="en-US" sz="2400" dirty="0"/>
              <a:t> </a:t>
            </a:r>
            <a:r>
              <a:rPr lang="en-US" sz="2400" dirty="0" err="1"/>
              <a:t>taşra</a:t>
            </a:r>
            <a:r>
              <a:rPr lang="en-US" sz="2400" dirty="0"/>
              <a:t> </a:t>
            </a:r>
            <a:r>
              <a:rPr lang="en-US" sz="2400" dirty="0" err="1"/>
              <a:t>birimi</a:t>
            </a:r>
            <a:r>
              <a:rPr lang="en-US" sz="2400" dirty="0"/>
              <a:t> (</a:t>
            </a:r>
            <a:r>
              <a:rPr lang="en-US" sz="2400" dirty="0" err="1"/>
              <a:t>Adliye</a:t>
            </a:r>
            <a:r>
              <a:rPr lang="en-US" sz="2400" dirty="0"/>
              <a:t>, </a:t>
            </a:r>
            <a:r>
              <a:rPr lang="en-US" sz="2400" dirty="0" err="1"/>
              <a:t>Cezaevi</a:t>
            </a:r>
            <a:r>
              <a:rPr lang="en-US" sz="2400" dirty="0"/>
              <a:t> </a:t>
            </a:r>
            <a:r>
              <a:rPr lang="en-US" sz="2400" dirty="0" err="1"/>
              <a:t>v.b</a:t>
            </a:r>
            <a:r>
              <a:rPr lang="en-US" sz="2400" dirty="0"/>
              <a:t>.) </a:t>
            </a:r>
            <a:r>
              <a:rPr lang="en-US" sz="2400" dirty="0" err="1" smtClean="0"/>
              <a:t>bulunmaktadır</a:t>
            </a:r>
            <a:r>
              <a:rPr lang="en-US" sz="2400" dirty="0"/>
              <a:t>. Bu </a:t>
            </a:r>
            <a:r>
              <a:rPr lang="en-US" sz="2400" dirty="0" err="1"/>
              <a:t>birimlerde</a:t>
            </a:r>
            <a:r>
              <a:rPr lang="en-US" sz="2400" dirty="0"/>
              <a:t> </a:t>
            </a:r>
            <a:r>
              <a:rPr lang="en-US" sz="2400" dirty="0" err="1"/>
              <a:t>toplam</a:t>
            </a:r>
            <a:r>
              <a:rPr lang="en-US" sz="2400" dirty="0"/>
              <a:t> 40.000’i </a:t>
            </a:r>
            <a:r>
              <a:rPr lang="en-US" sz="2400" dirty="0" err="1"/>
              <a:t>aşkın</a:t>
            </a:r>
            <a:r>
              <a:rPr lang="en-US" sz="2400" dirty="0"/>
              <a:t> </a:t>
            </a:r>
            <a:r>
              <a:rPr lang="en-US" sz="2400" dirty="0" err="1"/>
              <a:t>bilgisayar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en-US" sz="2400" dirty="0"/>
              <a:t> </a:t>
            </a:r>
            <a:r>
              <a:rPr lang="en-US" sz="2400" dirty="0" err="1"/>
              <a:t>kullanıcı</a:t>
            </a:r>
            <a:r>
              <a:rPr lang="en-US" sz="2400" dirty="0"/>
              <a:t> </a:t>
            </a:r>
            <a:r>
              <a:rPr lang="en-US" sz="2400" dirty="0" err="1" smtClean="0"/>
              <a:t>çalışmaktadır</a:t>
            </a:r>
            <a:r>
              <a:rPr lang="en-US" sz="2400" dirty="0"/>
              <a:t>. Bu </a:t>
            </a:r>
            <a:r>
              <a:rPr lang="en-US" sz="2400" dirty="0" err="1"/>
              <a:t>büyüklükte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sistemde</a:t>
            </a:r>
            <a:r>
              <a:rPr lang="en-US" sz="2400" dirty="0"/>
              <a:t> en </a:t>
            </a:r>
            <a:r>
              <a:rPr lang="en-US" sz="2400" dirty="0" err="1"/>
              <a:t>önemli</a:t>
            </a:r>
            <a:r>
              <a:rPr lang="en-US" sz="2400" dirty="0"/>
              <a:t> </a:t>
            </a:r>
            <a:r>
              <a:rPr lang="en-US" sz="2400" dirty="0" err="1"/>
              <a:t>sıkıntı</a:t>
            </a:r>
            <a:r>
              <a:rPr lang="en-US" sz="2400" dirty="0"/>
              <a:t>, </a:t>
            </a:r>
            <a:r>
              <a:rPr lang="en-US" sz="2400" dirty="0" err="1"/>
              <a:t>merkezi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 smtClean="0"/>
              <a:t>yetkisiz</a:t>
            </a:r>
            <a:r>
              <a:rPr lang="en-US" sz="2400" dirty="0" smtClean="0"/>
              <a:t> </a:t>
            </a:r>
            <a:r>
              <a:rPr lang="en-US" sz="2400" dirty="0" err="1"/>
              <a:t>erişimlerin</a:t>
            </a:r>
            <a:r>
              <a:rPr lang="en-US" sz="2400" dirty="0"/>
              <a:t> </a:t>
            </a:r>
            <a:r>
              <a:rPr lang="en-US" sz="2400" dirty="0" err="1"/>
              <a:t>denetlenmesi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altında</a:t>
            </a:r>
            <a:r>
              <a:rPr lang="en-US" sz="2400" dirty="0"/>
              <a:t> </a:t>
            </a:r>
            <a:r>
              <a:rPr lang="en-US" sz="2400" dirty="0" err="1"/>
              <a:t>tutulmasıdır</a:t>
            </a:r>
            <a:r>
              <a:rPr lang="en-US" sz="2400" dirty="0"/>
              <a:t>. </a:t>
            </a:r>
            <a:r>
              <a:rPr lang="en-US" sz="2400" dirty="0" err="1"/>
              <a:t>Söz</a:t>
            </a:r>
            <a:r>
              <a:rPr lang="en-US" sz="2400" dirty="0"/>
              <a:t> </a:t>
            </a:r>
            <a:r>
              <a:rPr lang="en-US" sz="2400" dirty="0" err="1"/>
              <a:t>konusu</a:t>
            </a:r>
            <a:r>
              <a:rPr lang="en-US" sz="2400" dirty="0"/>
              <a:t> </a:t>
            </a:r>
            <a:r>
              <a:rPr lang="en-US" sz="2400" dirty="0" err="1"/>
              <a:t>kontrolün</a:t>
            </a:r>
            <a:r>
              <a:rPr lang="en-US" sz="2400" dirty="0"/>
              <a:t> </a:t>
            </a:r>
            <a:r>
              <a:rPr lang="en-US" sz="2400" dirty="0" err="1"/>
              <a:t>sağlanması</a:t>
            </a:r>
            <a:r>
              <a:rPr lang="en-US" sz="2400" dirty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,</a:t>
            </a:r>
            <a:endParaRPr lang="tr-TR" sz="2400" dirty="0"/>
          </a:p>
          <a:p>
            <a:pPr marL="342900" lvl="3" indent="-342900" algn="just">
              <a:buFont typeface="Arial" pitchFamily="34" charset="0"/>
              <a:buChar char="•"/>
            </a:pPr>
            <a:r>
              <a:rPr lang="en-US" sz="2400" dirty="0" smtClean="0"/>
              <a:t>Ana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Yedek</a:t>
            </a:r>
            <a:r>
              <a:rPr lang="en-US" sz="2400" dirty="0"/>
              <a:t> </a:t>
            </a:r>
            <a:r>
              <a:rPr lang="en-US" sz="2400" dirty="0" err="1"/>
              <a:t>bağlantılar</a:t>
            </a:r>
            <a:r>
              <a:rPr lang="en-US" sz="2400" dirty="0"/>
              <a:t>, </a:t>
            </a:r>
            <a:r>
              <a:rPr lang="en-US" sz="2400" dirty="0" err="1"/>
              <a:t>Uç</a:t>
            </a:r>
            <a:r>
              <a:rPr lang="en-US" sz="2400" dirty="0"/>
              <a:t> </a:t>
            </a:r>
            <a:r>
              <a:rPr lang="en-US" sz="2400" dirty="0" err="1"/>
              <a:t>birim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Merkezde</a:t>
            </a:r>
            <a:r>
              <a:rPr lang="en-US" sz="2400" dirty="0"/>
              <a:t> </a:t>
            </a:r>
            <a:r>
              <a:rPr lang="en-US" sz="2400" dirty="0" err="1"/>
              <a:t>kullanılan</a:t>
            </a:r>
            <a:r>
              <a:rPr lang="en-US" sz="2400" dirty="0"/>
              <a:t> router </a:t>
            </a:r>
            <a:r>
              <a:rPr lang="en-US" sz="2400" dirty="0" err="1"/>
              <a:t>cihazları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temel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performans</a:t>
            </a:r>
            <a:r>
              <a:rPr lang="en-US" sz="2400" dirty="0"/>
              <a:t>, </a:t>
            </a:r>
            <a:r>
              <a:rPr lang="en-US" sz="2400" dirty="0" err="1"/>
              <a:t>süreklilik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düzey</a:t>
            </a:r>
            <a:r>
              <a:rPr lang="en-US" sz="2400" dirty="0"/>
              <a:t> </a:t>
            </a:r>
            <a:r>
              <a:rPr lang="en-US" sz="2400" dirty="0" err="1"/>
              <a:t>güvenlik</a:t>
            </a:r>
            <a:r>
              <a:rPr lang="en-US" sz="2400" dirty="0"/>
              <a:t> </a:t>
            </a:r>
            <a:r>
              <a:rPr lang="en-US" sz="2400" dirty="0" err="1"/>
              <a:t>prensipleri</a:t>
            </a:r>
            <a:r>
              <a:rPr lang="en-US" sz="2400" dirty="0"/>
              <a:t>   </a:t>
            </a:r>
            <a:r>
              <a:rPr lang="en-US" sz="2400" dirty="0" err="1"/>
              <a:t>esas</a:t>
            </a:r>
            <a:r>
              <a:rPr lang="en-US" sz="2400" dirty="0"/>
              <a:t> </a:t>
            </a:r>
            <a:r>
              <a:rPr lang="en-US" sz="2400" dirty="0" err="1"/>
              <a:t>alınarak</a:t>
            </a:r>
            <a:r>
              <a:rPr lang="en-US" sz="2400" dirty="0"/>
              <a:t> </a:t>
            </a:r>
            <a:r>
              <a:rPr lang="en-US" sz="2400" dirty="0" err="1"/>
              <a:t>iletişimin</a:t>
            </a:r>
            <a:r>
              <a:rPr lang="en-US" sz="2400" dirty="0"/>
              <a:t> </a:t>
            </a:r>
            <a:r>
              <a:rPr lang="en-US" sz="2400" dirty="0" err="1"/>
              <a:t>sağlandığı</a:t>
            </a:r>
            <a:r>
              <a:rPr lang="en-US" sz="2400" dirty="0"/>
              <a:t> WAN </a:t>
            </a:r>
            <a:r>
              <a:rPr lang="en-US" sz="2400" dirty="0" err="1"/>
              <a:t>ortamındaki</a:t>
            </a:r>
            <a:r>
              <a:rPr lang="en-US" sz="2400" dirty="0"/>
              <a:t> </a:t>
            </a:r>
            <a:r>
              <a:rPr lang="en-US" sz="2400" dirty="0" err="1" smtClean="0"/>
              <a:t>tra</a:t>
            </a:r>
            <a:r>
              <a:rPr lang="tr-TR" sz="2400" dirty="0" smtClean="0"/>
              <a:t>ş</a:t>
            </a:r>
            <a:r>
              <a:rPr lang="en-US" sz="2400" dirty="0" smtClean="0"/>
              <a:t>k </a:t>
            </a:r>
            <a:r>
              <a:rPr lang="en-US" sz="2400" dirty="0"/>
              <a:t>DMVPN (</a:t>
            </a:r>
            <a:r>
              <a:rPr lang="en-US" sz="2400" dirty="0" err="1" smtClean="0"/>
              <a:t>Dinamik</a:t>
            </a:r>
            <a:r>
              <a:rPr lang="en-US" sz="2400" dirty="0" smtClean="0"/>
              <a:t> </a:t>
            </a:r>
            <a:r>
              <a:rPr lang="en-US" sz="2400" dirty="0"/>
              <a:t>Multipoint VPN) </a:t>
            </a:r>
            <a:r>
              <a:rPr lang="en-US" sz="2400" dirty="0" err="1"/>
              <a:t>yapısı</a:t>
            </a:r>
            <a:r>
              <a:rPr lang="en-US" sz="2400" dirty="0"/>
              <a:t> </a:t>
            </a:r>
            <a:r>
              <a:rPr lang="en-US" sz="2400" dirty="0" err="1"/>
              <a:t>içerisinde</a:t>
            </a:r>
            <a:r>
              <a:rPr lang="en-US" sz="2400" dirty="0"/>
              <a:t> </a:t>
            </a:r>
            <a:r>
              <a:rPr lang="en-US" sz="2400" dirty="0" err="1"/>
              <a:t>uluslararası</a:t>
            </a:r>
            <a:r>
              <a:rPr lang="en-US" sz="2400" dirty="0"/>
              <a:t> </a:t>
            </a:r>
            <a:r>
              <a:rPr lang="en-US" sz="2400" dirty="0" err="1"/>
              <a:t>otoritelerce</a:t>
            </a:r>
            <a:r>
              <a:rPr lang="en-US" sz="2400" dirty="0"/>
              <a:t> </a:t>
            </a:r>
            <a:r>
              <a:rPr lang="en-US" sz="2400" dirty="0" err="1"/>
              <a:t>kabul</a:t>
            </a:r>
            <a:r>
              <a:rPr lang="en-US" sz="2400" dirty="0"/>
              <a:t> </a:t>
            </a:r>
            <a:r>
              <a:rPr lang="en-US" sz="2400" dirty="0" err="1"/>
              <a:t>edilen</a:t>
            </a:r>
            <a:r>
              <a:rPr lang="en-US" sz="2400" dirty="0"/>
              <a:t> en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düzey</a:t>
            </a:r>
            <a:r>
              <a:rPr lang="en-US" sz="2400" dirty="0"/>
              <a:t> </a:t>
            </a:r>
            <a:r>
              <a:rPr lang="en-US" sz="2400" dirty="0" err="1"/>
              <a:t>yöntem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kripto</a:t>
            </a:r>
            <a:r>
              <a:rPr lang="en-US" sz="2400" dirty="0"/>
              <a:t> </a:t>
            </a:r>
            <a:r>
              <a:rPr lang="en-US" sz="2400" dirty="0" err="1"/>
              <a:t>algoritmalarıyla</a:t>
            </a:r>
            <a:r>
              <a:rPr lang="en-US" sz="2400" dirty="0"/>
              <a:t> </a:t>
            </a:r>
            <a:r>
              <a:rPr lang="en-US" sz="2400" dirty="0" err="1"/>
              <a:t>şifrelenmekte</a:t>
            </a:r>
            <a:r>
              <a:rPr lang="en-US" sz="2400" dirty="0"/>
              <a:t>, </a:t>
            </a:r>
            <a:r>
              <a:rPr lang="en-US" sz="2400" dirty="0" err="1"/>
              <a:t>özel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crypto authentication </a:t>
            </a:r>
            <a:r>
              <a:rPr lang="en-US" sz="2400" dirty="0" err="1"/>
              <a:t>üretilen</a:t>
            </a:r>
            <a:r>
              <a:rPr lang="en-US" sz="2400" dirty="0"/>
              <a:t> </a:t>
            </a:r>
            <a:r>
              <a:rPr lang="en-US" sz="2400" dirty="0" err="1"/>
              <a:t>özel</a:t>
            </a:r>
            <a:r>
              <a:rPr lang="en-US" sz="2400" dirty="0"/>
              <a:t> </a:t>
            </a:r>
            <a:r>
              <a:rPr lang="en-US" sz="2400" dirty="0" err="1" smtClean="0"/>
              <a:t>serti</a:t>
            </a:r>
            <a:r>
              <a:rPr lang="tr-TR" sz="2400" dirty="0" smtClean="0"/>
              <a:t>ş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/>
              <a:t>ile</a:t>
            </a:r>
            <a:r>
              <a:rPr lang="en-US" sz="2400" dirty="0"/>
              <a:t>  </a:t>
            </a:r>
            <a:r>
              <a:rPr lang="en-US" sz="2400" dirty="0" err="1" smtClean="0"/>
              <a:t>sağlanmakta</a:t>
            </a:r>
            <a:r>
              <a:rPr lang="en-US" sz="2400" dirty="0" smtClean="0"/>
              <a:t>,</a:t>
            </a:r>
            <a:endParaRPr lang="tr-T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50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BİLGİ SİSTEMİ NETWORK GÜVENLİK </a:t>
            </a:r>
            <a:r>
              <a:rPr lang="en-US" b="1" dirty="0" smtClean="0"/>
              <a:t>UYGULAMALARI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457200" lvl="3" indent="-342900" algn="just">
              <a:buFont typeface="Arial" pitchFamily="34" charset="0"/>
              <a:buChar char="•"/>
            </a:pPr>
            <a:r>
              <a:rPr lang="en-US" sz="2800" dirty="0" err="1"/>
              <a:t>Uç</a:t>
            </a:r>
            <a:r>
              <a:rPr lang="en-US" sz="2800" dirty="0"/>
              <a:t> </a:t>
            </a:r>
            <a:r>
              <a:rPr lang="en-US" sz="2800" dirty="0" err="1"/>
              <a:t>birim</a:t>
            </a:r>
            <a:r>
              <a:rPr lang="en-US" sz="2800" dirty="0"/>
              <a:t> router </a:t>
            </a:r>
            <a:r>
              <a:rPr lang="en-US" sz="2800" dirty="0" err="1"/>
              <a:t>cihazlarında</a:t>
            </a:r>
            <a:r>
              <a:rPr lang="en-US" sz="2800" dirty="0"/>
              <a:t> </a:t>
            </a:r>
            <a:r>
              <a:rPr lang="en-US" sz="2800" dirty="0" err="1"/>
              <a:t>uygulanan</a:t>
            </a:r>
            <a:r>
              <a:rPr lang="en-US" sz="2800" dirty="0"/>
              <a:t> </a:t>
            </a:r>
            <a:r>
              <a:rPr lang="en-US" sz="2800" dirty="0" err="1"/>
              <a:t>AccessList</a:t>
            </a:r>
            <a:r>
              <a:rPr lang="en-US" sz="2800" dirty="0"/>
              <a:t> </a:t>
            </a:r>
            <a:r>
              <a:rPr lang="en-US" sz="2800" dirty="0" err="1"/>
              <a:t>ler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birim</a:t>
            </a:r>
            <a:r>
              <a:rPr lang="en-US" sz="2800" dirty="0"/>
              <a:t> </a:t>
            </a:r>
            <a:r>
              <a:rPr lang="en-US" sz="2800" dirty="0" err="1"/>
              <a:t>kullanıcılarının</a:t>
            </a:r>
            <a:r>
              <a:rPr lang="en-US" sz="2800" dirty="0"/>
              <a:t> </a:t>
            </a:r>
            <a:r>
              <a:rPr lang="en-US" sz="2800" dirty="0" err="1"/>
              <a:t>yalnızca</a:t>
            </a:r>
            <a:r>
              <a:rPr lang="en-US" sz="2800" dirty="0"/>
              <a:t> </a:t>
            </a:r>
            <a:r>
              <a:rPr lang="en-US" sz="2800" dirty="0" err="1"/>
              <a:t>belirli</a:t>
            </a:r>
            <a:r>
              <a:rPr lang="en-US" sz="2800" dirty="0"/>
              <a:t> </a:t>
            </a:r>
            <a:r>
              <a:rPr lang="en-US" sz="2800" dirty="0" err="1"/>
              <a:t>adreslerle</a:t>
            </a:r>
            <a:r>
              <a:rPr lang="en-US" sz="2800" dirty="0"/>
              <a:t> </a:t>
            </a:r>
            <a:r>
              <a:rPr lang="en-US" sz="2800" dirty="0" err="1"/>
              <a:t>iletişimine</a:t>
            </a:r>
            <a:r>
              <a:rPr lang="en-US" sz="2800" dirty="0"/>
              <a:t> </a:t>
            </a:r>
            <a:r>
              <a:rPr lang="en-US" sz="2800" dirty="0" err="1"/>
              <a:t>izin</a:t>
            </a:r>
            <a:r>
              <a:rPr lang="en-US" sz="2800" dirty="0"/>
              <a:t> </a:t>
            </a:r>
            <a:r>
              <a:rPr lang="en-US" sz="2800" dirty="0" err="1"/>
              <a:t>verilmekte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kontrolsüz</a:t>
            </a:r>
            <a:r>
              <a:rPr lang="en-US" sz="2800" dirty="0"/>
              <a:t> </a:t>
            </a:r>
            <a:r>
              <a:rPr lang="en-US" sz="2800" dirty="0" err="1"/>
              <a:t>erişimler</a:t>
            </a:r>
            <a:r>
              <a:rPr lang="en-US" sz="2800" dirty="0"/>
              <a:t> </a:t>
            </a:r>
            <a:r>
              <a:rPr lang="en-US" sz="2800" dirty="0" err="1"/>
              <a:t>engellenerek</a:t>
            </a:r>
            <a:r>
              <a:rPr lang="en-US" sz="2800" dirty="0"/>
              <a:t> </a:t>
            </a:r>
            <a:r>
              <a:rPr lang="en-US" sz="2800" dirty="0" err="1"/>
              <a:t>izinsiz</a:t>
            </a:r>
            <a:r>
              <a:rPr lang="en-US" sz="2800" dirty="0"/>
              <a:t> </a:t>
            </a:r>
            <a:r>
              <a:rPr lang="en-US" sz="2800" dirty="0" err="1"/>
              <a:t>girişimler</a:t>
            </a:r>
            <a:r>
              <a:rPr lang="en-US" sz="2800" dirty="0"/>
              <a:t> </a:t>
            </a:r>
            <a:r>
              <a:rPr lang="en-US" sz="2800" dirty="0" err="1"/>
              <a:t>loglanmakta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pPr marL="457200" algn="just"/>
            <a:r>
              <a:rPr lang="en-US" sz="2800" dirty="0" err="1" smtClean="0"/>
              <a:t>Aynı</a:t>
            </a:r>
            <a:r>
              <a:rPr lang="en-US" sz="2800" dirty="0" smtClean="0"/>
              <a:t> </a:t>
            </a:r>
            <a:r>
              <a:rPr lang="en-US" sz="2800" dirty="0" err="1"/>
              <a:t>şekilde</a:t>
            </a:r>
            <a:r>
              <a:rPr lang="en-US" sz="2800" dirty="0"/>
              <a:t> UYAP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Merkezinde</a:t>
            </a:r>
            <a:r>
              <a:rPr lang="en-US" sz="2800" dirty="0"/>
              <a:t> </a:t>
            </a:r>
            <a:r>
              <a:rPr lang="en-US" sz="2800" dirty="0" err="1"/>
              <a:t>birim</a:t>
            </a:r>
            <a:r>
              <a:rPr lang="en-US" sz="2800" dirty="0"/>
              <a:t> </a:t>
            </a:r>
            <a:r>
              <a:rPr lang="en-US" sz="2800" dirty="0" err="1"/>
              <a:t>kullanıcılarına</a:t>
            </a:r>
            <a:r>
              <a:rPr lang="en-US" sz="2800" dirty="0"/>
              <a:t> </a:t>
            </a:r>
            <a:r>
              <a:rPr lang="en-US" sz="2800" dirty="0" err="1"/>
              <a:t>dair</a:t>
            </a:r>
            <a:r>
              <a:rPr lang="en-US" sz="2800" dirty="0"/>
              <a:t> </a:t>
            </a:r>
            <a:r>
              <a:rPr lang="en-US" sz="2800" dirty="0" err="1"/>
              <a:t>iletişim</a:t>
            </a:r>
            <a:r>
              <a:rPr lang="en-US" sz="2800" dirty="0"/>
              <a:t> </a:t>
            </a:r>
            <a:r>
              <a:rPr lang="en-US" sz="2800" dirty="0" err="1" smtClean="0"/>
              <a:t>tekrar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detaylı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tr-TR" sz="2800" dirty="0" smtClean="0"/>
              <a:t>ş</a:t>
            </a:r>
            <a:r>
              <a:rPr lang="en-US" sz="2800" dirty="0" err="1" smtClean="0"/>
              <a:t>rewall</a:t>
            </a:r>
            <a:r>
              <a:rPr lang="en-US" sz="2800" dirty="0" smtClean="0"/>
              <a:t> </a:t>
            </a:r>
            <a:r>
              <a:rPr lang="en-US" sz="2800" dirty="0" err="1"/>
              <a:t>kontrolünden</a:t>
            </a:r>
            <a:r>
              <a:rPr lang="en-US" sz="2800" dirty="0"/>
              <a:t> </a:t>
            </a:r>
            <a:r>
              <a:rPr lang="en-US" sz="2800" dirty="0" err="1"/>
              <a:t>geçmekte</a:t>
            </a:r>
            <a:r>
              <a:rPr lang="en-US" sz="2800" dirty="0"/>
              <a:t>, </a:t>
            </a:r>
            <a:r>
              <a:rPr lang="en-US" sz="2800" dirty="0" err="1"/>
              <a:t>izinsiz</a:t>
            </a:r>
            <a:r>
              <a:rPr lang="en-US" sz="2800" dirty="0"/>
              <a:t> </a:t>
            </a:r>
            <a:r>
              <a:rPr lang="en-US" sz="2800" dirty="0" err="1"/>
              <a:t>erişimler</a:t>
            </a:r>
            <a:r>
              <a:rPr lang="en-US" sz="2800" dirty="0"/>
              <a:t> </a:t>
            </a:r>
            <a:r>
              <a:rPr lang="en-US" sz="2800" dirty="0" err="1" smtClean="0"/>
              <a:t>engellenerek</a:t>
            </a:r>
            <a:r>
              <a:rPr lang="en-US" sz="2800" dirty="0" smtClean="0"/>
              <a:t>  </a:t>
            </a:r>
            <a:r>
              <a:rPr lang="en-US" sz="2800" dirty="0" err="1" smtClean="0"/>
              <a:t>loglanmakta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pPr marL="457200" algn="just"/>
            <a:r>
              <a:rPr lang="en-US" sz="2800" dirty="0" err="1" smtClean="0"/>
              <a:t>İzinli</a:t>
            </a:r>
            <a:r>
              <a:rPr lang="en-US" sz="2800" dirty="0" smtClean="0"/>
              <a:t> </a:t>
            </a:r>
            <a:r>
              <a:rPr lang="en-US" sz="2800" dirty="0" err="1"/>
              <a:t>erişimler</a:t>
            </a:r>
            <a:r>
              <a:rPr lang="en-US" sz="2800" dirty="0"/>
              <a:t> </a:t>
            </a:r>
            <a:r>
              <a:rPr lang="en-US" sz="2800" dirty="0" err="1"/>
              <a:t>arasında</a:t>
            </a:r>
            <a:r>
              <a:rPr lang="en-US" sz="2800" dirty="0"/>
              <a:t> </a:t>
            </a:r>
            <a:r>
              <a:rPr lang="en-US" sz="2800" dirty="0" err="1"/>
              <a:t>atak</a:t>
            </a:r>
            <a:r>
              <a:rPr lang="en-US" sz="2800" dirty="0"/>
              <a:t> vb. </a:t>
            </a:r>
            <a:r>
              <a:rPr lang="en-US" sz="2800" dirty="0" err="1"/>
              <a:t>unsurlar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 smtClean="0"/>
              <a:t>tra</a:t>
            </a:r>
            <a:r>
              <a:rPr lang="tr-TR" sz="2800" dirty="0" smtClean="0"/>
              <a:t>ş</a:t>
            </a:r>
            <a:r>
              <a:rPr lang="en-US" sz="2800" dirty="0" smtClean="0"/>
              <a:t>k </a:t>
            </a:r>
            <a:r>
              <a:rPr lang="en-US" sz="2800" dirty="0"/>
              <a:t>IPS </a:t>
            </a:r>
            <a:r>
              <a:rPr lang="en-US" sz="2800" dirty="0" err="1"/>
              <a:t>kontrolünden</a:t>
            </a:r>
            <a:r>
              <a:rPr lang="en-US" sz="2800" dirty="0"/>
              <a:t> </a:t>
            </a:r>
            <a:r>
              <a:rPr lang="en-US" sz="2800" dirty="0" err="1"/>
              <a:t>geçerek</a:t>
            </a:r>
            <a:r>
              <a:rPr lang="en-US" sz="2800" dirty="0"/>
              <a:t>  </a:t>
            </a:r>
            <a:r>
              <a:rPr lang="en-US" sz="2800" dirty="0" err="1"/>
              <a:t>engellenmekte</a:t>
            </a:r>
            <a:r>
              <a:rPr lang="en-US" sz="2800" dirty="0"/>
              <a:t> 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loglanmakta</a:t>
            </a:r>
            <a:r>
              <a:rPr lang="en-US" sz="2800" dirty="0" smtClean="0"/>
              <a:t>,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58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BİLGİ SİSTEMİ NETWORK GÜVENLİK </a:t>
            </a:r>
            <a:r>
              <a:rPr lang="en-US" b="1" dirty="0" smtClean="0"/>
              <a:t>UYGULAMALARI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/>
              <a:t>Tüm</a:t>
            </a:r>
            <a:r>
              <a:rPr lang="en-US" sz="2800" dirty="0"/>
              <a:t> router </a:t>
            </a:r>
            <a:r>
              <a:rPr lang="en-US" sz="2800" dirty="0" err="1"/>
              <a:t>cihazlarında</a:t>
            </a:r>
            <a:r>
              <a:rPr lang="en-US" sz="2800" dirty="0"/>
              <a:t> </a:t>
            </a:r>
            <a:r>
              <a:rPr lang="en-US" sz="2800" dirty="0" err="1"/>
              <a:t>güncel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en 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 smtClean="0"/>
              <a:t>Ios</a:t>
            </a:r>
            <a:r>
              <a:rPr lang="en-US" sz="2800" dirty="0" smtClean="0"/>
              <a:t>/</a:t>
            </a:r>
            <a:r>
              <a:rPr lang="tr-TR" sz="2800" dirty="0" smtClean="0"/>
              <a:t>ş</a:t>
            </a:r>
            <a:r>
              <a:rPr lang="en-US" sz="2800" dirty="0" err="1" smtClean="0"/>
              <a:t>rmware</a:t>
            </a:r>
            <a:r>
              <a:rPr lang="en-US" sz="2800" dirty="0" smtClean="0"/>
              <a:t> </a:t>
            </a:r>
            <a:r>
              <a:rPr lang="en-US" sz="2800" dirty="0" err="1"/>
              <a:t>versiyonları</a:t>
            </a:r>
            <a:r>
              <a:rPr lang="en-US" sz="2800" dirty="0"/>
              <a:t> </a:t>
            </a:r>
            <a:r>
              <a:rPr lang="en-US" sz="2800" dirty="0" err="1" smtClean="0"/>
              <a:t>kullanılmakta</a:t>
            </a:r>
            <a:r>
              <a:rPr lang="en-US" sz="2800" dirty="0"/>
              <a:t>,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cihazlar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güvenlik</a:t>
            </a:r>
            <a:r>
              <a:rPr lang="en-US" sz="2800" dirty="0"/>
              <a:t> </a:t>
            </a:r>
            <a:r>
              <a:rPr lang="en-US" sz="2800" dirty="0" err="1"/>
              <a:t>açığına</a:t>
            </a:r>
            <a:r>
              <a:rPr lang="en-US" sz="2800" dirty="0"/>
              <a:t> </a:t>
            </a:r>
            <a:r>
              <a:rPr lang="en-US" sz="2800" dirty="0" err="1"/>
              <a:t>neden</a:t>
            </a:r>
            <a:r>
              <a:rPr lang="en-US" sz="2800" dirty="0"/>
              <a:t> </a:t>
            </a:r>
            <a:r>
              <a:rPr lang="en-US" sz="2800" dirty="0" err="1"/>
              <a:t>olabilecek</a:t>
            </a:r>
            <a:r>
              <a:rPr lang="en-US" sz="2800" dirty="0"/>
              <a:t> </a:t>
            </a:r>
            <a:r>
              <a:rPr lang="en-US" sz="2800" dirty="0" err="1"/>
              <a:t>servisler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tanımlamalar</a:t>
            </a:r>
            <a:r>
              <a:rPr lang="en-US" sz="2800" dirty="0"/>
              <a:t> (CDP (Cisco Discovery Protocol), </a:t>
            </a:r>
            <a:r>
              <a:rPr lang="en-US" sz="2800" dirty="0" err="1" smtClean="0"/>
              <a:t>proxyarp</a:t>
            </a:r>
            <a:r>
              <a:rPr lang="en-US" sz="2800" dirty="0"/>
              <a:t>, redirection (</a:t>
            </a:r>
            <a:r>
              <a:rPr lang="en-US" sz="2800" dirty="0" err="1"/>
              <a:t>Yönlendirme</a:t>
            </a:r>
            <a:r>
              <a:rPr lang="en-US" sz="2800" dirty="0"/>
              <a:t>)  </a:t>
            </a:r>
            <a:r>
              <a:rPr lang="en-US" sz="2800" dirty="0" err="1"/>
              <a:t>vb</a:t>
            </a:r>
            <a:r>
              <a:rPr lang="en-US" sz="2800" dirty="0"/>
              <a:t>) </a:t>
            </a:r>
            <a:r>
              <a:rPr lang="en-US" sz="2800" dirty="0" err="1"/>
              <a:t>kullanılmamakta</a:t>
            </a:r>
            <a:r>
              <a:rPr lang="en-US" sz="2800" dirty="0"/>
              <a:t>,</a:t>
            </a:r>
            <a:endParaRPr lang="en-US" sz="3600" dirty="0"/>
          </a:p>
          <a:p>
            <a:pPr algn="just"/>
            <a:r>
              <a:rPr lang="en-US" sz="2800" dirty="0"/>
              <a:t>Router </a:t>
            </a:r>
            <a:r>
              <a:rPr lang="en-US" sz="2800" dirty="0" err="1"/>
              <a:t>cihazlarına</a:t>
            </a:r>
            <a:r>
              <a:rPr lang="en-US" sz="2800" dirty="0"/>
              <a:t> </a:t>
            </a:r>
            <a:r>
              <a:rPr lang="en-US" sz="2800" dirty="0" err="1"/>
              <a:t>erişim</a:t>
            </a:r>
            <a:r>
              <a:rPr lang="en-US" sz="2800" dirty="0"/>
              <a:t> </a:t>
            </a:r>
            <a:r>
              <a:rPr lang="en-US" sz="2800" dirty="0" err="1"/>
              <a:t>yalnızca</a:t>
            </a:r>
            <a:r>
              <a:rPr lang="en-US" sz="2800" dirty="0"/>
              <a:t> </a:t>
            </a:r>
            <a:r>
              <a:rPr lang="en-US" sz="2800" dirty="0" err="1"/>
              <a:t>şifreli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SSH (Secure Shell/</a:t>
            </a:r>
            <a:r>
              <a:rPr lang="en-US" sz="2800" dirty="0" err="1"/>
              <a:t>Güvenli</a:t>
            </a:r>
            <a:r>
              <a:rPr lang="en-US" sz="2800" dirty="0"/>
              <a:t> </a:t>
            </a:r>
            <a:r>
              <a:rPr lang="en-US" sz="2800" dirty="0" err="1"/>
              <a:t>Kabuk</a:t>
            </a:r>
            <a:r>
              <a:rPr lang="en-US" sz="2800" dirty="0"/>
              <a:t>) </a:t>
            </a:r>
            <a:r>
              <a:rPr lang="en-US" sz="2800" dirty="0" err="1"/>
              <a:t>protokolü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yalnızca</a:t>
            </a:r>
            <a:r>
              <a:rPr lang="en-US" sz="2800" dirty="0"/>
              <a:t> </a:t>
            </a:r>
            <a:r>
              <a:rPr lang="en-US" sz="2800" dirty="0" err="1"/>
              <a:t>belirli</a:t>
            </a:r>
            <a:r>
              <a:rPr lang="en-US" sz="2800" dirty="0"/>
              <a:t> </a:t>
            </a:r>
            <a:r>
              <a:rPr lang="en-US" sz="2800" dirty="0" err="1"/>
              <a:t>adreslere</a:t>
            </a:r>
            <a:r>
              <a:rPr lang="en-US" sz="2800" dirty="0"/>
              <a:t> </a:t>
            </a:r>
            <a:r>
              <a:rPr lang="en-US" sz="2800" dirty="0" err="1"/>
              <a:t>sahip</a:t>
            </a:r>
            <a:r>
              <a:rPr lang="en-US" sz="2800" dirty="0"/>
              <a:t> </a:t>
            </a:r>
            <a:r>
              <a:rPr lang="en-US" sz="2800" dirty="0" err="1"/>
              <a:t>kişiler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sağlanmakta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erişimler</a:t>
            </a:r>
            <a:r>
              <a:rPr lang="en-US" sz="2800" dirty="0"/>
              <a:t> </a:t>
            </a:r>
            <a:r>
              <a:rPr lang="en-US" sz="2800" dirty="0" err="1"/>
              <a:t>engellenmekte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loglanmakta</a:t>
            </a:r>
            <a:r>
              <a:rPr lang="en-US" sz="2800" dirty="0" smtClean="0"/>
              <a:t>,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468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BİLGİ SİSTEMİ NETWORK GÜVENLİK </a:t>
            </a:r>
            <a:r>
              <a:rPr lang="en-US" b="1" dirty="0" smtClean="0"/>
              <a:t>UYGULAMALARI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algn="just"/>
            <a:r>
              <a:rPr lang="en-US" sz="2800" dirty="0" err="1"/>
              <a:t>Birim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 </a:t>
            </a:r>
            <a:r>
              <a:rPr lang="en-US" sz="2800" dirty="0" err="1"/>
              <a:t>networkündeki</a:t>
            </a:r>
            <a:r>
              <a:rPr lang="en-US" sz="2800" dirty="0"/>
              <a:t> </a:t>
            </a:r>
            <a:r>
              <a:rPr lang="en-US" sz="2800" dirty="0" err="1"/>
              <a:t>iletişim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tra</a:t>
            </a:r>
            <a:r>
              <a:rPr lang="tr-TR" sz="2800" dirty="0" smtClean="0"/>
              <a:t>fi</a:t>
            </a:r>
            <a:r>
              <a:rPr lang="en-US" sz="2800" dirty="0" smtClean="0"/>
              <a:t>k </a:t>
            </a:r>
            <a:r>
              <a:rPr lang="en-US" sz="2800" dirty="0" err="1"/>
              <a:t>akışları</a:t>
            </a:r>
            <a:r>
              <a:rPr lang="en-US" sz="2800" dirty="0"/>
              <a:t> </a:t>
            </a:r>
            <a:r>
              <a:rPr lang="en-US" sz="2800" dirty="0" err="1"/>
              <a:t>düzenli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gözlenmekte</a:t>
            </a:r>
            <a:r>
              <a:rPr lang="en-US" sz="2800" dirty="0"/>
              <a:t>, </a:t>
            </a:r>
            <a:r>
              <a:rPr lang="en-US" sz="2800" dirty="0" err="1"/>
              <a:t>izinli</a:t>
            </a:r>
            <a:r>
              <a:rPr lang="en-US" sz="2800" dirty="0"/>
              <a:t> </a:t>
            </a:r>
            <a:r>
              <a:rPr lang="en-US" sz="2800" dirty="0" err="1"/>
              <a:t>erişimler</a:t>
            </a:r>
            <a:r>
              <a:rPr lang="en-US" sz="2800" dirty="0"/>
              <a:t> </a:t>
            </a:r>
            <a:r>
              <a:rPr lang="en-US" sz="2800" dirty="0" err="1"/>
              <a:t>içerisinde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olumsuz</a:t>
            </a:r>
            <a:r>
              <a:rPr lang="en-US" sz="2800" dirty="0"/>
              <a:t> </a:t>
            </a:r>
            <a:r>
              <a:rPr lang="en-US" sz="2800" dirty="0" err="1"/>
              <a:t>hareketler</a:t>
            </a:r>
            <a:r>
              <a:rPr lang="en-US" sz="2800" dirty="0"/>
              <a:t> </a:t>
            </a:r>
            <a:r>
              <a:rPr lang="en-US" sz="2800" dirty="0" err="1"/>
              <a:t>tespit</a:t>
            </a:r>
            <a:r>
              <a:rPr lang="en-US" sz="2800" dirty="0"/>
              <a:t> </a:t>
            </a:r>
            <a:r>
              <a:rPr lang="en-US" sz="2800" dirty="0" err="1"/>
              <a:t>edilerek</a:t>
            </a:r>
            <a:r>
              <a:rPr lang="en-US" sz="2800" dirty="0"/>
              <a:t> </a:t>
            </a:r>
            <a:r>
              <a:rPr lang="en-US" sz="2800" dirty="0" err="1"/>
              <a:t>müdahale</a:t>
            </a:r>
            <a:r>
              <a:rPr lang="en-US" sz="2800" dirty="0"/>
              <a:t> </a:t>
            </a:r>
            <a:r>
              <a:rPr lang="en-US" sz="2800" dirty="0" err="1"/>
              <a:t>edilmekte</a:t>
            </a:r>
            <a:r>
              <a:rPr lang="en-US" sz="2800" dirty="0"/>
              <a:t>,</a:t>
            </a:r>
          </a:p>
          <a:p>
            <a:pPr marL="457200" algn="just"/>
            <a:r>
              <a:rPr lang="en-US" sz="2800" dirty="0"/>
              <a:t>QOS </a:t>
            </a:r>
            <a:r>
              <a:rPr lang="en-US" sz="2800" dirty="0" err="1"/>
              <a:t>uygulanarak</a:t>
            </a:r>
            <a:r>
              <a:rPr lang="en-US" sz="2800" dirty="0"/>
              <a:t> </a:t>
            </a:r>
            <a:r>
              <a:rPr lang="en-US" sz="2800" dirty="0" err="1"/>
              <a:t>merkezden</a:t>
            </a:r>
            <a:r>
              <a:rPr lang="en-US" sz="2800" dirty="0"/>
              <a:t> </a:t>
            </a:r>
            <a:r>
              <a:rPr lang="en-US" sz="2800" dirty="0" err="1"/>
              <a:t>sağlanan</a:t>
            </a:r>
            <a:r>
              <a:rPr lang="en-US" sz="2800" dirty="0"/>
              <a:t> </a:t>
            </a:r>
            <a:r>
              <a:rPr lang="en-US" sz="2800" dirty="0" err="1"/>
              <a:t>servisler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servisleri</a:t>
            </a:r>
            <a:r>
              <a:rPr lang="en-US" sz="2800" dirty="0"/>
              <a:t> </a:t>
            </a:r>
            <a:r>
              <a:rPr lang="en-US" sz="2800" dirty="0" err="1"/>
              <a:t>sunan</a:t>
            </a:r>
            <a:r>
              <a:rPr lang="en-US" sz="2800" dirty="0"/>
              <a:t> </a:t>
            </a:r>
            <a:r>
              <a:rPr lang="en-US" sz="2800" dirty="0" err="1"/>
              <a:t>sunuculara</a:t>
            </a:r>
            <a:r>
              <a:rPr lang="en-US" sz="2800" dirty="0"/>
              <a:t> </a:t>
            </a:r>
            <a:r>
              <a:rPr lang="en-US" sz="2800" dirty="0" err="1"/>
              <a:t>dair</a:t>
            </a:r>
            <a:r>
              <a:rPr lang="en-US" sz="2800" dirty="0"/>
              <a:t> </a:t>
            </a:r>
            <a:r>
              <a:rPr lang="en-US" sz="2800" dirty="0" err="1" smtClean="0"/>
              <a:t>tra</a:t>
            </a:r>
            <a:r>
              <a:rPr lang="tr-TR" sz="2800" dirty="0" smtClean="0"/>
              <a:t>fi</a:t>
            </a:r>
            <a:r>
              <a:rPr lang="en-US" sz="2800" dirty="0" smtClean="0"/>
              <a:t>k </a:t>
            </a:r>
            <a:r>
              <a:rPr lang="en-US" sz="2800" dirty="0" err="1"/>
              <a:t>sını</a:t>
            </a:r>
            <a:r>
              <a:rPr lang="tr-TR" sz="2800" dirty="0"/>
              <a:t>fl</a:t>
            </a:r>
            <a:r>
              <a:rPr lang="en-US" sz="2800" dirty="0" err="1"/>
              <a:t>andırılmakta</a:t>
            </a:r>
            <a:r>
              <a:rPr lang="en-US" sz="2800" dirty="0"/>
              <a:t>, </a:t>
            </a:r>
            <a:r>
              <a:rPr lang="en-US" sz="2800" dirty="0" err="1"/>
              <a:t>sını</a:t>
            </a:r>
            <a:r>
              <a:rPr lang="tr-TR" sz="2800" dirty="0"/>
              <a:t>fl</a:t>
            </a:r>
            <a:r>
              <a:rPr lang="en-US" sz="2800" dirty="0" err="1"/>
              <a:t>andırılan</a:t>
            </a:r>
            <a:r>
              <a:rPr lang="en-US" sz="2800" dirty="0"/>
              <a:t> her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tra</a:t>
            </a:r>
            <a:r>
              <a:rPr lang="tr-TR" sz="2800" dirty="0" smtClean="0"/>
              <a:t>fi</a:t>
            </a:r>
            <a:r>
              <a:rPr lang="en-US" sz="2800" dirty="0" smtClean="0"/>
              <a:t>k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policy </a:t>
            </a:r>
            <a:r>
              <a:rPr lang="en-US" sz="2800" dirty="0" err="1"/>
              <a:t>uygulanmakta</a:t>
            </a:r>
            <a:r>
              <a:rPr lang="en-US" sz="2800" dirty="0"/>
              <a:t>,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servise</a:t>
            </a:r>
            <a:r>
              <a:rPr lang="en-US" sz="2800" dirty="0"/>
              <a:t> </a:t>
            </a:r>
            <a:r>
              <a:rPr lang="en-US" sz="2800" dirty="0" err="1"/>
              <a:t>dair</a:t>
            </a:r>
            <a:r>
              <a:rPr lang="en-US" sz="2800" dirty="0"/>
              <a:t> </a:t>
            </a:r>
            <a:r>
              <a:rPr lang="en-US" sz="2800" dirty="0" err="1" smtClean="0"/>
              <a:t>tra</a:t>
            </a:r>
            <a:r>
              <a:rPr lang="tr-TR" sz="2800" dirty="0" smtClean="0"/>
              <a:t>fi</a:t>
            </a:r>
            <a:r>
              <a:rPr lang="en-US" sz="2800" dirty="0" err="1" smtClean="0"/>
              <a:t>ğin</a:t>
            </a:r>
            <a:r>
              <a:rPr lang="en-US" sz="2800" dirty="0" smtClean="0"/>
              <a:t> </a:t>
            </a:r>
            <a:r>
              <a:rPr lang="en-US" sz="2800" dirty="0" err="1"/>
              <a:t>anormal</a:t>
            </a:r>
            <a:r>
              <a:rPr lang="en-US" sz="2800" dirty="0"/>
              <a:t> </a:t>
            </a:r>
            <a:r>
              <a:rPr lang="en-US" sz="2800" dirty="0" err="1"/>
              <a:t>seyri</a:t>
            </a:r>
            <a:r>
              <a:rPr lang="en-US" sz="2800" dirty="0"/>
              <a:t> </a:t>
            </a:r>
            <a:r>
              <a:rPr lang="en-US" sz="2800" dirty="0" err="1"/>
              <a:t>engellenmekte</a:t>
            </a:r>
            <a:r>
              <a:rPr lang="en-US" sz="2800" dirty="0"/>
              <a:t>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25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BİLGİ SİSTEMİ NETWORK GÜVENLİK </a:t>
            </a:r>
            <a:r>
              <a:rPr lang="en-US" b="1" dirty="0" smtClean="0"/>
              <a:t>UYGULAMALARI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700" dirty="0" err="1"/>
              <a:t>Yine</a:t>
            </a:r>
            <a:r>
              <a:rPr lang="en-US" sz="2700" dirty="0"/>
              <a:t> router </a:t>
            </a:r>
            <a:r>
              <a:rPr lang="en-US" sz="2700" dirty="0" err="1"/>
              <a:t>cihazlarına</a:t>
            </a:r>
            <a:r>
              <a:rPr lang="en-US" sz="2700" dirty="0"/>
              <a:t> </a:t>
            </a:r>
            <a:r>
              <a:rPr lang="en-US" sz="2700" dirty="0" err="1"/>
              <a:t>erişim</a:t>
            </a:r>
            <a:r>
              <a:rPr lang="en-US" sz="2700" dirty="0"/>
              <a:t> </a:t>
            </a:r>
            <a:r>
              <a:rPr lang="en-US" sz="2700" dirty="0" err="1"/>
              <a:t>hakkı</a:t>
            </a:r>
            <a:r>
              <a:rPr lang="en-US" sz="2700" dirty="0"/>
              <a:t> TACACS (Terminal Access Controller Access Control System) </a:t>
            </a:r>
            <a:r>
              <a:rPr lang="en-US" sz="2700" dirty="0" err="1"/>
              <a:t>servisi</a:t>
            </a:r>
            <a:r>
              <a:rPr lang="en-US" sz="2700" dirty="0"/>
              <a:t> </a:t>
            </a:r>
            <a:r>
              <a:rPr lang="en-US" sz="2700" dirty="0" err="1"/>
              <a:t>ile</a:t>
            </a:r>
            <a:r>
              <a:rPr lang="en-US" sz="2700" dirty="0"/>
              <a:t> </a:t>
            </a:r>
            <a:r>
              <a:rPr lang="en-US" sz="2700" dirty="0" err="1"/>
              <a:t>sağlanmakta</a:t>
            </a:r>
            <a:r>
              <a:rPr lang="en-US" sz="2700" dirty="0"/>
              <a:t>, </a:t>
            </a:r>
            <a:r>
              <a:rPr lang="en-US" sz="2700" dirty="0" err="1"/>
              <a:t>cihazlar</a:t>
            </a:r>
            <a:r>
              <a:rPr lang="en-US" sz="2700" dirty="0"/>
              <a:t> </a:t>
            </a:r>
            <a:r>
              <a:rPr lang="en-US" sz="2700" dirty="0" err="1"/>
              <a:t>üzerindeki</a:t>
            </a:r>
            <a:r>
              <a:rPr lang="en-US" sz="2700" dirty="0"/>
              <a:t> </a:t>
            </a:r>
            <a:r>
              <a:rPr lang="en-US" sz="2700" dirty="0" err="1"/>
              <a:t>hak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tanımlama</a:t>
            </a:r>
            <a:r>
              <a:rPr lang="en-US" sz="2700" dirty="0"/>
              <a:t> </a:t>
            </a:r>
            <a:r>
              <a:rPr lang="en-US" sz="2700" dirty="0" err="1"/>
              <a:t>yetkileri</a:t>
            </a:r>
            <a:r>
              <a:rPr lang="en-US" sz="2700" dirty="0"/>
              <a:t> </a:t>
            </a:r>
            <a:r>
              <a:rPr lang="en-US" sz="2700" dirty="0" err="1"/>
              <a:t>kullanıcı</a:t>
            </a:r>
            <a:r>
              <a:rPr lang="en-US" sz="2700" dirty="0"/>
              <a:t> </a:t>
            </a:r>
            <a:r>
              <a:rPr lang="en-US" sz="2700" dirty="0" err="1"/>
              <a:t>seviyelerine</a:t>
            </a:r>
            <a:r>
              <a:rPr lang="en-US" sz="2700" dirty="0"/>
              <a:t> </a:t>
            </a:r>
            <a:r>
              <a:rPr lang="en-US" sz="2700" dirty="0" err="1"/>
              <a:t>göre</a:t>
            </a:r>
            <a:r>
              <a:rPr lang="en-US" sz="2700" dirty="0"/>
              <a:t> </a:t>
            </a:r>
            <a:r>
              <a:rPr lang="en-US" sz="2700" dirty="0" err="1"/>
              <a:t>belirlenmekte</a:t>
            </a:r>
            <a:r>
              <a:rPr lang="en-US" sz="2700" dirty="0"/>
              <a:t>, </a:t>
            </a:r>
            <a:r>
              <a:rPr lang="en-US" sz="2700" dirty="0" err="1"/>
              <a:t>cihazlar</a:t>
            </a:r>
            <a:r>
              <a:rPr lang="en-US" sz="2700" dirty="0"/>
              <a:t> </a:t>
            </a:r>
            <a:r>
              <a:rPr lang="en-US" sz="2700" dirty="0" err="1"/>
              <a:t>üzerindeki</a:t>
            </a:r>
            <a:r>
              <a:rPr lang="en-US" sz="2700" dirty="0"/>
              <a:t> </a:t>
            </a:r>
            <a:r>
              <a:rPr lang="en-US" sz="2700" dirty="0" err="1"/>
              <a:t>tüm</a:t>
            </a:r>
            <a:r>
              <a:rPr lang="en-US" sz="2700" dirty="0"/>
              <a:t> </a:t>
            </a:r>
            <a:r>
              <a:rPr lang="en-US" sz="2700" dirty="0" err="1"/>
              <a:t>işlem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hareketler</a:t>
            </a:r>
            <a:r>
              <a:rPr lang="en-US" sz="2700" dirty="0"/>
              <a:t>  </a:t>
            </a:r>
            <a:r>
              <a:rPr lang="en-US" sz="2700" dirty="0" err="1"/>
              <a:t>loglanmakta</a:t>
            </a:r>
            <a:r>
              <a:rPr lang="en-US" sz="2700" dirty="0"/>
              <a:t>,</a:t>
            </a:r>
          </a:p>
          <a:p>
            <a:pPr algn="just"/>
            <a:r>
              <a:rPr lang="en-US" sz="2700" dirty="0" err="1"/>
              <a:t>Yine</a:t>
            </a:r>
            <a:r>
              <a:rPr lang="en-US" sz="2700" dirty="0"/>
              <a:t> SNMP (Simple Network Management Protocol </a:t>
            </a:r>
            <a:r>
              <a:rPr lang="en-US" sz="2700" dirty="0" err="1" smtClean="0"/>
              <a:t>Basit</a:t>
            </a:r>
            <a:r>
              <a:rPr lang="en-US" sz="2700" dirty="0" smtClean="0"/>
              <a:t> </a:t>
            </a:r>
            <a:r>
              <a:rPr lang="en-US" sz="2700" dirty="0" err="1"/>
              <a:t>Ağ</a:t>
            </a:r>
            <a:r>
              <a:rPr lang="en-US" sz="2700" dirty="0"/>
              <a:t> </a:t>
            </a:r>
            <a:r>
              <a:rPr lang="en-US" sz="2700" dirty="0" err="1"/>
              <a:t>Yönetim</a:t>
            </a:r>
            <a:r>
              <a:rPr lang="en-US" sz="2700" dirty="0"/>
              <a:t> </a:t>
            </a:r>
            <a:r>
              <a:rPr lang="en-US" sz="2700" dirty="0" err="1" smtClean="0"/>
              <a:t>Protokolü</a:t>
            </a:r>
            <a:r>
              <a:rPr lang="en-US" sz="2700" dirty="0"/>
              <a:t>) </a:t>
            </a:r>
            <a:r>
              <a:rPr lang="en-US" sz="2700" dirty="0" err="1"/>
              <a:t>erişimleri</a:t>
            </a:r>
            <a:r>
              <a:rPr lang="en-US" sz="2700" dirty="0"/>
              <a:t> </a:t>
            </a:r>
            <a:r>
              <a:rPr lang="en-US" sz="2700" dirty="0" err="1"/>
              <a:t>yetkili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yetkisiz</a:t>
            </a:r>
            <a:r>
              <a:rPr lang="en-US" sz="2700" dirty="0"/>
              <a:t> </a:t>
            </a:r>
            <a:r>
              <a:rPr lang="en-US" sz="2700" dirty="0" err="1"/>
              <a:t>seviyeler</a:t>
            </a:r>
            <a:r>
              <a:rPr lang="en-US" sz="2700" dirty="0"/>
              <a:t> </a:t>
            </a:r>
            <a:r>
              <a:rPr lang="en-US" sz="2700" dirty="0" err="1"/>
              <a:t>için</a:t>
            </a:r>
            <a:r>
              <a:rPr lang="en-US" sz="2700" dirty="0"/>
              <a:t> </a:t>
            </a:r>
            <a:r>
              <a:rPr lang="en-US" sz="2700" dirty="0" err="1" smtClean="0"/>
              <a:t>sını</a:t>
            </a:r>
            <a:r>
              <a:rPr lang="tr-TR" sz="2700" dirty="0" smtClean="0"/>
              <a:t>fl</a:t>
            </a:r>
            <a:r>
              <a:rPr lang="en-US" sz="2700" dirty="0" err="1" smtClean="0"/>
              <a:t>andırılmakta</a:t>
            </a:r>
            <a:r>
              <a:rPr lang="en-US" sz="2700" dirty="0"/>
              <a:t>, </a:t>
            </a:r>
            <a:r>
              <a:rPr lang="en-US" sz="2700" dirty="0" err="1"/>
              <a:t>bu</a:t>
            </a:r>
            <a:r>
              <a:rPr lang="en-US" sz="2700" dirty="0"/>
              <a:t> </a:t>
            </a:r>
            <a:r>
              <a:rPr lang="en-US" sz="2700" dirty="0" err="1"/>
              <a:t>erişimlerin</a:t>
            </a:r>
            <a:r>
              <a:rPr lang="en-US" sz="2700" dirty="0"/>
              <a:t> </a:t>
            </a:r>
            <a:r>
              <a:rPr lang="en-US" sz="2700" dirty="0" err="1"/>
              <a:t>yalnızca</a:t>
            </a:r>
            <a:r>
              <a:rPr lang="en-US" sz="2700" dirty="0"/>
              <a:t> </a:t>
            </a:r>
            <a:r>
              <a:rPr lang="en-US" sz="2700" dirty="0" err="1"/>
              <a:t>belirli</a:t>
            </a:r>
            <a:r>
              <a:rPr lang="en-US" sz="2700" dirty="0"/>
              <a:t> </a:t>
            </a:r>
            <a:r>
              <a:rPr lang="en-US" sz="2700" dirty="0" err="1"/>
              <a:t>adresler</a:t>
            </a:r>
            <a:r>
              <a:rPr lang="en-US" sz="2700" dirty="0"/>
              <a:t> </a:t>
            </a:r>
            <a:r>
              <a:rPr lang="en-US" sz="2700" dirty="0" err="1"/>
              <a:t>üzerinden</a:t>
            </a:r>
            <a:r>
              <a:rPr lang="en-US" sz="2700" dirty="0"/>
              <a:t> </a:t>
            </a:r>
            <a:r>
              <a:rPr lang="en-US" sz="2700" dirty="0" err="1"/>
              <a:t>sağlanmasına</a:t>
            </a:r>
            <a:r>
              <a:rPr lang="en-US" sz="2700" dirty="0"/>
              <a:t> </a:t>
            </a:r>
            <a:r>
              <a:rPr lang="en-US" sz="2700" dirty="0" err="1"/>
              <a:t>izin</a:t>
            </a:r>
            <a:r>
              <a:rPr lang="en-US" sz="2700" dirty="0"/>
              <a:t> </a:t>
            </a:r>
            <a:r>
              <a:rPr lang="en-US" sz="2700" dirty="0" err="1"/>
              <a:t>verilmekte</a:t>
            </a:r>
            <a:r>
              <a:rPr lang="en-US" sz="2700" dirty="0"/>
              <a:t>, </a:t>
            </a:r>
            <a:r>
              <a:rPr lang="en-US" sz="2700" dirty="0" err="1"/>
              <a:t>izin</a:t>
            </a:r>
            <a:r>
              <a:rPr lang="en-US" sz="2700" dirty="0"/>
              <a:t> </a:t>
            </a:r>
            <a:r>
              <a:rPr lang="en-US" sz="2700" dirty="0" err="1"/>
              <a:t>verilmeyen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engellenen</a:t>
            </a:r>
            <a:r>
              <a:rPr lang="en-US" sz="2700" dirty="0"/>
              <a:t> </a:t>
            </a:r>
            <a:r>
              <a:rPr lang="en-US" sz="2700" dirty="0" err="1"/>
              <a:t>tüm</a:t>
            </a:r>
            <a:r>
              <a:rPr lang="en-US" sz="2700" dirty="0"/>
              <a:t> </a:t>
            </a:r>
            <a:r>
              <a:rPr lang="en-US" sz="2700" dirty="0" err="1"/>
              <a:t>girişimler</a:t>
            </a:r>
            <a:r>
              <a:rPr lang="en-US" sz="2700" dirty="0"/>
              <a:t>  </a:t>
            </a:r>
            <a:r>
              <a:rPr lang="en-US" sz="2700" dirty="0" err="1"/>
              <a:t>loglanmaktadır</a:t>
            </a:r>
            <a:r>
              <a:rPr lang="en-US" sz="27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00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İnternet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700" dirty="0"/>
              <a:t>İnternet </a:t>
            </a:r>
            <a:r>
              <a:rPr lang="en-US" sz="2700" dirty="0" err="1"/>
              <a:t>bağlantılarıyla</a:t>
            </a:r>
            <a:r>
              <a:rPr lang="en-US" sz="2700" dirty="0"/>
              <a:t> </a:t>
            </a:r>
            <a:r>
              <a:rPr lang="en-US" sz="2700" dirty="0" err="1"/>
              <a:t>ilgili</a:t>
            </a:r>
            <a:r>
              <a:rPr lang="en-US" sz="2700" dirty="0"/>
              <a:t> </a:t>
            </a:r>
            <a:r>
              <a:rPr lang="en-US" sz="2700" dirty="0" err="1" smtClean="0"/>
              <a:t>olarak</a:t>
            </a:r>
            <a:r>
              <a:rPr lang="en-US" sz="2700" dirty="0" smtClean="0"/>
              <a:t>;</a:t>
            </a:r>
            <a:endParaRPr lang="tr-TR" sz="2700" dirty="0" smtClean="0"/>
          </a:p>
          <a:p>
            <a:pPr algn="just"/>
            <a:r>
              <a:rPr lang="en-US" sz="2700" dirty="0" smtClean="0"/>
              <a:t>İnternet </a:t>
            </a:r>
            <a:r>
              <a:rPr lang="en-US" sz="2700" dirty="0" err="1"/>
              <a:t>bağlantısını</a:t>
            </a:r>
            <a:r>
              <a:rPr lang="en-US" sz="2700" dirty="0"/>
              <a:t> </a:t>
            </a:r>
            <a:r>
              <a:rPr lang="en-US" sz="2700" dirty="0" err="1"/>
              <a:t>karşılayan</a:t>
            </a:r>
            <a:r>
              <a:rPr lang="en-US" sz="2700" dirty="0"/>
              <a:t> router </a:t>
            </a:r>
            <a:r>
              <a:rPr lang="en-US" sz="2700" dirty="0" err="1"/>
              <a:t>cihazı</a:t>
            </a:r>
            <a:r>
              <a:rPr lang="en-US" sz="2700" dirty="0"/>
              <a:t> </a:t>
            </a:r>
            <a:r>
              <a:rPr lang="en-US" sz="2700" dirty="0" err="1"/>
              <a:t>üzerinde</a:t>
            </a:r>
            <a:r>
              <a:rPr lang="en-US" sz="2700" dirty="0"/>
              <a:t> </a:t>
            </a:r>
            <a:r>
              <a:rPr lang="en-US" sz="2700" dirty="0" err="1"/>
              <a:t>atak</a:t>
            </a:r>
            <a:r>
              <a:rPr lang="en-US" sz="2700" dirty="0"/>
              <a:t> </a:t>
            </a:r>
            <a:r>
              <a:rPr lang="en-US" sz="2700" dirty="0" err="1"/>
              <a:t>önleyici</a:t>
            </a:r>
            <a:r>
              <a:rPr lang="en-US" sz="2700" dirty="0"/>
              <a:t> </a:t>
            </a:r>
            <a:r>
              <a:rPr lang="en-US" sz="2700" dirty="0" err="1"/>
              <a:t>özel</a:t>
            </a:r>
            <a:r>
              <a:rPr lang="en-US" sz="2700" dirty="0"/>
              <a:t> </a:t>
            </a:r>
            <a:r>
              <a:rPr lang="en-US" sz="2700" dirty="0" err="1" smtClean="0"/>
              <a:t>modül</a:t>
            </a:r>
            <a:r>
              <a:rPr lang="en-US" sz="2700" dirty="0"/>
              <a:t>, </a:t>
            </a:r>
            <a:r>
              <a:rPr lang="en-US" sz="2700" dirty="0" err="1"/>
              <a:t>dedektörler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tanımlamalar</a:t>
            </a:r>
            <a:r>
              <a:rPr lang="en-US" sz="2700" dirty="0"/>
              <a:t> </a:t>
            </a:r>
            <a:r>
              <a:rPr lang="en-US" sz="2700" dirty="0" err="1"/>
              <a:t>bulunmakta</a:t>
            </a:r>
            <a:r>
              <a:rPr lang="en-US" sz="2700" dirty="0"/>
              <a:t>, </a:t>
            </a:r>
            <a:r>
              <a:rPr lang="en-US" sz="2700" dirty="0" err="1"/>
              <a:t>mevcut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tüm</a:t>
            </a:r>
            <a:r>
              <a:rPr lang="en-US" sz="2700" dirty="0"/>
              <a:t> </a:t>
            </a:r>
            <a:r>
              <a:rPr lang="en-US" sz="2700" dirty="0" err="1"/>
              <a:t>atak</a:t>
            </a:r>
            <a:r>
              <a:rPr lang="en-US" sz="2700" dirty="0"/>
              <a:t> </a:t>
            </a:r>
            <a:r>
              <a:rPr lang="en-US" sz="2700" dirty="0" err="1" smtClean="0"/>
              <a:t>teknikleri</a:t>
            </a:r>
            <a:r>
              <a:rPr lang="en-US" sz="2700" dirty="0" smtClean="0"/>
              <a:t>  </a:t>
            </a:r>
            <a:r>
              <a:rPr lang="en-US" sz="2700" dirty="0" err="1"/>
              <a:t>engellenerek</a:t>
            </a:r>
            <a:r>
              <a:rPr lang="en-US" sz="2700" dirty="0"/>
              <a:t> </a:t>
            </a:r>
            <a:r>
              <a:rPr lang="en-US" sz="2700" dirty="0" err="1" smtClean="0"/>
              <a:t>loglanmakta</a:t>
            </a:r>
            <a:r>
              <a:rPr lang="en-US" sz="2700" dirty="0" smtClean="0"/>
              <a:t>,</a:t>
            </a:r>
            <a:endParaRPr lang="tr-TR" sz="2700" dirty="0"/>
          </a:p>
          <a:p>
            <a:pPr algn="just"/>
            <a:r>
              <a:rPr lang="en-US" sz="2700" dirty="0" err="1" smtClean="0"/>
              <a:t>Atak</a:t>
            </a:r>
            <a:r>
              <a:rPr lang="en-US" sz="2700" dirty="0" smtClean="0"/>
              <a:t> </a:t>
            </a:r>
            <a:r>
              <a:rPr lang="en-US" sz="2700" dirty="0" err="1"/>
              <a:t>önleyici</a:t>
            </a:r>
            <a:r>
              <a:rPr lang="en-US" sz="2700" dirty="0"/>
              <a:t> </a:t>
            </a:r>
            <a:r>
              <a:rPr lang="en-US" sz="2700" dirty="0" err="1"/>
              <a:t>modül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dedektör</a:t>
            </a:r>
            <a:r>
              <a:rPr lang="en-US" sz="2700" dirty="0"/>
              <a:t> </a:t>
            </a:r>
            <a:r>
              <a:rPr lang="en-US" sz="2700" dirty="0" err="1"/>
              <a:t>kontrolünden</a:t>
            </a:r>
            <a:r>
              <a:rPr lang="en-US" sz="2700" dirty="0"/>
              <a:t> </a:t>
            </a:r>
            <a:r>
              <a:rPr lang="en-US" sz="2700" dirty="0" err="1"/>
              <a:t>geçen</a:t>
            </a:r>
            <a:r>
              <a:rPr lang="en-US" sz="2700" dirty="0"/>
              <a:t> </a:t>
            </a:r>
            <a:r>
              <a:rPr lang="en-US" sz="2700" dirty="0" err="1" smtClean="0"/>
              <a:t>tra</a:t>
            </a:r>
            <a:r>
              <a:rPr lang="tr-TR" sz="2700" dirty="0" smtClean="0"/>
              <a:t>fi</a:t>
            </a:r>
            <a:r>
              <a:rPr lang="en-US" sz="2700" dirty="0" smtClean="0"/>
              <a:t>k </a:t>
            </a:r>
            <a:r>
              <a:rPr lang="en-US" sz="2700" dirty="0" err="1"/>
              <a:t>daha</a:t>
            </a:r>
            <a:r>
              <a:rPr lang="en-US" sz="2700" dirty="0"/>
              <a:t> </a:t>
            </a:r>
            <a:r>
              <a:rPr lang="en-US" sz="2700" dirty="0" err="1"/>
              <a:t>sonra</a:t>
            </a:r>
            <a:r>
              <a:rPr lang="en-US" sz="2700" dirty="0"/>
              <a:t> </a:t>
            </a:r>
            <a:r>
              <a:rPr lang="tr-TR" sz="2700" dirty="0" smtClean="0"/>
              <a:t>Fi</a:t>
            </a:r>
            <a:r>
              <a:rPr lang="en-US" sz="2700" dirty="0" err="1" smtClean="0"/>
              <a:t>rewall</a:t>
            </a:r>
            <a:r>
              <a:rPr lang="en-US" sz="2700" dirty="0" smtClean="0"/>
              <a:t> </a:t>
            </a:r>
            <a:r>
              <a:rPr lang="en-US" sz="2700" dirty="0" err="1"/>
              <a:t>ve</a:t>
            </a:r>
            <a:r>
              <a:rPr lang="en-US" sz="2700" dirty="0"/>
              <a:t> IPS </a:t>
            </a:r>
            <a:r>
              <a:rPr lang="en-US" sz="2700" dirty="0" err="1"/>
              <a:t>kontrollerinden</a:t>
            </a:r>
            <a:r>
              <a:rPr lang="en-US" sz="2700" dirty="0"/>
              <a:t>  </a:t>
            </a:r>
            <a:r>
              <a:rPr lang="en-US" sz="2700" dirty="0" err="1"/>
              <a:t>geçmekte</a:t>
            </a:r>
            <a:r>
              <a:rPr lang="en-US" sz="2700" dirty="0" smtClean="0"/>
              <a:t>,</a:t>
            </a:r>
            <a:endParaRPr lang="tr-TR" sz="2700" dirty="0" smtClean="0"/>
          </a:p>
          <a:p>
            <a:pPr marL="342900" lvl="2" indent="-342900" algn="just"/>
            <a:r>
              <a:rPr lang="en-US" sz="2700" dirty="0"/>
              <a:t>Bu </a:t>
            </a:r>
            <a:r>
              <a:rPr lang="en-US" sz="2700" dirty="0" err="1"/>
              <a:t>cihaza</a:t>
            </a:r>
            <a:r>
              <a:rPr lang="en-US" sz="2700" dirty="0"/>
              <a:t>/</a:t>
            </a:r>
            <a:r>
              <a:rPr lang="en-US" sz="2700" dirty="0" err="1"/>
              <a:t>cihazlara</a:t>
            </a:r>
            <a:r>
              <a:rPr lang="en-US" sz="2700" dirty="0"/>
              <a:t> </a:t>
            </a:r>
            <a:r>
              <a:rPr lang="en-US" sz="2700" dirty="0" err="1"/>
              <a:t>erişim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yönetim</a:t>
            </a:r>
            <a:r>
              <a:rPr lang="en-US" sz="2700" dirty="0"/>
              <a:t> </a:t>
            </a:r>
            <a:r>
              <a:rPr lang="en-US" sz="2700" dirty="0" err="1"/>
              <a:t>hakkı</a:t>
            </a:r>
            <a:r>
              <a:rPr lang="en-US" sz="2700" dirty="0"/>
              <a:t>, TACACS (Terminal Access Controller Access Control System) </a:t>
            </a:r>
            <a:r>
              <a:rPr lang="en-US" sz="2700" dirty="0" err="1"/>
              <a:t>servisi</a:t>
            </a:r>
            <a:r>
              <a:rPr lang="en-US" sz="2700" dirty="0"/>
              <a:t> </a:t>
            </a:r>
            <a:r>
              <a:rPr lang="en-US" sz="2700" dirty="0" err="1"/>
              <a:t>ile</a:t>
            </a:r>
            <a:r>
              <a:rPr lang="en-US" sz="2700" dirty="0"/>
              <a:t> </a:t>
            </a:r>
            <a:r>
              <a:rPr lang="en-US" sz="2700" dirty="0" err="1"/>
              <a:t>yalnızca</a:t>
            </a:r>
            <a:r>
              <a:rPr lang="en-US" sz="2700" dirty="0"/>
              <a:t> </a:t>
            </a:r>
            <a:r>
              <a:rPr lang="en-US" sz="2700" dirty="0" err="1"/>
              <a:t>belirli</a:t>
            </a:r>
            <a:r>
              <a:rPr lang="en-US" sz="2700" dirty="0"/>
              <a:t> </a:t>
            </a:r>
            <a:r>
              <a:rPr lang="en-US" sz="2700" dirty="0" err="1"/>
              <a:t>adresler</a:t>
            </a:r>
            <a:r>
              <a:rPr lang="en-US" sz="2700" dirty="0"/>
              <a:t> </a:t>
            </a:r>
            <a:r>
              <a:rPr lang="en-US" sz="2700" dirty="0" err="1" smtClean="0"/>
              <a:t>üzerinden</a:t>
            </a:r>
            <a:r>
              <a:rPr lang="en-US" sz="2700" dirty="0" smtClean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yalnızca</a:t>
            </a:r>
            <a:r>
              <a:rPr lang="en-US" sz="2700" dirty="0"/>
              <a:t> </a:t>
            </a:r>
            <a:r>
              <a:rPr lang="en-US" sz="2700" dirty="0" err="1"/>
              <a:t>belirli</a:t>
            </a:r>
            <a:r>
              <a:rPr lang="en-US" sz="2700" dirty="0"/>
              <a:t> </a:t>
            </a:r>
            <a:r>
              <a:rPr lang="en-US" sz="2700" dirty="0" err="1"/>
              <a:t>kullanıcılar</a:t>
            </a:r>
            <a:r>
              <a:rPr lang="en-US" sz="2700" dirty="0"/>
              <a:t> </a:t>
            </a:r>
            <a:r>
              <a:rPr lang="en-US" sz="2700" dirty="0" err="1"/>
              <a:t>tarafından</a:t>
            </a:r>
            <a:r>
              <a:rPr lang="en-US" sz="2700" dirty="0"/>
              <a:t>   </a:t>
            </a:r>
            <a:r>
              <a:rPr lang="en-US" sz="2700" dirty="0" err="1"/>
              <a:t>sağlanmaktadır</a:t>
            </a:r>
            <a:r>
              <a:rPr lang="en-US" sz="2700" dirty="0" smtClean="0"/>
              <a:t>.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417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İnternet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216272" cy="406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8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UYAP BİLGİ GÜVENLİĞİ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Günümüzde</a:t>
            </a:r>
            <a:r>
              <a:rPr lang="en-US" dirty="0" smtClean="0"/>
              <a:t> </a:t>
            </a:r>
            <a:r>
              <a:rPr lang="en-US" dirty="0" err="1"/>
              <a:t>internetin</a:t>
            </a:r>
            <a:r>
              <a:rPr lang="en-US" dirty="0"/>
              <a:t> </a:t>
            </a:r>
            <a:r>
              <a:rPr lang="en-US" dirty="0" err="1" smtClean="0"/>
              <a:t>yaygınlaşması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kullanımının</a:t>
            </a:r>
            <a:r>
              <a:rPr lang="en-US" dirty="0"/>
              <a:t> </a:t>
            </a:r>
            <a:r>
              <a:rPr lang="en-US" dirty="0" err="1"/>
              <a:t>artması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internet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/>
              <a:t>kritik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verilerin</a:t>
            </a:r>
            <a:r>
              <a:rPr lang="en-US" dirty="0"/>
              <a:t> </a:t>
            </a:r>
            <a:r>
              <a:rPr lang="en-US" dirty="0" err="1" smtClean="0"/>
              <a:t>dolaşması</a:t>
            </a:r>
            <a:r>
              <a:rPr lang="en-US" dirty="0" smtClean="0"/>
              <a:t>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/>
              <a:t>teknolojilerinin</a:t>
            </a:r>
            <a:r>
              <a:rPr lang="en-US" dirty="0"/>
              <a:t> </a:t>
            </a:r>
            <a:r>
              <a:rPr lang="en-US" dirty="0" err="1"/>
              <a:t>önemini</a:t>
            </a:r>
            <a:r>
              <a:rPr lang="en-US" dirty="0"/>
              <a:t> </a:t>
            </a:r>
            <a:r>
              <a:rPr lang="en-US" dirty="0" err="1" smtClean="0"/>
              <a:t>arttırmıştır</a:t>
            </a:r>
            <a:r>
              <a:rPr lang="en-US" dirty="0"/>
              <a:t>. </a:t>
            </a:r>
            <a:r>
              <a:rPr lang="en-US" dirty="0" err="1"/>
              <a:t>Günümüz</a:t>
            </a:r>
            <a:r>
              <a:rPr lang="en-US" dirty="0"/>
              <a:t> “</a:t>
            </a:r>
            <a:r>
              <a:rPr lang="en-US" dirty="0" err="1"/>
              <a:t>dijital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” </a:t>
            </a:r>
            <a:r>
              <a:rPr lang="en-US" dirty="0" err="1"/>
              <a:t>dünyasında</a:t>
            </a:r>
            <a:r>
              <a:rPr lang="en-US" dirty="0"/>
              <a:t>, </a:t>
            </a:r>
            <a:r>
              <a:rPr lang="en-US" dirty="0" err="1"/>
              <a:t>bilgiye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 smtClean="0"/>
              <a:t>erişimi</a:t>
            </a:r>
            <a:r>
              <a:rPr lang="en-US" dirty="0" smtClean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 smtClean="0"/>
              <a:t>bilginin</a:t>
            </a:r>
            <a:r>
              <a:rPr lang="en-US" dirty="0" smtClean="0"/>
              <a:t> </a:t>
            </a:r>
            <a:r>
              <a:rPr lang="en-US" dirty="0"/>
              <a:t>son </a:t>
            </a:r>
            <a:r>
              <a:rPr lang="en-US" dirty="0" err="1"/>
              <a:t>kullanıcıya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bozulmadan</a:t>
            </a:r>
            <a:r>
              <a:rPr lang="en-US" dirty="0"/>
              <a:t>, </a:t>
            </a:r>
            <a:r>
              <a:rPr lang="en-US" dirty="0" err="1" smtClean="0"/>
              <a:t>deği</a:t>
            </a:r>
            <a:r>
              <a:rPr lang="tr-TR" dirty="0" smtClean="0"/>
              <a:t>ş</a:t>
            </a:r>
            <a:r>
              <a:rPr lang="en-US" dirty="0" err="1" smtClean="0"/>
              <a:t>ikliğe</a:t>
            </a:r>
            <a:r>
              <a:rPr lang="en-US" dirty="0" smtClean="0"/>
              <a:t> </a:t>
            </a:r>
            <a:r>
              <a:rPr lang="en-US" dirty="0" err="1"/>
              <a:t>uğramadan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başkaları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geçirilmeden</a:t>
            </a:r>
            <a:r>
              <a:rPr lang="en-US" dirty="0"/>
              <a:t> </a:t>
            </a:r>
            <a:r>
              <a:rPr lang="en-US" dirty="0" err="1"/>
              <a:t>güvenli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/>
              <a:t>sunulması</a:t>
            </a:r>
            <a:r>
              <a:rPr lang="en-US" dirty="0"/>
              <a:t> </a:t>
            </a:r>
            <a:r>
              <a:rPr lang="en-US" dirty="0" err="1"/>
              <a:t>giderek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seçim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 </a:t>
            </a:r>
            <a:r>
              <a:rPr lang="en-US" dirty="0" err="1" smtClean="0"/>
              <a:t>zorunluluk</a:t>
            </a:r>
            <a:r>
              <a:rPr lang="en-US" dirty="0" smtClean="0"/>
              <a:t> </a:t>
            </a:r>
            <a:r>
              <a:rPr lang="en-US" dirty="0" err="1"/>
              <a:t>halini</a:t>
            </a:r>
            <a:r>
              <a:rPr lang="en-US" dirty="0"/>
              <a:t> </a:t>
            </a:r>
            <a:r>
              <a:rPr lang="en-US" dirty="0" err="1" smtClean="0"/>
              <a:t>almıştır</a:t>
            </a:r>
            <a:r>
              <a:rPr lang="en-US" dirty="0"/>
              <a:t>. </a:t>
            </a:r>
            <a:r>
              <a:rPr lang="en-US" dirty="0" err="1"/>
              <a:t>Dolayısı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UYAP’ta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dünyada</a:t>
            </a:r>
            <a:r>
              <a:rPr lang="en-US" dirty="0"/>
              <a:t> </a:t>
            </a:r>
            <a:r>
              <a:rPr lang="en-US" dirty="0" err="1"/>
              <a:t>yaygın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yaklaşımla</a:t>
            </a:r>
            <a:r>
              <a:rPr lang="en-US" dirty="0" smtClean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güvenliği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 smtClean="0"/>
              <a:t>aşağıdaki</a:t>
            </a:r>
            <a:r>
              <a:rPr lang="en-US" dirty="0" smtClean="0"/>
              <a:t> </a:t>
            </a:r>
            <a:r>
              <a:rPr lang="en-US" dirty="0" err="1"/>
              <a:t>kavramlar</a:t>
            </a:r>
            <a:r>
              <a:rPr lang="en-US" dirty="0"/>
              <a:t> </a:t>
            </a:r>
            <a:r>
              <a:rPr lang="en-US" dirty="0" err="1"/>
              <a:t>öne</a:t>
            </a:r>
            <a:r>
              <a:rPr lang="en-US" dirty="0"/>
              <a:t> </a:t>
            </a:r>
            <a:r>
              <a:rPr lang="en-US" dirty="0" err="1" smtClean="0"/>
              <a:t>çıkmıştır</a:t>
            </a:r>
            <a:r>
              <a:rPr lang="en-US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Gizlilik</a:t>
            </a:r>
            <a:r>
              <a:rPr lang="en-US" dirty="0"/>
              <a:t> (</a:t>
            </a:r>
            <a:r>
              <a:rPr lang="en-US" dirty="0" err="1" smtClean="0"/>
              <a:t>conşdentiality</a:t>
            </a:r>
            <a:r>
              <a:rPr lang="en-US" dirty="0"/>
              <a:t>)</a:t>
            </a:r>
            <a:endParaRPr lang="en-US" sz="3600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Bütünlük</a:t>
            </a:r>
            <a:r>
              <a:rPr lang="en-US" dirty="0"/>
              <a:t> (integrity)</a:t>
            </a:r>
            <a:endParaRPr lang="en-US" sz="3600" dirty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Erişilebilirlik</a:t>
            </a:r>
            <a:r>
              <a:rPr lang="en-US" dirty="0" smtClean="0"/>
              <a:t> </a:t>
            </a:r>
            <a:r>
              <a:rPr lang="en-US" dirty="0"/>
              <a:t>(availability)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5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Extranet (</a:t>
            </a:r>
            <a:r>
              <a:rPr lang="en-US" b="1" dirty="0" err="1"/>
              <a:t>Dış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Bağlantıları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600" dirty="0" smtClean="0"/>
              <a:t>	</a:t>
            </a:r>
            <a:r>
              <a:rPr lang="en-US" sz="2600" dirty="0" smtClean="0"/>
              <a:t>Extranet </a:t>
            </a:r>
            <a:r>
              <a:rPr lang="en-US" sz="2600" dirty="0" err="1"/>
              <a:t>bağlantıları</a:t>
            </a:r>
            <a:r>
              <a:rPr lang="en-US" sz="2600" dirty="0"/>
              <a:t> </a:t>
            </a:r>
            <a:r>
              <a:rPr lang="en-US" sz="2600" dirty="0" err="1"/>
              <a:t>Mernis</a:t>
            </a:r>
            <a:r>
              <a:rPr lang="en-US" sz="2600" dirty="0"/>
              <a:t>, </a:t>
            </a:r>
            <a:r>
              <a:rPr lang="en-US" sz="2600" dirty="0" err="1"/>
              <a:t>Emniyet</a:t>
            </a:r>
            <a:r>
              <a:rPr lang="en-US" sz="2600" dirty="0"/>
              <a:t> (</a:t>
            </a:r>
            <a:r>
              <a:rPr lang="en-US" sz="2600" dirty="0" err="1"/>
              <a:t>Polnet</a:t>
            </a:r>
            <a:r>
              <a:rPr lang="en-US" sz="2600" dirty="0"/>
              <a:t>), </a:t>
            </a:r>
            <a:r>
              <a:rPr lang="en-US" sz="2600" dirty="0" err="1"/>
              <a:t>Takbis</a:t>
            </a:r>
            <a:r>
              <a:rPr lang="en-US" sz="2600" dirty="0"/>
              <a:t>, TCMB, PTT, </a:t>
            </a:r>
            <a:r>
              <a:rPr lang="en-US" sz="2600" dirty="0" err="1"/>
              <a:t>Jandarma</a:t>
            </a:r>
            <a:r>
              <a:rPr lang="en-US" sz="2600" dirty="0"/>
              <a:t> vb. </a:t>
            </a:r>
            <a:r>
              <a:rPr lang="en-US" sz="2600" dirty="0" err="1"/>
              <a:t>kamu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bazı</a:t>
            </a:r>
            <a:r>
              <a:rPr lang="en-US" sz="2600" dirty="0"/>
              <a:t> </a:t>
            </a:r>
            <a:r>
              <a:rPr lang="en-US" sz="2600" dirty="0" err="1"/>
              <a:t>özel</a:t>
            </a:r>
            <a:r>
              <a:rPr lang="en-US" sz="2600" dirty="0"/>
              <a:t> </a:t>
            </a:r>
            <a:r>
              <a:rPr lang="en-US" sz="2600" dirty="0" err="1"/>
              <a:t>sektör</a:t>
            </a:r>
            <a:r>
              <a:rPr lang="en-US" sz="2600" dirty="0"/>
              <a:t> </a:t>
            </a:r>
            <a:r>
              <a:rPr lang="en-US" sz="2600" dirty="0" err="1"/>
              <a:t>kuruluşları</a:t>
            </a:r>
            <a:r>
              <a:rPr lang="en-US" sz="2600" dirty="0"/>
              <a:t> </a:t>
            </a:r>
            <a:r>
              <a:rPr lang="en-US" sz="2600" dirty="0" err="1"/>
              <a:t>ile</a:t>
            </a:r>
            <a:r>
              <a:rPr lang="en-US" sz="2600" dirty="0"/>
              <a:t> </a:t>
            </a:r>
            <a:r>
              <a:rPr lang="en-US" sz="2600" dirty="0" err="1"/>
              <a:t>gerçekleştirilen</a:t>
            </a:r>
            <a:r>
              <a:rPr lang="en-US" sz="2600" dirty="0"/>
              <a:t> </a:t>
            </a:r>
            <a:r>
              <a:rPr lang="en-US" sz="2600" dirty="0" err="1"/>
              <a:t>entegrasyonlar</a:t>
            </a:r>
            <a:r>
              <a:rPr lang="en-US" sz="2600" dirty="0"/>
              <a:t> </a:t>
            </a:r>
            <a:r>
              <a:rPr lang="en-US" sz="2600" dirty="0" err="1"/>
              <a:t>için</a:t>
            </a:r>
            <a:r>
              <a:rPr lang="en-US" sz="2600" dirty="0"/>
              <a:t> </a:t>
            </a:r>
            <a:r>
              <a:rPr lang="en-US" sz="2600" dirty="0" err="1" smtClean="0"/>
              <a:t>kullanılan</a:t>
            </a:r>
            <a:r>
              <a:rPr lang="en-US" sz="2600" dirty="0" smtClean="0"/>
              <a:t> </a:t>
            </a:r>
            <a:r>
              <a:rPr lang="en-US" sz="2600" dirty="0" err="1"/>
              <a:t>noktadan</a:t>
            </a:r>
            <a:r>
              <a:rPr lang="en-US" sz="2600" dirty="0"/>
              <a:t> </a:t>
            </a:r>
            <a:r>
              <a:rPr lang="en-US" sz="2600" dirty="0" err="1"/>
              <a:t>noktaya</a:t>
            </a:r>
            <a:r>
              <a:rPr lang="en-US" sz="2600" dirty="0"/>
              <a:t> </a:t>
            </a:r>
            <a:r>
              <a:rPr lang="en-US" sz="2600" dirty="0" err="1"/>
              <a:t>bağlantıları</a:t>
            </a:r>
            <a:r>
              <a:rPr lang="en-US" sz="2600" dirty="0"/>
              <a:t> </a:t>
            </a:r>
            <a:r>
              <a:rPr lang="en-US" sz="2600" dirty="0" err="1"/>
              <a:t>kapsamaktadır</a:t>
            </a:r>
            <a:r>
              <a:rPr lang="en-US" sz="2600" dirty="0"/>
              <a:t>. Bu </a:t>
            </a:r>
            <a:r>
              <a:rPr lang="en-US" sz="2600" dirty="0" err="1"/>
              <a:t>bağlantılar</a:t>
            </a:r>
            <a:r>
              <a:rPr lang="en-US" sz="2600" dirty="0"/>
              <a:t> </a:t>
            </a:r>
            <a:r>
              <a:rPr lang="en-US" sz="2600" dirty="0" err="1"/>
              <a:t>ile</a:t>
            </a:r>
            <a:r>
              <a:rPr lang="en-US" sz="2600" dirty="0"/>
              <a:t> </a:t>
            </a:r>
            <a:r>
              <a:rPr lang="en-US" sz="2600" dirty="0" err="1"/>
              <a:t>ilgili</a:t>
            </a:r>
            <a:r>
              <a:rPr lang="en-US" sz="2600" dirty="0"/>
              <a:t>   </a:t>
            </a:r>
            <a:r>
              <a:rPr lang="en-US" sz="2600" dirty="0" err="1"/>
              <a:t>olarak</a:t>
            </a:r>
            <a:r>
              <a:rPr lang="en-US" sz="2600" dirty="0"/>
              <a:t>;</a:t>
            </a:r>
          </a:p>
          <a:p>
            <a:pPr algn="just"/>
            <a:r>
              <a:rPr lang="en-US" sz="2600" dirty="0"/>
              <a:t>Her </a:t>
            </a:r>
            <a:r>
              <a:rPr lang="en-US" sz="2600" dirty="0" err="1"/>
              <a:t>bir</a:t>
            </a:r>
            <a:r>
              <a:rPr lang="en-US" sz="2600" dirty="0"/>
              <a:t> </a:t>
            </a:r>
            <a:r>
              <a:rPr lang="en-US" sz="2600" dirty="0" err="1"/>
              <a:t>kurum</a:t>
            </a:r>
            <a:r>
              <a:rPr lang="en-US" sz="2600" dirty="0"/>
              <a:t> </a:t>
            </a:r>
            <a:r>
              <a:rPr lang="en-US" sz="2600" dirty="0" err="1"/>
              <a:t>bağlantısı</a:t>
            </a:r>
            <a:r>
              <a:rPr lang="en-US" sz="2600" dirty="0"/>
              <a:t> extranet </a:t>
            </a:r>
            <a:r>
              <a:rPr lang="en-US" sz="2600" dirty="0" err="1"/>
              <a:t>bağlantılarının</a:t>
            </a:r>
            <a:r>
              <a:rPr lang="en-US" sz="2600" dirty="0"/>
              <a:t> </a:t>
            </a:r>
            <a:r>
              <a:rPr lang="en-US" sz="2600" dirty="0" err="1"/>
              <a:t>sonlandığı</a:t>
            </a:r>
            <a:r>
              <a:rPr lang="en-US" sz="2600" dirty="0"/>
              <a:t> router </a:t>
            </a:r>
            <a:r>
              <a:rPr lang="en-US" sz="2600" dirty="0" err="1"/>
              <a:t>üzerinde</a:t>
            </a:r>
            <a:r>
              <a:rPr lang="en-US" sz="2600" dirty="0"/>
              <a:t> </a:t>
            </a:r>
            <a:r>
              <a:rPr lang="en-US" sz="2600" dirty="0" err="1"/>
              <a:t>tanımlanan</a:t>
            </a:r>
            <a:r>
              <a:rPr lang="en-US" sz="2600" dirty="0"/>
              <a:t> VRF (</a:t>
            </a:r>
            <a:r>
              <a:rPr lang="en-US" sz="2600" dirty="0" err="1"/>
              <a:t>Sanal</a:t>
            </a:r>
            <a:r>
              <a:rPr lang="en-US" sz="2600" dirty="0"/>
              <a:t> router) </a:t>
            </a:r>
            <a:r>
              <a:rPr lang="en-US" sz="2600" dirty="0" err="1"/>
              <a:t>tekniği</a:t>
            </a:r>
            <a:r>
              <a:rPr lang="en-US" sz="2600" dirty="0"/>
              <a:t> </a:t>
            </a:r>
            <a:r>
              <a:rPr lang="en-US" sz="2600" dirty="0" err="1"/>
              <a:t>ile</a:t>
            </a:r>
            <a:r>
              <a:rPr lang="en-US" sz="2600" dirty="0"/>
              <a:t> </a:t>
            </a:r>
            <a:r>
              <a:rPr lang="en-US" sz="2600" dirty="0" err="1"/>
              <a:t>birbirinden</a:t>
            </a:r>
            <a:r>
              <a:rPr lang="en-US" sz="2600" dirty="0"/>
              <a:t> </a:t>
            </a:r>
            <a:r>
              <a:rPr lang="en-US" sz="2600" dirty="0" err="1"/>
              <a:t>tamamen</a:t>
            </a:r>
            <a:r>
              <a:rPr lang="en-US" sz="2600" dirty="0"/>
              <a:t> </a:t>
            </a:r>
            <a:r>
              <a:rPr lang="en-US" sz="2600" dirty="0" err="1"/>
              <a:t>bağımsız</a:t>
            </a:r>
            <a:r>
              <a:rPr lang="en-US" sz="2600" dirty="0"/>
              <a:t> </a:t>
            </a:r>
            <a:r>
              <a:rPr lang="en-US" sz="2600" dirty="0" err="1" smtClean="0"/>
              <a:t>olarak</a:t>
            </a:r>
            <a:r>
              <a:rPr lang="en-US" sz="2600" dirty="0" smtClean="0"/>
              <a:t> </a:t>
            </a:r>
            <a:r>
              <a:rPr lang="en-US" sz="2600" dirty="0" err="1"/>
              <a:t>karşılanmakta</a:t>
            </a:r>
            <a:r>
              <a:rPr lang="en-US" sz="2600" dirty="0"/>
              <a:t>,</a:t>
            </a:r>
          </a:p>
          <a:p>
            <a:pPr algn="just"/>
            <a:r>
              <a:rPr lang="en-US" sz="2600" dirty="0"/>
              <a:t>Her </a:t>
            </a:r>
            <a:r>
              <a:rPr lang="en-US" sz="2600" dirty="0" err="1"/>
              <a:t>bir</a:t>
            </a:r>
            <a:r>
              <a:rPr lang="en-US" sz="2600" dirty="0"/>
              <a:t> </a:t>
            </a:r>
            <a:r>
              <a:rPr lang="en-US" sz="2600" dirty="0" err="1"/>
              <a:t>bağlantı</a:t>
            </a:r>
            <a:r>
              <a:rPr lang="en-US" sz="2600" dirty="0"/>
              <a:t> </a:t>
            </a:r>
            <a:r>
              <a:rPr lang="en-US" sz="2600" dirty="0" err="1"/>
              <a:t>ayrı</a:t>
            </a:r>
            <a:r>
              <a:rPr lang="en-US" sz="2600" dirty="0"/>
              <a:t> </a:t>
            </a:r>
            <a:r>
              <a:rPr lang="en-US" sz="2600" dirty="0" err="1"/>
              <a:t>ayrı</a:t>
            </a:r>
            <a:r>
              <a:rPr lang="en-US" sz="2600" dirty="0"/>
              <a:t> </a:t>
            </a:r>
            <a:r>
              <a:rPr lang="en-US" sz="2600" dirty="0" err="1"/>
              <a:t>üst</a:t>
            </a:r>
            <a:r>
              <a:rPr lang="en-US" sz="2600" dirty="0"/>
              <a:t> </a:t>
            </a:r>
            <a:r>
              <a:rPr lang="en-US" sz="2600" dirty="0" err="1"/>
              <a:t>düzey</a:t>
            </a:r>
            <a:r>
              <a:rPr lang="en-US" sz="2600" dirty="0"/>
              <a:t> </a:t>
            </a:r>
            <a:r>
              <a:rPr lang="en-US" sz="2600" dirty="0" err="1"/>
              <a:t>algoritmalar</a:t>
            </a:r>
            <a:r>
              <a:rPr lang="en-US" sz="2600" dirty="0"/>
              <a:t> </a:t>
            </a:r>
            <a:r>
              <a:rPr lang="en-US" sz="2600" dirty="0" err="1"/>
              <a:t>ile</a:t>
            </a:r>
            <a:r>
              <a:rPr lang="en-US" sz="2600" dirty="0"/>
              <a:t>  </a:t>
            </a:r>
            <a:r>
              <a:rPr lang="en-US" sz="2600" dirty="0" err="1"/>
              <a:t>şifrelenmekte</a:t>
            </a:r>
            <a:r>
              <a:rPr lang="en-US" sz="2600" dirty="0"/>
              <a:t>,</a:t>
            </a:r>
          </a:p>
          <a:p>
            <a:pPr algn="just"/>
            <a:r>
              <a:rPr lang="en-US" sz="2600" dirty="0"/>
              <a:t>Her </a:t>
            </a:r>
            <a:r>
              <a:rPr lang="en-US" sz="2600" dirty="0" err="1"/>
              <a:t>bir</a:t>
            </a:r>
            <a:r>
              <a:rPr lang="en-US" sz="2600" dirty="0"/>
              <a:t> </a:t>
            </a:r>
            <a:r>
              <a:rPr lang="en-US" sz="2600" dirty="0" err="1"/>
              <a:t>kurumun</a:t>
            </a:r>
            <a:r>
              <a:rPr lang="en-US" sz="2600" dirty="0"/>
              <a:t> </a:t>
            </a:r>
            <a:r>
              <a:rPr lang="en-US" sz="2600" dirty="0" err="1"/>
              <a:t>kullandığı</a:t>
            </a:r>
            <a:r>
              <a:rPr lang="en-US" sz="2600" dirty="0"/>
              <a:t> </a:t>
            </a:r>
            <a:r>
              <a:rPr lang="en-US" sz="2600" dirty="0" err="1"/>
              <a:t>lokal</a:t>
            </a:r>
            <a:r>
              <a:rPr lang="en-US" sz="2600" dirty="0"/>
              <a:t> IP </a:t>
            </a:r>
            <a:r>
              <a:rPr lang="en-US" sz="2600" dirty="0" err="1"/>
              <a:t>subnetlerinin</a:t>
            </a:r>
            <a:r>
              <a:rPr lang="en-US" sz="2600" dirty="0"/>
              <a:t> </a:t>
            </a:r>
            <a:r>
              <a:rPr lang="en-US" sz="2600" dirty="0" err="1"/>
              <a:t>çakışabilmesi</a:t>
            </a:r>
            <a:r>
              <a:rPr lang="en-US" sz="2600" dirty="0"/>
              <a:t> </a:t>
            </a:r>
            <a:r>
              <a:rPr lang="en-US" sz="2600" dirty="0" err="1"/>
              <a:t>olasılığına</a:t>
            </a:r>
            <a:r>
              <a:rPr lang="en-US" sz="2600" dirty="0"/>
              <a:t> </a:t>
            </a:r>
            <a:r>
              <a:rPr lang="en-US" sz="2600" dirty="0" err="1"/>
              <a:t>karşı</a:t>
            </a:r>
            <a:r>
              <a:rPr lang="en-US" sz="2600" dirty="0"/>
              <a:t> NAT </a:t>
            </a:r>
            <a:r>
              <a:rPr lang="en-US" sz="2600" dirty="0" err="1"/>
              <a:t>uygulanmakta</a:t>
            </a:r>
            <a:r>
              <a:rPr lang="en-US" sz="2600" dirty="0"/>
              <a:t>,</a:t>
            </a:r>
          </a:p>
          <a:p>
            <a:pPr algn="just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892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Extranet (</a:t>
            </a:r>
            <a:r>
              <a:rPr lang="en-US" b="1" dirty="0" err="1"/>
              <a:t>Dış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Bağlantıları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Tra</a:t>
            </a:r>
            <a:r>
              <a:rPr lang="tr-TR" sz="2800" dirty="0" smtClean="0"/>
              <a:t>fi</a:t>
            </a:r>
            <a:r>
              <a:rPr lang="en-US" sz="2800" dirty="0" smtClean="0"/>
              <a:t>k </a:t>
            </a:r>
            <a:r>
              <a:rPr lang="en-US" sz="2800" dirty="0" err="1"/>
              <a:t>akışları</a:t>
            </a:r>
            <a:r>
              <a:rPr lang="en-US" sz="2800" dirty="0"/>
              <a:t> </a:t>
            </a:r>
            <a:r>
              <a:rPr lang="en-US" sz="2800" dirty="0" err="1"/>
              <a:t>düzenli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gözlenmekte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normal </a:t>
            </a:r>
            <a:r>
              <a:rPr lang="en-US" sz="2800" dirty="0" err="1"/>
              <a:t>dışı</a:t>
            </a:r>
            <a:r>
              <a:rPr lang="en-US" sz="2800" dirty="0"/>
              <a:t> </a:t>
            </a:r>
            <a:r>
              <a:rPr lang="en-US" sz="2800" dirty="0" err="1"/>
              <a:t>durumlara</a:t>
            </a:r>
            <a:r>
              <a:rPr lang="en-US" sz="2800" dirty="0"/>
              <a:t> </a:t>
            </a:r>
            <a:r>
              <a:rPr lang="en-US" sz="2800" dirty="0" err="1" smtClean="0"/>
              <a:t>müdahale</a:t>
            </a:r>
            <a:r>
              <a:rPr lang="en-US" sz="2800" dirty="0" smtClean="0"/>
              <a:t> </a:t>
            </a:r>
            <a:r>
              <a:rPr lang="en-US" sz="2800" dirty="0" err="1" smtClean="0"/>
              <a:t>edilmekte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r>
              <a:rPr lang="en-US" sz="2800" dirty="0" smtClean="0"/>
              <a:t>Extranet </a:t>
            </a:r>
            <a:r>
              <a:rPr lang="en-US" sz="2800" dirty="0" err="1"/>
              <a:t>bağlantısını</a:t>
            </a:r>
            <a:r>
              <a:rPr lang="en-US" sz="2800" dirty="0"/>
              <a:t> </a:t>
            </a:r>
            <a:r>
              <a:rPr lang="en-US" sz="2800" dirty="0" err="1"/>
              <a:t>karşılayan</a:t>
            </a:r>
            <a:r>
              <a:rPr lang="en-US" sz="2800" dirty="0"/>
              <a:t> router </a:t>
            </a:r>
            <a:r>
              <a:rPr lang="en-US" sz="2800" dirty="0" err="1"/>
              <a:t>cihazına</a:t>
            </a:r>
            <a:r>
              <a:rPr lang="en-US" sz="2800" dirty="0"/>
              <a:t> </a:t>
            </a:r>
            <a:r>
              <a:rPr lang="en-US" sz="2800" dirty="0" err="1"/>
              <a:t>erişim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yönetim</a:t>
            </a:r>
            <a:r>
              <a:rPr lang="en-US" sz="2800" dirty="0"/>
              <a:t> </a:t>
            </a:r>
            <a:r>
              <a:rPr lang="en-US" sz="2800" dirty="0" err="1"/>
              <a:t>hakkı</a:t>
            </a:r>
            <a:r>
              <a:rPr lang="en-US" sz="2800" dirty="0"/>
              <a:t> TACACS </a:t>
            </a:r>
            <a:r>
              <a:rPr lang="en-US" sz="2800" dirty="0" err="1"/>
              <a:t>servisi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yalnızca</a:t>
            </a:r>
            <a:r>
              <a:rPr lang="en-US" sz="2800" dirty="0"/>
              <a:t> </a:t>
            </a:r>
            <a:r>
              <a:rPr lang="en-US" sz="2800" dirty="0" err="1"/>
              <a:t>belirli</a:t>
            </a:r>
            <a:r>
              <a:rPr lang="en-US" sz="2800" dirty="0"/>
              <a:t> </a:t>
            </a:r>
            <a:r>
              <a:rPr lang="en-US" sz="2800" dirty="0" err="1"/>
              <a:t>adresler</a:t>
            </a:r>
            <a:r>
              <a:rPr lang="en-US" sz="2800" dirty="0"/>
              <a:t>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yalnızca</a:t>
            </a:r>
            <a:r>
              <a:rPr lang="en-US" sz="2800" dirty="0"/>
              <a:t> </a:t>
            </a:r>
            <a:r>
              <a:rPr lang="en-US" sz="2800" dirty="0" err="1"/>
              <a:t>belirli</a:t>
            </a:r>
            <a:r>
              <a:rPr lang="en-US" sz="2800" dirty="0"/>
              <a:t> </a:t>
            </a:r>
            <a:r>
              <a:rPr lang="en-US" sz="2800" dirty="0" err="1" smtClean="0"/>
              <a:t>kullanıcılar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sağlanmaktadır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/>
              <a:t>ürünler</a:t>
            </a:r>
            <a:r>
              <a:rPr lang="en-US" sz="2800" dirty="0"/>
              <a:t>, </a:t>
            </a:r>
            <a:r>
              <a:rPr lang="en-US" sz="2800" dirty="0" err="1"/>
              <a:t>iletişim</a:t>
            </a:r>
            <a:r>
              <a:rPr lang="en-US" sz="2800" dirty="0"/>
              <a:t> </a:t>
            </a:r>
            <a:r>
              <a:rPr lang="en-US" sz="2800" dirty="0" err="1"/>
              <a:t>teknikleri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yaklaşımlar</a:t>
            </a:r>
            <a:r>
              <a:rPr lang="en-US" sz="2800" dirty="0"/>
              <a:t> </a:t>
            </a:r>
            <a:r>
              <a:rPr lang="en-US" sz="2800" dirty="0" err="1"/>
              <a:t>yönünden</a:t>
            </a:r>
            <a:r>
              <a:rPr lang="en-US" sz="2800" dirty="0"/>
              <a:t> </a:t>
            </a:r>
            <a:r>
              <a:rPr lang="en-US" sz="2800" dirty="0" smtClean="0"/>
              <a:t>Network </a:t>
            </a:r>
            <a:r>
              <a:rPr lang="en-US" sz="2800" dirty="0" err="1"/>
              <a:t>Güvenliği</a:t>
            </a:r>
            <a:r>
              <a:rPr lang="en-US" sz="2800" dirty="0"/>
              <a:t> </a:t>
            </a:r>
            <a:r>
              <a:rPr lang="en-US" sz="2800" dirty="0" err="1"/>
              <a:t>konusunda</a:t>
            </a:r>
            <a:r>
              <a:rPr lang="en-US" sz="2800" dirty="0"/>
              <a:t> </a:t>
            </a:r>
            <a:r>
              <a:rPr lang="en-US" sz="2800" dirty="0" err="1" smtClean="0"/>
              <a:t>dünya</a:t>
            </a:r>
            <a:r>
              <a:rPr lang="tr-TR" sz="2800" dirty="0"/>
              <a:t> </a:t>
            </a:r>
            <a:r>
              <a:rPr lang="en-US" sz="2800" dirty="0" err="1" smtClean="0"/>
              <a:t>genelinde</a:t>
            </a:r>
            <a:r>
              <a:rPr lang="en-US" sz="2800" dirty="0" smtClean="0"/>
              <a:t> </a:t>
            </a:r>
            <a:r>
              <a:rPr lang="en-US" sz="2800" dirty="0" err="1"/>
              <a:t>kabul</a:t>
            </a:r>
            <a:r>
              <a:rPr lang="en-US" sz="2800" dirty="0"/>
              <a:t> </a:t>
            </a:r>
            <a:r>
              <a:rPr lang="en-US" sz="2800" dirty="0" err="1"/>
              <a:t>gören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uygulamalar</a:t>
            </a:r>
            <a:r>
              <a:rPr lang="en-US" sz="2800" dirty="0"/>
              <a:t> </a:t>
            </a:r>
            <a:r>
              <a:rPr lang="en-US" sz="2800" dirty="0" err="1"/>
              <a:t>yakından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edilmekte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/>
              <a:t>olanları</a:t>
            </a:r>
            <a:r>
              <a:rPr lang="en-US" sz="2800" dirty="0"/>
              <a:t> </a:t>
            </a:r>
            <a:r>
              <a:rPr lang="en-US" sz="2800" dirty="0" err="1" smtClean="0"/>
              <a:t>sisteme</a:t>
            </a:r>
            <a:endParaRPr lang="tr-TR" sz="2800" dirty="0" smtClean="0"/>
          </a:p>
          <a:p>
            <a:pPr marL="400050" lvl="1" indent="0">
              <a:buNone/>
            </a:pPr>
            <a:r>
              <a:rPr lang="en-US" dirty="0" err="1" smtClean="0"/>
              <a:t>uyarlanmaktadır</a:t>
            </a:r>
            <a:r>
              <a:rPr lang="en-US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09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BİLGİ SİSTEMİ SİSTEM GÜVENLİK </a:t>
            </a:r>
            <a:r>
              <a:rPr lang="en-US" b="1" dirty="0" smtClean="0"/>
              <a:t>UYGULAMALARI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Sistemin</a:t>
            </a:r>
            <a:r>
              <a:rPr lang="en-US" sz="2800" dirty="0"/>
              <a:t> </a:t>
            </a:r>
            <a:r>
              <a:rPr lang="en-US" sz="2800" dirty="0" err="1"/>
              <a:t>clientlardan</a:t>
            </a:r>
            <a:r>
              <a:rPr lang="en-US" sz="2800" dirty="0"/>
              <a:t> (</a:t>
            </a:r>
            <a:r>
              <a:rPr lang="en-US" sz="2800" dirty="0" err="1"/>
              <a:t>istemci</a:t>
            </a:r>
            <a:r>
              <a:rPr lang="en-US" sz="2800" dirty="0"/>
              <a:t>) </a:t>
            </a:r>
            <a:r>
              <a:rPr lang="en-US" sz="2800" dirty="0" err="1"/>
              <a:t>korunması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,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Uç</a:t>
            </a:r>
            <a:r>
              <a:rPr lang="en-US" dirty="0"/>
              <a:t> </a:t>
            </a:r>
            <a:r>
              <a:rPr lang="en-US" dirty="0" err="1"/>
              <a:t>noktadaki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clientlar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tr-TR" dirty="0" smtClean="0"/>
              <a:t>fi</a:t>
            </a:r>
            <a:r>
              <a:rPr lang="en-US" dirty="0" err="1" smtClean="0"/>
              <a:t>rewall</a:t>
            </a:r>
            <a:r>
              <a:rPr lang="en-US" dirty="0"/>
              <a:t>, </a:t>
            </a:r>
            <a:r>
              <a:rPr lang="en-US" dirty="0" err="1" smtClean="0"/>
              <a:t>antivirüs</a:t>
            </a:r>
            <a:r>
              <a:rPr lang="en-US" dirty="0" smtClean="0"/>
              <a:t>  </a:t>
            </a:r>
            <a:r>
              <a:rPr lang="en-US" dirty="0" err="1"/>
              <a:t>vardır</a:t>
            </a:r>
            <a:r>
              <a:rPr lang="en-US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clientlara</a:t>
            </a:r>
            <a:r>
              <a:rPr lang="en-US" dirty="0"/>
              <a:t> group policy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kısıtlamalar</a:t>
            </a:r>
            <a:r>
              <a:rPr lang="en-US" dirty="0"/>
              <a:t> </a:t>
            </a:r>
            <a:r>
              <a:rPr lang="en-US" dirty="0" err="1" smtClean="0"/>
              <a:t>uygulanır</a:t>
            </a:r>
            <a:r>
              <a:rPr lang="en-US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Clientların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gereksiz</a:t>
            </a:r>
            <a:r>
              <a:rPr lang="en-US" dirty="0"/>
              <a:t> </a:t>
            </a:r>
            <a:r>
              <a:rPr lang="en-US" dirty="0" err="1" smtClean="0"/>
              <a:t>gelmesi</a:t>
            </a:r>
            <a:r>
              <a:rPr lang="tr-TR" dirty="0"/>
              <a:t> </a:t>
            </a:r>
            <a:r>
              <a:rPr lang="en-US" dirty="0" err="1" smtClean="0"/>
              <a:t>engellenir</a:t>
            </a:r>
            <a:r>
              <a:rPr lang="en-US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Clientların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aralarında</a:t>
            </a:r>
            <a:r>
              <a:rPr lang="en-US" dirty="0"/>
              <a:t> </a:t>
            </a:r>
            <a:r>
              <a:rPr lang="en-US" dirty="0" err="1"/>
              <a:t>gereksiz</a:t>
            </a:r>
            <a:r>
              <a:rPr lang="en-US" dirty="0"/>
              <a:t> </a:t>
            </a:r>
            <a:r>
              <a:rPr lang="en-US" dirty="0" err="1" smtClean="0"/>
              <a:t>tra</a:t>
            </a:r>
            <a:r>
              <a:rPr lang="tr-TR" dirty="0" smtClean="0"/>
              <a:t>fi</a:t>
            </a:r>
            <a:r>
              <a:rPr lang="en-US" dirty="0" err="1" smtClean="0"/>
              <a:t>ği</a:t>
            </a:r>
            <a:r>
              <a:rPr lang="en-US" dirty="0" smtClean="0"/>
              <a:t> </a:t>
            </a:r>
            <a:r>
              <a:rPr lang="en-US" dirty="0" err="1" smtClean="0"/>
              <a:t>engellenir</a:t>
            </a:r>
            <a:r>
              <a:rPr lang="en-US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Clientlara</a:t>
            </a:r>
            <a:r>
              <a:rPr lang="en-US" dirty="0"/>
              <a:t> QOS (Quality of Service) </a:t>
            </a:r>
            <a:r>
              <a:rPr lang="en-US" dirty="0" err="1"/>
              <a:t>uygulanır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450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BİLGİ SİSTEMİ SİSTEM GÜVENLİK </a:t>
            </a:r>
            <a:r>
              <a:rPr lang="en-US" b="1" dirty="0" smtClean="0"/>
              <a:t>UYGULAMALARI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/>
              <a:t>Sistemin</a:t>
            </a:r>
            <a:r>
              <a:rPr lang="en-US" sz="2800" dirty="0" smtClean="0"/>
              <a:t> WAN </a:t>
            </a:r>
            <a:r>
              <a:rPr lang="en-US" sz="2800" dirty="0" err="1" smtClean="0"/>
              <a:t>saldırılarından</a:t>
            </a:r>
            <a:r>
              <a:rPr lang="en-US" sz="2800" dirty="0" smtClean="0"/>
              <a:t> </a:t>
            </a:r>
            <a:r>
              <a:rPr lang="en-US" sz="2800" dirty="0" err="1" smtClean="0"/>
              <a:t>korunması</a:t>
            </a:r>
            <a:r>
              <a:rPr lang="en-US" sz="2800" dirty="0" smtClean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r>
              <a:rPr lang="en-US" sz="2600" dirty="0" err="1" smtClean="0"/>
              <a:t>Bütün</a:t>
            </a:r>
            <a:r>
              <a:rPr lang="en-US" sz="2600" dirty="0" smtClean="0"/>
              <a:t> </a:t>
            </a:r>
            <a:r>
              <a:rPr lang="en-US" sz="2600" dirty="0" err="1" smtClean="0"/>
              <a:t>dış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bağlantıları</a:t>
            </a:r>
            <a:r>
              <a:rPr lang="en-US" sz="2600" dirty="0" smtClean="0"/>
              <a:t> </a:t>
            </a:r>
            <a:r>
              <a:rPr lang="en-US" sz="2600" dirty="0" err="1" smtClean="0"/>
              <a:t>yedekli</a:t>
            </a:r>
            <a:r>
              <a:rPr lang="en-US" sz="2600" dirty="0" smtClean="0"/>
              <a:t> </a:t>
            </a:r>
            <a:r>
              <a:rPr lang="tr-TR" sz="2600" dirty="0" smtClean="0"/>
              <a:t>fi</a:t>
            </a:r>
            <a:r>
              <a:rPr lang="en-US" sz="2600" dirty="0" err="1" smtClean="0"/>
              <a:t>rewall</a:t>
            </a:r>
            <a:r>
              <a:rPr lang="en-US" sz="2600" dirty="0" smtClean="0"/>
              <a:t> </a:t>
            </a:r>
            <a:r>
              <a:rPr lang="en-US" sz="2600" dirty="0" err="1" smtClean="0"/>
              <a:t>üzerinden</a:t>
            </a:r>
            <a:r>
              <a:rPr lang="en-US" sz="2600" dirty="0" smtClean="0"/>
              <a:t>  </a:t>
            </a:r>
            <a:r>
              <a:rPr lang="en-US" sz="2600" dirty="0" err="1" smtClean="0"/>
              <a:t>gelir</a:t>
            </a:r>
            <a:r>
              <a:rPr lang="en-US" sz="2600" dirty="0" smtClean="0"/>
              <a:t>.</a:t>
            </a:r>
            <a:endParaRPr lang="tr-TR" sz="2600" dirty="0" smtClean="0"/>
          </a:p>
          <a:p>
            <a:r>
              <a:rPr lang="en-US" sz="2600" dirty="0" smtClean="0"/>
              <a:t>IPS (Intrusion Prevention Systems) </a:t>
            </a:r>
            <a:r>
              <a:rPr lang="en-US" sz="2600" dirty="0" err="1" smtClean="0"/>
              <a:t>atak</a:t>
            </a:r>
            <a:r>
              <a:rPr lang="en-US" sz="2600" dirty="0" smtClean="0"/>
              <a:t> </a:t>
            </a:r>
            <a:r>
              <a:rPr lang="en-US" sz="2600" dirty="0" err="1" smtClean="0"/>
              <a:t>önleme</a:t>
            </a:r>
            <a:r>
              <a:rPr lang="en-US" sz="2600" dirty="0" smtClean="0"/>
              <a:t> </a:t>
            </a:r>
            <a:r>
              <a:rPr lang="en-US" sz="2600" dirty="0" err="1" smtClean="0"/>
              <a:t>sistemi</a:t>
            </a:r>
            <a:r>
              <a:rPr lang="en-US" sz="2600" dirty="0" smtClean="0"/>
              <a:t> </a:t>
            </a:r>
            <a:r>
              <a:rPr lang="en-US" sz="2600" dirty="0" err="1" smtClean="0"/>
              <a:t>vardır</a:t>
            </a:r>
            <a:r>
              <a:rPr lang="en-US" sz="2600" dirty="0" smtClean="0"/>
              <a:t>.</a:t>
            </a:r>
            <a:endParaRPr lang="tr-TR" sz="2600" dirty="0" smtClean="0"/>
          </a:p>
          <a:p>
            <a:r>
              <a:rPr lang="en-US" sz="2600" dirty="0" smtClean="0"/>
              <a:t>IDS (Intrusion Detection </a:t>
            </a:r>
            <a:r>
              <a:rPr lang="en-US" sz="2600" dirty="0" err="1" smtClean="0"/>
              <a:t>Sistem</a:t>
            </a:r>
            <a:r>
              <a:rPr lang="en-US" sz="2600" dirty="0" smtClean="0"/>
              <a:t>) </a:t>
            </a:r>
            <a:r>
              <a:rPr lang="en-US" sz="2600" dirty="0" err="1" smtClean="0"/>
              <a:t>saldırı</a:t>
            </a:r>
            <a:r>
              <a:rPr lang="en-US" sz="2600" dirty="0" smtClean="0"/>
              <a:t> </a:t>
            </a:r>
            <a:r>
              <a:rPr lang="en-US" sz="2600" dirty="0" err="1" smtClean="0"/>
              <a:t>tespit</a:t>
            </a:r>
            <a:r>
              <a:rPr lang="en-US" sz="2600" dirty="0" smtClean="0"/>
              <a:t> </a:t>
            </a:r>
            <a:r>
              <a:rPr lang="en-US" sz="2600" dirty="0" err="1" smtClean="0"/>
              <a:t>sistemi</a:t>
            </a:r>
            <a:r>
              <a:rPr lang="en-US" sz="2600" dirty="0" smtClean="0"/>
              <a:t> </a:t>
            </a:r>
            <a:r>
              <a:rPr lang="en-US" sz="2600" dirty="0" err="1" smtClean="0"/>
              <a:t>vardır</a:t>
            </a:r>
            <a:r>
              <a:rPr lang="en-US" sz="2600" dirty="0" smtClean="0"/>
              <a:t>.</a:t>
            </a:r>
            <a:endParaRPr lang="tr-TR" sz="2600" dirty="0" smtClean="0"/>
          </a:p>
          <a:p>
            <a:r>
              <a:rPr lang="en-US" sz="2600" dirty="0" err="1" smtClean="0"/>
              <a:t>Dış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bağlantıları</a:t>
            </a:r>
            <a:r>
              <a:rPr lang="en-US" sz="2600" dirty="0" smtClean="0"/>
              <a:t> </a:t>
            </a:r>
            <a:r>
              <a:rPr lang="en-US" sz="2600" dirty="0" err="1" smtClean="0"/>
              <a:t>farklı</a:t>
            </a:r>
            <a:r>
              <a:rPr lang="en-US" sz="2600" dirty="0" smtClean="0"/>
              <a:t> </a:t>
            </a:r>
            <a:r>
              <a:rPr lang="en-US" sz="2600" dirty="0" err="1" smtClean="0"/>
              <a:t>netwokler</a:t>
            </a:r>
            <a:r>
              <a:rPr lang="en-US" sz="2600" dirty="0" smtClean="0"/>
              <a:t> </a:t>
            </a:r>
            <a:r>
              <a:rPr lang="en-US" sz="2600" dirty="0" err="1" smtClean="0"/>
              <a:t>üzerinden</a:t>
            </a:r>
            <a:r>
              <a:rPr lang="en-US" sz="2600" dirty="0" smtClean="0"/>
              <a:t> </a:t>
            </a:r>
            <a:r>
              <a:rPr lang="en-US" sz="2600" dirty="0" err="1" smtClean="0"/>
              <a:t>yapılır</a:t>
            </a:r>
            <a:r>
              <a:rPr lang="en-US" sz="2600" dirty="0" smtClean="0"/>
              <a:t>.</a:t>
            </a:r>
            <a:endParaRPr lang="tr-TR" sz="2600" dirty="0" smtClean="0"/>
          </a:p>
          <a:p>
            <a:r>
              <a:rPr lang="en-US" sz="2600" dirty="0" err="1" smtClean="0"/>
              <a:t>Bütün</a:t>
            </a:r>
            <a:r>
              <a:rPr lang="en-US" sz="2600" dirty="0" smtClean="0"/>
              <a:t> </a:t>
            </a:r>
            <a:r>
              <a:rPr lang="en-US" sz="2600" dirty="0" err="1" smtClean="0"/>
              <a:t>bağlantılar</a:t>
            </a:r>
            <a:r>
              <a:rPr lang="en-US" sz="2600" dirty="0" smtClean="0"/>
              <a:t> </a:t>
            </a:r>
            <a:r>
              <a:rPr lang="en-US" sz="2600" dirty="0" err="1" smtClean="0"/>
              <a:t>kriptoludur</a:t>
            </a:r>
            <a:r>
              <a:rPr lang="en-US" sz="2600" dirty="0" smtClean="0"/>
              <a:t>.</a:t>
            </a:r>
            <a:endParaRPr lang="tr-TR" sz="2600" dirty="0" smtClean="0"/>
          </a:p>
          <a:p>
            <a:r>
              <a:rPr lang="en-US" sz="2600" dirty="0" smtClean="0"/>
              <a:t>VPN </a:t>
            </a:r>
            <a:r>
              <a:rPr lang="en-US" sz="2600" dirty="0" err="1" smtClean="0"/>
              <a:t>bağlantıları</a:t>
            </a:r>
            <a:r>
              <a:rPr lang="en-US" sz="2600" dirty="0" smtClean="0"/>
              <a:t> </a:t>
            </a:r>
            <a:r>
              <a:rPr lang="tr-TR" sz="2600" dirty="0" smtClean="0"/>
              <a:t>ş</a:t>
            </a:r>
            <a:r>
              <a:rPr lang="en-US" sz="2600" dirty="0" err="1" smtClean="0"/>
              <a:t>rewall</a:t>
            </a:r>
            <a:r>
              <a:rPr lang="en-US" sz="2600" dirty="0" smtClean="0"/>
              <a:t> </a:t>
            </a:r>
            <a:r>
              <a:rPr lang="en-US" sz="2600" dirty="0" err="1" smtClean="0"/>
              <a:t>üzerinde</a:t>
            </a:r>
            <a:r>
              <a:rPr lang="en-US" sz="2600" dirty="0" smtClean="0"/>
              <a:t> </a:t>
            </a:r>
            <a:r>
              <a:rPr lang="en-US" sz="2600" dirty="0" err="1" smtClean="0"/>
              <a:t>sonlandırılır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713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BİLGİ SİSTEMİ SİSTEM GÜVENLİK </a:t>
            </a:r>
            <a:r>
              <a:rPr lang="en-US" b="1" dirty="0" smtClean="0"/>
              <a:t>UYGULAMALARI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err="1" smtClean="0"/>
              <a:t>Sistemin</a:t>
            </a:r>
            <a:r>
              <a:rPr lang="en-US" sz="2600" dirty="0" smtClean="0"/>
              <a:t> internet </a:t>
            </a:r>
            <a:r>
              <a:rPr lang="en-US" sz="2600" dirty="0" err="1" smtClean="0"/>
              <a:t>ortamından</a:t>
            </a:r>
            <a:r>
              <a:rPr lang="en-US" sz="2600" dirty="0" smtClean="0"/>
              <a:t> </a:t>
            </a:r>
            <a:r>
              <a:rPr lang="en-US" sz="2600" dirty="0" err="1" smtClean="0"/>
              <a:t>korunması</a:t>
            </a:r>
            <a:r>
              <a:rPr lang="en-US" sz="2600" dirty="0" smtClean="0"/>
              <a:t> </a:t>
            </a:r>
            <a:r>
              <a:rPr lang="en-US" sz="2600" dirty="0" err="1" smtClean="0"/>
              <a:t>amacıyla</a:t>
            </a:r>
            <a:r>
              <a:rPr lang="en-US" sz="2600" dirty="0" smtClean="0"/>
              <a:t>,</a:t>
            </a:r>
          </a:p>
          <a:p>
            <a:r>
              <a:rPr lang="en-US" sz="2600" dirty="0" smtClean="0"/>
              <a:t>İnternet </a:t>
            </a:r>
            <a:r>
              <a:rPr lang="en-US" sz="2600" dirty="0" err="1" smtClean="0"/>
              <a:t>bağlantısı</a:t>
            </a:r>
            <a:r>
              <a:rPr lang="en-US" sz="2600" dirty="0" smtClean="0"/>
              <a:t> </a:t>
            </a:r>
            <a:r>
              <a:rPr lang="en-US" sz="2600" dirty="0" err="1" smtClean="0"/>
              <a:t>yedekli</a:t>
            </a:r>
            <a:r>
              <a:rPr lang="en-US" sz="2600" dirty="0" smtClean="0"/>
              <a:t> </a:t>
            </a:r>
            <a:r>
              <a:rPr lang="en-US" sz="2600" dirty="0" err="1" smtClean="0"/>
              <a:t>bir</a:t>
            </a:r>
            <a:r>
              <a:rPr lang="en-US" sz="2600" dirty="0" smtClean="0"/>
              <a:t> </a:t>
            </a:r>
            <a:r>
              <a:rPr lang="tr-TR" sz="2600" dirty="0" smtClean="0"/>
              <a:t>fi</a:t>
            </a:r>
            <a:r>
              <a:rPr lang="en-US" sz="2600" dirty="0" err="1" smtClean="0"/>
              <a:t>rewall</a:t>
            </a:r>
            <a:r>
              <a:rPr lang="en-US" sz="2600" dirty="0" smtClean="0"/>
              <a:t> </a:t>
            </a:r>
            <a:r>
              <a:rPr lang="en-US" sz="2600" dirty="0" err="1" smtClean="0"/>
              <a:t>katmanından</a:t>
            </a:r>
            <a:r>
              <a:rPr lang="tr-TR" sz="2600" dirty="0" smtClean="0"/>
              <a:t> </a:t>
            </a:r>
            <a:r>
              <a:rPr lang="en-US" sz="2600" dirty="0" err="1" smtClean="0"/>
              <a:t>geçer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WAN, LAN </a:t>
            </a:r>
            <a:r>
              <a:rPr lang="en-US" sz="2600" dirty="0" err="1" smtClean="0"/>
              <a:t>ve</a:t>
            </a:r>
            <a:r>
              <a:rPr lang="en-US" sz="2600" dirty="0" smtClean="0"/>
              <a:t> VPN </a:t>
            </a:r>
            <a:r>
              <a:rPr lang="en-US" sz="2600" dirty="0" err="1" smtClean="0"/>
              <a:t>bağlantıları</a:t>
            </a:r>
            <a:r>
              <a:rPr lang="en-US" sz="2600" dirty="0" smtClean="0"/>
              <a:t> </a:t>
            </a:r>
            <a:r>
              <a:rPr lang="en-US" sz="2600" dirty="0" err="1" smtClean="0"/>
              <a:t>için</a:t>
            </a:r>
            <a:r>
              <a:rPr lang="en-US" sz="2600" dirty="0" smtClean="0"/>
              <a:t> </a:t>
            </a:r>
            <a:r>
              <a:rPr lang="en-US" sz="2600" dirty="0" err="1" smtClean="0"/>
              <a:t>ayrı</a:t>
            </a:r>
            <a:r>
              <a:rPr lang="en-US" sz="2600" dirty="0" smtClean="0"/>
              <a:t> subnet </a:t>
            </a:r>
            <a:r>
              <a:rPr lang="en-US" sz="2600" dirty="0" err="1" smtClean="0"/>
              <a:t>kullanılır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3 </a:t>
            </a:r>
            <a:r>
              <a:rPr lang="en-US" sz="2600" dirty="0" err="1" smtClean="0"/>
              <a:t>katmanlı</a:t>
            </a:r>
            <a:r>
              <a:rPr lang="en-US" sz="2600" dirty="0" smtClean="0"/>
              <a:t> </a:t>
            </a:r>
            <a:r>
              <a:rPr lang="en-US" sz="2600" dirty="0" err="1" smtClean="0"/>
              <a:t>bir</a:t>
            </a:r>
            <a:r>
              <a:rPr lang="en-US" sz="2600" dirty="0" smtClean="0"/>
              <a:t> </a:t>
            </a:r>
            <a:r>
              <a:rPr lang="en-US" sz="2600" dirty="0" err="1" smtClean="0"/>
              <a:t>yapı</a:t>
            </a:r>
            <a:r>
              <a:rPr lang="en-US" sz="2600" dirty="0" smtClean="0"/>
              <a:t>  </a:t>
            </a:r>
            <a:r>
              <a:rPr lang="en-US" sz="2600" dirty="0" err="1" smtClean="0"/>
              <a:t>vardır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Her </a:t>
            </a:r>
            <a:r>
              <a:rPr lang="en-US" sz="2600" dirty="0" err="1" smtClean="0"/>
              <a:t>katmanda</a:t>
            </a:r>
            <a:r>
              <a:rPr lang="en-US" sz="2600" dirty="0" smtClean="0"/>
              <a:t> </a:t>
            </a:r>
            <a:r>
              <a:rPr lang="tr-TR" sz="2600" dirty="0" smtClean="0"/>
              <a:t>fi</a:t>
            </a:r>
            <a:r>
              <a:rPr lang="en-US" sz="2600" dirty="0" err="1" smtClean="0"/>
              <a:t>rewall</a:t>
            </a:r>
            <a:r>
              <a:rPr lang="en-US" sz="2600" dirty="0" smtClean="0"/>
              <a:t> </a:t>
            </a:r>
            <a:r>
              <a:rPr lang="en-US" sz="2600" dirty="0" err="1" smtClean="0"/>
              <a:t>bulunur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Her </a:t>
            </a:r>
            <a:r>
              <a:rPr lang="en-US" sz="2600" dirty="0" err="1" smtClean="0"/>
              <a:t>katmanda</a:t>
            </a:r>
            <a:r>
              <a:rPr lang="en-US" sz="2600" dirty="0" smtClean="0"/>
              <a:t> belli </a:t>
            </a:r>
            <a:r>
              <a:rPr lang="en-US" sz="2600" dirty="0" err="1" smtClean="0"/>
              <a:t>amaca</a:t>
            </a:r>
            <a:r>
              <a:rPr lang="en-US" sz="2600" dirty="0" smtClean="0"/>
              <a:t> </a:t>
            </a:r>
            <a:r>
              <a:rPr lang="en-US" sz="2600" dirty="0" err="1" smtClean="0"/>
              <a:t>hizmet</a:t>
            </a:r>
            <a:r>
              <a:rPr lang="en-US" sz="2600" dirty="0" smtClean="0"/>
              <a:t> </a:t>
            </a:r>
            <a:r>
              <a:rPr lang="en-US" sz="2600" dirty="0" err="1" smtClean="0"/>
              <a:t>eden</a:t>
            </a:r>
            <a:r>
              <a:rPr lang="en-US" sz="2600" dirty="0" smtClean="0"/>
              <a:t> </a:t>
            </a:r>
            <a:r>
              <a:rPr lang="en-US" sz="2600" dirty="0" err="1" smtClean="0"/>
              <a:t>sunucular</a:t>
            </a:r>
            <a:r>
              <a:rPr lang="en-US" sz="2600" dirty="0" smtClean="0"/>
              <a:t> </a:t>
            </a:r>
            <a:r>
              <a:rPr lang="en-US" sz="2600" dirty="0" err="1" smtClean="0"/>
              <a:t>bulunur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En </a:t>
            </a:r>
            <a:r>
              <a:rPr lang="en-US" sz="2600" dirty="0" err="1" smtClean="0"/>
              <a:t>kritik</a:t>
            </a:r>
            <a:r>
              <a:rPr lang="en-US" sz="2600" dirty="0" smtClean="0"/>
              <a:t> </a:t>
            </a:r>
            <a:r>
              <a:rPr lang="en-US" sz="2600" dirty="0" err="1" smtClean="0"/>
              <a:t>uygulamalar</a:t>
            </a:r>
            <a:r>
              <a:rPr lang="en-US" sz="2600" dirty="0" smtClean="0"/>
              <a:t> 3. </a:t>
            </a:r>
            <a:r>
              <a:rPr lang="en-US" sz="2600" dirty="0" err="1" smtClean="0"/>
              <a:t>katmandadır</a:t>
            </a:r>
            <a:r>
              <a:rPr lang="en-US" sz="2600" dirty="0" smtClean="0"/>
              <a:t>. (VT </a:t>
            </a:r>
            <a:r>
              <a:rPr lang="en-US" sz="2600" dirty="0" err="1" smtClean="0"/>
              <a:t>gibi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Her </a:t>
            </a:r>
            <a:r>
              <a:rPr lang="en-US" sz="2600" dirty="0" err="1" smtClean="0"/>
              <a:t>katmanda</a:t>
            </a:r>
            <a:r>
              <a:rPr lang="en-US" sz="2600" dirty="0" smtClean="0"/>
              <a:t> DMZ (De-Militarized Zone-</a:t>
            </a:r>
            <a:r>
              <a:rPr lang="en-US" sz="2600" dirty="0" err="1" smtClean="0"/>
              <a:t>Silahsızlandırılmış</a:t>
            </a:r>
            <a:r>
              <a:rPr lang="en-US" sz="2600" dirty="0" smtClean="0"/>
              <a:t> Alan) </a:t>
            </a:r>
            <a:r>
              <a:rPr lang="en-US" sz="2600" dirty="0" err="1" smtClean="0"/>
              <a:t>bölgeleri</a:t>
            </a:r>
            <a:r>
              <a:rPr lang="en-US" sz="2600" dirty="0" smtClean="0"/>
              <a:t> </a:t>
            </a:r>
            <a:r>
              <a:rPr lang="en-US" sz="2600" dirty="0" err="1" smtClean="0"/>
              <a:t>vardır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558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BİLGİ SİSTEMİ SİSTEM GÜVENLİK </a:t>
            </a:r>
            <a:r>
              <a:rPr lang="en-US" b="1" dirty="0" smtClean="0"/>
              <a:t>UYGULAMALARI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Atak</a:t>
            </a:r>
            <a:r>
              <a:rPr lang="en-US" sz="2800" dirty="0"/>
              <a:t> </a:t>
            </a:r>
            <a:r>
              <a:rPr lang="en-US" sz="2800" dirty="0" err="1"/>
              <a:t>önleme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,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3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katmandaki</a:t>
            </a:r>
            <a:r>
              <a:rPr lang="en-US" dirty="0"/>
              <a:t> </a:t>
            </a:r>
            <a:r>
              <a:rPr lang="en-US" dirty="0" err="1"/>
              <a:t>sunuculara</a:t>
            </a:r>
            <a:r>
              <a:rPr lang="en-US" dirty="0"/>
              <a:t> </a:t>
            </a:r>
            <a:r>
              <a:rPr lang="en-US" dirty="0" err="1"/>
              <a:t>erişim</a:t>
            </a:r>
            <a:r>
              <a:rPr lang="en-US" dirty="0"/>
              <a:t> </a:t>
            </a:r>
            <a:r>
              <a:rPr lang="en-US" dirty="0" err="1"/>
              <a:t>ayrılmıştır</a:t>
            </a:r>
            <a:r>
              <a:rPr lang="en-US" dirty="0"/>
              <a:t>.</a:t>
            </a:r>
            <a:endParaRPr lang="en-US" sz="3600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Erişime</a:t>
            </a:r>
            <a:r>
              <a:rPr lang="en-US" dirty="0"/>
              <a:t> </a:t>
            </a:r>
            <a:r>
              <a:rPr lang="en-US" dirty="0" err="1"/>
              <a:t>ulaşmadan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IPS </a:t>
            </a:r>
            <a:r>
              <a:rPr lang="en-US" dirty="0" err="1"/>
              <a:t>sistemi</a:t>
            </a:r>
            <a:r>
              <a:rPr lang="en-US" dirty="0"/>
              <a:t>  </a:t>
            </a:r>
            <a:r>
              <a:rPr lang="en-US" dirty="0" err="1"/>
              <a:t>vardır</a:t>
            </a:r>
            <a:r>
              <a:rPr lang="en-US" dirty="0"/>
              <a:t>.</a:t>
            </a:r>
            <a:endParaRPr lang="en-US" sz="3600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sunucular</a:t>
            </a:r>
            <a:r>
              <a:rPr lang="en-US" dirty="0"/>
              <a:t> </a:t>
            </a:r>
            <a:r>
              <a:rPr lang="en-US" dirty="0" err="1"/>
              <a:t>birbirinden</a:t>
            </a:r>
            <a:r>
              <a:rPr lang="en-US" dirty="0"/>
              <a:t> </a:t>
            </a:r>
            <a:r>
              <a:rPr lang="en-US" dirty="0" err="1"/>
              <a:t>izoledir</a:t>
            </a:r>
            <a:r>
              <a:rPr lang="en-US" dirty="0"/>
              <a:t>.</a:t>
            </a:r>
            <a:endParaRPr lang="en-US" sz="3600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izole</a:t>
            </a:r>
            <a:r>
              <a:rPr lang="en-US" dirty="0"/>
              <a:t> </a:t>
            </a:r>
            <a:r>
              <a:rPr lang="en-US" dirty="0" err="1"/>
              <a:t>sunucu</a:t>
            </a:r>
            <a:r>
              <a:rPr lang="en-US" dirty="0"/>
              <a:t> </a:t>
            </a:r>
            <a:r>
              <a:rPr lang="en-US" dirty="0" err="1"/>
              <a:t>katmanları</a:t>
            </a:r>
            <a:r>
              <a:rPr lang="en-US" dirty="0"/>
              <a:t> </a:t>
            </a:r>
            <a:r>
              <a:rPr lang="en-US" dirty="0" err="1"/>
              <a:t>Şrewall</a:t>
            </a:r>
            <a:r>
              <a:rPr lang="en-US" dirty="0"/>
              <a:t>   </a:t>
            </a:r>
            <a:r>
              <a:rPr lang="en-US" dirty="0" err="1"/>
              <a:t>arkasındadır</a:t>
            </a:r>
            <a:r>
              <a:rPr lang="en-US" dirty="0"/>
              <a:t>.</a:t>
            </a:r>
            <a:endParaRPr lang="en-US" sz="3600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Yetkisiz</a:t>
            </a:r>
            <a:r>
              <a:rPr lang="en-US" dirty="0"/>
              <a:t> </a:t>
            </a:r>
            <a:r>
              <a:rPr lang="en-US" dirty="0" err="1"/>
              <a:t>erişimler</a:t>
            </a:r>
            <a:r>
              <a:rPr lang="en-US" dirty="0"/>
              <a:t> </a:t>
            </a:r>
            <a:r>
              <a:rPr lang="en-US" dirty="0" err="1"/>
              <a:t>kapalıdır</a:t>
            </a:r>
            <a:r>
              <a:rPr lang="en-US" dirty="0"/>
              <a:t>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34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VERİ GÜVENLİĞİ HAKKINDA  </a:t>
            </a:r>
            <a:r>
              <a:rPr lang="en-US" b="1" dirty="0" smtClean="0"/>
              <a:t>YÖNETMELİK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Bu </a:t>
            </a:r>
            <a:r>
              <a:rPr lang="en-US" dirty="0" err="1"/>
              <a:t>Yönetmelik</a:t>
            </a:r>
            <a:r>
              <a:rPr lang="en-US" dirty="0"/>
              <a:t>, 15.05.2001 </a:t>
            </a:r>
            <a:r>
              <a:rPr lang="en-US" dirty="0" err="1"/>
              <a:t>tarih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4674 </a:t>
            </a:r>
            <a:r>
              <a:rPr lang="en-US" dirty="0" err="1"/>
              <a:t>sayılı</a:t>
            </a:r>
            <a:r>
              <a:rPr lang="en-US" dirty="0"/>
              <a:t> </a:t>
            </a:r>
            <a:r>
              <a:rPr lang="en-US" dirty="0" err="1"/>
              <a:t>Kanun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29.3.1984 </a:t>
            </a:r>
            <a:r>
              <a:rPr lang="en-US" dirty="0" err="1"/>
              <a:t>tarihli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2992 </a:t>
            </a:r>
            <a:r>
              <a:rPr lang="en-US" dirty="0" err="1"/>
              <a:t>sayılı</a:t>
            </a:r>
            <a:r>
              <a:rPr lang="en-US" dirty="0"/>
              <a:t> </a:t>
            </a:r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/>
              <a:t>Bakanlığı’nın</a:t>
            </a:r>
            <a:r>
              <a:rPr lang="en-US" dirty="0"/>
              <a:t> </a:t>
            </a:r>
            <a:r>
              <a:rPr lang="en-US" dirty="0" err="1"/>
              <a:t>Teşkilât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Görevleri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Kanun</a:t>
            </a:r>
            <a:r>
              <a:rPr lang="en-US" dirty="0"/>
              <a:t> </a:t>
            </a:r>
            <a:r>
              <a:rPr lang="en-US" dirty="0" err="1"/>
              <a:t>Hükmünde</a:t>
            </a:r>
            <a:r>
              <a:rPr lang="en-US" dirty="0"/>
              <a:t> </a:t>
            </a:r>
            <a:r>
              <a:rPr lang="en-US" dirty="0" err="1" smtClean="0"/>
              <a:t>Kararnamenin</a:t>
            </a:r>
            <a:r>
              <a:rPr lang="en-US" dirty="0" smtClean="0"/>
              <a:t> </a:t>
            </a:r>
            <a:r>
              <a:rPr lang="en-US" dirty="0" err="1"/>
              <a:t>Değiştirilerek</a:t>
            </a:r>
            <a:r>
              <a:rPr lang="en-US" dirty="0"/>
              <a:t> </a:t>
            </a:r>
            <a:r>
              <a:rPr lang="en-US" dirty="0" err="1"/>
              <a:t>Kabulü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Kanun’a</a:t>
            </a:r>
            <a:r>
              <a:rPr lang="en-US" dirty="0"/>
              <a:t> </a:t>
            </a:r>
            <a:r>
              <a:rPr lang="en-US" dirty="0" err="1"/>
              <a:t>eklenen</a:t>
            </a:r>
            <a:r>
              <a:rPr lang="en-US" dirty="0"/>
              <a:t> 22/A </a:t>
            </a:r>
            <a:r>
              <a:rPr lang="en-US" dirty="0" err="1"/>
              <a:t>maddesi</a:t>
            </a:r>
            <a:r>
              <a:rPr lang="en-US" dirty="0"/>
              <a:t> </a:t>
            </a:r>
            <a:r>
              <a:rPr lang="en-US" dirty="0" err="1" smtClean="0"/>
              <a:t>uya-rınca</a:t>
            </a:r>
            <a:r>
              <a:rPr lang="en-US" dirty="0" smtClean="0"/>
              <a:t> </a:t>
            </a:r>
            <a:r>
              <a:rPr lang="en-US" dirty="0" err="1"/>
              <a:t>hazırlanmıştır</a:t>
            </a:r>
            <a:r>
              <a:rPr lang="en-US" dirty="0"/>
              <a:t> (</a:t>
            </a:r>
            <a:r>
              <a:rPr lang="en-US" dirty="0" err="1"/>
              <a:t>Madde</a:t>
            </a:r>
            <a:r>
              <a:rPr lang="en-US" dirty="0"/>
              <a:t> 3).</a:t>
            </a:r>
          </a:p>
          <a:p>
            <a:pPr marL="0" indent="0" algn="just">
              <a:buNone/>
            </a:pPr>
            <a:r>
              <a:rPr lang="en-US" dirty="0" smtClean="0"/>
              <a:t>Bu </a:t>
            </a:r>
            <a:r>
              <a:rPr lang="en-US" dirty="0" err="1"/>
              <a:t>Yönetmeliğin</a:t>
            </a:r>
            <a:r>
              <a:rPr lang="en-US" dirty="0"/>
              <a:t> </a:t>
            </a:r>
            <a:r>
              <a:rPr lang="en-US" dirty="0" err="1"/>
              <a:t>amacı</a:t>
            </a:r>
            <a:r>
              <a:rPr lang="en-US" dirty="0"/>
              <a:t>, </a:t>
            </a:r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/>
              <a:t>Bakanlığı’na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sistemlerinin</a:t>
            </a:r>
            <a:r>
              <a:rPr lang="en-US" dirty="0"/>
              <a:t> internet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/>
              <a:t>gelecek</a:t>
            </a:r>
            <a:r>
              <a:rPr lang="en-US" dirty="0"/>
              <a:t> </a:t>
            </a:r>
            <a:r>
              <a:rPr lang="en-US" dirty="0" err="1"/>
              <a:t>tehlikelerden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güvenliğinin</a:t>
            </a:r>
            <a:r>
              <a:rPr lang="en-US" dirty="0"/>
              <a:t> </a:t>
            </a:r>
            <a:r>
              <a:rPr lang="en-US" dirty="0" err="1"/>
              <a:t>sağlanması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alınacak</a:t>
            </a:r>
            <a:r>
              <a:rPr lang="en-US" dirty="0" smtClean="0"/>
              <a:t>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/>
              <a:t>önlemlerine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esasları</a:t>
            </a:r>
            <a:r>
              <a:rPr lang="en-US" dirty="0"/>
              <a:t> </a:t>
            </a:r>
            <a:r>
              <a:rPr lang="en-US" dirty="0" err="1"/>
              <a:t>düzenlemektir</a:t>
            </a:r>
            <a:r>
              <a:rPr lang="en-US" dirty="0"/>
              <a:t> (</a:t>
            </a:r>
            <a:r>
              <a:rPr lang="en-US" dirty="0" err="1" smtClean="0"/>
              <a:t>Madde</a:t>
            </a:r>
            <a:r>
              <a:rPr lang="tr-TR" dirty="0"/>
              <a:t> </a:t>
            </a:r>
            <a:r>
              <a:rPr lang="en-US" dirty="0" smtClean="0"/>
              <a:t>1</a:t>
            </a:r>
            <a:r>
              <a:rPr lang="en-US" dirty="0"/>
              <a:t>).</a:t>
            </a:r>
          </a:p>
          <a:p>
            <a:pPr marL="0" indent="0" algn="just">
              <a:buNone/>
            </a:pPr>
            <a:r>
              <a:rPr lang="en-US" dirty="0" smtClean="0"/>
              <a:t>Bu </a:t>
            </a:r>
            <a:r>
              <a:rPr lang="en-US" dirty="0" err="1"/>
              <a:t>Yönetmelik</a:t>
            </a:r>
            <a:r>
              <a:rPr lang="en-US" dirty="0"/>
              <a:t>,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/>
              <a:t>ürünleri</a:t>
            </a:r>
            <a:r>
              <a:rPr lang="en-US" dirty="0"/>
              <a:t> </a:t>
            </a:r>
            <a:r>
              <a:rPr lang="en-US" dirty="0" err="1" smtClean="0"/>
              <a:t>yönetiminden</a:t>
            </a:r>
            <a:r>
              <a:rPr lang="tr-TR" dirty="0"/>
              <a:t> </a:t>
            </a:r>
            <a:r>
              <a:rPr lang="en-US" dirty="0" err="1" smtClean="0"/>
              <a:t>sorumlu</a:t>
            </a:r>
            <a:r>
              <a:rPr lang="en-US" dirty="0" smtClean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İşlem</a:t>
            </a:r>
            <a:r>
              <a:rPr lang="en-US" dirty="0"/>
              <a:t> </a:t>
            </a:r>
            <a:r>
              <a:rPr lang="en-US" dirty="0" err="1" smtClean="0"/>
              <a:t>Dairesi</a:t>
            </a:r>
            <a:r>
              <a:rPr lang="en-US" dirty="0" smtClean="0"/>
              <a:t> </a:t>
            </a:r>
            <a:r>
              <a:rPr lang="en-US" dirty="0" err="1"/>
              <a:t>Başkanlığı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sorumluları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Bakanlık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kurulan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 smtClean="0"/>
              <a:t>sistemini</a:t>
            </a:r>
            <a:r>
              <a:rPr lang="en-US" dirty="0" smtClean="0"/>
              <a:t> </a:t>
            </a:r>
            <a:r>
              <a:rPr lang="en-US" dirty="0" err="1"/>
              <a:t>kullanan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kullanıcıları</a:t>
            </a:r>
            <a:r>
              <a:rPr lang="en-US" dirty="0"/>
              <a:t> </a:t>
            </a:r>
            <a:r>
              <a:rPr lang="en-US" dirty="0" err="1"/>
              <a:t>kapsar</a:t>
            </a:r>
            <a:r>
              <a:rPr lang="en-US" dirty="0"/>
              <a:t> (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67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PAROLA SEÇİMİ VE </a:t>
            </a:r>
            <a:r>
              <a:rPr lang="en-US" b="1" dirty="0" smtClean="0"/>
              <a:t>KULLANIMI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0292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tr-TR" sz="11200" dirty="0" smtClean="0"/>
              <a:t>	</a:t>
            </a:r>
            <a:r>
              <a:rPr lang="en-US" sz="10400" dirty="0" smtClean="0"/>
              <a:t>UYAP </a:t>
            </a:r>
            <a:r>
              <a:rPr lang="en-US" sz="10400" dirty="0" err="1" smtClean="0"/>
              <a:t>kullanıcıları</a:t>
            </a:r>
            <a:r>
              <a:rPr lang="en-US" sz="10400" dirty="0" smtClean="0"/>
              <a:t> </a:t>
            </a:r>
            <a:r>
              <a:rPr lang="en-US" sz="10400" dirty="0" err="1" smtClean="0"/>
              <a:t>parola</a:t>
            </a:r>
            <a:r>
              <a:rPr lang="en-US" sz="10400" dirty="0" smtClean="0"/>
              <a:t> </a:t>
            </a:r>
            <a:r>
              <a:rPr lang="en-US" sz="10400" dirty="0" err="1" smtClean="0"/>
              <a:t>seçimi</a:t>
            </a:r>
            <a:r>
              <a:rPr lang="en-US" sz="10400" dirty="0" smtClean="0"/>
              <a:t> </a:t>
            </a:r>
            <a:r>
              <a:rPr lang="en-US" sz="10400" dirty="0" err="1" smtClean="0"/>
              <a:t>ve</a:t>
            </a:r>
            <a:r>
              <a:rPr lang="en-US" sz="10400" dirty="0" smtClean="0"/>
              <a:t> </a:t>
            </a:r>
            <a:r>
              <a:rPr lang="en-US" sz="10400" dirty="0" err="1" smtClean="0"/>
              <a:t>kullanımında</a:t>
            </a:r>
            <a:r>
              <a:rPr lang="en-US" sz="10400" dirty="0" smtClean="0"/>
              <a:t> </a:t>
            </a:r>
            <a:r>
              <a:rPr lang="en-US" sz="10400" dirty="0" err="1" smtClean="0"/>
              <a:t>dikkatli</a:t>
            </a:r>
            <a:r>
              <a:rPr lang="en-US" sz="10400" dirty="0" smtClean="0"/>
              <a:t> </a:t>
            </a:r>
            <a:r>
              <a:rPr lang="en-US" sz="10400" dirty="0" err="1" smtClean="0"/>
              <a:t>olmalıdır</a:t>
            </a:r>
            <a:r>
              <a:rPr lang="en-US" sz="10400" dirty="0" smtClean="0"/>
              <a:t>. </a:t>
            </a:r>
            <a:r>
              <a:rPr lang="en-US" sz="10400" dirty="0" err="1" smtClean="0"/>
              <a:t>Kullanıcıların</a:t>
            </a:r>
            <a:r>
              <a:rPr lang="en-US" sz="10400" dirty="0" smtClean="0"/>
              <a:t> </a:t>
            </a:r>
            <a:r>
              <a:rPr lang="en-US" sz="10400" dirty="0" err="1" smtClean="0"/>
              <a:t>bir</a:t>
            </a:r>
            <a:r>
              <a:rPr lang="en-US" sz="10400" dirty="0" smtClean="0"/>
              <a:t> </a:t>
            </a:r>
            <a:r>
              <a:rPr lang="en-US" sz="10400" dirty="0" err="1" smtClean="0"/>
              <a:t>bilişim</a:t>
            </a:r>
            <a:r>
              <a:rPr lang="en-US" sz="10400" dirty="0" smtClean="0"/>
              <a:t> </a:t>
            </a:r>
            <a:r>
              <a:rPr lang="en-US" sz="10400" dirty="0" err="1" smtClean="0"/>
              <a:t>sistemindeki</a:t>
            </a:r>
            <a:r>
              <a:rPr lang="en-US" sz="10400" dirty="0" smtClean="0"/>
              <a:t> </a:t>
            </a:r>
            <a:r>
              <a:rPr lang="en-US" sz="10400" dirty="0" err="1" smtClean="0"/>
              <a:t>hesaplarına</a:t>
            </a:r>
            <a:r>
              <a:rPr lang="en-US" sz="10400" dirty="0" smtClean="0"/>
              <a:t> </a:t>
            </a:r>
            <a:r>
              <a:rPr lang="en-US" sz="10400" dirty="0" err="1" smtClean="0"/>
              <a:t>yabancıların</a:t>
            </a:r>
            <a:r>
              <a:rPr lang="en-US" sz="10400" dirty="0" smtClean="0"/>
              <a:t> </a:t>
            </a:r>
            <a:r>
              <a:rPr lang="en-US" sz="10400" dirty="0" err="1" smtClean="0"/>
              <a:t>erişimini</a:t>
            </a:r>
            <a:r>
              <a:rPr lang="en-US" sz="10400" dirty="0" smtClean="0"/>
              <a:t> </a:t>
            </a:r>
            <a:r>
              <a:rPr lang="en-US" sz="10400" dirty="0" err="1" smtClean="0"/>
              <a:t>engelleyen</a:t>
            </a:r>
            <a:r>
              <a:rPr lang="en-US" sz="10400" dirty="0" smtClean="0"/>
              <a:t> </a:t>
            </a:r>
            <a:r>
              <a:rPr lang="en-US" sz="10400" dirty="0" err="1" smtClean="0"/>
              <a:t>önlemlerin</a:t>
            </a:r>
            <a:r>
              <a:rPr lang="en-US" sz="10400" dirty="0" smtClean="0"/>
              <a:t> </a:t>
            </a:r>
            <a:r>
              <a:rPr lang="en-US" sz="10400" dirty="0" err="1" smtClean="0"/>
              <a:t>başında</a:t>
            </a:r>
            <a:r>
              <a:rPr lang="en-US" sz="10400" dirty="0" smtClean="0"/>
              <a:t> </a:t>
            </a:r>
            <a:r>
              <a:rPr lang="en-US" sz="10400" dirty="0" err="1" smtClean="0"/>
              <a:t>kullanıcı</a:t>
            </a:r>
            <a:r>
              <a:rPr lang="en-US" sz="10400" dirty="0" smtClean="0"/>
              <a:t> </a:t>
            </a:r>
            <a:r>
              <a:rPr lang="en-US" sz="10400" dirty="0" err="1" smtClean="0"/>
              <a:t>tarafından</a:t>
            </a:r>
            <a:r>
              <a:rPr lang="en-US" sz="10400" dirty="0" smtClean="0"/>
              <a:t> </a:t>
            </a:r>
            <a:r>
              <a:rPr lang="en-US" sz="10400" dirty="0" err="1" smtClean="0"/>
              <a:t>belirlenen</a:t>
            </a:r>
            <a:r>
              <a:rPr lang="en-US" sz="10400" dirty="0" smtClean="0"/>
              <a:t> </a:t>
            </a:r>
            <a:r>
              <a:rPr lang="en-US" sz="10400" dirty="0" err="1" smtClean="0"/>
              <a:t>parola</a:t>
            </a:r>
            <a:r>
              <a:rPr lang="en-US" sz="10400" dirty="0" smtClean="0"/>
              <a:t> </a:t>
            </a:r>
            <a:r>
              <a:rPr lang="en-US" sz="10400" dirty="0" err="1" smtClean="0"/>
              <a:t>gelir</a:t>
            </a:r>
            <a:r>
              <a:rPr lang="en-US" sz="10400" dirty="0" smtClean="0"/>
              <a:t>. </a:t>
            </a:r>
            <a:r>
              <a:rPr lang="en-US" sz="10400" dirty="0" err="1" smtClean="0"/>
              <a:t>Parola</a:t>
            </a:r>
            <a:r>
              <a:rPr lang="en-US" sz="10400" dirty="0" smtClean="0"/>
              <a:t> </a:t>
            </a:r>
            <a:r>
              <a:rPr lang="en-US" sz="10400" dirty="0" err="1" smtClean="0"/>
              <a:t>kullanımı</a:t>
            </a:r>
            <a:r>
              <a:rPr lang="en-US" sz="10400" dirty="0" smtClean="0"/>
              <a:t> </a:t>
            </a:r>
            <a:r>
              <a:rPr lang="en-US" sz="10400" dirty="0" err="1" smtClean="0"/>
              <a:t>izinsiz</a:t>
            </a:r>
            <a:r>
              <a:rPr lang="en-US" sz="10400" dirty="0" smtClean="0"/>
              <a:t> </a:t>
            </a:r>
            <a:r>
              <a:rPr lang="en-US" sz="10400" dirty="0" err="1" smtClean="0"/>
              <a:t>erişim</a:t>
            </a:r>
            <a:r>
              <a:rPr lang="en-US" sz="10400" dirty="0" smtClean="0"/>
              <a:t> </a:t>
            </a:r>
            <a:r>
              <a:rPr lang="en-US" sz="10400" dirty="0" err="1" smtClean="0"/>
              <a:t>teşebbüslerini</a:t>
            </a:r>
            <a:r>
              <a:rPr lang="en-US" sz="10400" dirty="0" smtClean="0"/>
              <a:t> </a:t>
            </a:r>
            <a:r>
              <a:rPr lang="en-US" sz="10400" dirty="0" err="1" smtClean="0"/>
              <a:t>anlamsız</a:t>
            </a:r>
            <a:r>
              <a:rPr lang="en-US" sz="10400" dirty="0" smtClean="0"/>
              <a:t> hale </a:t>
            </a:r>
            <a:r>
              <a:rPr lang="en-US" sz="10400" dirty="0" err="1" smtClean="0"/>
              <a:t>getirir</a:t>
            </a:r>
            <a:r>
              <a:rPr lang="en-US" sz="10400" dirty="0" smtClean="0"/>
              <a:t> </a:t>
            </a:r>
            <a:r>
              <a:rPr lang="en-US" sz="10400" dirty="0" err="1" smtClean="0"/>
              <a:t>ancak</a:t>
            </a:r>
            <a:r>
              <a:rPr lang="en-US" sz="10400" dirty="0" smtClean="0"/>
              <a:t> </a:t>
            </a:r>
            <a:r>
              <a:rPr lang="en-US" sz="10400" dirty="0" err="1" smtClean="0"/>
              <a:t>hatalı</a:t>
            </a:r>
            <a:r>
              <a:rPr lang="en-US" sz="10400" dirty="0" smtClean="0"/>
              <a:t> </a:t>
            </a:r>
            <a:r>
              <a:rPr lang="en-US" sz="10400" dirty="0" err="1" smtClean="0"/>
              <a:t>kullanımı</a:t>
            </a:r>
            <a:r>
              <a:rPr lang="en-US" sz="10400" dirty="0" smtClean="0"/>
              <a:t> </a:t>
            </a:r>
            <a:r>
              <a:rPr lang="en-US" sz="10400" dirty="0" err="1" smtClean="0"/>
              <a:t>halinde</a:t>
            </a:r>
            <a:r>
              <a:rPr lang="en-US" sz="10400" dirty="0" smtClean="0"/>
              <a:t> </a:t>
            </a:r>
            <a:r>
              <a:rPr lang="en-US" sz="10400" dirty="0" err="1" smtClean="0"/>
              <a:t>bizzat</a:t>
            </a:r>
            <a:r>
              <a:rPr lang="en-US" sz="10400" dirty="0" smtClean="0"/>
              <a:t> </a:t>
            </a:r>
            <a:r>
              <a:rPr lang="en-US" sz="10400" dirty="0" err="1" smtClean="0"/>
              <a:t>kendisi</a:t>
            </a:r>
            <a:r>
              <a:rPr lang="en-US" sz="10400" dirty="0" smtClean="0"/>
              <a:t> </a:t>
            </a:r>
            <a:r>
              <a:rPr lang="en-US" sz="10400" dirty="0" err="1" smtClean="0"/>
              <a:t>bir</a:t>
            </a:r>
            <a:r>
              <a:rPr lang="en-US" sz="10400" dirty="0" smtClean="0"/>
              <a:t> </a:t>
            </a:r>
            <a:r>
              <a:rPr lang="en-US" sz="10400" dirty="0" err="1" smtClean="0"/>
              <a:t>güvenlik</a:t>
            </a:r>
            <a:r>
              <a:rPr lang="en-US" sz="10400" dirty="0" smtClean="0"/>
              <a:t> </a:t>
            </a:r>
            <a:r>
              <a:rPr lang="en-US" sz="10400" dirty="0" err="1" smtClean="0"/>
              <a:t>açığı</a:t>
            </a:r>
            <a:r>
              <a:rPr lang="en-US" sz="10400" dirty="0" smtClean="0"/>
              <a:t> </a:t>
            </a:r>
            <a:r>
              <a:rPr lang="en-US" sz="10400" dirty="0" err="1" smtClean="0"/>
              <a:t>oluşturur</a:t>
            </a:r>
            <a:r>
              <a:rPr lang="en-US" sz="10400" dirty="0" smtClean="0"/>
              <a:t>. </a:t>
            </a:r>
            <a:endParaRPr lang="tr-TR" sz="10400" dirty="0" smtClean="0"/>
          </a:p>
          <a:p>
            <a:pPr marL="0" indent="0" algn="just">
              <a:buNone/>
            </a:pPr>
            <a:r>
              <a:rPr lang="tr-TR" sz="10400" dirty="0" smtClean="0"/>
              <a:t>	</a:t>
            </a:r>
            <a:r>
              <a:rPr lang="en-US" sz="10400" dirty="0" smtClean="0"/>
              <a:t>Bu </a:t>
            </a:r>
            <a:r>
              <a:rPr lang="en-US" sz="10400" dirty="0" err="1"/>
              <a:t>yüzden</a:t>
            </a:r>
            <a:r>
              <a:rPr lang="en-US" sz="10400" dirty="0"/>
              <a:t> </a:t>
            </a:r>
            <a:r>
              <a:rPr lang="en-US" sz="10400" dirty="0" err="1"/>
              <a:t>güvenli</a:t>
            </a:r>
            <a:r>
              <a:rPr lang="en-US" sz="10400" dirty="0"/>
              <a:t> </a:t>
            </a:r>
            <a:r>
              <a:rPr lang="en-US" sz="10400" dirty="0" err="1"/>
              <a:t>parola</a:t>
            </a:r>
            <a:r>
              <a:rPr lang="en-US" sz="10400" dirty="0"/>
              <a:t> </a:t>
            </a:r>
            <a:r>
              <a:rPr lang="en-US" sz="10400" dirty="0" err="1"/>
              <a:t>seçimine</a:t>
            </a:r>
            <a:r>
              <a:rPr lang="en-US" sz="10400" dirty="0"/>
              <a:t> </a:t>
            </a:r>
            <a:r>
              <a:rPr lang="en-US" sz="10400" dirty="0" err="1"/>
              <a:t>özen</a:t>
            </a:r>
            <a:r>
              <a:rPr lang="en-US" sz="10400" dirty="0"/>
              <a:t> </a:t>
            </a:r>
            <a:r>
              <a:rPr lang="en-US" sz="10400" dirty="0" err="1"/>
              <a:t>gösterilmelidir</a:t>
            </a:r>
            <a:r>
              <a:rPr lang="en-US" sz="10400" dirty="0"/>
              <a:t>. </a:t>
            </a:r>
            <a:r>
              <a:rPr lang="en-US" sz="10400" dirty="0" err="1"/>
              <a:t>Çünkü</a:t>
            </a:r>
            <a:r>
              <a:rPr lang="en-US" sz="10400" dirty="0"/>
              <a:t> </a:t>
            </a:r>
            <a:r>
              <a:rPr lang="en-US" sz="10400" dirty="0" err="1"/>
              <a:t>parolalar</a:t>
            </a:r>
            <a:r>
              <a:rPr lang="en-US" sz="10400" dirty="0"/>
              <a:t> </a:t>
            </a:r>
            <a:r>
              <a:rPr lang="en-US" sz="10400" dirty="0" err="1" smtClean="0"/>
              <a:t>şifre</a:t>
            </a:r>
            <a:r>
              <a:rPr lang="en-US" sz="10400" dirty="0" smtClean="0"/>
              <a:t> </a:t>
            </a:r>
            <a:r>
              <a:rPr lang="en-US" sz="10400" dirty="0" err="1"/>
              <a:t>kırıcı</a:t>
            </a:r>
            <a:r>
              <a:rPr lang="en-US" sz="10400" dirty="0"/>
              <a:t> </a:t>
            </a:r>
            <a:r>
              <a:rPr lang="en-US" sz="10400" dirty="0" err="1"/>
              <a:t>programlar</a:t>
            </a:r>
            <a:r>
              <a:rPr lang="en-US" sz="10400" dirty="0"/>
              <a:t> </a:t>
            </a:r>
            <a:r>
              <a:rPr lang="en-US" sz="10400" dirty="0" err="1"/>
              <a:t>kullanılarak</a:t>
            </a:r>
            <a:r>
              <a:rPr lang="en-US" sz="10400" dirty="0"/>
              <a:t> </a:t>
            </a:r>
            <a:r>
              <a:rPr lang="en-US" sz="10400" dirty="0" err="1"/>
              <a:t>kırılabileceği</a:t>
            </a:r>
            <a:r>
              <a:rPr lang="en-US" sz="10400" dirty="0"/>
              <a:t> </a:t>
            </a:r>
            <a:r>
              <a:rPr lang="en-US" sz="10400" dirty="0" err="1"/>
              <a:t>gibi</a:t>
            </a:r>
            <a:r>
              <a:rPr lang="en-US" sz="10400" dirty="0"/>
              <a:t> “</a:t>
            </a:r>
            <a:r>
              <a:rPr lang="en-US" sz="10400" dirty="0" err="1"/>
              <a:t>Sosyal</a:t>
            </a:r>
            <a:r>
              <a:rPr lang="en-US" sz="10400" dirty="0"/>
              <a:t> </a:t>
            </a:r>
            <a:r>
              <a:rPr lang="en-US" sz="10400" dirty="0" err="1"/>
              <a:t>Mühendislik</a:t>
            </a:r>
            <a:r>
              <a:rPr lang="en-US" sz="10400" dirty="0"/>
              <a:t>” </a:t>
            </a:r>
            <a:r>
              <a:rPr lang="en-US" sz="10400" dirty="0" err="1" smtClean="0"/>
              <a:t>yöntemleriyle</a:t>
            </a:r>
            <a:r>
              <a:rPr lang="en-US" sz="10400" dirty="0" smtClean="0"/>
              <a:t> </a:t>
            </a:r>
            <a:r>
              <a:rPr lang="en-US" sz="10400" dirty="0"/>
              <a:t>de </a:t>
            </a:r>
            <a:r>
              <a:rPr lang="en-US" sz="10400" dirty="0" err="1"/>
              <a:t>kırılabilmektedir</a:t>
            </a:r>
            <a:r>
              <a:rPr lang="en-US" sz="10400" dirty="0"/>
              <a:t>. </a:t>
            </a:r>
            <a:r>
              <a:rPr lang="en-US" sz="10400" dirty="0" err="1"/>
              <a:t>Örneğin</a:t>
            </a:r>
            <a:r>
              <a:rPr lang="en-US" sz="10400" dirty="0"/>
              <a:t> </a:t>
            </a:r>
            <a:r>
              <a:rPr lang="en-US" sz="10400" dirty="0" err="1"/>
              <a:t>gelmiş</a:t>
            </a:r>
            <a:r>
              <a:rPr lang="en-US" sz="10400" dirty="0"/>
              <a:t> </a:t>
            </a:r>
            <a:r>
              <a:rPr lang="en-US" sz="10400" dirty="0" err="1"/>
              <a:t>geçmiş</a:t>
            </a:r>
            <a:r>
              <a:rPr lang="en-US" sz="10400" dirty="0"/>
              <a:t> en </a:t>
            </a:r>
            <a:r>
              <a:rPr lang="en-US" sz="10400" dirty="0" err="1"/>
              <a:t>büyük</a:t>
            </a:r>
            <a:r>
              <a:rPr lang="en-US" sz="10400" dirty="0"/>
              <a:t> hacker </a:t>
            </a:r>
            <a:r>
              <a:rPr lang="en-US" sz="10400" dirty="0" err="1"/>
              <a:t>olarak</a:t>
            </a:r>
            <a:r>
              <a:rPr lang="en-US" sz="10400" dirty="0"/>
              <a:t> </a:t>
            </a:r>
            <a:r>
              <a:rPr lang="en-US" sz="10400" dirty="0" err="1" smtClean="0"/>
              <a:t>tanınan</a:t>
            </a:r>
            <a:r>
              <a:rPr lang="en-US" sz="10400" dirty="0" smtClean="0"/>
              <a:t> </a:t>
            </a:r>
            <a:r>
              <a:rPr lang="en-US" sz="10400" dirty="0"/>
              <a:t>Kevin MITNICK </a:t>
            </a:r>
            <a:r>
              <a:rPr lang="en-US" sz="10400" dirty="0" err="1"/>
              <a:t>izinsiz</a:t>
            </a:r>
            <a:r>
              <a:rPr lang="en-US" sz="10400" dirty="0"/>
              <a:t> </a:t>
            </a:r>
            <a:r>
              <a:rPr lang="en-US" sz="10400" dirty="0" err="1"/>
              <a:t>girerek</a:t>
            </a:r>
            <a:r>
              <a:rPr lang="en-US" sz="10400" dirty="0"/>
              <a:t> </a:t>
            </a:r>
            <a:r>
              <a:rPr lang="en-US" sz="10400" dirty="0" err="1"/>
              <a:t>zarar</a:t>
            </a:r>
            <a:r>
              <a:rPr lang="en-US" sz="10400" dirty="0"/>
              <a:t> </a:t>
            </a:r>
            <a:r>
              <a:rPr lang="en-US" sz="10400" dirty="0" err="1"/>
              <a:t>verdiği</a:t>
            </a:r>
            <a:r>
              <a:rPr lang="en-US" sz="10400" dirty="0"/>
              <a:t> </a:t>
            </a:r>
            <a:r>
              <a:rPr lang="en-US" sz="10400" dirty="0" err="1"/>
              <a:t>ya</a:t>
            </a:r>
            <a:r>
              <a:rPr lang="en-US" sz="10400" dirty="0"/>
              <a:t> da </a:t>
            </a:r>
            <a:r>
              <a:rPr lang="en-US" sz="10400" dirty="0" err="1"/>
              <a:t>bilgi</a:t>
            </a:r>
            <a:r>
              <a:rPr lang="en-US" sz="10400" dirty="0"/>
              <a:t> </a:t>
            </a:r>
            <a:r>
              <a:rPr lang="en-US" sz="10400" dirty="0" err="1"/>
              <a:t>çaldığı</a:t>
            </a:r>
            <a:r>
              <a:rPr lang="en-US" sz="10400" dirty="0"/>
              <a:t> </a:t>
            </a:r>
            <a:r>
              <a:rPr lang="en-US" sz="10400" dirty="0" err="1"/>
              <a:t>sistemleri</a:t>
            </a:r>
            <a:r>
              <a:rPr lang="en-US" sz="10400" dirty="0"/>
              <a:t> </a:t>
            </a:r>
            <a:r>
              <a:rPr lang="en-US" sz="10400" dirty="0" err="1" smtClean="0"/>
              <a:t>zannedildiği</a:t>
            </a:r>
            <a:r>
              <a:rPr lang="en-US" sz="10400" dirty="0" smtClean="0"/>
              <a:t> </a:t>
            </a:r>
            <a:r>
              <a:rPr lang="en-US" sz="10400" dirty="0" err="1"/>
              <a:t>gibi</a:t>
            </a:r>
            <a:r>
              <a:rPr lang="en-US" sz="10400" dirty="0"/>
              <a:t> </a:t>
            </a:r>
            <a:r>
              <a:rPr lang="en-US" sz="10400" dirty="0" err="1"/>
              <a:t>sadece</a:t>
            </a:r>
            <a:r>
              <a:rPr lang="en-US" sz="10400" dirty="0"/>
              <a:t> </a:t>
            </a:r>
            <a:r>
              <a:rPr lang="en-US" sz="10400" dirty="0" err="1"/>
              <a:t>bilgisayar</a:t>
            </a:r>
            <a:r>
              <a:rPr lang="en-US" sz="10400" dirty="0"/>
              <a:t> </a:t>
            </a:r>
            <a:r>
              <a:rPr lang="en-US" sz="10400" dirty="0" err="1"/>
              <a:t>başında</a:t>
            </a:r>
            <a:r>
              <a:rPr lang="en-US" sz="10400" dirty="0"/>
              <a:t> </a:t>
            </a:r>
            <a:r>
              <a:rPr lang="en-US" sz="10400" dirty="0" err="1"/>
              <a:t>oturarak</a:t>
            </a:r>
            <a:r>
              <a:rPr lang="en-US" sz="10400" dirty="0"/>
              <a:t> </a:t>
            </a:r>
            <a:r>
              <a:rPr lang="en-US" sz="10400" dirty="0" err="1"/>
              <a:t>değil</a:t>
            </a:r>
            <a:r>
              <a:rPr lang="en-US" sz="10400" dirty="0"/>
              <a:t> </a:t>
            </a:r>
            <a:r>
              <a:rPr lang="en-US" sz="10400" dirty="0" err="1"/>
              <a:t>çeşitli</a:t>
            </a:r>
            <a:r>
              <a:rPr lang="en-US" sz="10400" dirty="0"/>
              <a:t> </a:t>
            </a:r>
            <a:r>
              <a:rPr lang="en-US" sz="10400" dirty="0" err="1"/>
              <a:t>sosyal</a:t>
            </a:r>
            <a:r>
              <a:rPr lang="en-US" sz="10400" dirty="0"/>
              <a:t> </a:t>
            </a:r>
            <a:r>
              <a:rPr lang="en-US" sz="10400" dirty="0" err="1"/>
              <a:t>mühendislik</a:t>
            </a:r>
            <a:r>
              <a:rPr lang="en-US" sz="10400" dirty="0"/>
              <a:t> </a:t>
            </a:r>
            <a:r>
              <a:rPr lang="en-US" sz="10400" dirty="0" err="1"/>
              <a:t>yöntemleri</a:t>
            </a:r>
            <a:r>
              <a:rPr lang="en-US" sz="10400" dirty="0"/>
              <a:t> </a:t>
            </a:r>
            <a:r>
              <a:rPr lang="en-US" sz="10400" dirty="0" err="1"/>
              <a:t>kullanarak</a:t>
            </a:r>
            <a:r>
              <a:rPr lang="en-US" sz="10400" dirty="0"/>
              <a:t> </a:t>
            </a:r>
            <a:r>
              <a:rPr lang="en-US" sz="10400" dirty="0" err="1"/>
              <a:t>hacklemiştir</a:t>
            </a:r>
            <a:r>
              <a:rPr lang="en-US" sz="10400" dirty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623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PAROLA SEÇİMİ VE KULLANIMI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9600" dirty="0" err="1" smtClean="0"/>
              <a:t>Parola</a:t>
            </a:r>
            <a:r>
              <a:rPr lang="en-US" sz="9600" dirty="0" smtClean="0"/>
              <a:t> </a:t>
            </a:r>
            <a:r>
              <a:rPr lang="en-US" sz="9600" dirty="0" err="1"/>
              <a:t>seçiminde</a:t>
            </a:r>
            <a:r>
              <a:rPr lang="en-US" sz="9600" dirty="0"/>
              <a:t> en </a:t>
            </a:r>
            <a:r>
              <a:rPr lang="en-US" sz="9600" dirty="0" err="1"/>
              <a:t>zayıf</a:t>
            </a:r>
            <a:r>
              <a:rPr lang="en-US" sz="9600" dirty="0"/>
              <a:t> </a:t>
            </a:r>
            <a:r>
              <a:rPr lang="en-US" sz="9600" dirty="0" err="1"/>
              <a:t>halka</a:t>
            </a:r>
            <a:r>
              <a:rPr lang="en-US" sz="9600" dirty="0"/>
              <a:t> </a:t>
            </a:r>
            <a:r>
              <a:rPr lang="en-US" sz="9600" dirty="0" err="1"/>
              <a:t>olmamak</a:t>
            </a:r>
            <a:r>
              <a:rPr lang="en-US" sz="9600" dirty="0"/>
              <a:t> </a:t>
            </a:r>
            <a:r>
              <a:rPr lang="en-US" sz="9600" dirty="0" err="1"/>
              <a:t>için</a:t>
            </a:r>
            <a:r>
              <a:rPr lang="en-US" sz="9600" dirty="0"/>
              <a:t> </a:t>
            </a:r>
            <a:r>
              <a:rPr lang="en-US" sz="9600" dirty="0" err="1"/>
              <a:t>alınması</a:t>
            </a:r>
            <a:r>
              <a:rPr lang="en-US" sz="9600" dirty="0"/>
              <a:t> </a:t>
            </a:r>
            <a:r>
              <a:rPr lang="en-US" sz="9600" dirty="0" err="1"/>
              <a:t>gereken</a:t>
            </a:r>
            <a:r>
              <a:rPr lang="en-US" sz="9600" dirty="0"/>
              <a:t> </a:t>
            </a:r>
            <a:r>
              <a:rPr lang="en-US" sz="9600" dirty="0" err="1"/>
              <a:t>tedbirleri</a:t>
            </a:r>
            <a:r>
              <a:rPr lang="en-US" sz="9600" dirty="0"/>
              <a:t> </a:t>
            </a:r>
            <a:r>
              <a:rPr lang="en-US" sz="9600" dirty="0" err="1"/>
              <a:t>şöyle</a:t>
            </a:r>
            <a:r>
              <a:rPr lang="en-US" sz="9600" dirty="0"/>
              <a:t>  </a:t>
            </a:r>
            <a:r>
              <a:rPr lang="en-US" sz="9600" dirty="0" err="1"/>
              <a:t>sıralayabiliriz</a:t>
            </a:r>
            <a:r>
              <a:rPr lang="en-US" sz="9600" dirty="0" smtClean="0"/>
              <a:t>;</a:t>
            </a:r>
            <a:endParaRPr lang="tr-TR" sz="9600" dirty="0" smtClean="0"/>
          </a:p>
          <a:p>
            <a:pPr algn="just"/>
            <a:r>
              <a:rPr lang="en-US" sz="9600" dirty="0" err="1"/>
              <a:t>Parolanız</a:t>
            </a:r>
            <a:r>
              <a:rPr lang="en-US" sz="9600" dirty="0"/>
              <a:t> </a:t>
            </a:r>
            <a:r>
              <a:rPr lang="en-US" sz="9600" dirty="0" err="1"/>
              <a:t>kesinlikle</a:t>
            </a:r>
            <a:r>
              <a:rPr lang="en-US" sz="9600" dirty="0"/>
              <a:t> “</a:t>
            </a:r>
            <a:r>
              <a:rPr lang="en-US" sz="9600" dirty="0" err="1"/>
              <a:t>adalet</a:t>
            </a:r>
            <a:r>
              <a:rPr lang="en-US" sz="9600" dirty="0"/>
              <a:t>”  </a:t>
            </a:r>
            <a:r>
              <a:rPr lang="en-US" sz="9600" dirty="0" err="1"/>
              <a:t>olmamalıdır</a:t>
            </a:r>
            <a:r>
              <a:rPr lang="en-US" sz="9600" dirty="0"/>
              <a:t>.</a:t>
            </a:r>
          </a:p>
          <a:p>
            <a:pPr algn="just"/>
            <a:r>
              <a:rPr lang="en-US" sz="9600" dirty="0" err="1"/>
              <a:t>Parolanız</a:t>
            </a:r>
            <a:r>
              <a:rPr lang="en-US" sz="9600" dirty="0"/>
              <a:t> </a:t>
            </a:r>
            <a:r>
              <a:rPr lang="en-US" sz="9600" dirty="0" err="1"/>
              <a:t>kesinlikle</a:t>
            </a:r>
            <a:r>
              <a:rPr lang="en-US" sz="9600" dirty="0"/>
              <a:t> </a:t>
            </a:r>
            <a:r>
              <a:rPr lang="en-US" sz="9600" dirty="0" err="1"/>
              <a:t>eş</a:t>
            </a:r>
            <a:r>
              <a:rPr lang="en-US" sz="9600" dirty="0"/>
              <a:t>, </a:t>
            </a:r>
            <a:r>
              <a:rPr lang="en-US" sz="9600" dirty="0" err="1"/>
              <a:t>çocuk</a:t>
            </a:r>
            <a:r>
              <a:rPr lang="en-US" sz="9600" dirty="0"/>
              <a:t> </a:t>
            </a:r>
            <a:r>
              <a:rPr lang="en-US" sz="9600" dirty="0" err="1"/>
              <a:t>veya</a:t>
            </a:r>
            <a:r>
              <a:rPr lang="en-US" sz="9600" dirty="0"/>
              <a:t> </a:t>
            </a:r>
            <a:r>
              <a:rPr lang="en-US" sz="9600" dirty="0" err="1"/>
              <a:t>herhangi</a:t>
            </a:r>
            <a:r>
              <a:rPr lang="en-US" sz="9600" dirty="0"/>
              <a:t> </a:t>
            </a:r>
            <a:r>
              <a:rPr lang="en-US" sz="9600" dirty="0" err="1"/>
              <a:t>bir</a:t>
            </a:r>
            <a:r>
              <a:rPr lang="en-US" sz="9600" dirty="0"/>
              <a:t> </a:t>
            </a:r>
            <a:r>
              <a:rPr lang="en-US" sz="9600" dirty="0" err="1"/>
              <a:t>yakın</a:t>
            </a:r>
            <a:r>
              <a:rPr lang="en-US" sz="9600" dirty="0"/>
              <a:t> </a:t>
            </a:r>
            <a:r>
              <a:rPr lang="en-US" sz="9600" dirty="0" err="1"/>
              <a:t>akrabanın</a:t>
            </a:r>
            <a:r>
              <a:rPr lang="en-US" sz="9600" dirty="0"/>
              <a:t> </a:t>
            </a:r>
            <a:r>
              <a:rPr lang="en-US" sz="9600" dirty="0" err="1"/>
              <a:t>adı</a:t>
            </a:r>
            <a:r>
              <a:rPr lang="en-US" sz="9600" dirty="0"/>
              <a:t>,  </a:t>
            </a:r>
            <a:r>
              <a:rPr lang="en-US" sz="9600" dirty="0" err="1" smtClean="0"/>
              <a:t>doğum</a:t>
            </a:r>
            <a:r>
              <a:rPr lang="en-US" sz="9600" dirty="0" smtClean="0"/>
              <a:t> </a:t>
            </a:r>
            <a:r>
              <a:rPr lang="en-US" sz="9600" dirty="0" err="1"/>
              <a:t>tarihi</a:t>
            </a:r>
            <a:r>
              <a:rPr lang="en-US" sz="9600" dirty="0"/>
              <a:t>, </a:t>
            </a:r>
            <a:r>
              <a:rPr lang="en-US" sz="9600" dirty="0" err="1"/>
              <a:t>araba</a:t>
            </a:r>
            <a:r>
              <a:rPr lang="en-US" sz="9600" dirty="0"/>
              <a:t> </a:t>
            </a:r>
            <a:r>
              <a:rPr lang="en-US" sz="9600" dirty="0" err="1"/>
              <a:t>plakası</a:t>
            </a:r>
            <a:r>
              <a:rPr lang="en-US" sz="9600" dirty="0"/>
              <a:t>, </a:t>
            </a:r>
            <a:r>
              <a:rPr lang="en-US" sz="9600" dirty="0" err="1"/>
              <a:t>doğum</a:t>
            </a:r>
            <a:r>
              <a:rPr lang="en-US" sz="9600" dirty="0"/>
              <a:t> </a:t>
            </a:r>
            <a:r>
              <a:rPr lang="en-US" sz="9600" dirty="0" err="1"/>
              <a:t>yeri</a:t>
            </a:r>
            <a:r>
              <a:rPr lang="en-US" sz="9600" dirty="0"/>
              <a:t> vs. </a:t>
            </a:r>
            <a:r>
              <a:rPr lang="en-US" sz="9600" dirty="0" err="1"/>
              <a:t>gibi</a:t>
            </a:r>
            <a:r>
              <a:rPr lang="en-US" sz="9600" dirty="0"/>
              <a:t> </a:t>
            </a:r>
            <a:r>
              <a:rPr lang="en-US" sz="9600" dirty="0" err="1"/>
              <a:t>tahmin</a:t>
            </a:r>
            <a:r>
              <a:rPr lang="en-US" sz="9600" dirty="0"/>
              <a:t> </a:t>
            </a:r>
            <a:r>
              <a:rPr lang="en-US" sz="9600" dirty="0" err="1"/>
              <a:t>edilebilir</a:t>
            </a:r>
            <a:r>
              <a:rPr lang="en-US" sz="9600" dirty="0"/>
              <a:t> </a:t>
            </a:r>
            <a:r>
              <a:rPr lang="en-US" sz="9600" dirty="0" err="1"/>
              <a:t>bilgilerden</a:t>
            </a:r>
            <a:r>
              <a:rPr lang="en-US" sz="9600" dirty="0"/>
              <a:t> </a:t>
            </a:r>
            <a:r>
              <a:rPr lang="en-US" sz="9600" dirty="0" err="1"/>
              <a:t>oluşturulmamalıdır</a:t>
            </a:r>
            <a:r>
              <a:rPr lang="en-US" sz="9600" dirty="0"/>
              <a:t>.</a:t>
            </a:r>
          </a:p>
          <a:p>
            <a:pPr algn="just"/>
            <a:r>
              <a:rPr lang="en-US" sz="9600" dirty="0" err="1"/>
              <a:t>Parolanız</a:t>
            </a:r>
            <a:r>
              <a:rPr lang="en-US" sz="9600" dirty="0"/>
              <a:t> </a:t>
            </a:r>
            <a:r>
              <a:rPr lang="en-US" sz="9600" dirty="0" err="1"/>
              <a:t>kesinlikle</a:t>
            </a:r>
            <a:r>
              <a:rPr lang="en-US" sz="9600" dirty="0"/>
              <a:t> </a:t>
            </a:r>
            <a:r>
              <a:rPr lang="en-US" sz="9600" dirty="0" err="1"/>
              <a:t>herhangi</a:t>
            </a:r>
            <a:r>
              <a:rPr lang="en-US" sz="9600" dirty="0"/>
              <a:t> </a:t>
            </a:r>
            <a:r>
              <a:rPr lang="en-US" sz="9600" dirty="0" err="1"/>
              <a:t>bir</a:t>
            </a:r>
            <a:r>
              <a:rPr lang="en-US" sz="9600" dirty="0"/>
              <a:t> </a:t>
            </a:r>
            <a:r>
              <a:rPr lang="en-US" sz="9600" dirty="0" err="1"/>
              <a:t>Türkçe</a:t>
            </a:r>
            <a:r>
              <a:rPr lang="en-US" sz="9600" dirty="0"/>
              <a:t> </a:t>
            </a:r>
            <a:r>
              <a:rPr lang="en-US" sz="9600" dirty="0" err="1"/>
              <a:t>veya</a:t>
            </a:r>
            <a:r>
              <a:rPr lang="en-US" sz="9600" dirty="0"/>
              <a:t> </a:t>
            </a:r>
            <a:r>
              <a:rPr lang="en-US" sz="9600" dirty="0" err="1"/>
              <a:t>Yabancı</a:t>
            </a:r>
            <a:r>
              <a:rPr lang="en-US" sz="9600" dirty="0"/>
              <a:t> </a:t>
            </a:r>
            <a:r>
              <a:rPr lang="en-US" sz="9600" dirty="0" err="1"/>
              <a:t>Dil</a:t>
            </a:r>
            <a:r>
              <a:rPr lang="en-US" sz="9600" dirty="0"/>
              <a:t> </a:t>
            </a:r>
            <a:r>
              <a:rPr lang="en-US" sz="9600" dirty="0" err="1"/>
              <a:t>Sözlüklerinde</a:t>
            </a:r>
            <a:r>
              <a:rPr lang="en-US" sz="9600" dirty="0"/>
              <a:t> </a:t>
            </a:r>
            <a:r>
              <a:rPr lang="en-US" sz="9600" dirty="0" err="1" smtClean="0"/>
              <a:t>bulunan</a:t>
            </a:r>
            <a:r>
              <a:rPr lang="en-US" sz="9600" dirty="0" smtClean="0"/>
              <a:t> </a:t>
            </a:r>
            <a:r>
              <a:rPr lang="en-US" sz="9600" dirty="0" err="1"/>
              <a:t>anlamlı</a:t>
            </a:r>
            <a:r>
              <a:rPr lang="en-US" sz="9600" dirty="0"/>
              <a:t> </a:t>
            </a:r>
            <a:r>
              <a:rPr lang="en-US" sz="9600" dirty="0" err="1"/>
              <a:t>bir</a:t>
            </a:r>
            <a:r>
              <a:rPr lang="en-US" sz="9600" dirty="0"/>
              <a:t> </a:t>
            </a:r>
            <a:r>
              <a:rPr lang="en-US" sz="9600" dirty="0" err="1"/>
              <a:t>kelime</a:t>
            </a:r>
            <a:r>
              <a:rPr lang="en-US" sz="9600" dirty="0"/>
              <a:t> </a:t>
            </a:r>
            <a:r>
              <a:rPr lang="en-US" sz="9600" dirty="0" err="1"/>
              <a:t>veya</a:t>
            </a:r>
            <a:r>
              <a:rPr lang="en-US" sz="9600" dirty="0"/>
              <a:t> </a:t>
            </a:r>
            <a:r>
              <a:rPr lang="en-US" sz="9600" dirty="0" err="1"/>
              <a:t>anlamlı</a:t>
            </a:r>
            <a:r>
              <a:rPr lang="en-US" sz="9600" dirty="0"/>
              <a:t> </a:t>
            </a:r>
            <a:r>
              <a:rPr lang="en-US" sz="9600" dirty="0" err="1"/>
              <a:t>bir</a:t>
            </a:r>
            <a:r>
              <a:rPr lang="en-US" sz="9600" dirty="0"/>
              <a:t> </a:t>
            </a:r>
            <a:r>
              <a:rPr lang="en-US" sz="9600" dirty="0" err="1"/>
              <a:t>kelimeden</a:t>
            </a:r>
            <a:r>
              <a:rPr lang="en-US" sz="9600" dirty="0"/>
              <a:t> </a:t>
            </a:r>
            <a:r>
              <a:rPr lang="en-US" sz="9600" dirty="0" err="1"/>
              <a:t>türetilmiş</a:t>
            </a:r>
            <a:r>
              <a:rPr lang="en-US" sz="9600" dirty="0"/>
              <a:t> </a:t>
            </a:r>
            <a:r>
              <a:rPr lang="en-US" sz="9600" dirty="0" err="1"/>
              <a:t>bir</a:t>
            </a:r>
            <a:r>
              <a:rPr lang="en-US" sz="9600" dirty="0"/>
              <a:t> </a:t>
            </a:r>
            <a:r>
              <a:rPr lang="en-US" sz="9600" dirty="0" err="1"/>
              <a:t>kelime</a:t>
            </a:r>
            <a:r>
              <a:rPr lang="en-US" sz="9600" dirty="0"/>
              <a:t> </a:t>
            </a:r>
            <a:r>
              <a:rPr lang="en-US" sz="9600" dirty="0" err="1"/>
              <a:t>veya</a:t>
            </a:r>
            <a:r>
              <a:rPr lang="en-US" sz="9600" dirty="0"/>
              <a:t> </a:t>
            </a:r>
            <a:r>
              <a:rPr lang="en-US" sz="9600" dirty="0" err="1"/>
              <a:t>özel</a:t>
            </a:r>
            <a:r>
              <a:rPr lang="en-US" sz="9600" dirty="0"/>
              <a:t> </a:t>
            </a:r>
            <a:r>
              <a:rPr lang="en-US" sz="9600" dirty="0" err="1"/>
              <a:t>isim</a:t>
            </a:r>
            <a:r>
              <a:rPr lang="en-US" sz="9600" dirty="0"/>
              <a:t> </a:t>
            </a:r>
            <a:r>
              <a:rPr lang="en-US" sz="9600" dirty="0" err="1"/>
              <a:t>olmamalıdır</a:t>
            </a:r>
            <a:r>
              <a:rPr lang="en-US" sz="9600" dirty="0"/>
              <a:t>. (</a:t>
            </a:r>
            <a:r>
              <a:rPr lang="en-US" sz="9600" dirty="0" err="1"/>
              <a:t>Örnek</a:t>
            </a:r>
            <a:r>
              <a:rPr lang="en-US" sz="9600" dirty="0"/>
              <a:t>: </a:t>
            </a:r>
            <a:r>
              <a:rPr lang="en-US" sz="9600" dirty="0" err="1"/>
              <a:t>Kayserili</a:t>
            </a:r>
            <a:r>
              <a:rPr lang="en-US" sz="9600" dirty="0"/>
              <a:t>, </a:t>
            </a:r>
            <a:r>
              <a:rPr lang="en-US" sz="9600" dirty="0" err="1"/>
              <a:t>Kayserilimisin</a:t>
            </a:r>
            <a:r>
              <a:rPr lang="en-US" sz="9600" dirty="0"/>
              <a:t>, Diana, </a:t>
            </a:r>
            <a:r>
              <a:rPr lang="en-US" sz="9600" dirty="0" smtClean="0"/>
              <a:t>Super</a:t>
            </a:r>
            <a:r>
              <a:rPr lang="tr-TR" sz="9600" dirty="0" smtClean="0"/>
              <a:t>m</a:t>
            </a:r>
            <a:r>
              <a:rPr lang="en-US" sz="9600" dirty="0" smtClean="0"/>
              <a:t>an</a:t>
            </a:r>
            <a:r>
              <a:rPr lang="en-US" sz="9600" dirty="0"/>
              <a:t>, </a:t>
            </a:r>
            <a:r>
              <a:rPr lang="en-US" sz="9600" dirty="0" err="1"/>
              <a:t>Galatasaray</a:t>
            </a:r>
            <a:r>
              <a:rPr lang="en-US" sz="9600" dirty="0"/>
              <a:t> vs.)</a:t>
            </a:r>
          </a:p>
          <a:p>
            <a:pPr algn="just"/>
            <a:r>
              <a:rPr lang="en-US" sz="9600" dirty="0" err="1"/>
              <a:t>Uluslar</a:t>
            </a:r>
            <a:r>
              <a:rPr lang="en-US" sz="9600" dirty="0"/>
              <a:t> </a:t>
            </a:r>
            <a:r>
              <a:rPr lang="en-US" sz="9600" dirty="0" err="1"/>
              <a:t>arası</a:t>
            </a:r>
            <a:r>
              <a:rPr lang="en-US" sz="9600" dirty="0"/>
              <a:t> </a:t>
            </a:r>
            <a:r>
              <a:rPr lang="en-US" sz="9600" dirty="0" err="1"/>
              <a:t>kabul</a:t>
            </a:r>
            <a:r>
              <a:rPr lang="en-US" sz="9600" dirty="0"/>
              <a:t> </a:t>
            </a:r>
            <a:r>
              <a:rPr lang="en-US" sz="9600" dirty="0" err="1"/>
              <a:t>görmüş</a:t>
            </a:r>
            <a:r>
              <a:rPr lang="en-US" sz="9600" dirty="0"/>
              <a:t> </a:t>
            </a:r>
            <a:r>
              <a:rPr lang="en-US" sz="9600" dirty="0" err="1"/>
              <a:t>ve</a:t>
            </a:r>
            <a:r>
              <a:rPr lang="en-US" sz="9600" dirty="0"/>
              <a:t> </a:t>
            </a:r>
            <a:r>
              <a:rPr lang="en-US" sz="9600" dirty="0" err="1"/>
              <a:t>güvenli</a:t>
            </a:r>
            <a:r>
              <a:rPr lang="en-US" sz="9600" dirty="0"/>
              <a:t> </a:t>
            </a:r>
            <a:r>
              <a:rPr lang="en-US" sz="9600" dirty="0" err="1"/>
              <a:t>sayılan</a:t>
            </a:r>
            <a:r>
              <a:rPr lang="en-US" sz="9600" dirty="0"/>
              <a:t> </a:t>
            </a:r>
            <a:r>
              <a:rPr lang="en-US" sz="9600" dirty="0" err="1"/>
              <a:t>parola</a:t>
            </a:r>
            <a:r>
              <a:rPr lang="en-US" sz="9600" dirty="0"/>
              <a:t>; </a:t>
            </a:r>
            <a:r>
              <a:rPr lang="en-US" sz="9600" dirty="0" err="1"/>
              <a:t>büyük</a:t>
            </a:r>
            <a:r>
              <a:rPr lang="en-US" sz="9600" dirty="0"/>
              <a:t> </a:t>
            </a:r>
            <a:r>
              <a:rPr lang="en-US" sz="9600" dirty="0" err="1"/>
              <a:t>harf</a:t>
            </a:r>
            <a:r>
              <a:rPr lang="en-US" sz="9600" dirty="0"/>
              <a:t>, </a:t>
            </a:r>
            <a:r>
              <a:rPr lang="en-US" sz="9600" dirty="0" err="1"/>
              <a:t>küçük</a:t>
            </a:r>
            <a:r>
              <a:rPr lang="en-US" sz="9600" dirty="0"/>
              <a:t>  </a:t>
            </a:r>
            <a:r>
              <a:rPr lang="en-US" sz="9600" dirty="0" err="1"/>
              <a:t>harf</a:t>
            </a:r>
            <a:r>
              <a:rPr lang="en-US" sz="9600" dirty="0"/>
              <a:t>, </a:t>
            </a:r>
            <a:r>
              <a:rPr lang="en-US" sz="9600" dirty="0" err="1"/>
              <a:t>rakam</a:t>
            </a:r>
            <a:r>
              <a:rPr lang="en-US" sz="9600" dirty="0"/>
              <a:t> </a:t>
            </a:r>
            <a:r>
              <a:rPr lang="en-US" sz="9600" dirty="0" err="1"/>
              <a:t>veya</a:t>
            </a:r>
            <a:r>
              <a:rPr lang="en-US" sz="9600" dirty="0"/>
              <a:t> </a:t>
            </a:r>
            <a:r>
              <a:rPr lang="en-US" sz="9600" dirty="0" err="1"/>
              <a:t>özel</a:t>
            </a:r>
            <a:r>
              <a:rPr lang="en-US" sz="9600" dirty="0"/>
              <a:t> </a:t>
            </a:r>
            <a:r>
              <a:rPr lang="en-US" sz="9600" dirty="0" err="1"/>
              <a:t>işaretlerin</a:t>
            </a:r>
            <a:r>
              <a:rPr lang="en-US" sz="9600" dirty="0"/>
              <a:t> en </a:t>
            </a:r>
            <a:r>
              <a:rPr lang="en-US" sz="9600" dirty="0" err="1"/>
              <a:t>az</a:t>
            </a:r>
            <a:r>
              <a:rPr lang="en-US" sz="9600" dirty="0"/>
              <a:t> </a:t>
            </a:r>
            <a:r>
              <a:rPr lang="en-US" sz="9600" dirty="0" err="1"/>
              <a:t>üçünün</a:t>
            </a:r>
            <a:r>
              <a:rPr lang="en-US" sz="9600" dirty="0"/>
              <a:t> </a:t>
            </a:r>
            <a:r>
              <a:rPr lang="en-US" sz="9600" dirty="0" err="1"/>
              <a:t>birlikte</a:t>
            </a:r>
            <a:r>
              <a:rPr lang="en-US" sz="9600" dirty="0"/>
              <a:t> </a:t>
            </a:r>
            <a:r>
              <a:rPr lang="en-US" sz="9600" dirty="0" err="1"/>
              <a:t>kullanıldığı</a:t>
            </a:r>
            <a:r>
              <a:rPr lang="en-US" sz="9600" dirty="0"/>
              <a:t> </a:t>
            </a:r>
            <a:r>
              <a:rPr lang="en-US" sz="9600" dirty="0" err="1"/>
              <a:t>ve</a:t>
            </a:r>
            <a:r>
              <a:rPr lang="en-US" sz="9600" dirty="0"/>
              <a:t> en </a:t>
            </a:r>
            <a:r>
              <a:rPr lang="en-US" sz="9600" dirty="0" err="1"/>
              <a:t>az</a:t>
            </a:r>
            <a:r>
              <a:rPr lang="en-US" sz="9600" dirty="0"/>
              <a:t>  7 </a:t>
            </a:r>
            <a:r>
              <a:rPr lang="en-US" sz="9600" dirty="0" err="1"/>
              <a:t>haneden</a:t>
            </a:r>
            <a:r>
              <a:rPr lang="en-US" sz="9600" dirty="0"/>
              <a:t> </a:t>
            </a:r>
            <a:r>
              <a:rPr lang="en-US" sz="9600" dirty="0" err="1"/>
              <a:t>oluşan</a:t>
            </a:r>
            <a:r>
              <a:rPr lang="en-US" sz="9600" dirty="0"/>
              <a:t> </a:t>
            </a:r>
            <a:r>
              <a:rPr lang="en-US" sz="9600" dirty="0" err="1"/>
              <a:t>paroladır</a:t>
            </a:r>
            <a:r>
              <a:rPr lang="en-US" sz="9600" dirty="0"/>
              <a:t>. (</a:t>
            </a:r>
            <a:r>
              <a:rPr lang="en-US" sz="9600" dirty="0" err="1"/>
              <a:t>Örnek</a:t>
            </a:r>
            <a:r>
              <a:rPr lang="en-US" sz="9600" dirty="0"/>
              <a:t>: </a:t>
            </a:r>
            <a:r>
              <a:rPr lang="en-US" sz="9600" dirty="0" err="1"/>
              <a:t>At@TuRk</a:t>
            </a:r>
            <a:r>
              <a:rPr lang="en-US" sz="9600" dirty="0"/>
              <a:t>, K1r$eH1R)</a:t>
            </a:r>
          </a:p>
          <a:p>
            <a:pPr algn="just"/>
            <a:r>
              <a:rPr lang="en-US" sz="9600" dirty="0" err="1"/>
              <a:t>Belirli</a:t>
            </a:r>
            <a:r>
              <a:rPr lang="en-US" sz="9600" dirty="0"/>
              <a:t> </a:t>
            </a:r>
            <a:r>
              <a:rPr lang="en-US" sz="9600" dirty="0" err="1"/>
              <a:t>aralıklarla</a:t>
            </a:r>
            <a:r>
              <a:rPr lang="en-US" sz="9600" dirty="0"/>
              <a:t> </a:t>
            </a:r>
            <a:r>
              <a:rPr lang="en-US" sz="9600" dirty="0" err="1"/>
              <a:t>mutlaka</a:t>
            </a:r>
            <a:r>
              <a:rPr lang="en-US" sz="9600" dirty="0"/>
              <a:t> </a:t>
            </a:r>
            <a:r>
              <a:rPr lang="en-US" sz="9600" dirty="0" err="1"/>
              <a:t>değiştirilmelidir</a:t>
            </a:r>
            <a:r>
              <a:rPr lang="en-US" sz="9600" dirty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28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YARDIM </a:t>
            </a:r>
            <a:r>
              <a:rPr lang="en-US" b="1" dirty="0" smtClean="0"/>
              <a:t>MASASI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b="1" dirty="0" err="1"/>
              <a:t>Yardım</a:t>
            </a:r>
            <a:r>
              <a:rPr lang="en-US" sz="3000" b="1" dirty="0"/>
              <a:t> </a:t>
            </a:r>
            <a:r>
              <a:rPr lang="en-US" sz="3000" b="1" dirty="0" err="1"/>
              <a:t>Masasının</a:t>
            </a:r>
            <a:r>
              <a:rPr lang="en-US" sz="3000" b="1" dirty="0"/>
              <a:t> </a:t>
            </a:r>
            <a:r>
              <a:rPr lang="en-US" sz="3000" b="1" dirty="0" err="1"/>
              <a:t>Kuruluş</a:t>
            </a:r>
            <a:r>
              <a:rPr lang="en-US" sz="3000" b="1" dirty="0"/>
              <a:t> </a:t>
            </a:r>
            <a:r>
              <a:rPr lang="en-US" sz="3000" b="1" dirty="0" err="1"/>
              <a:t>Amacı</a:t>
            </a:r>
            <a:endParaRPr lang="en-US" sz="3000" b="1" dirty="0"/>
          </a:p>
          <a:p>
            <a:pPr marL="0" indent="0" algn="just">
              <a:buNone/>
            </a:pPr>
            <a:r>
              <a:rPr lang="tr-TR" sz="3000" dirty="0"/>
              <a:t>	</a:t>
            </a:r>
            <a:r>
              <a:rPr lang="en-US" sz="3000" dirty="0" err="1" smtClean="0"/>
              <a:t>Bilgi</a:t>
            </a:r>
            <a:r>
              <a:rPr lang="en-US" sz="3000" dirty="0" smtClean="0"/>
              <a:t> </a:t>
            </a:r>
            <a:r>
              <a:rPr lang="en-US" sz="3000" dirty="0" err="1"/>
              <a:t>teknolojilerinin</a:t>
            </a:r>
            <a:r>
              <a:rPr lang="en-US" sz="3000" dirty="0"/>
              <a:t> </a:t>
            </a:r>
            <a:r>
              <a:rPr lang="en-US" sz="3000" dirty="0" err="1"/>
              <a:t>kullanıldığı</a:t>
            </a:r>
            <a:r>
              <a:rPr lang="en-US" sz="3000" dirty="0"/>
              <a:t> </a:t>
            </a:r>
            <a:r>
              <a:rPr lang="en-US" sz="3000" dirty="0" err="1"/>
              <a:t>bütün</a:t>
            </a:r>
            <a:r>
              <a:rPr lang="en-US" sz="3000" dirty="0"/>
              <a:t> </a:t>
            </a:r>
            <a:r>
              <a:rPr lang="en-US" sz="3000" dirty="0" err="1"/>
              <a:t>sistemlerde</a:t>
            </a:r>
            <a:r>
              <a:rPr lang="en-US" sz="3000" dirty="0"/>
              <a:t> </a:t>
            </a:r>
            <a:r>
              <a:rPr lang="en-US" sz="3000" dirty="0" err="1"/>
              <a:t>olduğu</a:t>
            </a:r>
            <a:r>
              <a:rPr lang="en-US" sz="3000" dirty="0"/>
              <a:t> </a:t>
            </a:r>
            <a:r>
              <a:rPr lang="en-US" sz="3000" dirty="0" err="1"/>
              <a:t>gibi</a:t>
            </a:r>
            <a:r>
              <a:rPr lang="en-US" sz="3000" dirty="0"/>
              <a:t> </a:t>
            </a:r>
            <a:r>
              <a:rPr lang="en-US" sz="3000" dirty="0" err="1"/>
              <a:t>Ulusal</a:t>
            </a:r>
            <a:r>
              <a:rPr lang="en-US" sz="3000" dirty="0"/>
              <a:t> </a:t>
            </a:r>
            <a:r>
              <a:rPr lang="en-US" sz="3000" dirty="0" err="1"/>
              <a:t>Yargı</a:t>
            </a:r>
            <a:r>
              <a:rPr lang="en-US" sz="3000" dirty="0"/>
              <a:t> </a:t>
            </a:r>
            <a:r>
              <a:rPr lang="en-US" sz="3000" dirty="0" err="1"/>
              <a:t>Ağı</a:t>
            </a:r>
            <a:r>
              <a:rPr lang="en-US" sz="3000" dirty="0"/>
              <a:t> </a:t>
            </a:r>
            <a:r>
              <a:rPr lang="tr-TR" sz="3000" dirty="0"/>
              <a:t>P</a:t>
            </a:r>
            <a:r>
              <a:rPr lang="en-US" sz="3000" dirty="0" err="1" smtClean="0"/>
              <a:t>rojesinin</a:t>
            </a:r>
            <a:r>
              <a:rPr lang="en-US" sz="3000" dirty="0" smtClean="0"/>
              <a:t> </a:t>
            </a:r>
            <a:r>
              <a:rPr lang="en-US" sz="3000" dirty="0"/>
              <a:t>de (UYAP) </a:t>
            </a:r>
            <a:r>
              <a:rPr lang="en-US" sz="3000" dirty="0" err="1"/>
              <a:t>başarılı</a:t>
            </a:r>
            <a:r>
              <a:rPr lang="en-US" sz="3000" dirty="0"/>
              <a:t> </a:t>
            </a:r>
            <a:r>
              <a:rPr lang="en-US" sz="3000" dirty="0" err="1"/>
              <a:t>bir</a:t>
            </a:r>
            <a:r>
              <a:rPr lang="en-US" sz="3000" dirty="0"/>
              <a:t> </a:t>
            </a:r>
            <a:r>
              <a:rPr lang="en-US" sz="3000" dirty="0" err="1"/>
              <a:t>şekilde</a:t>
            </a:r>
            <a:r>
              <a:rPr lang="en-US" sz="3000" dirty="0"/>
              <a:t> </a:t>
            </a:r>
            <a:r>
              <a:rPr lang="en-US" sz="3000" dirty="0" err="1"/>
              <a:t>uygulanabilmesi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kullanıcı</a:t>
            </a:r>
            <a:r>
              <a:rPr lang="en-US" sz="3000" dirty="0"/>
              <a:t> </a:t>
            </a:r>
            <a:r>
              <a:rPr lang="en-US" sz="3000" dirty="0" err="1" smtClean="0"/>
              <a:t>ihtiyaçlarının</a:t>
            </a:r>
            <a:r>
              <a:rPr lang="en-US" sz="3000" dirty="0" smtClean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karşılaştıkları</a:t>
            </a:r>
            <a:r>
              <a:rPr lang="en-US" sz="3000" dirty="0"/>
              <a:t> </a:t>
            </a:r>
            <a:r>
              <a:rPr lang="en-US" sz="3000" dirty="0" err="1"/>
              <a:t>sorunların</a:t>
            </a:r>
            <a:r>
              <a:rPr lang="en-US" sz="3000" dirty="0"/>
              <a:t> </a:t>
            </a:r>
            <a:r>
              <a:rPr lang="en-US" sz="3000" dirty="0" err="1"/>
              <a:t>zamanında</a:t>
            </a:r>
            <a:r>
              <a:rPr lang="en-US" sz="3000" dirty="0"/>
              <a:t> </a:t>
            </a:r>
            <a:r>
              <a:rPr lang="en-US" sz="3000" dirty="0" err="1"/>
              <a:t>çözüme</a:t>
            </a:r>
            <a:r>
              <a:rPr lang="en-US" sz="3000" dirty="0"/>
              <a:t> </a:t>
            </a:r>
            <a:r>
              <a:rPr lang="en-US" sz="3000" dirty="0" err="1"/>
              <a:t>kavuşturulmasını</a:t>
            </a:r>
            <a:r>
              <a:rPr lang="en-US" sz="3000" dirty="0"/>
              <a:t> </a:t>
            </a:r>
            <a:r>
              <a:rPr lang="en-US" sz="3000" dirty="0" err="1"/>
              <a:t>sağlamak</a:t>
            </a:r>
            <a:r>
              <a:rPr lang="en-US" sz="3000" dirty="0"/>
              <a:t> </a:t>
            </a:r>
            <a:r>
              <a:rPr lang="en-US" sz="3000" dirty="0" err="1"/>
              <a:t>amacıyla</a:t>
            </a:r>
            <a:r>
              <a:rPr lang="en-US" sz="3000" dirty="0"/>
              <a:t> </a:t>
            </a:r>
            <a:r>
              <a:rPr lang="en-US" sz="3000" dirty="0" err="1"/>
              <a:t>Bilgi</a:t>
            </a:r>
            <a:r>
              <a:rPr lang="en-US" sz="3000" dirty="0"/>
              <a:t> </a:t>
            </a:r>
            <a:r>
              <a:rPr lang="en-US" sz="3000" dirty="0" err="1"/>
              <a:t>İşlem</a:t>
            </a:r>
            <a:r>
              <a:rPr lang="en-US" sz="3000" dirty="0"/>
              <a:t> </a:t>
            </a:r>
            <a:r>
              <a:rPr lang="en-US" sz="3000" dirty="0" err="1"/>
              <a:t>Dairesi</a:t>
            </a:r>
            <a:r>
              <a:rPr lang="en-US" sz="3000" dirty="0"/>
              <a:t> </a:t>
            </a:r>
            <a:r>
              <a:rPr lang="en-US" sz="3000" dirty="0" err="1"/>
              <a:t>Başkanlığı</a:t>
            </a:r>
            <a:r>
              <a:rPr lang="en-US" sz="3000" dirty="0"/>
              <a:t> </a:t>
            </a:r>
            <a:r>
              <a:rPr lang="en-US" sz="3000" dirty="0" err="1"/>
              <a:t>Yardım</a:t>
            </a:r>
            <a:r>
              <a:rPr lang="en-US" sz="3000" dirty="0"/>
              <a:t> </a:t>
            </a:r>
            <a:r>
              <a:rPr lang="en-US" sz="3000" dirty="0" err="1"/>
              <a:t>Masası</a:t>
            </a:r>
            <a:r>
              <a:rPr lang="en-US" sz="3000" dirty="0"/>
              <a:t> </a:t>
            </a:r>
            <a:r>
              <a:rPr lang="en-US" sz="3000" dirty="0" err="1"/>
              <a:t>Şube</a:t>
            </a:r>
            <a:r>
              <a:rPr lang="en-US" sz="3000" dirty="0"/>
              <a:t> </a:t>
            </a:r>
            <a:r>
              <a:rPr lang="en-US" sz="3000" dirty="0" err="1"/>
              <a:t>Müdürlüğü</a:t>
            </a:r>
            <a:r>
              <a:rPr lang="en-US" sz="3000" dirty="0"/>
              <a:t> </a:t>
            </a:r>
            <a:r>
              <a:rPr lang="en-US" sz="3000" dirty="0" smtClean="0"/>
              <a:t>2005</a:t>
            </a:r>
            <a:r>
              <a:rPr lang="tr-TR" sz="3000" dirty="0" smtClean="0"/>
              <a:t> </a:t>
            </a:r>
            <a:r>
              <a:rPr lang="en-US" sz="3000" dirty="0" err="1" smtClean="0"/>
              <a:t>yılı</a:t>
            </a:r>
            <a:r>
              <a:rPr lang="tr-TR" sz="3000" dirty="0" smtClean="0"/>
              <a:t> </a:t>
            </a:r>
            <a:r>
              <a:rPr lang="en-US" sz="3000" dirty="0" err="1"/>
              <a:t>temmuz</a:t>
            </a:r>
            <a:r>
              <a:rPr lang="en-US" sz="3000" dirty="0"/>
              <a:t> </a:t>
            </a:r>
            <a:r>
              <a:rPr lang="en-US" sz="3000" dirty="0" err="1"/>
              <a:t>ayından</a:t>
            </a:r>
            <a:r>
              <a:rPr lang="en-US" sz="3000" dirty="0"/>
              <a:t> </a:t>
            </a:r>
            <a:r>
              <a:rPr lang="en-US" sz="3000" dirty="0" err="1"/>
              <a:t>itibaren</a:t>
            </a:r>
            <a:r>
              <a:rPr lang="en-US" sz="3000" dirty="0"/>
              <a:t> 7 alt </a:t>
            </a:r>
            <a:r>
              <a:rPr lang="en-US" sz="3000" dirty="0" err="1"/>
              <a:t>sistemde</a:t>
            </a:r>
            <a:r>
              <a:rPr lang="en-US" sz="3000" dirty="0"/>
              <a:t> 8 </a:t>
            </a:r>
            <a:r>
              <a:rPr lang="en-US" sz="3000" dirty="0" err="1"/>
              <a:t>operatörle</a:t>
            </a:r>
            <a:r>
              <a:rPr lang="en-US" sz="3000" dirty="0"/>
              <a:t> </a:t>
            </a:r>
            <a:r>
              <a:rPr lang="en-US" sz="3000" dirty="0" err="1"/>
              <a:t>çalışmaya</a:t>
            </a:r>
            <a:r>
              <a:rPr lang="en-US" sz="3000" dirty="0"/>
              <a:t> </a:t>
            </a:r>
            <a:r>
              <a:rPr lang="en-US" sz="3000" dirty="0" err="1"/>
              <a:t>başlamıştır</a:t>
            </a:r>
            <a:r>
              <a:rPr lang="en-US" sz="3000" dirty="0"/>
              <a:t>. </a:t>
            </a:r>
            <a:r>
              <a:rPr lang="en-US" sz="3000" dirty="0" err="1"/>
              <a:t>Şu</a:t>
            </a:r>
            <a:r>
              <a:rPr lang="en-US" sz="3000" dirty="0"/>
              <a:t> an </a:t>
            </a:r>
            <a:r>
              <a:rPr lang="en-US" sz="3000" dirty="0" err="1"/>
              <a:t>itibariyle</a:t>
            </a:r>
            <a:r>
              <a:rPr lang="en-US" sz="3000" dirty="0"/>
              <a:t> 25 </a:t>
            </a:r>
            <a:r>
              <a:rPr lang="en-US" sz="3000" dirty="0" err="1"/>
              <a:t>Operatörle</a:t>
            </a:r>
            <a:r>
              <a:rPr lang="en-US" sz="3000" dirty="0"/>
              <a:t> </a:t>
            </a:r>
            <a:r>
              <a:rPr lang="en-US" sz="3000" dirty="0" err="1"/>
              <a:t>hizmet</a:t>
            </a:r>
            <a:r>
              <a:rPr lang="en-US" sz="3000" dirty="0"/>
              <a:t> </a:t>
            </a:r>
            <a:r>
              <a:rPr lang="en-US" sz="3000" dirty="0" err="1"/>
              <a:t>vermektedir</a:t>
            </a:r>
            <a:r>
              <a:rPr lang="en-US" sz="3000" dirty="0"/>
              <a:t>.</a:t>
            </a:r>
          </a:p>
          <a:p>
            <a:pPr marL="0" indent="0" algn="just">
              <a:buNone/>
            </a:pPr>
            <a:r>
              <a:rPr lang="tr-TR" sz="340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5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UYAP BİLGİ </a:t>
            </a:r>
            <a:r>
              <a:rPr lang="en-US" b="1" dirty="0" smtClean="0"/>
              <a:t>GÜVENLİĞİ</a:t>
            </a:r>
            <a:r>
              <a:rPr lang="tr-TR" b="1" dirty="0" smtClean="0"/>
              <a:t> (devamı)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smtClean="0"/>
              <a:t>Bu </a:t>
            </a:r>
            <a:r>
              <a:rPr lang="en-US" sz="2800" dirty="0" err="1"/>
              <a:t>kavramları</a:t>
            </a:r>
            <a:r>
              <a:rPr lang="en-US" sz="2800" dirty="0"/>
              <a:t> </a:t>
            </a:r>
            <a:r>
              <a:rPr lang="en-US" sz="2800" dirty="0" err="1"/>
              <a:t>UYAP’ın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güvenliği</a:t>
            </a:r>
            <a:r>
              <a:rPr lang="en-US" sz="2800" dirty="0"/>
              <a:t> </a:t>
            </a:r>
            <a:r>
              <a:rPr lang="en-US" sz="2800" dirty="0" err="1"/>
              <a:t>özellikleriyle</a:t>
            </a:r>
            <a:r>
              <a:rPr lang="en-US" sz="2800" dirty="0"/>
              <a:t> </a:t>
            </a:r>
            <a:r>
              <a:rPr lang="en-US" sz="2800" dirty="0" err="1"/>
              <a:t>birlikte</a:t>
            </a:r>
            <a:r>
              <a:rPr lang="en-US" sz="2800" dirty="0"/>
              <a:t> </a:t>
            </a:r>
            <a:r>
              <a:rPr lang="en-US" sz="2800" dirty="0" err="1" smtClean="0"/>
              <a:t>şu</a:t>
            </a:r>
            <a:r>
              <a:rPr lang="en-US" sz="2800" dirty="0" smtClean="0"/>
              <a:t> </a:t>
            </a:r>
            <a:r>
              <a:rPr lang="en-US" sz="2800" dirty="0" err="1" smtClean="0"/>
              <a:t>şekilde</a:t>
            </a:r>
            <a:r>
              <a:rPr lang="en-US" sz="2800" dirty="0" smtClean="0"/>
              <a:t> </a:t>
            </a:r>
            <a:r>
              <a:rPr lang="en-US" sz="2800" dirty="0" err="1" smtClean="0"/>
              <a:t>açıklayabiliriz</a:t>
            </a:r>
            <a:r>
              <a:rPr lang="en-US" sz="2800" dirty="0"/>
              <a:t>.</a:t>
            </a:r>
          </a:p>
          <a:p>
            <a:pPr marL="0" lvl="0" indent="0" algn="just">
              <a:buNone/>
            </a:pPr>
            <a:r>
              <a:rPr lang="tr-TR" sz="2800" b="1" dirty="0" smtClean="0"/>
              <a:t>1-</a:t>
            </a:r>
            <a:r>
              <a:rPr lang="en-US" sz="2800" b="1" dirty="0" err="1" smtClean="0"/>
              <a:t>Teşhis</a:t>
            </a:r>
            <a:r>
              <a:rPr lang="en-US" sz="2800" b="1" dirty="0" smtClean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Doğrulama</a:t>
            </a:r>
            <a:r>
              <a:rPr lang="en-US" sz="2800" b="1" dirty="0"/>
              <a:t>: </a:t>
            </a:r>
            <a:r>
              <a:rPr lang="en-US" sz="2800" dirty="0" err="1"/>
              <a:t>Sistem</a:t>
            </a:r>
            <a:r>
              <a:rPr lang="en-US" sz="2800" dirty="0"/>
              <a:t>, UYAP </a:t>
            </a:r>
            <a:r>
              <a:rPr lang="en-US" sz="2800" dirty="0" err="1"/>
              <a:t>sistemine</a:t>
            </a:r>
            <a:r>
              <a:rPr lang="en-US" sz="2800" dirty="0"/>
              <a:t> </a:t>
            </a:r>
            <a:r>
              <a:rPr lang="en-US" sz="2800" dirty="0" err="1"/>
              <a:t>bağlanan</a:t>
            </a:r>
            <a:r>
              <a:rPr lang="en-US" sz="2800" dirty="0"/>
              <a:t> her </a:t>
            </a:r>
            <a:r>
              <a:rPr lang="en-US" sz="2800" dirty="0" err="1"/>
              <a:t>kullanıcıyı</a:t>
            </a:r>
            <a:r>
              <a:rPr lang="en-US" sz="2800" dirty="0"/>
              <a:t> </a:t>
            </a:r>
            <a:r>
              <a:rPr lang="en-US" sz="2800" dirty="0" err="1" smtClean="0"/>
              <a:t>teşhis</a:t>
            </a:r>
            <a:r>
              <a:rPr lang="en-US" sz="2800" dirty="0" smtClean="0"/>
              <a:t> </a:t>
            </a:r>
            <a:r>
              <a:rPr lang="en-US" sz="2800" dirty="0" err="1"/>
              <a:t>ederek</a:t>
            </a:r>
            <a:r>
              <a:rPr lang="en-US" sz="2800" dirty="0"/>
              <a:t> </a:t>
            </a:r>
            <a:r>
              <a:rPr lang="en-US" sz="2800" dirty="0" err="1"/>
              <a:t>kullanıcı</a:t>
            </a:r>
            <a:r>
              <a:rPr lang="en-US" sz="2800" dirty="0"/>
              <a:t> </a:t>
            </a:r>
            <a:r>
              <a:rPr lang="en-US" sz="2800" dirty="0" err="1"/>
              <a:t>bazında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/>
              <a:t>tutabilme</a:t>
            </a:r>
            <a:r>
              <a:rPr lang="en-US" sz="2800" dirty="0"/>
              <a:t> </a:t>
            </a:r>
            <a:r>
              <a:rPr lang="en-US" sz="2800" dirty="0" err="1"/>
              <a:t>yeteneğine</a:t>
            </a:r>
            <a:r>
              <a:rPr lang="en-US" sz="2800" dirty="0"/>
              <a:t> </a:t>
            </a:r>
            <a:r>
              <a:rPr lang="en-US" sz="2800" dirty="0" err="1"/>
              <a:t>sahiptir</a:t>
            </a:r>
            <a:r>
              <a:rPr lang="en-US" sz="2800" dirty="0"/>
              <a:t>. </a:t>
            </a:r>
            <a:r>
              <a:rPr lang="en-US" sz="2800" dirty="0" err="1"/>
              <a:t>Bunun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her </a:t>
            </a:r>
            <a:r>
              <a:rPr lang="en-US" sz="2800" dirty="0" err="1"/>
              <a:t>kullanıcının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yapmadan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kendisini</a:t>
            </a:r>
            <a:r>
              <a:rPr lang="en-US" sz="2800" dirty="0"/>
              <a:t> </a:t>
            </a:r>
            <a:r>
              <a:rPr lang="en-US" sz="2800" dirty="0" err="1" smtClean="0"/>
              <a:t>tanıtması</a:t>
            </a:r>
            <a:r>
              <a:rPr lang="en-US" sz="2800" dirty="0" smtClean="0"/>
              <a:t> </a:t>
            </a:r>
            <a:r>
              <a:rPr lang="en-US" sz="2800" dirty="0" err="1"/>
              <a:t>zorunlu</a:t>
            </a:r>
            <a:r>
              <a:rPr lang="en-US" sz="2800" dirty="0"/>
              <a:t> </a:t>
            </a:r>
            <a:r>
              <a:rPr lang="en-US" sz="2800" dirty="0" err="1"/>
              <a:t>kılınarak</a:t>
            </a:r>
            <a:r>
              <a:rPr lang="en-US" sz="2800" dirty="0"/>
              <a:t> </a:t>
            </a:r>
            <a:r>
              <a:rPr lang="en-US" sz="2800" dirty="0" err="1"/>
              <a:t>kullanıcının</a:t>
            </a:r>
            <a:r>
              <a:rPr lang="en-US" sz="2800" dirty="0"/>
              <a:t> </a:t>
            </a:r>
            <a:r>
              <a:rPr lang="en-US" sz="2800" dirty="0" err="1"/>
              <a:t>kimliği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kullanıcının</a:t>
            </a:r>
            <a:r>
              <a:rPr lang="en-US" sz="2800" dirty="0"/>
              <a:t> </a:t>
            </a:r>
            <a:r>
              <a:rPr lang="en-US" sz="2800" dirty="0" err="1"/>
              <a:t>kaydını</a:t>
            </a:r>
            <a:r>
              <a:rPr lang="en-US" sz="2800" dirty="0"/>
              <a:t> </a:t>
            </a:r>
            <a:r>
              <a:rPr lang="en-US" sz="2800" dirty="0" err="1" smtClean="0"/>
              <a:t>tutabilmekte</a:t>
            </a:r>
            <a:r>
              <a:rPr lang="en-US" sz="2800" dirty="0"/>
              <a:t>, </a:t>
            </a:r>
            <a:r>
              <a:rPr lang="en-US" sz="2800" dirty="0" err="1"/>
              <a:t>bütün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/>
              <a:t>birbirine</a:t>
            </a:r>
            <a:r>
              <a:rPr lang="en-US" sz="2800" dirty="0"/>
              <a:t> </a:t>
            </a:r>
            <a:r>
              <a:rPr lang="en-US" sz="2800" dirty="0" err="1" smtClean="0"/>
              <a:t>ilişkilendirebilecek</a:t>
            </a:r>
            <a:r>
              <a:rPr lang="en-US" sz="2800" dirty="0" smtClean="0"/>
              <a:t>  </a:t>
            </a:r>
            <a:r>
              <a:rPr lang="en-US" sz="2800" dirty="0" err="1"/>
              <a:t>kabiliyettedir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1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YARDIM </a:t>
            </a:r>
            <a:r>
              <a:rPr lang="en-US" b="1" dirty="0" smtClean="0"/>
              <a:t>MASASI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Yardım</a:t>
            </a:r>
            <a:r>
              <a:rPr lang="en-US" sz="2800" dirty="0"/>
              <a:t> </a:t>
            </a:r>
            <a:r>
              <a:rPr lang="en-US" sz="2800" dirty="0" err="1"/>
              <a:t>Masası</a:t>
            </a:r>
            <a:r>
              <a:rPr lang="en-US" sz="2800" dirty="0"/>
              <a:t> </a:t>
            </a:r>
            <a:r>
              <a:rPr lang="en-US" sz="2800" dirty="0" err="1"/>
              <a:t>Yazılım</a:t>
            </a:r>
            <a:r>
              <a:rPr lang="en-US" sz="2800" dirty="0"/>
              <a:t>, </a:t>
            </a:r>
            <a:r>
              <a:rPr lang="en-US" sz="2800" dirty="0" err="1"/>
              <a:t>Donanım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Parola</a:t>
            </a:r>
            <a:r>
              <a:rPr lang="en-US" sz="2800" dirty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 </a:t>
            </a:r>
            <a:r>
              <a:rPr lang="en-US" sz="2800" dirty="0" err="1"/>
              <a:t>olmak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3 </a:t>
            </a:r>
            <a:r>
              <a:rPr lang="en-US" sz="2800" dirty="0" err="1"/>
              <a:t>bölümden</a:t>
            </a:r>
            <a:r>
              <a:rPr lang="en-US" sz="2800" dirty="0"/>
              <a:t> </a:t>
            </a:r>
            <a:r>
              <a:rPr lang="en-US" sz="2800" dirty="0" err="1"/>
              <a:t>oluşmaktadır</a:t>
            </a:r>
            <a:r>
              <a:rPr lang="en-US" sz="2800" dirty="0"/>
              <a:t>.</a:t>
            </a:r>
          </a:p>
          <a:p>
            <a:pPr marL="0" lvl="0" indent="0" algn="just">
              <a:buNone/>
            </a:pPr>
            <a:r>
              <a:rPr lang="tr-TR" sz="2800" b="1" dirty="0"/>
              <a:t>1-</a:t>
            </a:r>
            <a:r>
              <a:rPr lang="en-US" sz="2800" b="1" dirty="0" err="1"/>
              <a:t>Yazılım</a:t>
            </a:r>
            <a:r>
              <a:rPr lang="en-US" sz="2800" b="1" dirty="0"/>
              <a:t> </a:t>
            </a:r>
            <a:r>
              <a:rPr lang="en-US" sz="2800" b="1" dirty="0" err="1"/>
              <a:t>Bölümü</a:t>
            </a:r>
            <a:r>
              <a:rPr lang="en-US" sz="2800" b="1" dirty="0"/>
              <a:t>: </a:t>
            </a:r>
            <a:r>
              <a:rPr lang="en-US" sz="2800" dirty="0"/>
              <a:t>Her </a:t>
            </a:r>
            <a:r>
              <a:rPr lang="en-US" sz="2800" dirty="0" err="1"/>
              <a:t>birim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ayrı</a:t>
            </a:r>
            <a:r>
              <a:rPr lang="en-US" sz="2800" dirty="0"/>
              <a:t> </a:t>
            </a:r>
            <a:r>
              <a:rPr lang="en-US" sz="2800" dirty="0" err="1"/>
              <a:t>ayrı</a:t>
            </a:r>
            <a:r>
              <a:rPr lang="en-US" sz="2800" dirty="0"/>
              <a:t> </a:t>
            </a:r>
            <a:r>
              <a:rPr lang="en-US" sz="2800" dirty="0" err="1"/>
              <a:t>oluşturulan</a:t>
            </a:r>
            <a:r>
              <a:rPr lang="en-US" sz="2800" dirty="0"/>
              <a:t>  </a:t>
            </a:r>
            <a:r>
              <a:rPr lang="en-US" sz="2800" dirty="0" err="1"/>
              <a:t>modüllerde</a:t>
            </a:r>
            <a:r>
              <a:rPr lang="en-US" sz="2800" dirty="0"/>
              <a:t>  </a:t>
            </a:r>
            <a:r>
              <a:rPr lang="en-US" sz="2800" dirty="0" err="1"/>
              <a:t>gelen</a:t>
            </a:r>
            <a:r>
              <a:rPr lang="en-US" sz="2800" dirty="0"/>
              <a:t>  </a:t>
            </a:r>
            <a:r>
              <a:rPr lang="en-US" sz="2800" dirty="0" err="1"/>
              <a:t>hata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düzeltme</a:t>
            </a:r>
            <a:r>
              <a:rPr lang="en-US" sz="2800" dirty="0"/>
              <a:t> </a:t>
            </a:r>
            <a:r>
              <a:rPr lang="en-US" sz="2800" dirty="0" err="1"/>
              <a:t>talepleri</a:t>
            </a:r>
            <a:r>
              <a:rPr lang="en-US" sz="2800" dirty="0"/>
              <a:t> </a:t>
            </a:r>
            <a:r>
              <a:rPr lang="en-US" sz="2800" dirty="0" err="1"/>
              <a:t>sorumlu</a:t>
            </a:r>
            <a:r>
              <a:rPr lang="en-US" sz="2800" dirty="0"/>
              <a:t> </a:t>
            </a:r>
            <a:r>
              <a:rPr lang="en-US" sz="2800" dirty="0" err="1"/>
              <a:t>yardım</a:t>
            </a:r>
            <a:r>
              <a:rPr lang="en-US" sz="2800" dirty="0"/>
              <a:t> </a:t>
            </a:r>
            <a:r>
              <a:rPr lang="en-US" sz="2800" dirty="0" err="1"/>
              <a:t>masası</a:t>
            </a:r>
            <a:r>
              <a:rPr lang="en-US" sz="2800" dirty="0"/>
              <a:t> </a:t>
            </a:r>
            <a:r>
              <a:rPr lang="en-US" sz="2800" dirty="0" err="1"/>
              <a:t>operatörleri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değerlendirildikten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yazılım</a:t>
            </a:r>
            <a:r>
              <a:rPr lang="en-US" sz="2800" dirty="0"/>
              <a:t> </a:t>
            </a:r>
            <a:r>
              <a:rPr lang="en-US" sz="2800" dirty="0" err="1"/>
              <a:t>grubuna</a:t>
            </a:r>
            <a:r>
              <a:rPr lang="en-US" sz="2800" dirty="0"/>
              <a:t> </a:t>
            </a:r>
            <a:r>
              <a:rPr lang="en-US" sz="2800" dirty="0" err="1"/>
              <a:t>yönlendirilerek</a:t>
            </a:r>
            <a:r>
              <a:rPr lang="en-US" sz="2800" dirty="0"/>
              <a:t> </a:t>
            </a:r>
            <a:r>
              <a:rPr lang="en-US" sz="2800" dirty="0" err="1"/>
              <a:t>çözüme</a:t>
            </a:r>
            <a:r>
              <a:rPr lang="en-US" sz="2800" dirty="0"/>
              <a:t> </a:t>
            </a:r>
            <a:r>
              <a:rPr lang="en-US" sz="2800" dirty="0" err="1"/>
              <a:t>kavuşturulmaktadır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431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YARDIM </a:t>
            </a:r>
            <a:r>
              <a:rPr lang="en-US" b="1" dirty="0" smtClean="0"/>
              <a:t>MASASI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Yardım</a:t>
            </a:r>
            <a:r>
              <a:rPr lang="en-US" sz="2800" b="1" dirty="0"/>
              <a:t> </a:t>
            </a:r>
            <a:r>
              <a:rPr lang="en-US" sz="2800" b="1" dirty="0" err="1"/>
              <a:t>Masasının</a:t>
            </a:r>
            <a:r>
              <a:rPr lang="en-US" sz="2800" b="1" dirty="0"/>
              <a:t> </a:t>
            </a:r>
            <a:r>
              <a:rPr lang="en-US" sz="2800" b="1" dirty="0" err="1"/>
              <a:t>Kuruluş</a:t>
            </a:r>
            <a:r>
              <a:rPr lang="en-US" sz="2800" b="1" dirty="0"/>
              <a:t> </a:t>
            </a:r>
            <a:r>
              <a:rPr lang="en-US" sz="2800" b="1" dirty="0" err="1"/>
              <a:t>Amacı</a:t>
            </a:r>
            <a:endParaRPr lang="en-US" sz="2800" b="1" dirty="0"/>
          </a:p>
          <a:p>
            <a:pPr marL="0" lvl="0" indent="0" algn="just">
              <a:buNone/>
            </a:pPr>
            <a:r>
              <a:rPr lang="tr-TR" sz="2800" b="1" dirty="0" smtClean="0"/>
              <a:t>	2-</a:t>
            </a:r>
            <a:r>
              <a:rPr lang="en-US" sz="2800" b="1" dirty="0" err="1" smtClean="0"/>
              <a:t>Donanım</a:t>
            </a:r>
            <a:r>
              <a:rPr lang="en-US" sz="2800" b="1" dirty="0" smtClean="0"/>
              <a:t> </a:t>
            </a:r>
            <a:r>
              <a:rPr lang="en-US" sz="2800" b="1" dirty="0" err="1"/>
              <a:t>Bölümü</a:t>
            </a:r>
            <a:r>
              <a:rPr lang="en-US" sz="2800" b="1" dirty="0"/>
              <a:t>: </a:t>
            </a:r>
            <a:r>
              <a:rPr lang="en-US" sz="2800" dirty="0" err="1"/>
              <a:t>Telefonla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olay</a:t>
            </a:r>
            <a:r>
              <a:rPr lang="en-US" sz="2800" dirty="0"/>
              <a:t> </a:t>
            </a:r>
            <a:r>
              <a:rPr lang="en-US" sz="2800" dirty="0" err="1"/>
              <a:t>talebi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talepler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birimin</a:t>
            </a:r>
            <a:r>
              <a:rPr lang="en-US" sz="2800" dirty="0" smtClean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smtClean="0"/>
              <a:t>o</a:t>
            </a:r>
            <a:r>
              <a:rPr lang="tr-TR" sz="2800" dirty="0" smtClean="0"/>
              <a:t>fi</a:t>
            </a:r>
            <a:r>
              <a:rPr lang="en-US" sz="2800" dirty="0" smtClean="0"/>
              <a:t>sine </a:t>
            </a:r>
            <a:r>
              <a:rPr lang="en-US" sz="2800" dirty="0" err="1"/>
              <a:t>yönlendirilir</a:t>
            </a:r>
            <a:r>
              <a:rPr lang="en-US" sz="2800" dirty="0"/>
              <a:t>.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smtClean="0"/>
              <a:t>o</a:t>
            </a:r>
            <a:r>
              <a:rPr lang="tr-TR" sz="2800" dirty="0" smtClean="0"/>
              <a:t>fi</a:t>
            </a:r>
            <a:r>
              <a:rPr lang="en-US" sz="2800" dirty="0" smtClean="0"/>
              <a:t>s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sorunla</a:t>
            </a:r>
            <a:r>
              <a:rPr lang="en-US" sz="2800" dirty="0"/>
              <a:t> </a:t>
            </a:r>
            <a:r>
              <a:rPr lang="en-US" sz="2800" dirty="0" err="1"/>
              <a:t>karşılaştığında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 smtClean="0"/>
              <a:t>donanım</a:t>
            </a:r>
            <a:r>
              <a:rPr lang="en-US" sz="2800" dirty="0" smtClean="0"/>
              <a:t> </a:t>
            </a:r>
            <a:r>
              <a:rPr lang="en-US" sz="2800" dirty="0" err="1"/>
              <a:t>bölümüne</a:t>
            </a:r>
            <a:r>
              <a:rPr lang="en-US" sz="2800" dirty="0"/>
              <a:t> </a:t>
            </a:r>
            <a:r>
              <a:rPr lang="en-US" sz="2800" dirty="0" err="1"/>
              <a:t>ulaşarak</a:t>
            </a:r>
            <a:r>
              <a:rPr lang="en-US" sz="2800" dirty="0"/>
              <a:t> </a:t>
            </a:r>
            <a:r>
              <a:rPr lang="en-US" sz="2800" dirty="0" err="1"/>
              <a:t>taleplerini</a:t>
            </a:r>
            <a:r>
              <a:rPr lang="en-US" sz="2800" dirty="0"/>
              <a:t> </a:t>
            </a:r>
            <a:r>
              <a:rPr lang="en-US" sz="2800" dirty="0" err="1"/>
              <a:t>bildirmekte</a:t>
            </a:r>
            <a:r>
              <a:rPr lang="en-US" sz="2800" dirty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çözüm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telefon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tr-TR" sz="2800" dirty="0"/>
              <a:t> </a:t>
            </a:r>
            <a:r>
              <a:rPr lang="en-US" sz="2800" dirty="0" err="1" smtClean="0"/>
              <a:t>yönlendirilmektedirler</a:t>
            </a:r>
            <a:r>
              <a:rPr lang="en-US" sz="2800" dirty="0"/>
              <a:t>. </a:t>
            </a:r>
            <a:r>
              <a:rPr lang="en-US" sz="2800" dirty="0" err="1"/>
              <a:t>Uydu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UYAP </a:t>
            </a:r>
            <a:r>
              <a:rPr lang="en-US" sz="2800" dirty="0" err="1"/>
              <a:t>bağlantısı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problem </a:t>
            </a:r>
            <a:r>
              <a:rPr lang="en-US" sz="2800" dirty="0" err="1" smtClean="0"/>
              <a:t>bildirildiği</a:t>
            </a:r>
            <a:r>
              <a:rPr lang="en-US" sz="2800" dirty="0" smtClean="0"/>
              <a:t> </a:t>
            </a:r>
            <a:r>
              <a:rPr lang="en-US" sz="2800" dirty="0" err="1"/>
              <a:t>takdirde</a:t>
            </a:r>
            <a:r>
              <a:rPr lang="en-US" sz="2800" dirty="0"/>
              <a:t>,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bilgiler</a:t>
            </a:r>
            <a:r>
              <a:rPr lang="en-US" sz="2800" dirty="0"/>
              <a:t> </a:t>
            </a:r>
            <a:r>
              <a:rPr lang="en-US" sz="2800" dirty="0" err="1"/>
              <a:t>alınarak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bölümüne</a:t>
            </a:r>
            <a:r>
              <a:rPr lang="en-US" sz="2800" dirty="0"/>
              <a:t>  </a:t>
            </a:r>
            <a:r>
              <a:rPr lang="en-US" sz="2800" dirty="0" err="1"/>
              <a:t>aktarılmaktadır</a:t>
            </a:r>
            <a:r>
              <a:rPr lang="en-US" sz="2800" dirty="0"/>
              <a:t>.</a:t>
            </a:r>
          </a:p>
          <a:p>
            <a:pPr marL="0" lvl="0" indent="0">
              <a:buNone/>
            </a:pPr>
            <a:r>
              <a:rPr lang="tr-TR" sz="2800" dirty="0" smtClean="0"/>
              <a:t>	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513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YARDIM </a:t>
            </a:r>
            <a:r>
              <a:rPr lang="en-US" b="1" dirty="0" smtClean="0"/>
              <a:t>MASASI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Yardım</a:t>
            </a:r>
            <a:r>
              <a:rPr lang="en-US" sz="2800" b="1" dirty="0"/>
              <a:t> </a:t>
            </a:r>
            <a:r>
              <a:rPr lang="en-US" sz="2800" b="1" dirty="0" err="1"/>
              <a:t>Masasının</a:t>
            </a:r>
            <a:r>
              <a:rPr lang="en-US" sz="2800" b="1" dirty="0"/>
              <a:t> </a:t>
            </a:r>
            <a:r>
              <a:rPr lang="en-US" sz="2800" b="1" dirty="0" err="1"/>
              <a:t>Kuruluş</a:t>
            </a:r>
            <a:r>
              <a:rPr lang="en-US" sz="2800" b="1" dirty="0"/>
              <a:t> </a:t>
            </a:r>
            <a:r>
              <a:rPr lang="en-US" sz="2800" b="1" dirty="0" err="1"/>
              <a:t>Amacı</a:t>
            </a:r>
            <a:endParaRPr lang="en-US" sz="2800" b="1" dirty="0"/>
          </a:p>
          <a:p>
            <a:pPr marL="0" lvl="0" indent="0" algn="just">
              <a:buNone/>
            </a:pPr>
            <a:r>
              <a:rPr lang="tr-TR" sz="2800" b="1" dirty="0" smtClean="0"/>
              <a:t>	</a:t>
            </a:r>
            <a:r>
              <a:rPr lang="tr-TR" sz="2800" b="1" dirty="0"/>
              <a:t>3-</a:t>
            </a:r>
            <a:r>
              <a:rPr lang="en-US" sz="2800" b="1" dirty="0" err="1"/>
              <a:t>Parola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r>
              <a:rPr lang="en-US" sz="2800" b="1" dirty="0"/>
              <a:t>: </a:t>
            </a:r>
            <a:r>
              <a:rPr lang="en-US" sz="2800" dirty="0"/>
              <a:t>Domain (</a:t>
            </a:r>
            <a:r>
              <a:rPr lang="en-US" sz="2800" dirty="0" err="1"/>
              <a:t>bilgisayar</a:t>
            </a:r>
            <a:r>
              <a:rPr lang="en-US" sz="2800" dirty="0"/>
              <a:t> </a:t>
            </a:r>
            <a:r>
              <a:rPr lang="en-US" sz="2800" dirty="0" err="1"/>
              <a:t>açılış</a:t>
            </a:r>
            <a:r>
              <a:rPr lang="en-US" sz="2800" dirty="0"/>
              <a:t>), portal </a:t>
            </a:r>
            <a:r>
              <a:rPr lang="en-US" sz="2800" dirty="0" err="1"/>
              <a:t>ve</a:t>
            </a:r>
            <a:r>
              <a:rPr lang="en-US" sz="2800" dirty="0"/>
              <a:t> VPN </a:t>
            </a:r>
            <a:r>
              <a:rPr lang="en-US" sz="2800" dirty="0" err="1" smtClean="0"/>
              <a:t>serti</a:t>
            </a:r>
            <a:r>
              <a:rPr lang="tr-TR" sz="2800" dirty="0" smtClean="0"/>
              <a:t>fi</a:t>
            </a:r>
            <a:r>
              <a:rPr lang="en-US" sz="2800" dirty="0" err="1" smtClean="0"/>
              <a:t>ka</a:t>
            </a:r>
            <a:r>
              <a:rPr lang="en-US" sz="2800" dirty="0" smtClean="0"/>
              <a:t> </a:t>
            </a:r>
            <a:r>
              <a:rPr lang="en-US" sz="2800" dirty="0" err="1"/>
              <a:t>şifreleri</a:t>
            </a:r>
            <a:r>
              <a:rPr lang="en-US" sz="2800" dirty="0"/>
              <a:t> </a:t>
            </a:r>
            <a:r>
              <a:rPr lang="en-US" sz="2800" dirty="0" err="1"/>
              <a:t>verilmektedir</a:t>
            </a:r>
            <a:r>
              <a:rPr lang="en-US" sz="2800" dirty="0"/>
              <a:t>. </a:t>
            </a:r>
            <a:r>
              <a:rPr lang="en-US" sz="2800" dirty="0" err="1"/>
              <a:t>Ayrıca</a:t>
            </a:r>
            <a:r>
              <a:rPr lang="en-US" sz="2800" dirty="0"/>
              <a:t> mail </a:t>
            </a:r>
            <a:r>
              <a:rPr lang="en-US" sz="2800" dirty="0" err="1"/>
              <a:t>hesaplarının</a:t>
            </a:r>
            <a:r>
              <a:rPr lang="en-US" sz="2800" dirty="0"/>
              <a:t> </a:t>
            </a:r>
            <a:r>
              <a:rPr lang="en-US" sz="2800" dirty="0" err="1"/>
              <a:t>oluşturulması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talepler</a:t>
            </a:r>
            <a:r>
              <a:rPr lang="en-US" sz="2800" dirty="0"/>
              <a:t> de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bölümüne</a:t>
            </a:r>
            <a:r>
              <a:rPr lang="en-US" sz="2800" dirty="0"/>
              <a:t> </a:t>
            </a:r>
            <a:r>
              <a:rPr lang="en-US" sz="2800" dirty="0" err="1"/>
              <a:t>yönlendirilerek</a:t>
            </a:r>
            <a:r>
              <a:rPr lang="en-US" sz="2800" dirty="0"/>
              <a:t> </a:t>
            </a:r>
            <a:r>
              <a:rPr lang="en-US" sz="2800" dirty="0" err="1"/>
              <a:t>dönüş</a:t>
            </a:r>
            <a:r>
              <a:rPr lang="en-US" sz="2800" dirty="0"/>
              <a:t> </a:t>
            </a:r>
            <a:r>
              <a:rPr lang="en-US" sz="2800" dirty="0" err="1"/>
              <a:t>geldiğinde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kullanıcıya</a:t>
            </a:r>
            <a:r>
              <a:rPr lang="en-US" sz="2800" dirty="0"/>
              <a:t> </a:t>
            </a:r>
            <a:r>
              <a:rPr lang="en-US" sz="2800" dirty="0" err="1"/>
              <a:t>şifre</a:t>
            </a:r>
            <a:r>
              <a:rPr lang="en-US" sz="2800" dirty="0"/>
              <a:t> </a:t>
            </a:r>
            <a:r>
              <a:rPr lang="en-US" sz="2800" dirty="0" err="1"/>
              <a:t>bilgisi</a:t>
            </a:r>
            <a:r>
              <a:rPr lang="en-US" sz="2800" dirty="0"/>
              <a:t> </a:t>
            </a:r>
            <a:r>
              <a:rPr lang="en-US" sz="2800" dirty="0" err="1"/>
              <a:t>verilmektedir</a:t>
            </a:r>
            <a:r>
              <a:rPr lang="en-US" sz="2800" dirty="0"/>
              <a:t>.</a:t>
            </a:r>
          </a:p>
          <a:p>
            <a:pPr marL="0" lvl="0" indent="0" algn="just">
              <a:buNone/>
            </a:pPr>
            <a:r>
              <a:rPr lang="tr-TR" sz="2800" dirty="0" smtClean="0"/>
              <a:t>	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780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Y</a:t>
            </a:r>
            <a:r>
              <a:rPr lang="en-US" b="1" dirty="0" err="1" smtClean="0"/>
              <a:t>ardım</a:t>
            </a:r>
            <a:r>
              <a:rPr lang="en-US" b="1" dirty="0" smtClean="0"/>
              <a:t> </a:t>
            </a:r>
            <a:r>
              <a:rPr lang="en-US" b="1" dirty="0" err="1"/>
              <a:t>Masasının</a:t>
            </a:r>
            <a:r>
              <a:rPr lang="en-US" b="1" dirty="0"/>
              <a:t> </a:t>
            </a:r>
            <a:r>
              <a:rPr lang="en-US" b="1" dirty="0" err="1" smtClean="0"/>
              <a:t>Görevleri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Ulusal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Ağının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Bakanlığı’na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birimlerde</a:t>
            </a:r>
            <a:r>
              <a:rPr lang="en-US" sz="2800" dirty="0"/>
              <a:t> </a:t>
            </a:r>
            <a:r>
              <a:rPr lang="en-US" sz="2800" dirty="0" err="1" smtClean="0"/>
              <a:t>yaygınlaşmasıyla</a:t>
            </a:r>
            <a:r>
              <a:rPr lang="en-US" sz="2800" dirty="0" smtClean="0"/>
              <a:t> </a:t>
            </a:r>
            <a:r>
              <a:rPr lang="en-US" sz="2800" dirty="0" err="1"/>
              <a:t>birlikte</a:t>
            </a:r>
            <a:r>
              <a:rPr lang="en-US" sz="2800" dirty="0"/>
              <a:t> </a:t>
            </a:r>
            <a:r>
              <a:rPr lang="en-US" sz="2800" dirty="0" err="1"/>
              <a:t>meydana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sorunlarda</a:t>
            </a:r>
            <a:r>
              <a:rPr lang="en-US" sz="2800" dirty="0"/>
              <a:t> </a:t>
            </a:r>
            <a:r>
              <a:rPr lang="en-US" sz="2800" dirty="0" err="1"/>
              <a:t>kullanıcının</a:t>
            </a:r>
            <a:r>
              <a:rPr lang="en-US" sz="2800" dirty="0"/>
              <a:t> her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/>
              <a:t>yanında</a:t>
            </a:r>
            <a:r>
              <a:rPr lang="en-US" sz="2800" dirty="0"/>
              <a:t> </a:t>
            </a:r>
            <a:r>
              <a:rPr lang="en-US" sz="2800" dirty="0" err="1" smtClean="0"/>
              <a:t>olmak</a:t>
            </a:r>
            <a:r>
              <a:rPr lang="en-US" sz="2800" dirty="0"/>
              <a:t>,</a:t>
            </a:r>
          </a:p>
          <a:p>
            <a:pPr algn="just"/>
            <a:r>
              <a:rPr lang="en-US" sz="2800" dirty="0" err="1"/>
              <a:t>Kullanıcının</a:t>
            </a:r>
            <a:r>
              <a:rPr lang="en-US" sz="2800" dirty="0"/>
              <a:t> </a:t>
            </a:r>
            <a:r>
              <a:rPr lang="en-US" sz="2800" dirty="0" err="1"/>
              <a:t>karşılaştığı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/>
              <a:t>başına</a:t>
            </a:r>
            <a:r>
              <a:rPr lang="en-US" sz="2800" dirty="0"/>
              <a:t> </a:t>
            </a:r>
            <a:r>
              <a:rPr lang="en-US" sz="2800" dirty="0" err="1"/>
              <a:t>çözemediği</a:t>
            </a:r>
            <a:r>
              <a:rPr lang="en-US" sz="2800" dirty="0"/>
              <a:t> </a:t>
            </a:r>
            <a:r>
              <a:rPr lang="en-US" sz="2800" dirty="0" err="1"/>
              <a:t>durumlarda</a:t>
            </a:r>
            <a:r>
              <a:rPr lang="en-US" sz="2800" dirty="0"/>
              <a:t> her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/>
              <a:t>arayacağı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pozisyonda</a:t>
            </a:r>
            <a:r>
              <a:rPr lang="en-US" sz="2800" dirty="0"/>
              <a:t>  </a:t>
            </a:r>
            <a:r>
              <a:rPr lang="en-US" sz="2800" dirty="0" err="1"/>
              <a:t>bulunmak</a:t>
            </a:r>
            <a:r>
              <a:rPr lang="en-US" sz="2800" dirty="0"/>
              <a:t>,</a:t>
            </a:r>
          </a:p>
          <a:p>
            <a:pPr algn="just"/>
            <a:r>
              <a:rPr lang="en-US" sz="2800" dirty="0" err="1"/>
              <a:t>Sistemdeki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kullanıcıların</a:t>
            </a:r>
            <a:r>
              <a:rPr lang="en-US" sz="2800" dirty="0"/>
              <a:t> (e-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/>
              <a:t>sorunu</a:t>
            </a:r>
            <a:r>
              <a:rPr lang="en-US" sz="2800" dirty="0"/>
              <a:t>, </a:t>
            </a:r>
            <a:r>
              <a:rPr lang="en-US" sz="2800" dirty="0" err="1"/>
              <a:t>şifre</a:t>
            </a:r>
            <a:r>
              <a:rPr lang="en-US" sz="2800" dirty="0"/>
              <a:t> </a:t>
            </a:r>
            <a:r>
              <a:rPr lang="en-US" sz="2800" dirty="0" err="1" smtClean="0"/>
              <a:t>verme</a:t>
            </a:r>
            <a:r>
              <a:rPr lang="en-US" sz="2800" dirty="0" smtClean="0"/>
              <a:t>/</a:t>
            </a:r>
            <a:r>
              <a:rPr lang="en-US" sz="2800" dirty="0" err="1" smtClean="0"/>
              <a:t>silme</a:t>
            </a:r>
            <a:r>
              <a:rPr lang="en-US" sz="2800" dirty="0" smtClean="0"/>
              <a:t>/</a:t>
            </a:r>
            <a:r>
              <a:rPr lang="en-US" sz="2800" dirty="0" err="1" smtClean="0"/>
              <a:t>değiştir</a:t>
            </a:r>
            <a:r>
              <a:rPr lang="tr-TR" sz="2800" dirty="0" smtClean="0"/>
              <a:t>m</a:t>
            </a:r>
            <a:r>
              <a:rPr lang="en-US" sz="2800" dirty="0" smtClean="0"/>
              <a:t>e</a:t>
            </a:r>
            <a:r>
              <a:rPr lang="en-US" sz="2800" dirty="0"/>
              <a:t>/.)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sorunlarını</a:t>
            </a:r>
            <a:r>
              <a:rPr lang="en-US" sz="2800" dirty="0"/>
              <a:t> </a:t>
            </a:r>
            <a:r>
              <a:rPr lang="en-US" sz="2800" dirty="0" err="1"/>
              <a:t>çözmek</a:t>
            </a:r>
            <a:r>
              <a:rPr lang="en-US" sz="2800" dirty="0"/>
              <a:t>,</a:t>
            </a:r>
          </a:p>
          <a:p>
            <a:pPr algn="just"/>
            <a:r>
              <a:rPr lang="en-US" sz="2800" dirty="0" err="1"/>
              <a:t>Telefonla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çağrıları</a:t>
            </a:r>
            <a:r>
              <a:rPr lang="en-US" sz="2800" dirty="0"/>
              <a:t> </a:t>
            </a:r>
            <a:r>
              <a:rPr lang="en-US" sz="2800" dirty="0" err="1"/>
              <a:t>karşılamak</a:t>
            </a:r>
            <a:r>
              <a:rPr lang="en-US" sz="2800" dirty="0"/>
              <a:t>, </a:t>
            </a:r>
            <a:r>
              <a:rPr lang="en-US" sz="2800" dirty="0" err="1"/>
              <a:t>arayan</a:t>
            </a:r>
            <a:r>
              <a:rPr lang="en-US" sz="2800" dirty="0"/>
              <a:t> </a:t>
            </a:r>
            <a:r>
              <a:rPr lang="en-US" sz="2800" dirty="0" err="1"/>
              <a:t>kişilere</a:t>
            </a:r>
            <a:r>
              <a:rPr lang="en-US" sz="2800" dirty="0"/>
              <a:t> </a:t>
            </a:r>
            <a:r>
              <a:rPr lang="en-US" sz="2800" dirty="0" err="1"/>
              <a:t>sistemle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bilgilendirme</a:t>
            </a:r>
            <a:r>
              <a:rPr lang="en-US" sz="2800" dirty="0" smtClean="0"/>
              <a:t> </a:t>
            </a:r>
            <a:r>
              <a:rPr lang="en-US" sz="2800" dirty="0" err="1"/>
              <a:t>yapmak</a:t>
            </a:r>
            <a:r>
              <a:rPr lang="en-US" sz="2800" dirty="0" smtClean="0"/>
              <a:t>,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901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Y</a:t>
            </a:r>
            <a:r>
              <a:rPr lang="en-US" b="1" dirty="0" err="1" smtClean="0"/>
              <a:t>ardım</a:t>
            </a:r>
            <a:r>
              <a:rPr lang="en-US" b="1" dirty="0" smtClean="0"/>
              <a:t> </a:t>
            </a:r>
            <a:r>
              <a:rPr lang="en-US" b="1" dirty="0" err="1"/>
              <a:t>Masasının</a:t>
            </a:r>
            <a:r>
              <a:rPr lang="en-US" b="1" dirty="0"/>
              <a:t> </a:t>
            </a:r>
            <a:r>
              <a:rPr lang="en-US" b="1" dirty="0" err="1" smtClean="0"/>
              <a:t>Görevleri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UYAP </a:t>
            </a:r>
            <a:r>
              <a:rPr lang="en-US" sz="2800" dirty="0" err="1"/>
              <a:t>sistemine</a:t>
            </a:r>
            <a:r>
              <a:rPr lang="en-US" sz="2800" dirty="0"/>
              <a:t> </a:t>
            </a:r>
            <a:r>
              <a:rPr lang="en-US" sz="2800" dirty="0" err="1"/>
              <a:t>yönelik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öneri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istekler</a:t>
            </a:r>
            <a:r>
              <a:rPr lang="en-US" sz="2800" dirty="0"/>
              <a:t> </a:t>
            </a:r>
            <a:r>
              <a:rPr lang="en-US" sz="2800" dirty="0" err="1"/>
              <a:t>yine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Uygulama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Geliştirme</a:t>
            </a:r>
            <a:r>
              <a:rPr lang="en-US" sz="2800" dirty="0"/>
              <a:t> </a:t>
            </a:r>
            <a:r>
              <a:rPr lang="en-US" sz="2800" dirty="0" err="1"/>
              <a:t>Şubesi</a:t>
            </a:r>
            <a:r>
              <a:rPr lang="en-US" sz="2800" dirty="0"/>
              <a:t> </a:t>
            </a:r>
            <a:r>
              <a:rPr lang="en-US" sz="2800" dirty="0" err="1"/>
              <a:t>personeline</a:t>
            </a:r>
            <a:r>
              <a:rPr lang="en-US" sz="2800" dirty="0"/>
              <a:t> </a:t>
            </a:r>
            <a:r>
              <a:rPr lang="en-US" sz="2800" dirty="0" err="1"/>
              <a:t>aktarmak</a:t>
            </a:r>
            <a:r>
              <a:rPr lang="en-US" sz="2800" dirty="0"/>
              <a:t>,</a:t>
            </a:r>
          </a:p>
          <a:p>
            <a:pPr algn="just"/>
            <a:r>
              <a:rPr lang="en-US" sz="2800" dirty="0" err="1"/>
              <a:t>Yardım</a:t>
            </a:r>
            <a:r>
              <a:rPr lang="en-US" sz="2800" dirty="0"/>
              <a:t> </a:t>
            </a:r>
            <a:r>
              <a:rPr lang="en-US" sz="2800" dirty="0" err="1"/>
              <a:t>Masasına</a:t>
            </a:r>
            <a:r>
              <a:rPr lang="en-US" sz="2800" dirty="0"/>
              <a:t> </a:t>
            </a:r>
            <a:r>
              <a:rPr lang="en-US" sz="2800" dirty="0" err="1"/>
              <a:t>telefonla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uygulama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taleplerde</a:t>
            </a:r>
            <a:r>
              <a:rPr lang="en-US" sz="2800" dirty="0"/>
              <a:t> </a:t>
            </a:r>
            <a:r>
              <a:rPr lang="en-US" sz="2800" dirty="0" err="1"/>
              <a:t>kullanıcıya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bilgiyi</a:t>
            </a:r>
            <a:r>
              <a:rPr lang="en-US" sz="2800" dirty="0"/>
              <a:t> </a:t>
            </a:r>
            <a:r>
              <a:rPr lang="en-US" sz="2800" dirty="0" err="1"/>
              <a:t>vermek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sorunu</a:t>
            </a:r>
            <a:r>
              <a:rPr lang="en-US" sz="2800" dirty="0"/>
              <a:t> en </a:t>
            </a:r>
            <a:r>
              <a:rPr lang="en-US" sz="2800" dirty="0" err="1"/>
              <a:t>kısa</a:t>
            </a:r>
            <a:r>
              <a:rPr lang="en-US" sz="2800" dirty="0"/>
              <a:t> </a:t>
            </a:r>
            <a:r>
              <a:rPr lang="en-US" sz="2800" dirty="0" err="1"/>
              <a:t>sürede</a:t>
            </a:r>
            <a:r>
              <a:rPr lang="en-US" sz="2800" dirty="0"/>
              <a:t> </a:t>
            </a:r>
            <a:r>
              <a:rPr lang="en-US" sz="2800" dirty="0" err="1"/>
              <a:t>çözmek</a:t>
            </a:r>
            <a:r>
              <a:rPr lang="en-US" sz="2800" dirty="0"/>
              <a:t>, </a:t>
            </a:r>
            <a:r>
              <a:rPr lang="en-US" sz="2800" dirty="0" err="1"/>
              <a:t>bunun</a:t>
            </a:r>
            <a:r>
              <a:rPr lang="en-US" sz="2800" dirty="0"/>
              <a:t> </a:t>
            </a:r>
            <a:r>
              <a:rPr lang="en-US" sz="2800" dirty="0" err="1"/>
              <a:t>yanında</a:t>
            </a:r>
            <a:r>
              <a:rPr lang="en-US" sz="2800" dirty="0"/>
              <a:t> </a:t>
            </a:r>
            <a:r>
              <a:rPr lang="en-US" sz="2800" dirty="0" err="1"/>
              <a:t>bundan</a:t>
            </a:r>
            <a:r>
              <a:rPr lang="en-US" sz="2800" dirty="0"/>
              <a:t> </a:t>
            </a:r>
            <a:r>
              <a:rPr lang="en-US" sz="2800" dirty="0" err="1"/>
              <a:t>sonraki</a:t>
            </a:r>
            <a:r>
              <a:rPr lang="en-US" sz="2800" dirty="0"/>
              <a:t> </a:t>
            </a:r>
            <a:r>
              <a:rPr lang="en-US" sz="2800" dirty="0" err="1"/>
              <a:t>sorunlarının</a:t>
            </a:r>
            <a:r>
              <a:rPr lang="en-US" sz="2800" dirty="0"/>
              <a:t> </a:t>
            </a:r>
            <a:r>
              <a:rPr lang="en-US" sz="2800" dirty="0" err="1"/>
              <a:t>çözümü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yardım</a:t>
            </a:r>
            <a:r>
              <a:rPr lang="en-US" sz="2800" dirty="0"/>
              <a:t> </a:t>
            </a:r>
            <a:r>
              <a:rPr lang="en-US" sz="2800" dirty="0" err="1"/>
              <a:t>masasını</a:t>
            </a:r>
            <a:r>
              <a:rPr lang="en-US" sz="2800" dirty="0"/>
              <a:t> </a:t>
            </a:r>
            <a:r>
              <a:rPr lang="en-US" sz="2800" dirty="0" err="1"/>
              <a:t>kullanması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buradan</a:t>
            </a:r>
            <a:r>
              <a:rPr lang="en-US" sz="2800" dirty="0"/>
              <a:t> </a:t>
            </a:r>
            <a:r>
              <a:rPr lang="en-US" sz="2800" dirty="0" err="1"/>
              <a:t>talebini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etmesi</a:t>
            </a:r>
            <a:r>
              <a:rPr lang="en-US" sz="2800" dirty="0"/>
              <a:t> </a:t>
            </a:r>
            <a:r>
              <a:rPr lang="en-US" sz="2800" dirty="0" err="1"/>
              <a:t>hususunda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vermektir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066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Yardım</a:t>
            </a:r>
            <a:r>
              <a:rPr lang="en-US" b="1" dirty="0"/>
              <a:t> </a:t>
            </a:r>
            <a:r>
              <a:rPr lang="en-US" b="1" dirty="0" err="1"/>
              <a:t>Masasının</a:t>
            </a:r>
            <a:r>
              <a:rPr lang="en-US" b="1" dirty="0"/>
              <a:t> </a:t>
            </a:r>
            <a:r>
              <a:rPr lang="en-US" b="1" dirty="0" err="1" smtClean="0"/>
              <a:t>Hede</a:t>
            </a:r>
            <a:r>
              <a:rPr lang="tr-TR" b="1" dirty="0" smtClean="0"/>
              <a:t>fl</a:t>
            </a:r>
            <a:r>
              <a:rPr lang="en-US" b="1" dirty="0" err="1" smtClean="0"/>
              <a:t>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algn="just"/>
            <a:r>
              <a:rPr lang="en-US" sz="2600" dirty="0" smtClean="0"/>
              <a:t>UYAP </a:t>
            </a:r>
            <a:r>
              <a:rPr lang="en-US" sz="2600" dirty="0" err="1"/>
              <a:t>yaygınlaştırma</a:t>
            </a:r>
            <a:r>
              <a:rPr lang="en-US" sz="2600" dirty="0"/>
              <a:t> </a:t>
            </a:r>
            <a:r>
              <a:rPr lang="en-US" sz="2600" dirty="0" err="1"/>
              <a:t>çalışmalarının</a:t>
            </a:r>
            <a:r>
              <a:rPr lang="en-US" sz="2600" dirty="0"/>
              <a:t> </a:t>
            </a:r>
            <a:r>
              <a:rPr lang="en-US" sz="2600" dirty="0" err="1"/>
              <a:t>sonuna</a:t>
            </a:r>
            <a:r>
              <a:rPr lang="en-US" sz="2600" dirty="0"/>
              <a:t> </a:t>
            </a:r>
            <a:r>
              <a:rPr lang="en-US" sz="2600" dirty="0" err="1"/>
              <a:t>gelinmesi</a:t>
            </a:r>
            <a:r>
              <a:rPr lang="en-US" sz="2600" dirty="0"/>
              <a:t> </a:t>
            </a:r>
            <a:r>
              <a:rPr lang="en-US" sz="2600" dirty="0" err="1"/>
              <a:t>ile</a:t>
            </a:r>
            <a:r>
              <a:rPr lang="en-US" sz="2600" dirty="0"/>
              <a:t> </a:t>
            </a:r>
            <a:r>
              <a:rPr lang="en-US" sz="2600" dirty="0" err="1"/>
              <a:t>birlikte</a:t>
            </a:r>
            <a:r>
              <a:rPr lang="en-US" sz="2600" dirty="0"/>
              <a:t> </a:t>
            </a:r>
            <a:r>
              <a:rPr lang="en-US" sz="2600" dirty="0" err="1"/>
              <a:t>yardım</a:t>
            </a:r>
            <a:r>
              <a:rPr lang="en-US" sz="2600" dirty="0"/>
              <a:t> </a:t>
            </a:r>
            <a:r>
              <a:rPr lang="en-US" sz="2600" dirty="0" err="1"/>
              <a:t>masası</a:t>
            </a:r>
            <a:r>
              <a:rPr lang="en-US" sz="2600" dirty="0"/>
              <a:t> </a:t>
            </a:r>
            <a:r>
              <a:rPr lang="en-US" sz="2600" dirty="0" err="1"/>
              <a:t>faaliyetlerinin</a:t>
            </a:r>
            <a:r>
              <a:rPr lang="en-US" sz="2600" dirty="0"/>
              <a:t> </a:t>
            </a:r>
            <a:r>
              <a:rPr lang="en-US" sz="2600" dirty="0" err="1"/>
              <a:t>taşra</a:t>
            </a:r>
            <a:r>
              <a:rPr lang="en-US" sz="2600" dirty="0"/>
              <a:t> </a:t>
            </a:r>
            <a:r>
              <a:rPr lang="en-US" sz="2600" dirty="0" err="1"/>
              <a:t>birimlerinde</a:t>
            </a:r>
            <a:r>
              <a:rPr lang="en-US" sz="2600" dirty="0"/>
              <a:t> </a:t>
            </a:r>
            <a:r>
              <a:rPr lang="en-US" sz="2600" dirty="0" err="1"/>
              <a:t>görevlendirilen</a:t>
            </a:r>
            <a:r>
              <a:rPr lang="en-US" sz="2600" dirty="0"/>
              <a:t> </a:t>
            </a:r>
            <a:r>
              <a:rPr lang="en-US" sz="2600" dirty="0" err="1"/>
              <a:t>uzman</a:t>
            </a:r>
            <a:r>
              <a:rPr lang="en-US" sz="2600" dirty="0"/>
              <a:t> </a:t>
            </a:r>
            <a:r>
              <a:rPr lang="en-US" sz="2600" dirty="0" err="1"/>
              <a:t>kullanıcılar</a:t>
            </a:r>
            <a:r>
              <a:rPr lang="en-US" sz="2600" dirty="0"/>
              <a:t> </a:t>
            </a:r>
            <a:r>
              <a:rPr lang="en-US" sz="2600" dirty="0" err="1"/>
              <a:t>yardımıyla</a:t>
            </a:r>
            <a:r>
              <a:rPr lang="en-US" sz="2600" dirty="0"/>
              <a:t> </a:t>
            </a:r>
            <a:r>
              <a:rPr lang="en-US" sz="2600" dirty="0" err="1"/>
              <a:t>yürütülmesi</a:t>
            </a:r>
            <a:r>
              <a:rPr lang="en-US" sz="2600" dirty="0"/>
              <a:t> </a:t>
            </a:r>
            <a:r>
              <a:rPr lang="en-US" sz="2600" dirty="0" err="1"/>
              <a:t>amacıyla</a:t>
            </a:r>
            <a:r>
              <a:rPr lang="en-US" sz="2600" dirty="0"/>
              <a:t> </a:t>
            </a:r>
            <a:r>
              <a:rPr lang="en-US" sz="2600" dirty="0" err="1"/>
              <a:t>taşra</a:t>
            </a:r>
            <a:r>
              <a:rPr lang="en-US" sz="2600" dirty="0"/>
              <a:t> </a:t>
            </a:r>
            <a:r>
              <a:rPr lang="en-US" sz="2600" dirty="0" err="1"/>
              <a:t>yardım</a:t>
            </a:r>
            <a:r>
              <a:rPr lang="en-US" sz="2600" dirty="0"/>
              <a:t> </a:t>
            </a:r>
            <a:r>
              <a:rPr lang="en-US" sz="2600" dirty="0" err="1"/>
              <a:t>masası</a:t>
            </a:r>
            <a:r>
              <a:rPr lang="en-US" sz="2600" dirty="0"/>
              <a:t> </a:t>
            </a:r>
            <a:r>
              <a:rPr lang="en-US" sz="2600" dirty="0" err="1"/>
              <a:t>birimlerinin</a:t>
            </a:r>
            <a:r>
              <a:rPr lang="en-US" sz="2600" dirty="0"/>
              <a:t> </a:t>
            </a:r>
            <a:r>
              <a:rPr lang="en-US" sz="2600" dirty="0" err="1"/>
              <a:t>kurulması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bakanlık</a:t>
            </a:r>
            <a:r>
              <a:rPr lang="en-US" sz="2600" dirty="0"/>
              <a:t> </a:t>
            </a:r>
            <a:r>
              <a:rPr lang="en-US" sz="2600" dirty="0" err="1"/>
              <a:t>yardım</a:t>
            </a:r>
            <a:r>
              <a:rPr lang="en-US" sz="2600" dirty="0"/>
              <a:t> </a:t>
            </a:r>
            <a:r>
              <a:rPr lang="en-US" sz="2600" dirty="0" err="1"/>
              <a:t>masasının</a:t>
            </a:r>
            <a:r>
              <a:rPr lang="en-US" sz="2600" dirty="0"/>
              <a:t> </a:t>
            </a:r>
            <a:r>
              <a:rPr lang="en-US" sz="2600" dirty="0" err="1"/>
              <a:t>şubesi</a:t>
            </a:r>
            <a:r>
              <a:rPr lang="en-US" sz="2600" dirty="0"/>
              <a:t> </a:t>
            </a:r>
            <a:r>
              <a:rPr lang="en-US" sz="2600" dirty="0" err="1"/>
              <a:t>olarak</a:t>
            </a:r>
            <a:r>
              <a:rPr lang="en-US" sz="2600" dirty="0"/>
              <a:t> </a:t>
            </a:r>
            <a:r>
              <a:rPr lang="en-US" sz="2600" dirty="0" err="1"/>
              <a:t>görev</a:t>
            </a:r>
            <a:r>
              <a:rPr lang="en-US" sz="2600" dirty="0"/>
              <a:t> </a:t>
            </a:r>
            <a:r>
              <a:rPr lang="en-US" sz="2600" dirty="0" err="1" smtClean="0"/>
              <a:t>yapmasının</a:t>
            </a:r>
            <a:r>
              <a:rPr lang="en-US" sz="2600" dirty="0" smtClean="0"/>
              <a:t> </a:t>
            </a:r>
            <a:r>
              <a:rPr lang="en-US" sz="2600" dirty="0" err="1"/>
              <a:t>sağlanması</a:t>
            </a:r>
            <a:endParaRPr lang="en-US" sz="2600" dirty="0"/>
          </a:p>
          <a:p>
            <a:pPr algn="just"/>
            <a:r>
              <a:rPr lang="en-US" sz="2600" dirty="0"/>
              <a:t>Spectra </a:t>
            </a:r>
            <a:r>
              <a:rPr lang="en-US" sz="2600" dirty="0" err="1"/>
              <a:t>programının</a:t>
            </a:r>
            <a:r>
              <a:rPr lang="en-US" sz="2600" dirty="0"/>
              <a:t> </a:t>
            </a:r>
            <a:r>
              <a:rPr lang="en-US" sz="2600" dirty="0" err="1"/>
              <a:t>taşrada</a:t>
            </a:r>
            <a:r>
              <a:rPr lang="en-US" sz="2600" dirty="0"/>
              <a:t> </a:t>
            </a:r>
            <a:r>
              <a:rPr lang="en-US" sz="2600" dirty="0" err="1"/>
              <a:t>görevlendirilmiş</a:t>
            </a:r>
            <a:r>
              <a:rPr lang="en-US" sz="2600" dirty="0"/>
              <a:t> </a:t>
            </a:r>
            <a:r>
              <a:rPr lang="en-US" sz="2600" dirty="0" err="1"/>
              <a:t>bulunan</a:t>
            </a:r>
            <a:r>
              <a:rPr lang="en-US" sz="2600" dirty="0"/>
              <a:t> </a:t>
            </a:r>
            <a:r>
              <a:rPr lang="en-US" sz="2600" dirty="0" err="1"/>
              <a:t>uzman</a:t>
            </a:r>
            <a:r>
              <a:rPr lang="en-US" sz="2600" dirty="0"/>
              <a:t> </a:t>
            </a:r>
            <a:r>
              <a:rPr lang="en-US" sz="2600" dirty="0" err="1"/>
              <a:t>kullanıcıların</a:t>
            </a:r>
            <a:r>
              <a:rPr lang="en-US" sz="2600" dirty="0"/>
              <a:t> da </a:t>
            </a:r>
            <a:r>
              <a:rPr lang="en-US" sz="2600" dirty="0" err="1"/>
              <a:t>kullanımına</a:t>
            </a:r>
            <a:r>
              <a:rPr lang="en-US" sz="2600" dirty="0"/>
              <a:t> </a:t>
            </a:r>
            <a:r>
              <a:rPr lang="en-US" sz="2600" dirty="0" err="1"/>
              <a:t>açılması</a:t>
            </a:r>
            <a:r>
              <a:rPr lang="en-US" sz="2600" dirty="0"/>
              <a:t> </a:t>
            </a:r>
            <a:r>
              <a:rPr lang="en-US" sz="2600" dirty="0" err="1"/>
              <a:t>için</a:t>
            </a:r>
            <a:r>
              <a:rPr lang="en-US" sz="2600" dirty="0"/>
              <a:t> </a:t>
            </a:r>
            <a:r>
              <a:rPr lang="en-US" sz="2600" dirty="0" err="1"/>
              <a:t>gerekli</a:t>
            </a:r>
            <a:r>
              <a:rPr lang="en-US" sz="2600" dirty="0"/>
              <a:t> alt </a:t>
            </a:r>
            <a:r>
              <a:rPr lang="en-US" sz="2600" dirty="0" err="1"/>
              <a:t>yapı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program </a:t>
            </a:r>
            <a:r>
              <a:rPr lang="en-US" sz="2600" dirty="0" err="1" smtClean="0"/>
              <a:t>güncelleştirilmesinin</a:t>
            </a:r>
            <a:r>
              <a:rPr lang="en-US" sz="2600" dirty="0" smtClean="0"/>
              <a:t> </a:t>
            </a:r>
            <a:r>
              <a:rPr lang="en-US" sz="2600" dirty="0" err="1"/>
              <a:t>yapılması</a:t>
            </a:r>
            <a:endParaRPr lang="en-US" sz="2600" dirty="0"/>
          </a:p>
          <a:p>
            <a:pPr algn="just"/>
            <a:r>
              <a:rPr lang="en-US" sz="2600" dirty="0" err="1"/>
              <a:t>Kullanıcıların</a:t>
            </a:r>
            <a:r>
              <a:rPr lang="en-US" sz="2600" dirty="0"/>
              <a:t> </a:t>
            </a:r>
            <a:r>
              <a:rPr lang="en-US" sz="2600" dirty="0" err="1"/>
              <a:t>yardım</a:t>
            </a:r>
            <a:r>
              <a:rPr lang="en-US" sz="2600" dirty="0"/>
              <a:t> </a:t>
            </a:r>
            <a:r>
              <a:rPr lang="en-US" sz="2600" dirty="0" err="1"/>
              <a:t>masasını</a:t>
            </a:r>
            <a:r>
              <a:rPr lang="en-US" sz="2600" dirty="0"/>
              <a:t> </a:t>
            </a:r>
            <a:r>
              <a:rPr lang="en-US" sz="2600" dirty="0" err="1"/>
              <a:t>daha</a:t>
            </a:r>
            <a:r>
              <a:rPr lang="en-US" sz="2600" dirty="0"/>
              <a:t> </a:t>
            </a:r>
            <a:r>
              <a:rPr lang="en-US" sz="2600" dirty="0" err="1"/>
              <a:t>etkin</a:t>
            </a:r>
            <a:r>
              <a:rPr lang="en-US" sz="2600" dirty="0"/>
              <a:t> </a:t>
            </a:r>
            <a:r>
              <a:rPr lang="en-US" sz="2600" dirty="0" err="1"/>
              <a:t>kullanımının</a:t>
            </a:r>
            <a:r>
              <a:rPr lang="en-US" sz="2600" dirty="0"/>
              <a:t>   </a:t>
            </a:r>
            <a:r>
              <a:rPr lang="en-US" sz="2600" dirty="0" err="1"/>
              <a:t>sağlanmasıdır</a:t>
            </a:r>
            <a:r>
              <a:rPr lang="en-US" sz="2600" dirty="0"/>
              <a:t>.</a:t>
            </a: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879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Yardım</a:t>
            </a:r>
            <a:r>
              <a:rPr lang="en-US" b="1" dirty="0"/>
              <a:t> </a:t>
            </a:r>
            <a:r>
              <a:rPr lang="en-US" b="1" dirty="0" err="1"/>
              <a:t>Masasının</a:t>
            </a:r>
            <a:r>
              <a:rPr lang="en-US" b="1" dirty="0"/>
              <a:t> </a:t>
            </a:r>
            <a:r>
              <a:rPr lang="en-US" b="1" dirty="0" err="1"/>
              <a:t>Kullanımı</a:t>
            </a:r>
            <a:r>
              <a:rPr lang="en-US" b="1" dirty="0"/>
              <a:t> / </a:t>
            </a:r>
            <a:r>
              <a:rPr lang="en-US" b="1" dirty="0" err="1"/>
              <a:t>Yeni</a:t>
            </a:r>
            <a:r>
              <a:rPr lang="en-US" b="1" dirty="0"/>
              <a:t> </a:t>
            </a:r>
            <a:r>
              <a:rPr lang="en-US" b="1" dirty="0" err="1"/>
              <a:t>Hata</a:t>
            </a:r>
            <a:r>
              <a:rPr lang="en-US" b="1" dirty="0"/>
              <a:t> </a:t>
            </a:r>
            <a:r>
              <a:rPr lang="en-US" b="1" dirty="0" err="1" smtClean="0"/>
              <a:t>Talebi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/>
              <a:t>Bakanlığı’ndaki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personelin</a:t>
            </a:r>
            <a:r>
              <a:rPr lang="en-US" dirty="0"/>
              <a:t>, </a:t>
            </a:r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düzenlenmiş</a:t>
            </a:r>
            <a:r>
              <a:rPr lang="en-US" dirty="0"/>
              <a:t> portal </a:t>
            </a:r>
            <a:r>
              <a:rPr lang="en-US" dirty="0" err="1"/>
              <a:t>hesabı</a:t>
            </a:r>
            <a:r>
              <a:rPr lang="en-US" dirty="0"/>
              <a:t> </a:t>
            </a:r>
            <a:r>
              <a:rPr lang="en-US" dirty="0" err="1"/>
              <a:t>bulunmaktadır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Yardım</a:t>
            </a:r>
            <a:r>
              <a:rPr lang="en-US" dirty="0"/>
              <a:t> </a:t>
            </a:r>
            <a:r>
              <a:rPr lang="en-US" dirty="0" err="1"/>
              <a:t>Masasına</a:t>
            </a:r>
            <a:r>
              <a:rPr lang="en-US" dirty="0"/>
              <a:t> </a:t>
            </a:r>
            <a:r>
              <a:rPr lang="en-US" dirty="0" err="1"/>
              <a:t>ulaşmak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portal </a:t>
            </a:r>
            <a:r>
              <a:rPr lang="en-US" dirty="0" err="1"/>
              <a:t>giriş</a:t>
            </a:r>
            <a:r>
              <a:rPr lang="en-US" dirty="0"/>
              <a:t> </a:t>
            </a:r>
            <a:r>
              <a:rPr lang="en-US" dirty="0" err="1" smtClean="0"/>
              <a:t>şifresini</a:t>
            </a:r>
            <a:r>
              <a:rPr lang="en-US" dirty="0" smtClean="0"/>
              <a:t> </a:t>
            </a:r>
            <a:r>
              <a:rPr lang="en-US" dirty="0" err="1"/>
              <a:t>yazdıktan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ekranda</a:t>
            </a:r>
            <a:r>
              <a:rPr lang="en-US" dirty="0"/>
              <a:t> </a:t>
            </a:r>
            <a:r>
              <a:rPr lang="en-US" dirty="0" err="1"/>
              <a:t>yatay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düzenlenmiş</a:t>
            </a:r>
            <a:r>
              <a:rPr lang="en-US" dirty="0" smtClean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butonlar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- </a:t>
            </a:r>
            <a:r>
              <a:rPr lang="en-US" dirty="0" err="1"/>
              <a:t>lunmaktadır</a:t>
            </a:r>
            <a:r>
              <a:rPr lang="en-US" dirty="0"/>
              <a:t>. Bu </a:t>
            </a:r>
            <a:r>
              <a:rPr lang="en-US" dirty="0" err="1"/>
              <a:t>butonlar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“Ana </a:t>
            </a:r>
            <a:r>
              <a:rPr lang="en-US" dirty="0" err="1"/>
              <a:t>Sayfa</a:t>
            </a:r>
            <a:r>
              <a:rPr lang="en-US" dirty="0"/>
              <a:t>”, “E- Posta”, “</a:t>
            </a:r>
            <a:r>
              <a:rPr lang="en-US" dirty="0" err="1"/>
              <a:t>Serbest</a:t>
            </a:r>
            <a:r>
              <a:rPr lang="en-US" dirty="0"/>
              <a:t> </a:t>
            </a:r>
            <a:r>
              <a:rPr lang="en-US" dirty="0" err="1"/>
              <a:t>Kürsü</a:t>
            </a:r>
            <a:r>
              <a:rPr lang="en-US" dirty="0"/>
              <a:t>”, “</a:t>
            </a:r>
            <a:r>
              <a:rPr lang="en-US" dirty="0" err="1"/>
              <a:t>Yardım</a:t>
            </a:r>
            <a:r>
              <a:rPr lang="en-US" dirty="0"/>
              <a:t> </a:t>
            </a:r>
            <a:r>
              <a:rPr lang="en-US" dirty="0" err="1"/>
              <a:t>Masası</a:t>
            </a:r>
            <a:r>
              <a:rPr lang="en-US" dirty="0"/>
              <a:t>” </a:t>
            </a:r>
            <a:r>
              <a:rPr lang="en-US" dirty="0" err="1"/>
              <a:t>ve</a:t>
            </a:r>
            <a:r>
              <a:rPr lang="en-US" dirty="0"/>
              <a:t> “</a:t>
            </a:r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” </a:t>
            </a:r>
            <a:r>
              <a:rPr lang="en-US" dirty="0" err="1"/>
              <a:t>şekliyle</a:t>
            </a:r>
            <a:r>
              <a:rPr lang="en-US" dirty="0"/>
              <a:t> </a:t>
            </a:r>
            <a:r>
              <a:rPr lang="en-US" dirty="0" err="1"/>
              <a:t>düzenlenmiştir</a:t>
            </a:r>
            <a:r>
              <a:rPr lang="en-US" dirty="0"/>
              <a:t>. Bu </a:t>
            </a:r>
            <a:r>
              <a:rPr lang="en-US" dirty="0" err="1"/>
              <a:t>ekranda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yardım</a:t>
            </a:r>
            <a:r>
              <a:rPr lang="en-US" dirty="0"/>
              <a:t> </a:t>
            </a:r>
            <a:r>
              <a:rPr lang="en-US" dirty="0" err="1"/>
              <a:t>masası</a:t>
            </a:r>
            <a:r>
              <a:rPr lang="en-US" dirty="0"/>
              <a:t> </a:t>
            </a:r>
            <a:r>
              <a:rPr lang="en-US" dirty="0" err="1"/>
              <a:t>tıklandığı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açılan</a:t>
            </a:r>
            <a:r>
              <a:rPr lang="en-US" dirty="0"/>
              <a:t> </a:t>
            </a:r>
            <a:r>
              <a:rPr lang="en-US" dirty="0" err="1"/>
              <a:t>ekranda</a:t>
            </a:r>
            <a:r>
              <a:rPr lang="en-US" dirty="0"/>
              <a:t> “Ana </a:t>
            </a:r>
            <a:r>
              <a:rPr lang="en-US" dirty="0" err="1"/>
              <a:t>sayfa</a:t>
            </a:r>
            <a:r>
              <a:rPr lang="en-US" dirty="0"/>
              <a:t>”, “Olay </a:t>
            </a:r>
            <a:r>
              <a:rPr lang="en-US" dirty="0" err="1"/>
              <a:t>İzleme</a:t>
            </a:r>
            <a:r>
              <a:rPr lang="en-US" dirty="0"/>
              <a:t>”, “</a:t>
            </a:r>
            <a:r>
              <a:rPr lang="en-US" dirty="0" err="1"/>
              <a:t>Yeni</a:t>
            </a:r>
            <a:r>
              <a:rPr lang="en-US" dirty="0"/>
              <a:t> Olay </a:t>
            </a:r>
            <a:r>
              <a:rPr lang="en-US" dirty="0" err="1" smtClean="0"/>
              <a:t>Talebi</a:t>
            </a:r>
            <a:r>
              <a:rPr lang="en-US" dirty="0"/>
              <a:t>”, “</a:t>
            </a:r>
            <a:r>
              <a:rPr lang="en-US" dirty="0" err="1"/>
              <a:t>Çözüm</a:t>
            </a:r>
            <a:r>
              <a:rPr lang="en-US" dirty="0"/>
              <a:t> </a:t>
            </a:r>
            <a:r>
              <a:rPr lang="en-US" dirty="0" err="1"/>
              <a:t>Bul</a:t>
            </a:r>
            <a:r>
              <a:rPr lang="en-US" dirty="0"/>
              <a:t>” </a:t>
            </a:r>
            <a:r>
              <a:rPr lang="en-US" dirty="0" err="1"/>
              <a:t>ve</a:t>
            </a:r>
            <a:r>
              <a:rPr lang="en-US" dirty="0"/>
              <a:t> “</a:t>
            </a:r>
            <a:r>
              <a:rPr lang="en-US" dirty="0" err="1"/>
              <a:t>Kullanım</a:t>
            </a:r>
            <a:r>
              <a:rPr lang="en-US" dirty="0"/>
              <a:t>” </a:t>
            </a:r>
            <a:r>
              <a:rPr lang="en-US" dirty="0" err="1"/>
              <a:t>butonları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 </a:t>
            </a:r>
            <a:r>
              <a:rPr lang="en-US" dirty="0" err="1"/>
              <a:t>İletmek</a:t>
            </a:r>
            <a:r>
              <a:rPr lang="en-US" dirty="0"/>
              <a:t> </a:t>
            </a:r>
            <a:r>
              <a:rPr lang="en-US" dirty="0" err="1"/>
              <a:t>istediğiniz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konu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bunu</a:t>
            </a:r>
            <a:r>
              <a:rPr lang="en-US" dirty="0"/>
              <a:t> “</a:t>
            </a:r>
            <a:r>
              <a:rPr lang="en-US" dirty="0" err="1"/>
              <a:t>Yeni</a:t>
            </a:r>
            <a:r>
              <a:rPr lang="en-US" dirty="0"/>
              <a:t> Olay </a:t>
            </a:r>
            <a:r>
              <a:rPr lang="en-US" dirty="0" err="1"/>
              <a:t>Talebi</a:t>
            </a:r>
            <a:r>
              <a:rPr lang="en-US" dirty="0"/>
              <a:t>” </a:t>
            </a:r>
            <a:r>
              <a:rPr lang="en-US" dirty="0" err="1"/>
              <a:t>butonunu</a:t>
            </a:r>
            <a:r>
              <a:rPr lang="en-US" dirty="0"/>
              <a:t> </a:t>
            </a:r>
            <a:r>
              <a:rPr lang="en-US" dirty="0" err="1"/>
              <a:t>tıklayarak</a:t>
            </a:r>
            <a:r>
              <a:rPr lang="en-US" dirty="0"/>
              <a:t> </a:t>
            </a:r>
            <a:r>
              <a:rPr lang="en-US" dirty="0" err="1"/>
              <a:t>yapmak</a:t>
            </a:r>
            <a:r>
              <a:rPr lang="en-US" dirty="0"/>
              <a:t>  </a:t>
            </a:r>
            <a:r>
              <a:rPr lang="en-US" dirty="0" err="1"/>
              <a:t>mümkündür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302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Yardım</a:t>
            </a:r>
            <a:r>
              <a:rPr lang="en-US" b="1" dirty="0"/>
              <a:t> </a:t>
            </a:r>
            <a:r>
              <a:rPr lang="en-US" b="1" dirty="0" err="1"/>
              <a:t>Masasının</a:t>
            </a:r>
            <a:r>
              <a:rPr lang="en-US" b="1" dirty="0"/>
              <a:t> </a:t>
            </a:r>
            <a:r>
              <a:rPr lang="en-US" b="1" dirty="0" err="1"/>
              <a:t>Kullanımı</a:t>
            </a:r>
            <a:r>
              <a:rPr lang="en-US" b="1" dirty="0"/>
              <a:t> / </a:t>
            </a:r>
            <a:r>
              <a:rPr lang="en-US" b="1" dirty="0" err="1"/>
              <a:t>Yeni</a:t>
            </a:r>
            <a:r>
              <a:rPr lang="en-US" b="1" dirty="0"/>
              <a:t> </a:t>
            </a:r>
            <a:r>
              <a:rPr lang="en-US" b="1" dirty="0" err="1"/>
              <a:t>Hata</a:t>
            </a:r>
            <a:r>
              <a:rPr lang="en-US" b="1" dirty="0"/>
              <a:t> </a:t>
            </a:r>
            <a:r>
              <a:rPr lang="en-US" b="1" dirty="0" err="1" smtClean="0"/>
              <a:t>Talebi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8119317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793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Yardım</a:t>
            </a:r>
            <a:r>
              <a:rPr lang="en-US" b="1" dirty="0"/>
              <a:t> </a:t>
            </a:r>
            <a:r>
              <a:rPr lang="en-US" b="1" dirty="0" err="1"/>
              <a:t>Masasının</a:t>
            </a:r>
            <a:r>
              <a:rPr lang="en-US" b="1" dirty="0"/>
              <a:t> </a:t>
            </a:r>
            <a:r>
              <a:rPr lang="en-US" b="1" dirty="0" err="1"/>
              <a:t>Kullanımı</a:t>
            </a:r>
            <a:r>
              <a:rPr lang="en-US" b="1" dirty="0"/>
              <a:t> / </a:t>
            </a:r>
            <a:r>
              <a:rPr lang="en-US" b="1" dirty="0" err="1"/>
              <a:t>Yeni</a:t>
            </a:r>
            <a:r>
              <a:rPr lang="en-US" b="1" dirty="0"/>
              <a:t> </a:t>
            </a:r>
            <a:r>
              <a:rPr lang="en-US" b="1" dirty="0" err="1"/>
              <a:t>Hata</a:t>
            </a:r>
            <a:r>
              <a:rPr lang="en-US" b="1" dirty="0"/>
              <a:t> </a:t>
            </a:r>
            <a:r>
              <a:rPr lang="en-US" b="1" dirty="0" err="1" smtClean="0"/>
              <a:t>Talebi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Eğer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olay</a:t>
            </a:r>
            <a:r>
              <a:rPr lang="en-US" dirty="0"/>
              <a:t> </a:t>
            </a:r>
            <a:r>
              <a:rPr lang="en-US" dirty="0" err="1"/>
              <a:t>bildirilecekse</a:t>
            </a:r>
            <a:r>
              <a:rPr lang="en-US" dirty="0"/>
              <a:t> “</a:t>
            </a:r>
            <a:r>
              <a:rPr lang="en-US" dirty="0" err="1"/>
              <a:t>Yeni</a:t>
            </a:r>
            <a:r>
              <a:rPr lang="en-US" dirty="0"/>
              <a:t> Olay </a:t>
            </a:r>
            <a:r>
              <a:rPr lang="en-US" dirty="0" err="1"/>
              <a:t>Talebi</a:t>
            </a:r>
            <a:r>
              <a:rPr lang="en-US" dirty="0"/>
              <a:t>” </a:t>
            </a:r>
            <a:r>
              <a:rPr lang="en-US" dirty="0" err="1"/>
              <a:t>tıklanır</a:t>
            </a:r>
            <a:r>
              <a:rPr lang="en-US" dirty="0"/>
              <a:t>.</a:t>
            </a:r>
            <a:endParaRPr lang="en-US" sz="4000" dirty="0"/>
          </a:p>
          <a:p>
            <a:pPr algn="just"/>
            <a:r>
              <a:rPr lang="en-US" dirty="0" err="1"/>
              <a:t>Öncelikle</a:t>
            </a:r>
            <a:r>
              <a:rPr lang="en-US" dirty="0"/>
              <a:t> </a:t>
            </a:r>
            <a:r>
              <a:rPr lang="en-US" dirty="0" err="1"/>
              <a:t>olayın</a:t>
            </a:r>
            <a:r>
              <a:rPr lang="en-US" dirty="0"/>
              <a:t> </a:t>
            </a:r>
            <a:r>
              <a:rPr lang="en-US" dirty="0" err="1"/>
              <a:t>özeti</a:t>
            </a:r>
            <a:r>
              <a:rPr lang="en-US" dirty="0"/>
              <a:t> </a:t>
            </a:r>
            <a:r>
              <a:rPr lang="en-US" dirty="0" err="1"/>
              <a:t>yazılır</a:t>
            </a:r>
            <a:r>
              <a:rPr lang="en-US" dirty="0"/>
              <a:t>.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olay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talep</a:t>
            </a:r>
            <a:r>
              <a:rPr lang="en-US" dirty="0"/>
              <a:t> </a:t>
            </a:r>
            <a:r>
              <a:rPr lang="en-US" dirty="0" err="1"/>
              <a:t>ayrıntılı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yazılır</a:t>
            </a:r>
            <a:r>
              <a:rPr lang="en-US" dirty="0"/>
              <a:t>, </a:t>
            </a:r>
            <a:r>
              <a:rPr lang="en-US" dirty="0" err="1"/>
              <a:t>kullanıcının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yetkisi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görevi</a:t>
            </a:r>
            <a:r>
              <a:rPr lang="en-US" dirty="0"/>
              <a:t> </a:t>
            </a:r>
            <a:r>
              <a:rPr lang="en-US" dirty="0" err="1"/>
              <a:t>mevcutsa</a:t>
            </a:r>
            <a:r>
              <a:rPr lang="en-US" dirty="0"/>
              <a:t>, “</a:t>
            </a:r>
            <a:r>
              <a:rPr lang="en-US" dirty="0" err="1"/>
              <a:t>Birim</a:t>
            </a:r>
            <a:r>
              <a:rPr lang="en-US" dirty="0"/>
              <a:t>” </a:t>
            </a:r>
            <a:r>
              <a:rPr lang="en-US" dirty="0" err="1" smtClean="0"/>
              <a:t>butonuna</a:t>
            </a:r>
            <a:r>
              <a:rPr lang="en-US" dirty="0" smtClean="0"/>
              <a:t> </a:t>
            </a:r>
            <a:r>
              <a:rPr lang="en-US" dirty="0" err="1"/>
              <a:t>basılarak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birim</a:t>
            </a:r>
            <a:r>
              <a:rPr lang="en-US" dirty="0"/>
              <a:t> </a:t>
            </a:r>
            <a:r>
              <a:rPr lang="en-US" dirty="0" err="1"/>
              <a:t>seçilir</a:t>
            </a:r>
            <a:r>
              <a:rPr lang="en-US" dirty="0"/>
              <a:t>, “</a:t>
            </a:r>
            <a:r>
              <a:rPr lang="en-US" dirty="0" err="1"/>
              <a:t>Görev</a:t>
            </a:r>
            <a:r>
              <a:rPr lang="en-US" dirty="0"/>
              <a:t>” </a:t>
            </a:r>
            <a:r>
              <a:rPr lang="en-US" dirty="0" err="1"/>
              <a:t>butonuna</a:t>
            </a:r>
            <a:r>
              <a:rPr lang="en-US" dirty="0"/>
              <a:t> </a:t>
            </a:r>
            <a:r>
              <a:rPr lang="en-US" dirty="0" err="1"/>
              <a:t>basılarak</a:t>
            </a:r>
            <a:r>
              <a:rPr lang="en-US" dirty="0"/>
              <a:t> </a:t>
            </a:r>
            <a:r>
              <a:rPr lang="en-US" dirty="0" err="1"/>
              <a:t>görevi</a:t>
            </a:r>
            <a:r>
              <a:rPr lang="en-US" dirty="0"/>
              <a:t> </a:t>
            </a:r>
            <a:r>
              <a:rPr lang="en-US" dirty="0" err="1" smtClean="0"/>
              <a:t>seçilir</a:t>
            </a:r>
            <a:r>
              <a:rPr lang="en-US" dirty="0"/>
              <a:t>. </a:t>
            </a:r>
            <a:r>
              <a:rPr lang="en-US" dirty="0" err="1"/>
              <a:t>Erişim</a:t>
            </a:r>
            <a:r>
              <a:rPr lang="en-US" dirty="0"/>
              <a:t> </a:t>
            </a:r>
            <a:r>
              <a:rPr lang="en-US" dirty="0" err="1"/>
              <a:t>telefonu</a:t>
            </a:r>
            <a:r>
              <a:rPr lang="en-US" dirty="0"/>
              <a:t> </a:t>
            </a:r>
            <a:r>
              <a:rPr lang="en-US" dirty="0" err="1"/>
              <a:t>yazılır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“</a:t>
            </a:r>
            <a:r>
              <a:rPr lang="en-US" dirty="0" err="1"/>
              <a:t>Kaydet</a:t>
            </a:r>
            <a:r>
              <a:rPr lang="en-US" dirty="0"/>
              <a:t>” </a:t>
            </a:r>
            <a:r>
              <a:rPr lang="en-US" dirty="0" err="1"/>
              <a:t>düğmesine</a:t>
            </a:r>
            <a:r>
              <a:rPr lang="en-US" dirty="0"/>
              <a:t> </a:t>
            </a:r>
            <a:r>
              <a:rPr lang="en-US" dirty="0" err="1"/>
              <a:t>basılır</a:t>
            </a:r>
            <a:r>
              <a:rPr lang="en-US" dirty="0"/>
              <a:t>.</a:t>
            </a:r>
            <a:endParaRPr lang="en-US" sz="4000" dirty="0"/>
          </a:p>
          <a:p>
            <a:pPr algn="just"/>
            <a:r>
              <a:rPr lang="en-US" dirty="0"/>
              <a:t>“</a:t>
            </a:r>
            <a:r>
              <a:rPr lang="en-US" dirty="0" err="1"/>
              <a:t>Kaydet</a:t>
            </a:r>
            <a:r>
              <a:rPr lang="en-US" dirty="0"/>
              <a:t>” </a:t>
            </a:r>
            <a:r>
              <a:rPr lang="en-US" dirty="0" err="1"/>
              <a:t>düğmesine</a:t>
            </a:r>
            <a:r>
              <a:rPr lang="en-US" dirty="0"/>
              <a:t> </a:t>
            </a:r>
            <a:r>
              <a:rPr lang="en-US" dirty="0" err="1"/>
              <a:t>basılması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talep</a:t>
            </a:r>
            <a:r>
              <a:rPr lang="en-US" dirty="0"/>
              <a:t>, </a:t>
            </a:r>
            <a:r>
              <a:rPr lang="en-US" dirty="0" err="1"/>
              <a:t>yardım</a:t>
            </a:r>
            <a:r>
              <a:rPr lang="en-US" dirty="0"/>
              <a:t> </a:t>
            </a:r>
            <a:r>
              <a:rPr lang="en-US" dirty="0" err="1"/>
              <a:t>masasına</a:t>
            </a:r>
            <a:r>
              <a:rPr lang="en-US" dirty="0"/>
              <a:t> </a:t>
            </a:r>
            <a:r>
              <a:rPr lang="en-US" dirty="0" err="1"/>
              <a:t>düşer</a:t>
            </a:r>
            <a:r>
              <a:rPr lang="en-US" dirty="0"/>
              <a:t>, </a:t>
            </a:r>
            <a:r>
              <a:rPr lang="en-US" dirty="0" err="1" smtClean="0"/>
              <a:t>talep</a:t>
            </a:r>
            <a:r>
              <a:rPr lang="en-US" dirty="0" smtClean="0"/>
              <a:t> </a:t>
            </a:r>
            <a:r>
              <a:rPr lang="en-US" dirty="0" err="1"/>
              <a:t>nosu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,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talebini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numara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970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OLAY TAKİBİ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Yardım</a:t>
            </a:r>
            <a:r>
              <a:rPr lang="en-US" dirty="0" smtClean="0"/>
              <a:t> </a:t>
            </a:r>
            <a:r>
              <a:rPr lang="en-US" dirty="0" err="1"/>
              <a:t>Masasına</a:t>
            </a:r>
            <a:r>
              <a:rPr lang="en-US" dirty="0"/>
              <a:t> </a:t>
            </a:r>
            <a:r>
              <a:rPr lang="en-US" dirty="0" err="1"/>
              <a:t>gönderilen</a:t>
            </a:r>
            <a:r>
              <a:rPr lang="en-US" dirty="0"/>
              <a:t> </a:t>
            </a:r>
            <a:r>
              <a:rPr lang="en-US" dirty="0" err="1"/>
              <a:t>talepten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talebin</a:t>
            </a:r>
            <a:r>
              <a:rPr lang="en-US" dirty="0"/>
              <a:t> </a:t>
            </a:r>
            <a:r>
              <a:rPr lang="en-US" dirty="0" err="1"/>
              <a:t>durumunu</a:t>
            </a:r>
            <a:r>
              <a:rPr lang="en-US" dirty="0"/>
              <a:t> </a:t>
            </a:r>
            <a:r>
              <a:rPr lang="en-US" dirty="0" err="1"/>
              <a:t>görmek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“Olay </a:t>
            </a:r>
            <a:r>
              <a:rPr lang="en-US" dirty="0" err="1"/>
              <a:t>İzleme</a:t>
            </a:r>
            <a:r>
              <a:rPr lang="en-US" dirty="0"/>
              <a:t>” </a:t>
            </a:r>
            <a:r>
              <a:rPr lang="en-US" dirty="0" err="1"/>
              <a:t>butonunu</a:t>
            </a:r>
            <a:r>
              <a:rPr lang="en-US" dirty="0"/>
              <a:t> </a:t>
            </a:r>
            <a:r>
              <a:rPr lang="en-US" dirty="0" err="1"/>
              <a:t>tıklar</a:t>
            </a:r>
            <a:r>
              <a:rPr lang="en-US" dirty="0"/>
              <a:t>,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ekranda</a:t>
            </a:r>
            <a:r>
              <a:rPr lang="en-US" dirty="0"/>
              <a:t> “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Olaylar</a:t>
            </a:r>
            <a:r>
              <a:rPr lang="en-US" dirty="0"/>
              <a:t>”, “</a:t>
            </a:r>
            <a:r>
              <a:rPr lang="en-US" dirty="0" err="1"/>
              <a:t>Çözülmüş</a:t>
            </a:r>
            <a:r>
              <a:rPr lang="en-US" dirty="0"/>
              <a:t> </a:t>
            </a:r>
            <a:r>
              <a:rPr lang="en-US" dirty="0" err="1"/>
              <a:t>Olaylar</a:t>
            </a:r>
            <a:r>
              <a:rPr lang="en-US" dirty="0"/>
              <a:t>” </a:t>
            </a:r>
            <a:r>
              <a:rPr lang="en-US" dirty="0" err="1"/>
              <a:t>ve</a:t>
            </a:r>
            <a:r>
              <a:rPr lang="en-US" dirty="0"/>
              <a:t> “</a:t>
            </a:r>
            <a:r>
              <a:rPr lang="en-US" dirty="0" err="1"/>
              <a:t>Geçmiş</a:t>
            </a:r>
            <a:r>
              <a:rPr lang="en-US" dirty="0"/>
              <a:t> </a:t>
            </a:r>
            <a:r>
              <a:rPr lang="en-US" dirty="0" err="1"/>
              <a:t>Olaylar</a:t>
            </a:r>
            <a:r>
              <a:rPr lang="en-US" dirty="0"/>
              <a:t>”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  <a:r>
              <a:rPr lang="en-US" dirty="0" err="1"/>
              <a:t>Olayın</a:t>
            </a:r>
            <a:r>
              <a:rPr lang="en-US" dirty="0"/>
              <a:t> </a:t>
            </a:r>
            <a:r>
              <a:rPr lang="en-US" dirty="0" err="1"/>
              <a:t>akıbetini</a:t>
            </a:r>
            <a:r>
              <a:rPr lang="en-US" dirty="0"/>
              <a:t> </a:t>
            </a:r>
            <a:r>
              <a:rPr lang="en-US" dirty="0" err="1"/>
              <a:t>görmek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“Olay </a:t>
            </a:r>
            <a:r>
              <a:rPr lang="en-US" dirty="0" err="1"/>
              <a:t>İzleme</a:t>
            </a:r>
            <a:r>
              <a:rPr lang="en-US" dirty="0"/>
              <a:t>” ye </a:t>
            </a:r>
            <a:r>
              <a:rPr lang="en-US" dirty="0" err="1"/>
              <a:t>tıklanır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Olayın</a:t>
            </a:r>
            <a:r>
              <a:rPr lang="en-US" dirty="0" smtClean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aşamada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ekran</a:t>
            </a:r>
            <a:r>
              <a:rPr lang="en-US" dirty="0"/>
              <a:t> </a:t>
            </a:r>
            <a:r>
              <a:rPr lang="en-US" dirty="0" err="1"/>
              <a:t>açılır</a:t>
            </a:r>
            <a:r>
              <a:rPr lang="en-US" dirty="0"/>
              <a:t>. Bu </a:t>
            </a:r>
            <a:r>
              <a:rPr lang="en-US" dirty="0" err="1"/>
              <a:t>ekranda</a:t>
            </a:r>
            <a:r>
              <a:rPr lang="en-US" dirty="0"/>
              <a:t> </a:t>
            </a:r>
            <a:r>
              <a:rPr lang="en-US" dirty="0" err="1"/>
              <a:t>olayın</a:t>
            </a:r>
            <a:r>
              <a:rPr lang="en-US" dirty="0"/>
              <a:t> </a:t>
            </a:r>
            <a:r>
              <a:rPr lang="en-US" dirty="0" err="1"/>
              <a:t>açılış</a:t>
            </a:r>
            <a:r>
              <a:rPr lang="en-US" dirty="0"/>
              <a:t> </a:t>
            </a:r>
            <a:r>
              <a:rPr lang="en-US" dirty="0" err="1"/>
              <a:t>tarihi</a:t>
            </a:r>
            <a:r>
              <a:rPr lang="en-US" dirty="0"/>
              <a:t>, </a:t>
            </a:r>
            <a:r>
              <a:rPr lang="en-US" dirty="0" err="1"/>
              <a:t>olayı</a:t>
            </a:r>
            <a:r>
              <a:rPr lang="en-US" dirty="0"/>
              <a:t> </a:t>
            </a:r>
            <a:r>
              <a:rPr lang="en-US" dirty="0" err="1"/>
              <a:t>açan</a:t>
            </a:r>
            <a:r>
              <a:rPr lang="en-US" dirty="0"/>
              <a:t>, </a:t>
            </a:r>
            <a:r>
              <a:rPr lang="en-US" dirty="0" err="1"/>
              <a:t>olayın</a:t>
            </a:r>
            <a:r>
              <a:rPr lang="en-US" dirty="0"/>
              <a:t> </a:t>
            </a:r>
            <a:r>
              <a:rPr lang="en-US" dirty="0" err="1"/>
              <a:t>durumunu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kategorisini</a:t>
            </a:r>
            <a:r>
              <a:rPr lang="en-US" dirty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şablon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. </a:t>
            </a:r>
            <a:r>
              <a:rPr lang="en-US" dirty="0" err="1"/>
              <a:t>Eğer</a:t>
            </a:r>
            <a:r>
              <a:rPr lang="en-US" dirty="0"/>
              <a:t> </a:t>
            </a:r>
            <a:r>
              <a:rPr lang="en-US" dirty="0" err="1"/>
              <a:t>talebiniz</a:t>
            </a:r>
            <a:r>
              <a:rPr lang="en-US" dirty="0"/>
              <a:t> </a:t>
            </a:r>
            <a:r>
              <a:rPr lang="en-US" dirty="0" err="1"/>
              <a:t>işleme</a:t>
            </a:r>
            <a:r>
              <a:rPr lang="en-US" dirty="0"/>
              <a:t> </a:t>
            </a:r>
            <a:r>
              <a:rPr lang="en-US" dirty="0" err="1"/>
              <a:t>alınmamış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yardım</a:t>
            </a:r>
            <a:r>
              <a:rPr lang="en-US" dirty="0"/>
              <a:t> </a:t>
            </a:r>
            <a:r>
              <a:rPr lang="en-US" dirty="0" err="1"/>
              <a:t>masası</a:t>
            </a:r>
            <a:r>
              <a:rPr lang="en-US" dirty="0"/>
              <a:t> </a:t>
            </a:r>
            <a:r>
              <a:rPr lang="en-US" dirty="0" err="1"/>
              <a:t>havuzunda</a:t>
            </a:r>
            <a:r>
              <a:rPr lang="en-US" dirty="0"/>
              <a:t> </a:t>
            </a:r>
            <a:r>
              <a:rPr lang="en-US" dirty="0" err="1"/>
              <a:t>bekliyor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olayın</a:t>
            </a:r>
            <a:r>
              <a:rPr lang="en-US" dirty="0"/>
              <a:t> </a:t>
            </a:r>
            <a:r>
              <a:rPr lang="en-US" dirty="0" err="1"/>
              <a:t>durumu</a:t>
            </a:r>
            <a:r>
              <a:rPr lang="en-US" dirty="0"/>
              <a:t> “</a:t>
            </a:r>
            <a:r>
              <a:rPr lang="en-US" dirty="0" err="1"/>
              <a:t>Açık</a:t>
            </a:r>
            <a:r>
              <a:rPr lang="en-US" dirty="0"/>
              <a:t>”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gözükür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2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UYAP </a:t>
            </a:r>
            <a:r>
              <a:rPr lang="en-US" b="1" dirty="0" smtClean="0"/>
              <a:t>BİLGİ GÜVENLİĞİ</a:t>
            </a:r>
            <a:r>
              <a:rPr lang="tr-TR" b="1" dirty="0" smtClean="0"/>
              <a:t> (devamı)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tr-TR" sz="3300" b="1" dirty="0" smtClean="0"/>
              <a:t>2- </a:t>
            </a:r>
            <a:r>
              <a:rPr lang="en-US" sz="3300" b="1" dirty="0" err="1" smtClean="0"/>
              <a:t>Kayıt</a:t>
            </a:r>
            <a:r>
              <a:rPr lang="en-US" sz="3300" b="1" dirty="0" smtClean="0"/>
              <a:t> </a:t>
            </a:r>
            <a:r>
              <a:rPr lang="en-US" sz="3300" b="1" dirty="0" err="1"/>
              <a:t>Edilebilirlik</a:t>
            </a:r>
            <a:r>
              <a:rPr lang="en-US" sz="3300" b="1" dirty="0"/>
              <a:t>:</a:t>
            </a:r>
            <a:r>
              <a:rPr lang="en-US" sz="3300" dirty="0"/>
              <a:t> </a:t>
            </a:r>
            <a:r>
              <a:rPr lang="en-US" sz="3300" dirty="0" err="1"/>
              <a:t>Sistem</a:t>
            </a:r>
            <a:r>
              <a:rPr lang="en-US" sz="3300" dirty="0"/>
              <a:t>, </a:t>
            </a:r>
            <a:r>
              <a:rPr lang="en-US" sz="3300" dirty="0" err="1"/>
              <a:t>kayıt</a:t>
            </a:r>
            <a:r>
              <a:rPr lang="en-US" sz="3300" dirty="0"/>
              <a:t> </a:t>
            </a:r>
            <a:r>
              <a:rPr lang="en-US" sz="3300" dirty="0" err="1"/>
              <a:t>edilebilir</a:t>
            </a:r>
            <a:r>
              <a:rPr lang="en-US" sz="3300" dirty="0"/>
              <a:t> </a:t>
            </a:r>
            <a:r>
              <a:rPr lang="en-US" sz="3300" dirty="0" err="1"/>
              <a:t>olayların</a:t>
            </a:r>
            <a:r>
              <a:rPr lang="en-US" sz="3300" dirty="0"/>
              <a:t> </a:t>
            </a:r>
            <a:r>
              <a:rPr lang="en-US" sz="3300" dirty="0" err="1"/>
              <a:t>kayıtlarının</a:t>
            </a:r>
            <a:r>
              <a:rPr lang="en-US" sz="3300" dirty="0"/>
              <a:t> </a:t>
            </a:r>
            <a:r>
              <a:rPr lang="en-US" sz="3300" dirty="0" err="1" smtClean="0"/>
              <a:t>yaratılmasını</a:t>
            </a:r>
            <a:r>
              <a:rPr lang="en-US" sz="3300" dirty="0"/>
              <a:t>, </a:t>
            </a:r>
            <a:r>
              <a:rPr lang="en-US" sz="3300" dirty="0" err="1"/>
              <a:t>idamesini</a:t>
            </a:r>
            <a:r>
              <a:rPr lang="en-US" sz="3300" dirty="0"/>
              <a:t>, </a:t>
            </a:r>
            <a:r>
              <a:rPr lang="en-US" sz="3300" dirty="0" err="1"/>
              <a:t>analiz</a:t>
            </a:r>
            <a:r>
              <a:rPr lang="en-US" sz="3300" dirty="0"/>
              <a:t> </a:t>
            </a:r>
            <a:r>
              <a:rPr lang="en-US" sz="3300" dirty="0" err="1"/>
              <a:t>edilmesini</a:t>
            </a:r>
            <a:r>
              <a:rPr lang="en-US" sz="3300" dirty="0"/>
              <a:t> </a:t>
            </a:r>
            <a:r>
              <a:rPr lang="en-US" sz="3300" dirty="0" err="1"/>
              <a:t>ve</a:t>
            </a:r>
            <a:r>
              <a:rPr lang="en-US" sz="3300" dirty="0"/>
              <a:t> </a:t>
            </a:r>
            <a:r>
              <a:rPr lang="en-US" sz="3300" dirty="0" err="1"/>
              <a:t>yetkisiz</a:t>
            </a:r>
            <a:r>
              <a:rPr lang="en-US" sz="3300" dirty="0"/>
              <a:t> </a:t>
            </a:r>
            <a:r>
              <a:rPr lang="en-US" sz="3300" dirty="0" err="1" smtClean="0"/>
              <a:t>deği</a:t>
            </a:r>
            <a:r>
              <a:rPr lang="tr-TR" sz="3300" dirty="0" smtClean="0"/>
              <a:t>ş</a:t>
            </a:r>
            <a:r>
              <a:rPr lang="en-US" sz="3300" dirty="0" err="1" smtClean="0"/>
              <a:t>itirme</a:t>
            </a:r>
            <a:r>
              <a:rPr lang="en-US" sz="3300" dirty="0"/>
              <a:t>, </a:t>
            </a:r>
            <a:r>
              <a:rPr lang="en-US" sz="3300" dirty="0" err="1" smtClean="0"/>
              <a:t>eri</a:t>
            </a:r>
            <a:r>
              <a:rPr lang="tr-TR" sz="3300" dirty="0" smtClean="0"/>
              <a:t>ş</a:t>
            </a:r>
            <a:r>
              <a:rPr lang="en-US" sz="3300" dirty="0" err="1" smtClean="0"/>
              <a:t>im</a:t>
            </a:r>
            <a:r>
              <a:rPr lang="en-US" sz="3300" dirty="0" smtClean="0"/>
              <a:t> </a:t>
            </a:r>
            <a:r>
              <a:rPr lang="en-US" sz="3300" dirty="0" err="1"/>
              <a:t>ve</a:t>
            </a:r>
            <a:r>
              <a:rPr lang="en-US" sz="3300" dirty="0"/>
              <a:t> </a:t>
            </a:r>
            <a:r>
              <a:rPr lang="en-US" sz="3300" dirty="0" err="1"/>
              <a:t>silmeye</a:t>
            </a:r>
            <a:r>
              <a:rPr lang="en-US" sz="3300" dirty="0"/>
              <a:t> </a:t>
            </a:r>
            <a:r>
              <a:rPr lang="en-US" sz="3300" dirty="0" err="1" smtClean="0"/>
              <a:t>kar</a:t>
            </a:r>
            <a:r>
              <a:rPr lang="tr-TR" sz="3300" dirty="0" smtClean="0"/>
              <a:t>şı</a:t>
            </a:r>
            <a:r>
              <a:rPr lang="en-US" sz="3300" dirty="0" smtClean="0"/>
              <a:t> </a:t>
            </a:r>
            <a:r>
              <a:rPr lang="en-US" sz="3300" dirty="0" err="1"/>
              <a:t>korunmasını</a:t>
            </a:r>
            <a:r>
              <a:rPr lang="en-US" sz="3300" dirty="0"/>
              <a:t> </a:t>
            </a:r>
            <a:r>
              <a:rPr lang="en-US" sz="3300" dirty="0" err="1"/>
              <a:t>sağlayacak</a:t>
            </a:r>
            <a:r>
              <a:rPr lang="en-US" sz="3300" dirty="0"/>
              <a:t> </a:t>
            </a:r>
            <a:r>
              <a:rPr lang="en-US" sz="3300" dirty="0" err="1"/>
              <a:t>kabiliyettedir</a:t>
            </a:r>
            <a:r>
              <a:rPr lang="en-US" sz="3300" dirty="0"/>
              <a:t>. </a:t>
            </a:r>
            <a:r>
              <a:rPr lang="en-US" sz="3300" dirty="0" err="1"/>
              <a:t>Denetim</a:t>
            </a:r>
            <a:r>
              <a:rPr lang="en-US" sz="3300" dirty="0"/>
              <a:t> </a:t>
            </a:r>
            <a:r>
              <a:rPr lang="en-US" sz="3300" dirty="0" err="1"/>
              <a:t>kayıtları</a:t>
            </a:r>
            <a:r>
              <a:rPr lang="en-US" sz="3300" dirty="0"/>
              <a:t> </a:t>
            </a:r>
            <a:r>
              <a:rPr lang="en-US" sz="3300" dirty="0" err="1"/>
              <a:t>ve</a:t>
            </a:r>
            <a:r>
              <a:rPr lang="en-US" sz="3300" dirty="0"/>
              <a:t> </a:t>
            </a:r>
            <a:r>
              <a:rPr lang="en-US" sz="3300" dirty="0" err="1"/>
              <a:t>diğer</a:t>
            </a:r>
            <a:r>
              <a:rPr lang="en-US" sz="3300" dirty="0"/>
              <a:t> </a:t>
            </a:r>
            <a:r>
              <a:rPr lang="en-US" sz="3300" dirty="0" err="1" smtClean="0"/>
              <a:t>bilgiler</a:t>
            </a:r>
            <a:r>
              <a:rPr lang="en-US" sz="3300" dirty="0" smtClean="0"/>
              <a:t> </a:t>
            </a:r>
            <a:r>
              <a:rPr lang="en-US" sz="3300" dirty="0" err="1"/>
              <a:t>arasında</a:t>
            </a:r>
            <a:r>
              <a:rPr lang="en-US" sz="3300" dirty="0"/>
              <a:t> </a:t>
            </a:r>
            <a:r>
              <a:rPr lang="en-US" sz="3300" dirty="0" err="1"/>
              <a:t>ayrım</a:t>
            </a:r>
            <a:r>
              <a:rPr lang="en-US" sz="3300" dirty="0"/>
              <a:t> </a:t>
            </a:r>
            <a:r>
              <a:rPr lang="en-US" sz="3300" dirty="0" err="1"/>
              <a:t>sağlamakta</a:t>
            </a:r>
            <a:r>
              <a:rPr lang="en-US" sz="3300" dirty="0"/>
              <a:t>, </a:t>
            </a:r>
            <a:r>
              <a:rPr lang="en-US" sz="3300" dirty="0" err="1"/>
              <a:t>denetim</a:t>
            </a:r>
            <a:r>
              <a:rPr lang="en-US" sz="3300" dirty="0"/>
              <a:t> </a:t>
            </a:r>
            <a:r>
              <a:rPr lang="en-US" sz="3300" dirty="0" err="1"/>
              <a:t>kaydı</a:t>
            </a:r>
            <a:r>
              <a:rPr lang="en-US" sz="3300" dirty="0"/>
              <a:t> </a:t>
            </a:r>
            <a:r>
              <a:rPr lang="en-US" sz="3300" dirty="0" err="1"/>
              <a:t>verilerine</a:t>
            </a:r>
            <a:r>
              <a:rPr lang="en-US" sz="3300" dirty="0"/>
              <a:t> </a:t>
            </a:r>
            <a:r>
              <a:rPr lang="en-US" sz="3300" dirty="0" err="1"/>
              <a:t>sadece</a:t>
            </a:r>
            <a:r>
              <a:rPr lang="en-US" sz="3300" dirty="0"/>
              <a:t> </a:t>
            </a:r>
            <a:r>
              <a:rPr lang="en-US" sz="3300" dirty="0" err="1"/>
              <a:t>sistem</a:t>
            </a:r>
            <a:r>
              <a:rPr lang="en-US" sz="3300" dirty="0"/>
              <a:t> </a:t>
            </a:r>
            <a:r>
              <a:rPr lang="en-US" sz="3300" dirty="0" err="1" smtClean="0"/>
              <a:t>yöneticisinin</a:t>
            </a:r>
            <a:r>
              <a:rPr lang="en-US" sz="3300" dirty="0" smtClean="0"/>
              <a:t> </a:t>
            </a:r>
            <a:r>
              <a:rPr lang="en-US" sz="3300" dirty="0" err="1" smtClean="0"/>
              <a:t>eri</a:t>
            </a:r>
            <a:r>
              <a:rPr lang="tr-TR" sz="3300" dirty="0" smtClean="0"/>
              <a:t>ş</a:t>
            </a:r>
            <a:r>
              <a:rPr lang="en-US" sz="3300" dirty="0" err="1" smtClean="0"/>
              <a:t>ebilmesini</a:t>
            </a:r>
            <a:r>
              <a:rPr lang="en-US" sz="3300" dirty="0" smtClean="0"/>
              <a:t> </a:t>
            </a:r>
            <a:r>
              <a:rPr lang="en-US" sz="3300" dirty="0" err="1"/>
              <a:t>sağlamakta</a:t>
            </a:r>
            <a:r>
              <a:rPr lang="en-US" sz="3300" dirty="0"/>
              <a:t> </a:t>
            </a:r>
            <a:r>
              <a:rPr lang="en-US" sz="3300" dirty="0" err="1"/>
              <a:t>ve</a:t>
            </a:r>
            <a:r>
              <a:rPr lang="en-US" sz="3300" dirty="0"/>
              <a:t> </a:t>
            </a:r>
            <a:r>
              <a:rPr lang="en-US" sz="3300" dirty="0" err="1"/>
              <a:t>izinsiz</a:t>
            </a:r>
            <a:r>
              <a:rPr lang="en-US" sz="3300" dirty="0"/>
              <a:t> </a:t>
            </a:r>
            <a:r>
              <a:rPr lang="en-US" sz="3300" dirty="0" err="1" smtClean="0"/>
              <a:t>er</a:t>
            </a:r>
            <a:r>
              <a:rPr lang="tr-TR" sz="3300" dirty="0" smtClean="0"/>
              <a:t>ş</a:t>
            </a:r>
            <a:r>
              <a:rPr lang="en-US" sz="3300" dirty="0" err="1" smtClean="0"/>
              <a:t>imlerden</a:t>
            </a:r>
            <a:r>
              <a:rPr lang="en-US" sz="3300" dirty="0" smtClean="0"/>
              <a:t> </a:t>
            </a:r>
            <a:r>
              <a:rPr lang="en-US" sz="3300" dirty="0" err="1"/>
              <a:t>korumaktadır</a:t>
            </a:r>
            <a:r>
              <a:rPr lang="en-US" sz="3300" dirty="0"/>
              <a:t>. </a:t>
            </a:r>
            <a:r>
              <a:rPr lang="en-US" sz="3300" dirty="0" err="1" smtClean="0"/>
              <a:t>Kayıt</a:t>
            </a:r>
            <a:r>
              <a:rPr lang="en-US" sz="3300" dirty="0" smtClean="0"/>
              <a:t> i</a:t>
            </a:r>
            <a:r>
              <a:rPr lang="tr-TR" sz="3300" dirty="0" smtClean="0"/>
              <a:t>ş</a:t>
            </a:r>
            <a:r>
              <a:rPr lang="en-US" sz="3300" dirty="0" err="1" smtClean="0"/>
              <a:t>lemlerinin</a:t>
            </a:r>
            <a:r>
              <a:rPr lang="en-US" sz="3300" dirty="0" smtClean="0"/>
              <a:t> </a:t>
            </a:r>
            <a:r>
              <a:rPr lang="en-US" sz="3300" dirty="0" err="1"/>
              <a:t>ve</a:t>
            </a:r>
            <a:r>
              <a:rPr lang="en-US" sz="3300" dirty="0"/>
              <a:t> </a:t>
            </a:r>
            <a:r>
              <a:rPr lang="en-US" sz="3300" dirty="0" err="1"/>
              <a:t>denetim</a:t>
            </a:r>
            <a:r>
              <a:rPr lang="en-US" sz="3300" dirty="0"/>
              <a:t> </a:t>
            </a:r>
            <a:r>
              <a:rPr lang="en-US" sz="3300" dirty="0" err="1"/>
              <a:t>kaydı</a:t>
            </a:r>
            <a:r>
              <a:rPr lang="en-US" sz="3300" dirty="0"/>
              <a:t> </a:t>
            </a:r>
            <a:r>
              <a:rPr lang="en-US" sz="3300" dirty="0" err="1"/>
              <a:t>verisinin</a:t>
            </a:r>
            <a:r>
              <a:rPr lang="en-US" sz="3300" dirty="0"/>
              <a:t> normal </a:t>
            </a:r>
            <a:r>
              <a:rPr lang="en-US" sz="3300" dirty="0" err="1"/>
              <a:t>kullanıcılar</a:t>
            </a:r>
            <a:r>
              <a:rPr lang="en-US" sz="3300" dirty="0"/>
              <a:t> </a:t>
            </a:r>
            <a:r>
              <a:rPr lang="en-US" sz="3300" dirty="0" err="1"/>
              <a:t>tarafından</a:t>
            </a:r>
            <a:r>
              <a:rPr lang="en-US" sz="3300" dirty="0"/>
              <a:t> </a:t>
            </a:r>
            <a:r>
              <a:rPr lang="en-US" sz="3300" dirty="0" err="1" smtClean="0"/>
              <a:t>deği</a:t>
            </a:r>
            <a:r>
              <a:rPr lang="tr-TR" sz="3300" dirty="0" smtClean="0"/>
              <a:t>ş</a:t>
            </a:r>
            <a:r>
              <a:rPr lang="en-US" sz="3300" dirty="0" err="1" smtClean="0"/>
              <a:t>tirilebilmesini</a:t>
            </a:r>
            <a:r>
              <a:rPr lang="en-US" sz="3300" dirty="0" smtClean="0"/>
              <a:t> </a:t>
            </a:r>
            <a:r>
              <a:rPr lang="en-US" sz="3300" dirty="0" err="1"/>
              <a:t>ve</a:t>
            </a:r>
            <a:r>
              <a:rPr lang="en-US" sz="3300" dirty="0"/>
              <a:t> </a:t>
            </a:r>
            <a:r>
              <a:rPr lang="en-US" sz="3300" dirty="0" err="1"/>
              <a:t>silinmesini</a:t>
            </a:r>
            <a:r>
              <a:rPr lang="en-US" sz="3300" dirty="0"/>
              <a:t> </a:t>
            </a:r>
            <a:r>
              <a:rPr lang="en-US" sz="3300" dirty="0" err="1"/>
              <a:t>engellemekte</a:t>
            </a:r>
            <a:r>
              <a:rPr lang="en-US" sz="3300" dirty="0"/>
              <a:t>, </a:t>
            </a:r>
            <a:r>
              <a:rPr lang="en-US" sz="3300" dirty="0" err="1"/>
              <a:t>seçilen</a:t>
            </a:r>
            <a:r>
              <a:rPr lang="en-US" sz="3300" dirty="0"/>
              <a:t> </a:t>
            </a:r>
            <a:r>
              <a:rPr lang="en-US" sz="3300" dirty="0" err="1"/>
              <a:t>bir</a:t>
            </a:r>
            <a:r>
              <a:rPr lang="en-US" sz="3300" dirty="0"/>
              <a:t> </a:t>
            </a:r>
            <a:r>
              <a:rPr lang="en-US" sz="3300" dirty="0" err="1"/>
              <a:t>veya</a:t>
            </a:r>
            <a:r>
              <a:rPr lang="en-US" sz="3300" dirty="0"/>
              <a:t> </a:t>
            </a:r>
            <a:r>
              <a:rPr lang="en-US" sz="3300" dirty="0" err="1"/>
              <a:t>birden</a:t>
            </a:r>
            <a:r>
              <a:rPr lang="en-US" sz="3300" dirty="0"/>
              <a:t> </a:t>
            </a:r>
            <a:r>
              <a:rPr lang="en-US" sz="3300" dirty="0" err="1"/>
              <a:t>fazla</a:t>
            </a:r>
            <a:r>
              <a:rPr lang="en-US" sz="3300" dirty="0"/>
              <a:t> </a:t>
            </a:r>
            <a:r>
              <a:rPr lang="en-US" sz="3300" dirty="0" err="1" smtClean="0"/>
              <a:t>ki</a:t>
            </a:r>
            <a:r>
              <a:rPr lang="tr-TR" sz="3300" dirty="0" smtClean="0"/>
              <a:t>ş</a:t>
            </a:r>
            <a:r>
              <a:rPr lang="en-US" sz="3300" dirty="0" err="1" smtClean="0"/>
              <a:t>inin</a:t>
            </a:r>
            <a:r>
              <a:rPr lang="en-US" sz="3300" dirty="0" smtClean="0"/>
              <a:t> </a:t>
            </a:r>
            <a:r>
              <a:rPr lang="en-US" sz="3300" dirty="0" err="1"/>
              <a:t>eylemleri</a:t>
            </a:r>
            <a:r>
              <a:rPr lang="en-US" sz="3300" dirty="0"/>
              <a:t> </a:t>
            </a:r>
            <a:r>
              <a:rPr lang="en-US" sz="3300" dirty="0" err="1"/>
              <a:t>ile</a:t>
            </a:r>
            <a:r>
              <a:rPr lang="en-US" sz="3300" dirty="0"/>
              <a:t> </a:t>
            </a:r>
            <a:r>
              <a:rPr lang="en-US" sz="3300" dirty="0" err="1"/>
              <a:t>ilgili</a:t>
            </a:r>
            <a:r>
              <a:rPr lang="en-US" sz="3300" dirty="0"/>
              <a:t> </a:t>
            </a:r>
            <a:r>
              <a:rPr lang="en-US" sz="3300" dirty="0" err="1"/>
              <a:t>kayıtların</a:t>
            </a:r>
            <a:r>
              <a:rPr lang="en-US" sz="3300" dirty="0"/>
              <a:t> </a:t>
            </a:r>
            <a:r>
              <a:rPr lang="en-US" sz="3300" dirty="0" err="1" smtClean="0"/>
              <a:t>ki</a:t>
            </a:r>
            <a:r>
              <a:rPr lang="tr-TR" sz="3300" dirty="0" smtClean="0"/>
              <a:t>ş</a:t>
            </a:r>
            <a:r>
              <a:rPr lang="en-US" sz="3300" dirty="0" smtClean="0"/>
              <a:t>i </a:t>
            </a:r>
            <a:r>
              <a:rPr lang="en-US" sz="3300" dirty="0" err="1"/>
              <a:t>bazında</a:t>
            </a:r>
            <a:r>
              <a:rPr lang="en-US" sz="3300" dirty="0"/>
              <a:t> </a:t>
            </a:r>
            <a:r>
              <a:rPr lang="en-US" sz="3300" dirty="0" err="1"/>
              <a:t>tutulmasını</a:t>
            </a:r>
            <a:r>
              <a:rPr lang="en-US" sz="3300" dirty="0"/>
              <a:t>  </a:t>
            </a:r>
            <a:r>
              <a:rPr lang="en-US" sz="3300" dirty="0" err="1"/>
              <a:t>sağlamaktadır</a:t>
            </a:r>
            <a:r>
              <a:rPr lang="en-US" sz="3300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563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Ekran</a:t>
            </a:r>
            <a:r>
              <a:rPr lang="en-US" b="1" dirty="0"/>
              <a:t> </a:t>
            </a:r>
            <a:r>
              <a:rPr lang="en-US" b="1" dirty="0" err="1"/>
              <a:t>Görüntüsü</a:t>
            </a:r>
            <a:r>
              <a:rPr lang="en-US" b="1" dirty="0"/>
              <a:t> </a:t>
            </a:r>
            <a:r>
              <a:rPr lang="en-US" b="1" dirty="0" err="1" smtClean="0"/>
              <a:t>Ekleme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/>
              <a:t>işlemler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hatalarda</a:t>
            </a:r>
            <a:r>
              <a:rPr lang="en-US" dirty="0"/>
              <a:t> </a:t>
            </a:r>
            <a:r>
              <a:rPr lang="en-US" dirty="0" err="1"/>
              <a:t>bazen</a:t>
            </a:r>
            <a:r>
              <a:rPr lang="en-US" dirty="0"/>
              <a:t> </a:t>
            </a:r>
            <a:r>
              <a:rPr lang="en-US" dirty="0" err="1"/>
              <a:t>anlatılan</a:t>
            </a:r>
            <a:r>
              <a:rPr lang="en-US" dirty="0"/>
              <a:t> </a:t>
            </a:r>
            <a:r>
              <a:rPr lang="en-US" dirty="0" err="1"/>
              <a:t>olayların</a:t>
            </a:r>
            <a:r>
              <a:rPr lang="en-US" dirty="0"/>
              <a:t> </a:t>
            </a:r>
            <a:r>
              <a:rPr lang="en-US" dirty="0" err="1" smtClean="0"/>
              <a:t>ekran</a:t>
            </a:r>
            <a:r>
              <a:rPr lang="en-US" dirty="0" smtClean="0"/>
              <a:t> </a:t>
            </a:r>
            <a:r>
              <a:rPr lang="en-US" dirty="0" err="1"/>
              <a:t>görüntüleri</a:t>
            </a:r>
            <a:r>
              <a:rPr lang="en-US" dirty="0"/>
              <a:t> </a:t>
            </a:r>
            <a:r>
              <a:rPr lang="en-US" dirty="0" err="1" smtClean="0"/>
              <a:t>ile</a:t>
            </a:r>
            <a:r>
              <a:rPr lang="tr-TR" dirty="0"/>
              <a:t> </a:t>
            </a:r>
            <a:r>
              <a:rPr lang="en-US" dirty="0" err="1" smtClean="0"/>
              <a:t>desteklenmesi</a:t>
            </a:r>
            <a:r>
              <a:rPr lang="en-US" dirty="0" smtClean="0"/>
              <a:t> </a:t>
            </a:r>
            <a:r>
              <a:rPr lang="en-US" dirty="0" err="1"/>
              <a:t>gerektiği</a:t>
            </a:r>
            <a:r>
              <a:rPr lang="en-US" dirty="0"/>
              <a:t> </a:t>
            </a:r>
            <a:r>
              <a:rPr lang="en-US" dirty="0" err="1"/>
              <a:t>durumlarda</a:t>
            </a:r>
            <a:r>
              <a:rPr lang="en-US" dirty="0"/>
              <a:t> </a:t>
            </a:r>
            <a:r>
              <a:rPr lang="en-US" dirty="0" err="1"/>
              <a:t>ekran</a:t>
            </a:r>
            <a:r>
              <a:rPr lang="en-US" dirty="0"/>
              <a:t> </a:t>
            </a:r>
            <a:r>
              <a:rPr lang="en-US" dirty="0" err="1"/>
              <a:t>görüntüsünün</a:t>
            </a:r>
            <a:r>
              <a:rPr lang="en-US" dirty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  </a:t>
            </a:r>
            <a:r>
              <a:rPr lang="en-US" dirty="0" err="1"/>
              <a:t>masasına</a:t>
            </a:r>
            <a:r>
              <a:rPr lang="en-US" dirty="0"/>
              <a:t>  </a:t>
            </a:r>
            <a:r>
              <a:rPr lang="en-US" dirty="0" err="1"/>
              <a:t>gönderilmesi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smtClean="0"/>
              <a:t>Bu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öncelikle</a:t>
            </a:r>
            <a:r>
              <a:rPr lang="en-US" dirty="0"/>
              <a:t> </a:t>
            </a:r>
            <a:r>
              <a:rPr lang="en-US" dirty="0" err="1"/>
              <a:t>ekran</a:t>
            </a:r>
            <a:r>
              <a:rPr lang="en-US" dirty="0"/>
              <a:t> </a:t>
            </a:r>
            <a:r>
              <a:rPr lang="en-US" dirty="0" err="1"/>
              <a:t>görüntüsünü</a:t>
            </a:r>
            <a:r>
              <a:rPr lang="en-US" dirty="0"/>
              <a:t> </a:t>
            </a:r>
            <a:r>
              <a:rPr lang="en-US" dirty="0" err="1"/>
              <a:t>almak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/>
              <a:t>. </a:t>
            </a:r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klavyenin</a:t>
            </a:r>
            <a:r>
              <a:rPr lang="en-US" dirty="0"/>
              <a:t> “Print Screen” </a:t>
            </a:r>
            <a:r>
              <a:rPr lang="en-US" dirty="0" err="1" smtClean="0"/>
              <a:t>tuşuna</a:t>
            </a:r>
            <a:r>
              <a:rPr lang="en-US" dirty="0" smtClean="0"/>
              <a:t> </a:t>
            </a:r>
            <a:r>
              <a:rPr lang="en-US" dirty="0" err="1"/>
              <a:t>basılarak</a:t>
            </a:r>
            <a:r>
              <a:rPr lang="en-US" dirty="0"/>
              <a:t> </a:t>
            </a:r>
            <a:r>
              <a:rPr lang="en-US" dirty="0" err="1"/>
              <a:t>görüntü</a:t>
            </a:r>
            <a:r>
              <a:rPr lang="en-US" dirty="0"/>
              <a:t> </a:t>
            </a:r>
            <a:r>
              <a:rPr lang="en-US" dirty="0" err="1"/>
              <a:t>alınır</a:t>
            </a:r>
            <a:r>
              <a:rPr lang="en-US" dirty="0"/>
              <a:t>, </a:t>
            </a:r>
            <a:r>
              <a:rPr lang="en-US" dirty="0" err="1"/>
              <a:t>masaüstünde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klasörde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oluşturulur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“Ctrl + V” </a:t>
            </a:r>
            <a:r>
              <a:rPr lang="en-US" dirty="0" err="1"/>
              <a:t>tuşları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mouse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yapıştır</a:t>
            </a:r>
            <a:r>
              <a:rPr lang="en-US" dirty="0"/>
              <a:t> </a:t>
            </a:r>
            <a:r>
              <a:rPr lang="en-US" dirty="0" err="1"/>
              <a:t>yapılarak</a:t>
            </a:r>
            <a:r>
              <a:rPr lang="en-US" dirty="0"/>
              <a:t> </a:t>
            </a:r>
            <a:r>
              <a:rPr lang="en-US" dirty="0" err="1"/>
              <a:t>görüntü</a:t>
            </a:r>
            <a:r>
              <a:rPr lang="en-US" dirty="0"/>
              <a:t> </a:t>
            </a:r>
            <a:r>
              <a:rPr lang="en-US" dirty="0" err="1"/>
              <a:t>boş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Word </a:t>
            </a:r>
            <a:r>
              <a:rPr lang="en-US" dirty="0" err="1"/>
              <a:t>sayfasına</a:t>
            </a:r>
            <a:r>
              <a:rPr lang="en-US" dirty="0"/>
              <a:t> </a:t>
            </a:r>
            <a:r>
              <a:rPr lang="en-US" dirty="0" err="1"/>
              <a:t>yapıştırılır</a:t>
            </a:r>
            <a:r>
              <a:rPr lang="en-US" dirty="0"/>
              <a:t>,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eklemeler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yazılması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notlar</a:t>
            </a:r>
            <a:r>
              <a:rPr lang="en-US" dirty="0"/>
              <a:t> </a:t>
            </a:r>
            <a:r>
              <a:rPr lang="en-US" dirty="0" err="1"/>
              <a:t>yazılır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kaydedilir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777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Yardım</a:t>
            </a:r>
            <a:r>
              <a:rPr lang="en-US" b="1" dirty="0"/>
              <a:t> </a:t>
            </a:r>
            <a:r>
              <a:rPr lang="en-US" b="1" dirty="0" err="1"/>
              <a:t>Masası</a:t>
            </a:r>
            <a:r>
              <a:rPr lang="en-US" b="1" dirty="0"/>
              <a:t> </a:t>
            </a:r>
            <a:r>
              <a:rPr lang="en-US" b="1" dirty="0" err="1"/>
              <a:t>Operatörlerinin</a:t>
            </a:r>
            <a:r>
              <a:rPr lang="en-US" b="1" dirty="0"/>
              <a:t> </a:t>
            </a:r>
            <a:r>
              <a:rPr lang="en-US" b="1" dirty="0" err="1"/>
              <a:t>Yardım</a:t>
            </a:r>
            <a:r>
              <a:rPr lang="en-US" b="1" dirty="0"/>
              <a:t> </a:t>
            </a:r>
            <a:r>
              <a:rPr lang="en-US" b="1" dirty="0" err="1"/>
              <a:t>Taleplerini</a:t>
            </a:r>
            <a:r>
              <a:rPr lang="en-US" b="1" dirty="0"/>
              <a:t> </a:t>
            </a:r>
            <a:r>
              <a:rPr lang="en-US" b="1" dirty="0" err="1" smtClean="0"/>
              <a:t>Değerlendirmesi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/>
              <a:t>İşlem</a:t>
            </a:r>
            <a:r>
              <a:rPr lang="en-US" dirty="0"/>
              <a:t> </a:t>
            </a:r>
            <a:r>
              <a:rPr lang="en-US" dirty="0" err="1"/>
              <a:t>Daire</a:t>
            </a:r>
            <a:r>
              <a:rPr lang="en-US" dirty="0"/>
              <a:t> </a:t>
            </a:r>
            <a:r>
              <a:rPr lang="en-US" dirty="0" err="1"/>
              <a:t>Başkanlığı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kullanıcılara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Yardım</a:t>
            </a:r>
            <a:r>
              <a:rPr lang="en-US" dirty="0"/>
              <a:t> </a:t>
            </a:r>
            <a:r>
              <a:rPr lang="en-US" dirty="0" err="1"/>
              <a:t>Masası</a:t>
            </a:r>
            <a:r>
              <a:rPr lang="en-US" dirty="0"/>
              <a:t> </a:t>
            </a:r>
            <a:r>
              <a:rPr lang="en-US" dirty="0" err="1"/>
              <a:t>yazılımına</a:t>
            </a:r>
            <a:r>
              <a:rPr lang="en-US" dirty="0"/>
              <a:t> </a:t>
            </a:r>
            <a:r>
              <a:rPr lang="en-US" b="1" dirty="0"/>
              <a:t>Spectra</a:t>
            </a:r>
            <a:r>
              <a:rPr lang="en-US" dirty="0"/>
              <a:t> </a:t>
            </a:r>
            <a:r>
              <a:rPr lang="en-US" dirty="0" err="1"/>
              <a:t>denir</a:t>
            </a:r>
            <a:r>
              <a:rPr lang="en-US" dirty="0"/>
              <a:t>. Spectra </a:t>
            </a:r>
            <a:r>
              <a:rPr lang="en-US" dirty="0" err="1"/>
              <a:t>programına</a:t>
            </a:r>
            <a:r>
              <a:rPr lang="en-US" dirty="0"/>
              <a:t> </a:t>
            </a:r>
            <a:r>
              <a:rPr lang="en-US" dirty="0" err="1"/>
              <a:t>ulaşmak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“Internet Explorer” </a:t>
            </a:r>
            <a:r>
              <a:rPr lang="en-US" dirty="0" err="1"/>
              <a:t>açmamız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/>
              <a:t>. </a:t>
            </a:r>
            <a:r>
              <a:rPr lang="en-US" dirty="0" err="1"/>
              <a:t>Açılan</a:t>
            </a:r>
            <a:r>
              <a:rPr lang="en-US" dirty="0"/>
              <a:t> </a:t>
            </a:r>
            <a:r>
              <a:rPr lang="en-US" dirty="0" err="1"/>
              <a:t>Explorer’ın</a:t>
            </a:r>
            <a:r>
              <a:rPr lang="en-US" dirty="0"/>
              <a:t> </a:t>
            </a:r>
            <a:r>
              <a:rPr lang="en-US" dirty="0" err="1"/>
              <a:t>adres</a:t>
            </a:r>
            <a:r>
              <a:rPr lang="en-US" dirty="0"/>
              <a:t> </a:t>
            </a:r>
            <a:r>
              <a:rPr lang="en-US" dirty="0" err="1"/>
              <a:t>kısmına</a:t>
            </a:r>
            <a:r>
              <a:rPr lang="en-US" dirty="0"/>
              <a:t> </a:t>
            </a:r>
            <a:r>
              <a:rPr lang="en-US" b="1" dirty="0"/>
              <a:t>‘</a:t>
            </a:r>
            <a:r>
              <a:rPr lang="en-US" b="1" dirty="0" err="1"/>
              <a:t>hdesk</a:t>
            </a:r>
            <a:r>
              <a:rPr lang="en-US" dirty="0"/>
              <a:t>’ </a:t>
            </a:r>
            <a:r>
              <a:rPr lang="en-US" dirty="0" err="1"/>
              <a:t>yazılır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enter </a:t>
            </a:r>
            <a:r>
              <a:rPr lang="en-US" dirty="0" err="1"/>
              <a:t>tuşuna</a:t>
            </a:r>
            <a:r>
              <a:rPr lang="en-US" dirty="0"/>
              <a:t> </a:t>
            </a:r>
            <a:r>
              <a:rPr lang="en-US" dirty="0" err="1"/>
              <a:t>basılır</a:t>
            </a:r>
            <a:r>
              <a:rPr lang="en-US" dirty="0"/>
              <a:t>. </a:t>
            </a:r>
            <a:r>
              <a:rPr lang="en-US" dirty="0" err="1"/>
              <a:t>Açılan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ekran</a:t>
            </a:r>
            <a:r>
              <a:rPr lang="en-US" dirty="0"/>
              <a:t> </a:t>
            </a:r>
            <a:r>
              <a:rPr lang="en-US" dirty="0" err="1"/>
              <a:t>yardım</a:t>
            </a:r>
            <a:r>
              <a:rPr lang="en-US" dirty="0"/>
              <a:t> </a:t>
            </a:r>
            <a:r>
              <a:rPr lang="en-US" dirty="0" err="1"/>
              <a:t>masası</a:t>
            </a:r>
            <a:r>
              <a:rPr lang="en-US" dirty="0"/>
              <a:t> (Spectra) </a:t>
            </a:r>
            <a:r>
              <a:rPr lang="en-US" dirty="0" err="1"/>
              <a:t>programına</a:t>
            </a:r>
            <a:r>
              <a:rPr lang="en-US" dirty="0"/>
              <a:t> </a:t>
            </a:r>
            <a:r>
              <a:rPr lang="en-US" dirty="0" err="1" smtClean="0"/>
              <a:t>giriş</a:t>
            </a:r>
            <a:r>
              <a:rPr lang="en-US" dirty="0" smtClean="0"/>
              <a:t> </a:t>
            </a:r>
            <a:r>
              <a:rPr lang="en-US" dirty="0" err="1"/>
              <a:t>ekranıdır</a:t>
            </a:r>
            <a:r>
              <a:rPr lang="en-US" dirty="0"/>
              <a:t>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şifresi</a:t>
            </a:r>
            <a:r>
              <a:rPr lang="en-US" dirty="0"/>
              <a:t> </a:t>
            </a:r>
            <a:r>
              <a:rPr lang="en-US" dirty="0" err="1"/>
              <a:t>yazılarak</a:t>
            </a:r>
            <a:r>
              <a:rPr lang="en-US" dirty="0"/>
              <a:t> </a:t>
            </a:r>
            <a:r>
              <a:rPr lang="en-US" dirty="0" err="1"/>
              <a:t>giriş</a:t>
            </a:r>
            <a:r>
              <a:rPr lang="en-US" dirty="0"/>
              <a:t> </a:t>
            </a:r>
            <a:r>
              <a:rPr lang="en-US" dirty="0" err="1"/>
              <a:t>tuşuna</a:t>
            </a:r>
            <a:r>
              <a:rPr lang="en-US" dirty="0"/>
              <a:t> </a:t>
            </a:r>
            <a:r>
              <a:rPr lang="en-US" dirty="0" err="1"/>
              <a:t>basılıp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bağlanmış</a:t>
            </a:r>
            <a:r>
              <a:rPr lang="en-US" dirty="0"/>
              <a:t> </a:t>
            </a:r>
            <a:r>
              <a:rPr lang="en-US" dirty="0" err="1" smtClean="0"/>
              <a:t>olunur</a:t>
            </a:r>
            <a:r>
              <a:rPr lang="en-US" dirty="0"/>
              <a:t>.</a:t>
            </a:r>
            <a:endParaRPr lang="en-US" sz="3600" dirty="0"/>
          </a:p>
          <a:p>
            <a:pPr lvl="1" algn="just">
              <a:buFont typeface="Arial" pitchFamily="34" charset="0"/>
              <a:buChar char="•"/>
            </a:pPr>
            <a:r>
              <a:rPr lang="en-US" dirty="0" err="1"/>
              <a:t>Açılan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ekranda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sayfaları</a:t>
            </a:r>
            <a:r>
              <a:rPr lang="en-US" dirty="0"/>
              <a:t> </a:t>
            </a:r>
            <a:r>
              <a:rPr lang="en-US" dirty="0" err="1"/>
              <a:t>gözükmektedir</a:t>
            </a:r>
            <a:r>
              <a:rPr lang="en-US" dirty="0"/>
              <a:t>. Bu </a:t>
            </a:r>
            <a:r>
              <a:rPr lang="en-US" dirty="0" err="1"/>
              <a:t>kısımdan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/>
              <a:t>sayfasına</a:t>
            </a:r>
            <a:r>
              <a:rPr lang="en-US" dirty="0"/>
              <a:t> </a:t>
            </a:r>
            <a:r>
              <a:rPr lang="en-US" dirty="0" err="1"/>
              <a:t>geçmek</a:t>
            </a:r>
            <a:r>
              <a:rPr lang="en-US" dirty="0"/>
              <a:t> </a:t>
            </a:r>
            <a:r>
              <a:rPr lang="en-US" dirty="0" err="1"/>
              <a:t>istiyorsak</a:t>
            </a:r>
            <a:r>
              <a:rPr lang="en-US" dirty="0"/>
              <a:t> o </a:t>
            </a:r>
            <a:r>
              <a:rPr lang="en-US" dirty="0" err="1"/>
              <a:t>şemanın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tıklanır</a:t>
            </a:r>
            <a:r>
              <a:rPr lang="en-US" dirty="0"/>
              <a:t>. </a:t>
            </a:r>
            <a:r>
              <a:rPr lang="en-US" dirty="0" err="1"/>
              <a:t>Kullanıcılar</a:t>
            </a:r>
            <a:r>
              <a:rPr lang="en-US" dirty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açılan</a:t>
            </a:r>
            <a:r>
              <a:rPr lang="en-US" dirty="0"/>
              <a:t> </a:t>
            </a:r>
            <a:r>
              <a:rPr lang="en-US" dirty="0" err="1"/>
              <a:t>olayları</a:t>
            </a:r>
            <a:r>
              <a:rPr lang="en-US" dirty="0"/>
              <a:t> </a:t>
            </a:r>
            <a:r>
              <a:rPr lang="en-US" dirty="0" err="1"/>
              <a:t>görmek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“</a:t>
            </a:r>
            <a:r>
              <a:rPr lang="en-US" dirty="0" err="1"/>
              <a:t>İzleme</a:t>
            </a:r>
            <a:r>
              <a:rPr lang="en-US" dirty="0"/>
              <a:t>” </a:t>
            </a:r>
            <a:r>
              <a:rPr lang="en-US" dirty="0" err="1"/>
              <a:t>ekranına</a:t>
            </a:r>
            <a:r>
              <a:rPr lang="en-US" dirty="0"/>
              <a:t>   </a:t>
            </a:r>
            <a:r>
              <a:rPr lang="en-US" dirty="0" err="1"/>
              <a:t>girilmelidir</a:t>
            </a:r>
            <a:r>
              <a:rPr lang="en-US" dirty="0"/>
              <a:t>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185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Yardım</a:t>
            </a:r>
            <a:r>
              <a:rPr lang="en-US" b="1" dirty="0"/>
              <a:t> </a:t>
            </a:r>
            <a:r>
              <a:rPr lang="en-US" b="1" dirty="0" err="1"/>
              <a:t>Masası</a:t>
            </a:r>
            <a:r>
              <a:rPr lang="en-US" b="1" dirty="0"/>
              <a:t> </a:t>
            </a:r>
            <a:r>
              <a:rPr lang="en-US" b="1" dirty="0" err="1"/>
              <a:t>Operatörlerinin</a:t>
            </a:r>
            <a:r>
              <a:rPr lang="en-US" b="1" dirty="0"/>
              <a:t> </a:t>
            </a:r>
            <a:r>
              <a:rPr lang="en-US" b="1" dirty="0" err="1"/>
              <a:t>Yardım</a:t>
            </a:r>
            <a:r>
              <a:rPr lang="en-US" b="1" dirty="0"/>
              <a:t> </a:t>
            </a:r>
            <a:r>
              <a:rPr lang="en-US" b="1" dirty="0" err="1"/>
              <a:t>Taleplerini</a:t>
            </a:r>
            <a:r>
              <a:rPr lang="en-US" b="1" dirty="0"/>
              <a:t> </a:t>
            </a:r>
            <a:r>
              <a:rPr lang="en-US" b="1" dirty="0" err="1" smtClean="0"/>
              <a:t>Değerlendirmesi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Yardım</a:t>
            </a:r>
            <a:r>
              <a:rPr lang="en-US" sz="2800" dirty="0" smtClean="0"/>
              <a:t> </a:t>
            </a:r>
            <a:r>
              <a:rPr lang="en-US" sz="2800" dirty="0" err="1"/>
              <a:t>masasına</a:t>
            </a:r>
            <a:r>
              <a:rPr lang="en-US" sz="2800" dirty="0"/>
              <a:t> </a:t>
            </a:r>
            <a:r>
              <a:rPr lang="en-US" sz="2800" dirty="0" err="1"/>
              <a:t>kullanıcı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/>
              <a:t>talepler</a:t>
            </a:r>
            <a:r>
              <a:rPr lang="en-US" sz="2800" dirty="0"/>
              <a:t>, </a:t>
            </a:r>
            <a:r>
              <a:rPr lang="en-US" sz="2800" dirty="0" err="1"/>
              <a:t>kullanıcının</a:t>
            </a:r>
            <a:r>
              <a:rPr lang="en-US" sz="2800" dirty="0"/>
              <a:t> </a:t>
            </a:r>
            <a:r>
              <a:rPr lang="en-US" sz="2800" dirty="0" err="1"/>
              <a:t>kendi</a:t>
            </a:r>
            <a:r>
              <a:rPr lang="en-US" sz="2800" dirty="0"/>
              <a:t> </a:t>
            </a:r>
            <a:r>
              <a:rPr lang="en-US" sz="2800" dirty="0" err="1"/>
              <a:t>ekranından</a:t>
            </a:r>
            <a:r>
              <a:rPr lang="en-US" sz="2800" dirty="0"/>
              <a:t> “</a:t>
            </a:r>
            <a:r>
              <a:rPr lang="en-US" sz="2800" dirty="0" err="1"/>
              <a:t>Kaydet</a:t>
            </a:r>
            <a:r>
              <a:rPr lang="en-US" sz="2800" dirty="0"/>
              <a:t>” </a:t>
            </a:r>
            <a:r>
              <a:rPr lang="en-US" sz="2800" dirty="0" err="1"/>
              <a:t>düğmesine</a:t>
            </a:r>
            <a:r>
              <a:rPr lang="en-US" sz="2800" dirty="0"/>
              <a:t> </a:t>
            </a:r>
            <a:r>
              <a:rPr lang="en-US" sz="2800" dirty="0" err="1"/>
              <a:t>basması</a:t>
            </a:r>
            <a:r>
              <a:rPr lang="en-US" sz="2800" dirty="0"/>
              <a:t> </a:t>
            </a:r>
            <a:r>
              <a:rPr lang="en-US" sz="2800" dirty="0" err="1"/>
              <a:t>sonrasında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Spectra </a:t>
            </a:r>
            <a:r>
              <a:rPr lang="en-US" sz="2800" dirty="0" err="1"/>
              <a:t>havuzuna</a:t>
            </a:r>
            <a:r>
              <a:rPr lang="en-US" sz="2800" dirty="0"/>
              <a:t> </a:t>
            </a:r>
            <a:r>
              <a:rPr lang="en-US" sz="2800" dirty="0" err="1"/>
              <a:t>düşer</a:t>
            </a:r>
            <a:r>
              <a:rPr lang="en-US" sz="2800" dirty="0"/>
              <a:t>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/>
              <a:t>Spectra </a:t>
            </a:r>
            <a:r>
              <a:rPr lang="en-US" b="1" dirty="0"/>
              <a:t>“</a:t>
            </a:r>
            <a:r>
              <a:rPr lang="en-US" b="1" dirty="0" err="1"/>
              <a:t>Üzerinizdeki</a:t>
            </a:r>
            <a:r>
              <a:rPr lang="en-US" b="1" dirty="0"/>
              <a:t> </a:t>
            </a:r>
            <a:r>
              <a:rPr lang="en-US" b="1" dirty="0" err="1"/>
              <a:t>Olaylar</a:t>
            </a:r>
            <a:r>
              <a:rPr lang="en-US" b="1" dirty="0"/>
              <a:t> “, “</a:t>
            </a:r>
            <a:r>
              <a:rPr lang="en-US" b="1" dirty="0" err="1"/>
              <a:t>Grubunuzdaki</a:t>
            </a:r>
            <a:r>
              <a:rPr lang="en-US" b="1" dirty="0"/>
              <a:t> </a:t>
            </a:r>
            <a:r>
              <a:rPr lang="en-US" b="1" dirty="0" err="1"/>
              <a:t>Olaylar</a:t>
            </a:r>
            <a:r>
              <a:rPr lang="en-US" b="1" dirty="0"/>
              <a:t>”, “</a:t>
            </a:r>
            <a:r>
              <a:rPr lang="en-US" b="1" dirty="0" err="1"/>
              <a:t>Dağıtılacak</a:t>
            </a:r>
            <a:r>
              <a:rPr lang="en-US" b="1" dirty="0"/>
              <a:t> </a:t>
            </a:r>
            <a:r>
              <a:rPr lang="en-US" b="1" dirty="0" err="1" smtClean="0"/>
              <a:t>Olaylar</a:t>
            </a:r>
            <a:r>
              <a:rPr lang="en-US" b="1" dirty="0"/>
              <a:t>”, “</a:t>
            </a:r>
            <a:r>
              <a:rPr lang="en-US" b="1" dirty="0" err="1"/>
              <a:t>İş</a:t>
            </a:r>
            <a:r>
              <a:rPr lang="en-US" b="1" dirty="0"/>
              <a:t> </a:t>
            </a:r>
            <a:r>
              <a:rPr lang="en-US" b="1" dirty="0" err="1"/>
              <a:t>Yükleri</a:t>
            </a:r>
            <a:r>
              <a:rPr lang="en-US" b="1" dirty="0"/>
              <a:t>”, “</a:t>
            </a:r>
            <a:r>
              <a:rPr lang="en-US" b="1" dirty="0" err="1"/>
              <a:t>Mesajlar</a:t>
            </a:r>
            <a:r>
              <a:rPr lang="en-US" b="1" dirty="0"/>
              <a:t>” </a:t>
            </a:r>
            <a:r>
              <a:rPr lang="en-US" dirty="0" err="1"/>
              <a:t>ve</a:t>
            </a:r>
            <a:r>
              <a:rPr lang="en-US" b="1" dirty="0"/>
              <a:t> “</a:t>
            </a:r>
            <a:r>
              <a:rPr lang="en-US" b="1" dirty="0" err="1"/>
              <a:t>Sonraki</a:t>
            </a:r>
            <a:r>
              <a:rPr lang="en-US" b="1" dirty="0"/>
              <a:t> </a:t>
            </a:r>
            <a:r>
              <a:rPr lang="en-US" b="1" dirty="0" err="1"/>
              <a:t>Dağıtım</a:t>
            </a:r>
            <a:r>
              <a:rPr lang="en-US" b="1" dirty="0"/>
              <a:t>” </a:t>
            </a:r>
            <a:r>
              <a:rPr lang="en-US" dirty="0" err="1"/>
              <a:t>olarak</a:t>
            </a:r>
            <a:r>
              <a:rPr lang="en-US" dirty="0"/>
              <a:t>  </a:t>
            </a:r>
            <a:r>
              <a:rPr lang="en-US" dirty="0" err="1" smtClean="0"/>
              <a:t>gözükmektedir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553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Yardım</a:t>
            </a:r>
            <a:r>
              <a:rPr lang="en-US" b="1" dirty="0"/>
              <a:t> </a:t>
            </a:r>
            <a:r>
              <a:rPr lang="en-US" b="1" dirty="0" err="1"/>
              <a:t>Masası</a:t>
            </a:r>
            <a:r>
              <a:rPr lang="en-US" b="1" dirty="0"/>
              <a:t> </a:t>
            </a:r>
            <a:r>
              <a:rPr lang="en-US" b="1" dirty="0" err="1"/>
              <a:t>Operatörlerinin</a:t>
            </a:r>
            <a:r>
              <a:rPr lang="en-US" b="1" dirty="0"/>
              <a:t> </a:t>
            </a:r>
            <a:r>
              <a:rPr lang="en-US" b="1" dirty="0" err="1"/>
              <a:t>Yardım</a:t>
            </a:r>
            <a:r>
              <a:rPr lang="en-US" b="1" dirty="0"/>
              <a:t> </a:t>
            </a:r>
            <a:r>
              <a:rPr lang="en-US" b="1" dirty="0" err="1"/>
              <a:t>Taleplerini</a:t>
            </a:r>
            <a:r>
              <a:rPr lang="en-US" b="1" dirty="0"/>
              <a:t> </a:t>
            </a:r>
            <a:r>
              <a:rPr lang="en-US" b="1" dirty="0" err="1" smtClean="0"/>
              <a:t>Değerlendirmesi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Yardım</a:t>
            </a:r>
            <a:r>
              <a:rPr lang="en-US" sz="2800" dirty="0"/>
              <a:t> </a:t>
            </a:r>
            <a:r>
              <a:rPr lang="en-US" sz="2800" dirty="0" err="1"/>
              <a:t>Masası</a:t>
            </a:r>
            <a:r>
              <a:rPr lang="en-US" sz="2800" dirty="0"/>
              <a:t> </a:t>
            </a:r>
            <a:r>
              <a:rPr lang="en-US" sz="2800" dirty="0" err="1"/>
              <a:t>ekibi</a:t>
            </a:r>
            <a:r>
              <a:rPr lang="en-US" sz="2800" dirty="0"/>
              <a:t>,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sorunlarla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problemleri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smtClean="0"/>
              <a:t>o</a:t>
            </a:r>
            <a:r>
              <a:rPr lang="tr-TR" sz="2800" dirty="0" smtClean="0"/>
              <a:t>fis</a:t>
            </a:r>
            <a:r>
              <a:rPr lang="en-US" sz="2800" dirty="0" smtClean="0"/>
              <a:t> </a:t>
            </a:r>
            <a:r>
              <a:rPr lang="en-US" sz="2800" dirty="0" err="1"/>
              <a:t>elamanlarına</a:t>
            </a:r>
            <a:r>
              <a:rPr lang="en-US" sz="2800" dirty="0"/>
              <a:t> </a:t>
            </a:r>
            <a:r>
              <a:rPr lang="en-US" sz="2800" dirty="0" err="1"/>
              <a:t>yönlendirmektedir</a:t>
            </a:r>
            <a:r>
              <a:rPr lang="en-US" sz="2800" dirty="0"/>
              <a:t>. Bu </a:t>
            </a:r>
            <a:r>
              <a:rPr lang="en-US" sz="2800" dirty="0" err="1"/>
              <a:t>aşamada</a:t>
            </a:r>
            <a:r>
              <a:rPr lang="en-US" sz="2800" dirty="0"/>
              <a:t> </a:t>
            </a:r>
            <a:r>
              <a:rPr lang="en-US" sz="2800" dirty="0" err="1"/>
              <a:t>adliyelerdeki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alt </a:t>
            </a:r>
            <a:r>
              <a:rPr lang="en-US" sz="2800" dirty="0" err="1"/>
              <a:t>birimlerden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 smtClean="0"/>
              <a:t>sorunların</a:t>
            </a:r>
            <a:r>
              <a:rPr lang="en-US" sz="2800" dirty="0" smtClean="0"/>
              <a:t> </a:t>
            </a:r>
            <a:r>
              <a:rPr lang="en-US" sz="2800" dirty="0" err="1"/>
              <a:t>öncelikle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adliyedeki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işlem</a:t>
            </a:r>
            <a:r>
              <a:rPr lang="en-US" sz="2800" dirty="0"/>
              <a:t> </a:t>
            </a:r>
            <a:r>
              <a:rPr lang="en-US" sz="2800" dirty="0" err="1"/>
              <a:t>birimlerine</a:t>
            </a:r>
            <a:r>
              <a:rPr lang="en-US" sz="2800" dirty="0"/>
              <a:t> </a:t>
            </a:r>
            <a:r>
              <a:rPr lang="en-US" sz="2800" dirty="0" err="1"/>
              <a:t>bildirilmesi</a:t>
            </a:r>
            <a:r>
              <a:rPr lang="en-US" sz="2800" dirty="0"/>
              <a:t> </a:t>
            </a:r>
            <a:r>
              <a:rPr lang="en-US" sz="2800" dirty="0" err="1" smtClean="0"/>
              <a:t>gerekmektedir</a:t>
            </a:r>
            <a:r>
              <a:rPr lang="en-US" sz="2800" dirty="0"/>
              <a:t>. </a:t>
            </a:r>
            <a:r>
              <a:rPr lang="en-US" sz="2800" dirty="0" err="1"/>
              <a:t>Bunlar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smtClean="0"/>
              <a:t>o</a:t>
            </a:r>
            <a:r>
              <a:rPr lang="tr-TR" sz="2800" dirty="0" smtClean="0"/>
              <a:t>fi</a:t>
            </a:r>
            <a:r>
              <a:rPr lang="en-US" sz="2800" dirty="0" smtClean="0"/>
              <a:t>s </a:t>
            </a:r>
            <a:r>
              <a:rPr lang="en-US" sz="2800" dirty="0" err="1"/>
              <a:t>elemanları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süzüldükten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İşlem</a:t>
            </a:r>
            <a:r>
              <a:rPr lang="en-US" sz="2800" dirty="0"/>
              <a:t> </a:t>
            </a:r>
            <a:r>
              <a:rPr lang="en-US" sz="2800" dirty="0" err="1"/>
              <a:t>Dairesi</a:t>
            </a:r>
            <a:r>
              <a:rPr lang="en-US" sz="2800" dirty="0"/>
              <a:t> </a:t>
            </a:r>
            <a:r>
              <a:rPr lang="en-US" sz="2800" dirty="0" err="1"/>
              <a:t>Başkanlığı’na</a:t>
            </a:r>
            <a:r>
              <a:rPr lang="en-US" sz="2800" dirty="0"/>
              <a:t> </a:t>
            </a:r>
            <a:r>
              <a:rPr lang="en-US" sz="2800" dirty="0" err="1"/>
              <a:t>ulaşmalıdır</a:t>
            </a:r>
            <a:r>
              <a:rPr lang="en-US" sz="2800" dirty="0"/>
              <a:t>.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, </a:t>
            </a:r>
            <a:r>
              <a:rPr lang="en-US" sz="2800" dirty="0" err="1"/>
              <a:t>uygulamadan</a:t>
            </a:r>
            <a:r>
              <a:rPr lang="en-US" sz="2800" dirty="0"/>
              <a:t> </a:t>
            </a:r>
            <a:r>
              <a:rPr lang="en-US" sz="2800" dirty="0" err="1" smtClean="0"/>
              <a:t>kaynaklı</a:t>
            </a:r>
            <a:r>
              <a:rPr lang="en-US" sz="2800" dirty="0" smtClean="0"/>
              <a:t> </a:t>
            </a:r>
            <a:r>
              <a:rPr lang="en-US" sz="2800" dirty="0" err="1"/>
              <a:t>sorunlarda</a:t>
            </a:r>
            <a:r>
              <a:rPr lang="en-US" sz="2800" dirty="0"/>
              <a:t> da Spectra </a:t>
            </a:r>
            <a:r>
              <a:rPr lang="en-US" sz="2800" dirty="0" err="1"/>
              <a:t>kullanılmalıdır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283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Ünite Özeti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/>
              <a:t>Ul</a:t>
            </a:r>
            <a:r>
              <a:rPr lang="en-US" sz="2800" dirty="0" err="1" smtClean="0"/>
              <a:t>usal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Projesinde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güvenliği</a:t>
            </a:r>
            <a:r>
              <a:rPr lang="en-US" sz="2800" dirty="0"/>
              <a:t> </a:t>
            </a:r>
            <a:r>
              <a:rPr lang="en-US" sz="2800" dirty="0" err="1" smtClean="0"/>
              <a:t>konusunda</a:t>
            </a:r>
            <a:r>
              <a:rPr lang="en-US" sz="2800" dirty="0" smtClean="0"/>
              <a:t> </a:t>
            </a:r>
            <a:r>
              <a:rPr lang="en-US" sz="2800" dirty="0" err="1"/>
              <a:t>temel</a:t>
            </a:r>
            <a:r>
              <a:rPr lang="en-US" sz="2800" dirty="0"/>
              <a:t> </a:t>
            </a:r>
            <a:r>
              <a:rPr lang="en-US" sz="2800" dirty="0" err="1"/>
              <a:t>kavramları</a:t>
            </a:r>
            <a:r>
              <a:rPr lang="en-US" sz="2800" dirty="0"/>
              <a:t> </a:t>
            </a:r>
            <a:r>
              <a:rPr lang="en-US" sz="2800" dirty="0" err="1"/>
              <a:t>açıklamak</a:t>
            </a:r>
            <a:r>
              <a:rPr lang="en-US" sz="2800" dirty="0"/>
              <a:t>.</a:t>
            </a:r>
          </a:p>
          <a:p>
            <a:pPr algn="just"/>
            <a:r>
              <a:rPr lang="tr-TR" sz="2800" dirty="0" smtClean="0"/>
              <a:t>Ul</a:t>
            </a:r>
            <a:r>
              <a:rPr lang="en-US" sz="2800" dirty="0" err="1" smtClean="0"/>
              <a:t>usal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Projesinin</a:t>
            </a:r>
            <a:r>
              <a:rPr lang="en-US" sz="2800" dirty="0"/>
              <a:t> </a:t>
            </a:r>
            <a:r>
              <a:rPr lang="en-US" sz="2800" dirty="0" err="1"/>
              <a:t>iç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dış</a:t>
            </a:r>
            <a:r>
              <a:rPr lang="en-US" sz="2800" dirty="0"/>
              <a:t> </a:t>
            </a:r>
            <a:r>
              <a:rPr lang="en-US" sz="2800" dirty="0" err="1"/>
              <a:t>güvenlik</a:t>
            </a:r>
            <a:r>
              <a:rPr lang="en-US" sz="2800" dirty="0"/>
              <a:t> </a:t>
            </a:r>
            <a:r>
              <a:rPr lang="en-US" sz="2800" dirty="0" err="1" smtClean="0"/>
              <a:t>sistemlerini</a:t>
            </a:r>
            <a:r>
              <a:rPr lang="en-US" sz="2800" dirty="0" smtClean="0"/>
              <a:t>  </a:t>
            </a:r>
            <a:r>
              <a:rPr lang="en-US" sz="2800" dirty="0" err="1"/>
              <a:t>açıklamak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just"/>
            <a:r>
              <a:rPr lang="tr-TR" sz="2800" dirty="0" smtClean="0"/>
              <a:t>U</a:t>
            </a:r>
            <a:r>
              <a:rPr lang="en-US" sz="2800" dirty="0" err="1" smtClean="0"/>
              <a:t>lusal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Projesinde</a:t>
            </a:r>
            <a:r>
              <a:rPr lang="en-US" sz="2800" dirty="0"/>
              <a:t> </a:t>
            </a:r>
            <a:r>
              <a:rPr lang="en-US" sz="2800" dirty="0" err="1"/>
              <a:t>parola</a:t>
            </a:r>
            <a:r>
              <a:rPr lang="en-US" sz="2800" dirty="0"/>
              <a:t> </a:t>
            </a:r>
            <a:r>
              <a:rPr lang="en-US" sz="2800" dirty="0" err="1"/>
              <a:t>seçimi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kullanımı</a:t>
            </a:r>
            <a:r>
              <a:rPr lang="en-US" sz="2800" dirty="0" smtClean="0"/>
              <a:t> </a:t>
            </a:r>
            <a:r>
              <a:rPr lang="en-US" sz="2800" dirty="0" err="1"/>
              <a:t>konusunda</a:t>
            </a:r>
            <a:r>
              <a:rPr lang="en-US" sz="2800" dirty="0"/>
              <a:t> </a:t>
            </a:r>
            <a:r>
              <a:rPr lang="en-US" sz="2800" dirty="0" err="1"/>
              <a:t>dikkat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 smtClean="0"/>
              <a:t>hususları</a:t>
            </a:r>
            <a:r>
              <a:rPr lang="en-US" sz="2800" dirty="0" smtClean="0"/>
              <a:t> </a:t>
            </a:r>
            <a:r>
              <a:rPr lang="en-US" sz="2800" dirty="0" err="1"/>
              <a:t>belirlemek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just"/>
            <a:r>
              <a:rPr lang="tr-TR" sz="2800" dirty="0" smtClean="0"/>
              <a:t>Y</a:t>
            </a:r>
            <a:r>
              <a:rPr lang="en-US" sz="2800" dirty="0" err="1" smtClean="0"/>
              <a:t>ardım</a:t>
            </a:r>
            <a:r>
              <a:rPr lang="en-US" sz="2800" dirty="0" smtClean="0"/>
              <a:t> </a:t>
            </a:r>
            <a:r>
              <a:rPr lang="en-US" sz="2800" dirty="0" err="1"/>
              <a:t>masasının</a:t>
            </a:r>
            <a:r>
              <a:rPr lang="en-US" sz="2800" dirty="0"/>
              <a:t> </a:t>
            </a:r>
            <a:r>
              <a:rPr lang="en-US" sz="2800" dirty="0" err="1"/>
              <a:t>kuruluş</a:t>
            </a:r>
            <a:r>
              <a:rPr lang="en-US" sz="2800" dirty="0"/>
              <a:t> </a:t>
            </a:r>
            <a:r>
              <a:rPr lang="en-US" sz="2800" dirty="0" err="1"/>
              <a:t>amacı</a:t>
            </a:r>
            <a:r>
              <a:rPr lang="en-US" sz="2800" dirty="0"/>
              <a:t>,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hede</a:t>
            </a:r>
            <a:r>
              <a:rPr lang="tr-TR" sz="2800" dirty="0" smtClean="0"/>
              <a:t>fl</a:t>
            </a:r>
            <a:r>
              <a:rPr lang="en-US" sz="2800" dirty="0" err="1" smtClean="0"/>
              <a:t>erini</a:t>
            </a:r>
            <a:r>
              <a:rPr lang="en-US" sz="2800" dirty="0" smtClean="0"/>
              <a:t> </a:t>
            </a:r>
            <a:r>
              <a:rPr lang="en-US" sz="2800" dirty="0" err="1"/>
              <a:t>açıklamak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77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UYAP BİLGİ </a:t>
            </a:r>
            <a:r>
              <a:rPr lang="en-US" b="1" dirty="0" smtClean="0"/>
              <a:t>GÜVENLİĞİ</a:t>
            </a:r>
            <a:r>
              <a:rPr lang="tr-TR" b="1" dirty="0" smtClean="0"/>
              <a:t> (devamı)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buNone/>
            </a:pPr>
            <a:r>
              <a:rPr lang="tr-TR" b="1" dirty="0" smtClean="0"/>
              <a:t>3- </a:t>
            </a:r>
            <a:r>
              <a:rPr lang="en-US" b="1" dirty="0" err="1" smtClean="0"/>
              <a:t>Verilerin</a:t>
            </a:r>
            <a:r>
              <a:rPr lang="en-US" b="1" dirty="0" smtClean="0"/>
              <a:t> </a:t>
            </a:r>
            <a:r>
              <a:rPr lang="en-US" b="1" dirty="0" err="1"/>
              <a:t>Bütünlüğü</a:t>
            </a:r>
            <a:r>
              <a:rPr lang="en-US" b="1" dirty="0"/>
              <a:t>: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sayısal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  </a:t>
            </a:r>
            <a:r>
              <a:rPr lang="en-US" dirty="0" err="1"/>
              <a:t>ve</a:t>
            </a:r>
            <a:r>
              <a:rPr lang="en-US" dirty="0"/>
              <a:t>  </a:t>
            </a:r>
            <a:r>
              <a:rPr lang="en-US" dirty="0" err="1"/>
              <a:t>mesaj</a:t>
            </a:r>
            <a:r>
              <a:rPr lang="en-US" dirty="0"/>
              <a:t>  </a:t>
            </a:r>
            <a:r>
              <a:rPr lang="en-US" dirty="0" err="1"/>
              <a:t>özeti</a:t>
            </a:r>
            <a:r>
              <a:rPr lang="en-US" dirty="0"/>
              <a:t>  </a:t>
            </a:r>
            <a:r>
              <a:rPr lang="en-US" dirty="0" err="1" smtClean="0"/>
              <a:t>mekanizmalarını</a:t>
            </a:r>
            <a:r>
              <a:rPr lang="en-US" dirty="0" smtClean="0"/>
              <a:t> </a:t>
            </a:r>
            <a:r>
              <a:rPr lang="en-US" dirty="0" err="1"/>
              <a:t>kullanarak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/>
              <a:t>izinsiz</a:t>
            </a:r>
            <a:r>
              <a:rPr lang="en-US" dirty="0"/>
              <a:t> </a:t>
            </a:r>
            <a:r>
              <a:rPr lang="en-US" dirty="0" err="1" smtClean="0"/>
              <a:t>değiştirildiği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silindiği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bunu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etmekte</a:t>
            </a:r>
            <a:r>
              <a:rPr lang="en-US" dirty="0"/>
              <a:t>, </a:t>
            </a:r>
            <a:r>
              <a:rPr lang="en-US" dirty="0" err="1"/>
              <a:t>virüs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izinsiz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sistemdeki</a:t>
            </a:r>
            <a:r>
              <a:rPr lang="en-US" dirty="0"/>
              <a:t> </a:t>
            </a:r>
            <a:r>
              <a:rPr lang="en-US" dirty="0" err="1"/>
              <a:t>verileri</a:t>
            </a:r>
            <a:r>
              <a:rPr lang="en-US" dirty="0"/>
              <a:t> </a:t>
            </a:r>
            <a:r>
              <a:rPr lang="en-US" dirty="0" err="1" smtClean="0"/>
              <a:t>değiştirip</a:t>
            </a:r>
            <a:r>
              <a:rPr lang="en-US" dirty="0"/>
              <a:t>, </a:t>
            </a:r>
            <a:r>
              <a:rPr lang="en-US" dirty="0" err="1" smtClean="0"/>
              <a:t>silinebilen</a:t>
            </a:r>
            <a:r>
              <a:rPr lang="en-US" dirty="0" smtClean="0"/>
              <a:t> </a:t>
            </a:r>
            <a:r>
              <a:rPr lang="en-US" dirty="0" err="1"/>
              <a:t>zararlı</a:t>
            </a:r>
            <a:r>
              <a:rPr lang="en-US" dirty="0"/>
              <a:t> </a:t>
            </a:r>
            <a:r>
              <a:rPr lang="en-US" dirty="0" err="1"/>
              <a:t>kodları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edip</a:t>
            </a:r>
            <a:r>
              <a:rPr lang="en-US" dirty="0"/>
              <a:t> </a:t>
            </a:r>
            <a:r>
              <a:rPr lang="en-US" dirty="0" err="1"/>
              <a:t>yok</a:t>
            </a:r>
            <a:r>
              <a:rPr lang="en-US" dirty="0"/>
              <a:t> </a:t>
            </a:r>
            <a:r>
              <a:rPr lang="en-US" dirty="0" err="1"/>
              <a:t>edecek</a:t>
            </a:r>
            <a:r>
              <a:rPr lang="en-US" dirty="0"/>
              <a:t> </a:t>
            </a:r>
            <a:r>
              <a:rPr lang="en-US" dirty="0" err="1"/>
              <a:t>kabiliyette</a:t>
            </a:r>
            <a:r>
              <a:rPr lang="en-US" dirty="0"/>
              <a:t>   </a:t>
            </a:r>
            <a:r>
              <a:rPr lang="en-US" dirty="0" err="1" smtClean="0"/>
              <a:t>tasarlanmıştır</a:t>
            </a:r>
            <a:r>
              <a:rPr lang="en-US" dirty="0"/>
              <a:t>.</a:t>
            </a:r>
          </a:p>
          <a:p>
            <a:pPr marL="0" lvl="0" indent="0" algn="just">
              <a:buNone/>
            </a:pPr>
            <a:r>
              <a:rPr lang="tr-TR" b="1" dirty="0" smtClean="0"/>
              <a:t>4- </a:t>
            </a:r>
            <a:r>
              <a:rPr lang="en-US" b="1" dirty="0" err="1" smtClean="0"/>
              <a:t>Açık</a:t>
            </a:r>
            <a:r>
              <a:rPr lang="en-US" b="1" dirty="0" smtClean="0"/>
              <a:t> </a:t>
            </a:r>
            <a:r>
              <a:rPr lang="en-US" b="1" dirty="0" err="1"/>
              <a:t>Anahtar</a:t>
            </a:r>
            <a:r>
              <a:rPr lang="en-US" b="1" dirty="0"/>
              <a:t> </a:t>
            </a:r>
            <a:r>
              <a:rPr lang="en-US" b="1" dirty="0" err="1"/>
              <a:t>Altyapısı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Elektronik</a:t>
            </a:r>
            <a:r>
              <a:rPr lang="en-US" b="1" dirty="0"/>
              <a:t> </a:t>
            </a:r>
            <a:r>
              <a:rPr lang="en-US" b="1" dirty="0" err="1"/>
              <a:t>İmza</a:t>
            </a:r>
            <a:r>
              <a:rPr lang="en-US" b="1" dirty="0"/>
              <a:t> </a:t>
            </a:r>
            <a:r>
              <a:rPr lang="en-US" b="1" dirty="0" err="1"/>
              <a:t>Servisleri</a:t>
            </a:r>
            <a:r>
              <a:rPr lang="en-US" b="1" dirty="0"/>
              <a:t>:  </a:t>
            </a:r>
            <a:r>
              <a:rPr lang="en-US" dirty="0" err="1"/>
              <a:t>Sistem</a:t>
            </a:r>
            <a:r>
              <a:rPr lang="en-US" dirty="0"/>
              <a:t>,  </a:t>
            </a:r>
            <a:r>
              <a:rPr lang="en-US" dirty="0" err="1"/>
              <a:t>sayısal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doğrulama</a:t>
            </a:r>
            <a:r>
              <a:rPr lang="en-US" dirty="0"/>
              <a:t> </a:t>
            </a:r>
            <a:r>
              <a:rPr lang="en-US" dirty="0" err="1"/>
              <a:t>servislerini</a:t>
            </a:r>
            <a:r>
              <a:rPr lang="en-US" dirty="0"/>
              <a:t> </a:t>
            </a:r>
            <a:r>
              <a:rPr lang="en-US" dirty="0" err="1"/>
              <a:t>desteklemek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 smtClean="0"/>
              <a:t>kurulmuş</a:t>
            </a:r>
            <a:r>
              <a:rPr lang="en-US" dirty="0" smtClean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Anahtar</a:t>
            </a:r>
            <a:r>
              <a:rPr lang="en-US" dirty="0"/>
              <a:t> </a:t>
            </a:r>
            <a:r>
              <a:rPr lang="en-US" dirty="0" err="1"/>
              <a:t>Altyapısı</a:t>
            </a:r>
            <a:r>
              <a:rPr lang="en-US" dirty="0"/>
              <a:t> (</a:t>
            </a:r>
            <a:r>
              <a:rPr lang="en-US" dirty="0" err="1"/>
              <a:t>örneğin</a:t>
            </a:r>
            <a:r>
              <a:rPr lang="en-US" dirty="0"/>
              <a:t>;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anahtarlarının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serti</a:t>
            </a:r>
            <a:r>
              <a:rPr lang="tr-TR" dirty="0" smtClean="0"/>
              <a:t>fi</a:t>
            </a:r>
            <a:r>
              <a:rPr lang="en-US" dirty="0" err="1" smtClean="0"/>
              <a:t>kalarının</a:t>
            </a:r>
            <a:r>
              <a:rPr lang="en-US" dirty="0" smtClean="0"/>
              <a:t> </a:t>
            </a:r>
            <a:r>
              <a:rPr lang="en-US" dirty="0" err="1"/>
              <a:t>yaratılması</a:t>
            </a:r>
            <a:r>
              <a:rPr lang="en-US" dirty="0"/>
              <a:t>, </a:t>
            </a:r>
            <a:r>
              <a:rPr lang="en-US" dirty="0" err="1"/>
              <a:t>güncellenmesi</a:t>
            </a:r>
            <a:r>
              <a:rPr lang="en-US" dirty="0"/>
              <a:t>, </a:t>
            </a:r>
            <a:r>
              <a:rPr lang="en-US" dirty="0" err="1"/>
              <a:t>iptal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)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serti</a:t>
            </a:r>
            <a:r>
              <a:rPr lang="tr-TR" dirty="0" smtClean="0"/>
              <a:t>fik</a:t>
            </a:r>
            <a:r>
              <a:rPr lang="en-US" dirty="0" err="1" smtClean="0"/>
              <a:t>asyon</a:t>
            </a:r>
            <a:r>
              <a:rPr lang="en-US" dirty="0" smtClean="0"/>
              <a:t> </a:t>
            </a:r>
            <a:r>
              <a:rPr lang="en-US" dirty="0" err="1"/>
              <a:t>yetkilisi</a:t>
            </a:r>
            <a:r>
              <a:rPr lang="en-US" dirty="0"/>
              <a:t> </a:t>
            </a:r>
            <a:r>
              <a:rPr lang="en-US" dirty="0" err="1"/>
              <a:t>yazılımı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Anahtar</a:t>
            </a:r>
            <a:r>
              <a:rPr lang="en-US" dirty="0"/>
              <a:t> </a:t>
            </a:r>
            <a:r>
              <a:rPr lang="en-US" dirty="0" err="1"/>
              <a:t>Altyapısı</a:t>
            </a:r>
            <a:r>
              <a:rPr lang="en-US" dirty="0"/>
              <a:t> </a:t>
            </a:r>
            <a:r>
              <a:rPr lang="en-US" dirty="0" err="1"/>
              <a:t>istemci</a:t>
            </a:r>
            <a:r>
              <a:rPr lang="en-US" dirty="0"/>
              <a:t> </a:t>
            </a:r>
            <a:r>
              <a:rPr lang="en-US" dirty="0" err="1"/>
              <a:t>yazılımlarını</a:t>
            </a:r>
            <a:r>
              <a:rPr lang="en-US" dirty="0"/>
              <a:t> </a:t>
            </a:r>
            <a:r>
              <a:rPr lang="en-US" dirty="0" err="1"/>
              <a:t>kullanmaktadır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4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UYAP BİLGİ </a:t>
            </a:r>
            <a:r>
              <a:rPr lang="en-US" b="1" dirty="0" smtClean="0"/>
              <a:t>GÜVENLİĞİ</a:t>
            </a:r>
            <a:r>
              <a:rPr lang="tr-TR" b="1" dirty="0" smtClean="0"/>
              <a:t> (devamı)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Serti</a:t>
            </a:r>
            <a:r>
              <a:rPr lang="tr-TR" dirty="0" smtClean="0"/>
              <a:t>fik</a:t>
            </a:r>
            <a:r>
              <a:rPr lang="en-US" dirty="0" err="1" smtClean="0"/>
              <a:t>asyon</a:t>
            </a:r>
            <a:r>
              <a:rPr lang="en-US" dirty="0" smtClean="0"/>
              <a:t> </a:t>
            </a:r>
            <a:r>
              <a:rPr lang="en-US" dirty="0" err="1"/>
              <a:t>yetkilisi</a:t>
            </a:r>
            <a:r>
              <a:rPr lang="en-US" dirty="0"/>
              <a:t>,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anahtar</a:t>
            </a:r>
            <a:r>
              <a:rPr lang="en-US" dirty="0"/>
              <a:t> </a:t>
            </a:r>
            <a:r>
              <a:rPr lang="en-US" dirty="0" err="1"/>
              <a:t>çiftinin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serti</a:t>
            </a:r>
            <a:r>
              <a:rPr lang="tr-TR" dirty="0" smtClean="0"/>
              <a:t>fi</a:t>
            </a:r>
            <a:r>
              <a:rPr lang="en-US" dirty="0" err="1" smtClean="0"/>
              <a:t>kalarının</a:t>
            </a:r>
            <a:r>
              <a:rPr lang="en-US" dirty="0" smtClean="0"/>
              <a:t> </a:t>
            </a:r>
            <a:r>
              <a:rPr lang="en-US" dirty="0" err="1"/>
              <a:t>yaratılması</a:t>
            </a:r>
            <a:r>
              <a:rPr lang="en-US" dirty="0"/>
              <a:t>, </a:t>
            </a:r>
            <a:r>
              <a:rPr lang="en-US" dirty="0" err="1"/>
              <a:t>güncellenmesi</a:t>
            </a:r>
            <a:r>
              <a:rPr lang="en-US" dirty="0"/>
              <a:t>, </a:t>
            </a:r>
            <a:r>
              <a:rPr lang="en-US" dirty="0" err="1"/>
              <a:t>iptal</a:t>
            </a:r>
            <a:r>
              <a:rPr lang="en-US" dirty="0"/>
              <a:t> </a:t>
            </a:r>
            <a:r>
              <a:rPr lang="en-US" dirty="0" err="1"/>
              <a:t>edilmesini</a:t>
            </a:r>
            <a:r>
              <a:rPr lang="en-US" dirty="0"/>
              <a:t> </a:t>
            </a:r>
            <a:r>
              <a:rPr lang="en-US" dirty="0" err="1"/>
              <a:t>sağlamaktadır</a:t>
            </a:r>
            <a:r>
              <a:rPr lang="en-US" dirty="0"/>
              <a:t>. </a:t>
            </a:r>
            <a:r>
              <a:rPr lang="en-US" dirty="0" err="1" smtClean="0"/>
              <a:t>Sert</a:t>
            </a:r>
            <a:r>
              <a:rPr lang="tr-TR" dirty="0" smtClean="0"/>
              <a:t>fi</a:t>
            </a:r>
            <a:r>
              <a:rPr lang="en-US" dirty="0" err="1" smtClean="0"/>
              <a:t>kasyon</a:t>
            </a:r>
            <a:r>
              <a:rPr lang="en-US" dirty="0" smtClean="0"/>
              <a:t> </a:t>
            </a:r>
            <a:r>
              <a:rPr lang="en-US" dirty="0" err="1"/>
              <a:t>yetkilisi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gizli</a:t>
            </a:r>
            <a:r>
              <a:rPr lang="en-US" dirty="0"/>
              <a:t> </a:t>
            </a:r>
            <a:r>
              <a:rPr lang="en-US" dirty="0" err="1"/>
              <a:t>anahtarlarını</a:t>
            </a:r>
            <a:r>
              <a:rPr lang="en-US" dirty="0"/>
              <a:t> </a:t>
            </a:r>
            <a:r>
              <a:rPr lang="en-US" dirty="0" err="1"/>
              <a:t>gizli</a:t>
            </a:r>
            <a:r>
              <a:rPr lang="en-US" dirty="0"/>
              <a:t> </a:t>
            </a:r>
            <a:r>
              <a:rPr lang="en-US" dirty="0" err="1"/>
              <a:t>tutmaktadır</a:t>
            </a:r>
            <a:r>
              <a:rPr lang="en-US" dirty="0"/>
              <a:t>. </a:t>
            </a:r>
            <a:r>
              <a:rPr lang="en-US" dirty="0" err="1"/>
              <a:t>Sistemdeki</a:t>
            </a:r>
            <a:r>
              <a:rPr lang="en-US" dirty="0"/>
              <a:t> </a:t>
            </a:r>
            <a:r>
              <a:rPr lang="en-US" dirty="0" err="1"/>
              <a:t>anahtar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 </a:t>
            </a:r>
            <a:r>
              <a:rPr lang="en-US" dirty="0" smtClean="0"/>
              <a:t>i</a:t>
            </a:r>
            <a:r>
              <a:rPr lang="tr-TR" dirty="0" smtClean="0"/>
              <a:t>ş</a:t>
            </a:r>
            <a:r>
              <a:rPr lang="en-US" dirty="0" err="1" smtClean="0"/>
              <a:t>levinden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yine</a:t>
            </a:r>
            <a:r>
              <a:rPr lang="en-US" dirty="0"/>
              <a:t> </a:t>
            </a:r>
            <a:r>
              <a:rPr lang="en-US" dirty="0" err="1" smtClean="0"/>
              <a:t>serti</a:t>
            </a:r>
            <a:r>
              <a:rPr lang="tr-TR" dirty="0" smtClean="0"/>
              <a:t>fik</a:t>
            </a:r>
            <a:r>
              <a:rPr lang="en-US" dirty="0" err="1" smtClean="0"/>
              <a:t>asyon</a:t>
            </a:r>
            <a:r>
              <a:rPr lang="en-US" dirty="0" smtClean="0"/>
              <a:t> </a:t>
            </a:r>
            <a:r>
              <a:rPr lang="en-US" dirty="0" err="1"/>
              <a:t>yetkilisi</a:t>
            </a:r>
            <a:r>
              <a:rPr lang="en-US" dirty="0"/>
              <a:t> </a:t>
            </a:r>
            <a:r>
              <a:rPr lang="en-US" dirty="0" err="1"/>
              <a:t>sorumludur</a:t>
            </a:r>
            <a:r>
              <a:rPr lang="en-US" dirty="0"/>
              <a:t>. </a:t>
            </a:r>
            <a:r>
              <a:rPr lang="en-US" dirty="0" err="1"/>
              <a:t>Anahtar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, </a:t>
            </a:r>
            <a:r>
              <a:rPr lang="en-US" dirty="0" err="1"/>
              <a:t>sistemdeki</a:t>
            </a:r>
            <a:r>
              <a:rPr lang="en-US" dirty="0"/>
              <a:t> her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birim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tr-TR" dirty="0" smtClean="0"/>
              <a:t>ş</a:t>
            </a:r>
            <a:r>
              <a:rPr lang="en-US" dirty="0" err="1" smtClean="0"/>
              <a:t>ağıda</a:t>
            </a:r>
            <a:r>
              <a:rPr lang="en-US" dirty="0" smtClean="0"/>
              <a:t> </a:t>
            </a:r>
            <a:r>
              <a:rPr lang="en-US" dirty="0" err="1"/>
              <a:t>belirtilen</a:t>
            </a:r>
            <a:r>
              <a:rPr lang="en-US" dirty="0"/>
              <a:t> </a:t>
            </a:r>
            <a:r>
              <a:rPr lang="en-US" dirty="0" smtClean="0"/>
              <a:t>i</a:t>
            </a:r>
            <a:r>
              <a:rPr lang="tr-TR" dirty="0" smtClean="0"/>
              <a:t>ş</a:t>
            </a:r>
            <a:r>
              <a:rPr lang="en-US" dirty="0" err="1" smtClean="0"/>
              <a:t>levleri</a:t>
            </a:r>
            <a:r>
              <a:rPr lang="en-US" dirty="0" smtClean="0"/>
              <a:t> </a:t>
            </a:r>
            <a:r>
              <a:rPr lang="en-US" dirty="0" err="1" smtClean="0"/>
              <a:t>kar</a:t>
            </a:r>
            <a:r>
              <a:rPr lang="tr-TR" dirty="0" smtClean="0"/>
              <a:t>ş</a:t>
            </a:r>
            <a:r>
              <a:rPr lang="en-US" dirty="0" err="1" smtClean="0"/>
              <a:t>ılamaktadır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b="1" dirty="0" err="1"/>
              <a:t>Anahtar</a:t>
            </a:r>
            <a:r>
              <a:rPr lang="en-US" b="1" dirty="0"/>
              <a:t> </a:t>
            </a:r>
            <a:r>
              <a:rPr lang="en-US" b="1" dirty="0" err="1"/>
              <a:t>Yönetimi</a:t>
            </a:r>
            <a:endParaRPr lang="en-US" sz="3600" b="1" dirty="0"/>
          </a:p>
          <a:p>
            <a:pPr marL="971550" lvl="1" indent="-514350">
              <a:buFont typeface="+mj-lt"/>
              <a:buAutoNum type="alphaLcParenR"/>
            </a:pPr>
            <a:r>
              <a:rPr lang="en-US" b="1" dirty="0" err="1"/>
              <a:t>Anahtar</a:t>
            </a:r>
            <a:r>
              <a:rPr lang="en-US" b="1" dirty="0"/>
              <a:t> </a:t>
            </a:r>
            <a:r>
              <a:rPr lang="en-US" b="1" dirty="0" err="1"/>
              <a:t>Dağıtımı</a:t>
            </a:r>
            <a:endParaRPr lang="en-US" sz="3600" b="1" dirty="0"/>
          </a:p>
          <a:p>
            <a:pPr marL="971550" lvl="1" indent="-514350">
              <a:buFont typeface="+mj-lt"/>
              <a:buAutoNum type="alphaLcParenR"/>
            </a:pPr>
            <a:r>
              <a:rPr lang="en-US" b="1" dirty="0" err="1"/>
              <a:t>Anahtar</a:t>
            </a:r>
            <a:r>
              <a:rPr lang="en-US" b="1" dirty="0"/>
              <a:t> </a:t>
            </a:r>
            <a:r>
              <a:rPr lang="en-US" b="1" dirty="0" err="1"/>
              <a:t>Doğrulanması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Anahtar</a:t>
            </a:r>
            <a:r>
              <a:rPr lang="en-US" b="1" dirty="0"/>
              <a:t> </a:t>
            </a:r>
            <a:r>
              <a:rPr lang="en-US" b="1" dirty="0" err="1"/>
              <a:t>İptal</a:t>
            </a:r>
            <a:r>
              <a:rPr lang="en-US" b="1" dirty="0"/>
              <a:t>   </a:t>
            </a:r>
            <a:r>
              <a:rPr lang="en-US" b="1" dirty="0" err="1"/>
              <a:t>Edilmesi</a:t>
            </a:r>
            <a:endParaRPr lang="en-US" sz="3600" b="1" dirty="0"/>
          </a:p>
          <a:p>
            <a:pPr marL="971550" lvl="1" indent="-514350">
              <a:buFont typeface="+mj-lt"/>
              <a:buAutoNum type="alphaLcParenR"/>
            </a:pPr>
            <a:r>
              <a:rPr lang="en-US" b="1" dirty="0" err="1"/>
              <a:t>Anahtar</a:t>
            </a:r>
            <a:r>
              <a:rPr lang="en-US" b="1" dirty="0"/>
              <a:t> </a:t>
            </a:r>
            <a:r>
              <a:rPr lang="en-US" b="1" dirty="0" err="1"/>
              <a:t>Süresinin</a:t>
            </a:r>
            <a:r>
              <a:rPr lang="en-US" b="1" dirty="0"/>
              <a:t> </a:t>
            </a:r>
            <a:r>
              <a:rPr lang="en-US" b="1" dirty="0" err="1"/>
              <a:t>Bitirilmesi</a:t>
            </a:r>
            <a:endParaRPr lang="en-US" sz="3600" b="1" dirty="0"/>
          </a:p>
          <a:p>
            <a:pPr marL="971550" lvl="1" indent="-514350">
              <a:buFont typeface="+mj-lt"/>
              <a:buAutoNum type="alphaLcParenR"/>
            </a:pPr>
            <a:r>
              <a:rPr lang="en-US" b="1" dirty="0" err="1"/>
              <a:t>Anahtar</a:t>
            </a:r>
            <a:r>
              <a:rPr lang="en-US" b="1" dirty="0"/>
              <a:t> </a:t>
            </a:r>
            <a:r>
              <a:rPr lang="en-US" b="1" dirty="0" err="1"/>
              <a:t>Bildirimi</a:t>
            </a:r>
            <a:endParaRPr lang="en-US" sz="3600" b="1" dirty="0"/>
          </a:p>
          <a:p>
            <a:pPr marL="971550" lvl="1" indent="-514350">
              <a:buFont typeface="+mj-lt"/>
              <a:buAutoNum type="alphaLcParenR"/>
            </a:pPr>
            <a:r>
              <a:rPr lang="en-US" b="1" dirty="0" err="1"/>
              <a:t>Anahtar</a:t>
            </a:r>
            <a:r>
              <a:rPr lang="en-US" b="1" dirty="0"/>
              <a:t> </a:t>
            </a:r>
            <a:r>
              <a:rPr lang="en-US" b="1" dirty="0" err="1"/>
              <a:t>Kimlik</a:t>
            </a:r>
            <a:r>
              <a:rPr lang="en-US" b="1" dirty="0"/>
              <a:t> </a:t>
            </a:r>
            <a:r>
              <a:rPr lang="en-US" b="1" dirty="0" err="1"/>
              <a:t>Doğrulaması</a:t>
            </a:r>
            <a:endParaRPr lang="en-US" sz="3600" b="1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90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UYAP BİLGİ </a:t>
            </a:r>
            <a:r>
              <a:rPr lang="en-US" b="1" dirty="0" smtClean="0"/>
              <a:t>GÜVENLİĞİ</a:t>
            </a:r>
            <a:r>
              <a:rPr lang="tr-TR" b="1" dirty="0" smtClean="0"/>
              <a:t> (devamı)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tr-TR" b="1" dirty="0" smtClean="0"/>
              <a:t>5- </a:t>
            </a:r>
            <a:r>
              <a:rPr lang="en-US" b="1" dirty="0" err="1" smtClean="0"/>
              <a:t>Emniyetli</a:t>
            </a:r>
            <a:r>
              <a:rPr lang="en-US" b="1" dirty="0" smtClean="0"/>
              <a:t> </a:t>
            </a:r>
            <a:r>
              <a:rPr lang="en-US" b="1" dirty="0" err="1"/>
              <a:t>Mesaj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Doküman</a:t>
            </a:r>
            <a:r>
              <a:rPr lang="en-US" b="1" dirty="0"/>
              <a:t> </a:t>
            </a:r>
            <a:r>
              <a:rPr lang="en-US" b="1" dirty="0" err="1"/>
              <a:t>Servisi</a:t>
            </a:r>
            <a:r>
              <a:rPr lang="en-US" b="1" dirty="0"/>
              <a:t>: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belirlenmiş</a:t>
            </a:r>
            <a:r>
              <a:rPr lang="en-US" dirty="0"/>
              <a:t> </a:t>
            </a:r>
            <a:r>
              <a:rPr lang="en-US" dirty="0" err="1"/>
              <a:t>kullanıcılar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uygulamalar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emniyetli</a:t>
            </a:r>
            <a:r>
              <a:rPr lang="en-US" dirty="0"/>
              <a:t> </a:t>
            </a:r>
            <a:r>
              <a:rPr lang="en-US" dirty="0" err="1"/>
              <a:t>mesaj</a:t>
            </a:r>
            <a:r>
              <a:rPr lang="en-US" dirty="0"/>
              <a:t> </a:t>
            </a:r>
            <a:r>
              <a:rPr lang="en-US" dirty="0" err="1"/>
              <a:t>servisini</a:t>
            </a:r>
            <a:r>
              <a:rPr lang="en-US" dirty="0"/>
              <a:t> </a:t>
            </a:r>
            <a:r>
              <a:rPr lang="en-US" dirty="0" err="1"/>
              <a:t>sağlamakta</a:t>
            </a:r>
            <a:r>
              <a:rPr lang="en-US" dirty="0"/>
              <a:t>, </a:t>
            </a:r>
            <a:r>
              <a:rPr lang="en-US" dirty="0" err="1"/>
              <a:t>belirlenmiş</a:t>
            </a:r>
            <a:r>
              <a:rPr lang="en-US" dirty="0"/>
              <a:t> </a:t>
            </a:r>
            <a:r>
              <a:rPr lang="en-US" dirty="0" err="1" smtClean="0"/>
              <a:t>kullanıcılar</a:t>
            </a:r>
            <a:r>
              <a:rPr lang="en-US" dirty="0" smtClean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gönderilen</a:t>
            </a:r>
            <a:r>
              <a:rPr lang="en-US" dirty="0"/>
              <a:t> </a:t>
            </a:r>
            <a:r>
              <a:rPr lang="en-US" dirty="0" err="1"/>
              <a:t>mesajların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hazırlanan</a:t>
            </a:r>
            <a:r>
              <a:rPr lang="en-US" dirty="0"/>
              <a:t> </a:t>
            </a:r>
            <a:r>
              <a:rPr lang="en-US" dirty="0" err="1"/>
              <a:t>dokümanların</a:t>
            </a:r>
            <a:r>
              <a:rPr lang="en-US" dirty="0"/>
              <a:t> </a:t>
            </a:r>
            <a:r>
              <a:rPr lang="en-US" dirty="0" err="1"/>
              <a:t>içeriğinin</a:t>
            </a:r>
            <a:r>
              <a:rPr lang="en-US" dirty="0"/>
              <a:t> </a:t>
            </a:r>
            <a:r>
              <a:rPr lang="en-US" dirty="0" err="1"/>
              <a:t>yazılım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şifrelenmesini</a:t>
            </a:r>
            <a:r>
              <a:rPr lang="en-US" dirty="0"/>
              <a:t> </a:t>
            </a:r>
            <a:r>
              <a:rPr lang="en-US" dirty="0" err="1"/>
              <a:t>temin</a:t>
            </a:r>
            <a:r>
              <a:rPr lang="en-US" dirty="0"/>
              <a:t> </a:t>
            </a:r>
            <a:r>
              <a:rPr lang="en-US" dirty="0" err="1"/>
              <a:t>etmektedir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belirlenmiş</a:t>
            </a:r>
            <a:r>
              <a:rPr lang="en-US" dirty="0"/>
              <a:t> </a:t>
            </a:r>
            <a:r>
              <a:rPr lang="en-US" dirty="0" err="1" smtClean="0"/>
              <a:t>kullanıcılar</a:t>
            </a:r>
            <a:r>
              <a:rPr lang="en-US" dirty="0" smtClean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gönderilen</a:t>
            </a:r>
            <a:r>
              <a:rPr lang="en-US" dirty="0"/>
              <a:t> </a:t>
            </a:r>
            <a:r>
              <a:rPr lang="en-US" dirty="0" err="1"/>
              <a:t>mesajların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hazırlanan</a:t>
            </a:r>
            <a:r>
              <a:rPr lang="en-US" dirty="0"/>
              <a:t> </a:t>
            </a:r>
            <a:r>
              <a:rPr lang="en-US" dirty="0" err="1"/>
              <a:t>dokümanların</a:t>
            </a:r>
            <a:r>
              <a:rPr lang="en-US" dirty="0"/>
              <a:t> </a:t>
            </a:r>
            <a:r>
              <a:rPr lang="en-US" dirty="0" err="1"/>
              <a:t>sahibinin</a:t>
            </a:r>
            <a:r>
              <a:rPr lang="en-US" dirty="0"/>
              <a:t> </a:t>
            </a:r>
            <a:r>
              <a:rPr lang="en-US" dirty="0" err="1"/>
              <a:t>kimliğinin</a:t>
            </a:r>
            <a:r>
              <a:rPr lang="en-US" dirty="0"/>
              <a:t> </a:t>
            </a:r>
            <a:r>
              <a:rPr lang="en-US" dirty="0" err="1"/>
              <a:t>doğrulanması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sayısal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imzalanmasını</a:t>
            </a:r>
            <a:r>
              <a:rPr lang="en-US" dirty="0"/>
              <a:t>, </a:t>
            </a:r>
            <a:r>
              <a:rPr lang="en-US" dirty="0" err="1"/>
              <a:t>mesajın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 smtClean="0"/>
              <a:t>dokümanın</a:t>
            </a:r>
            <a:r>
              <a:rPr lang="en-US" dirty="0" smtClean="0"/>
              <a:t> </a:t>
            </a:r>
            <a:r>
              <a:rPr lang="en-US" dirty="0" err="1"/>
              <a:t>sayısal</a:t>
            </a:r>
            <a:r>
              <a:rPr lang="en-US" dirty="0"/>
              <a:t> </a:t>
            </a:r>
            <a:r>
              <a:rPr lang="en-US" dirty="0" err="1"/>
              <a:t>imzanın</a:t>
            </a:r>
            <a:r>
              <a:rPr lang="en-US" dirty="0"/>
              <a:t> </a:t>
            </a:r>
            <a:r>
              <a:rPr lang="en-US" dirty="0" err="1"/>
              <a:t>doğrulanarak</a:t>
            </a:r>
            <a:r>
              <a:rPr lang="en-US" dirty="0"/>
              <a:t> </a:t>
            </a:r>
            <a:r>
              <a:rPr lang="en-US" dirty="0" err="1"/>
              <a:t>mesaj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doküman</a:t>
            </a:r>
            <a:r>
              <a:rPr lang="en-US" dirty="0"/>
              <a:t> </a:t>
            </a:r>
            <a:r>
              <a:rPr lang="en-US" dirty="0" err="1"/>
              <a:t>sahibinin</a:t>
            </a:r>
            <a:r>
              <a:rPr lang="en-US" dirty="0"/>
              <a:t> </a:t>
            </a:r>
            <a:r>
              <a:rPr lang="en-US" dirty="0" err="1"/>
              <a:t>kim</a:t>
            </a:r>
            <a:r>
              <a:rPr lang="en-US" dirty="0"/>
              <a:t> </a:t>
            </a:r>
            <a:r>
              <a:rPr lang="en-US" dirty="0" err="1"/>
              <a:t>olduğunun</a:t>
            </a:r>
            <a:r>
              <a:rPr lang="en-US" dirty="0"/>
              <a:t> </a:t>
            </a:r>
            <a:r>
              <a:rPr lang="en-US" dirty="0" err="1" smtClean="0"/>
              <a:t>teşhisini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doğruluğunun</a:t>
            </a:r>
            <a:r>
              <a:rPr lang="en-US" dirty="0"/>
              <a:t> </a:t>
            </a:r>
            <a:r>
              <a:rPr lang="en-US" dirty="0" err="1"/>
              <a:t>kanıtlanmasını</a:t>
            </a:r>
            <a:r>
              <a:rPr lang="en-US" dirty="0"/>
              <a:t> </a:t>
            </a:r>
            <a:r>
              <a:rPr lang="en-US" dirty="0" err="1" smtClean="0"/>
              <a:t>sağlamaktadır</a:t>
            </a:r>
            <a:r>
              <a:rPr lang="en-US" dirty="0" smtClean="0"/>
              <a:t>.</a:t>
            </a:r>
            <a:endParaRPr lang="tr-TR" dirty="0" smtClean="0"/>
          </a:p>
          <a:p>
            <a:pPr marL="0" lvl="0" indent="0" algn="just">
              <a:buNone/>
            </a:pPr>
            <a:r>
              <a:rPr lang="tr-TR" b="1" dirty="0" smtClean="0"/>
              <a:t>6- </a:t>
            </a:r>
            <a:r>
              <a:rPr lang="en-US" b="1" dirty="0" err="1" smtClean="0"/>
              <a:t>Ağ</a:t>
            </a:r>
            <a:r>
              <a:rPr lang="en-US" b="1" dirty="0" smtClean="0"/>
              <a:t> </a:t>
            </a:r>
            <a:r>
              <a:rPr lang="en-US" b="1" dirty="0" err="1"/>
              <a:t>Güvenliği</a:t>
            </a:r>
            <a:r>
              <a:rPr lang="en-US" b="1" dirty="0"/>
              <a:t>: </a:t>
            </a:r>
            <a:r>
              <a:rPr lang="en-US" dirty="0" err="1"/>
              <a:t>Sistemin</a:t>
            </a:r>
            <a:r>
              <a:rPr lang="en-US" dirty="0"/>
              <a:t> </a:t>
            </a:r>
            <a:r>
              <a:rPr lang="en-US" dirty="0" err="1"/>
              <a:t>ağ</a:t>
            </a:r>
            <a:r>
              <a:rPr lang="en-US" dirty="0"/>
              <a:t> </a:t>
            </a:r>
            <a:r>
              <a:rPr lang="en-US" dirty="0" err="1"/>
              <a:t>güvenliği</a:t>
            </a:r>
            <a:r>
              <a:rPr lang="en-US" dirty="0"/>
              <a:t>, her </a:t>
            </a:r>
            <a:r>
              <a:rPr lang="en-US" dirty="0" err="1"/>
              <a:t>lokasyonun</a:t>
            </a:r>
            <a:r>
              <a:rPr lang="en-US" dirty="0"/>
              <a:t> </a:t>
            </a:r>
            <a:r>
              <a:rPr lang="en-US" dirty="0" err="1"/>
              <a:t>çıkışında</a:t>
            </a:r>
            <a:r>
              <a:rPr lang="en-US" dirty="0"/>
              <a:t> “VPN </a:t>
            </a:r>
            <a:r>
              <a:rPr lang="en-US" dirty="0" err="1"/>
              <a:t>ve</a:t>
            </a:r>
            <a:r>
              <a:rPr lang="en-US" dirty="0"/>
              <a:t>”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bağlantıları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/>
              <a:t>duvarı</a:t>
            </a:r>
            <a:r>
              <a:rPr lang="en-US" dirty="0"/>
              <a:t> </a:t>
            </a:r>
            <a:r>
              <a:rPr lang="en-US" dirty="0" err="1"/>
              <a:t>yazılımı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tr-TR" dirty="0" smtClean="0"/>
              <a:t>Fi</a:t>
            </a:r>
            <a:r>
              <a:rPr lang="en-US" dirty="0" err="1" smtClean="0"/>
              <a:t>rewall</a:t>
            </a:r>
            <a:r>
              <a:rPr lang="en-US" dirty="0"/>
              <a:t>)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sağlanmaktadır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65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UYAP BİLGİ </a:t>
            </a:r>
            <a:r>
              <a:rPr lang="en-US" b="1" dirty="0" smtClean="0"/>
              <a:t>GÜVENLİĞİ</a:t>
            </a:r>
            <a:r>
              <a:rPr lang="tr-TR" b="1" dirty="0" smtClean="0"/>
              <a:t> (devamı)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tr-TR" b="1" dirty="0" smtClean="0"/>
              <a:t>7- </a:t>
            </a:r>
            <a:r>
              <a:rPr lang="en-US" b="1" dirty="0" err="1"/>
              <a:t>Uzaktan</a:t>
            </a:r>
            <a:r>
              <a:rPr lang="en-US" b="1" dirty="0"/>
              <a:t> </a:t>
            </a:r>
            <a:r>
              <a:rPr lang="en-US" b="1" dirty="0" err="1"/>
              <a:t>Erişim</a:t>
            </a:r>
            <a:r>
              <a:rPr lang="en-US" b="1" dirty="0"/>
              <a:t> </a:t>
            </a:r>
            <a:r>
              <a:rPr lang="en-US" b="1" dirty="0" err="1"/>
              <a:t>Güvenlik</a:t>
            </a:r>
            <a:r>
              <a:rPr lang="en-US" b="1" dirty="0"/>
              <a:t> </a:t>
            </a:r>
            <a:r>
              <a:rPr lang="en-US" b="1" dirty="0" err="1"/>
              <a:t>Servisi</a:t>
            </a:r>
            <a:r>
              <a:rPr lang="en-US" b="1" dirty="0"/>
              <a:t>: </a:t>
            </a:r>
            <a:r>
              <a:rPr lang="en-US" dirty="0" err="1"/>
              <a:t>Sisteme</a:t>
            </a:r>
            <a:r>
              <a:rPr lang="en-US" dirty="0"/>
              <a:t>, internet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güvensiz</a:t>
            </a:r>
            <a:r>
              <a:rPr lang="en-US" dirty="0"/>
              <a:t> </a:t>
            </a:r>
            <a:r>
              <a:rPr lang="en-US" dirty="0" err="1"/>
              <a:t>ortamda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noktadan</a:t>
            </a:r>
            <a:r>
              <a:rPr lang="en-US" dirty="0"/>
              <a:t> </a:t>
            </a:r>
            <a:r>
              <a:rPr lang="en-US" dirty="0" err="1"/>
              <a:t>erişildiğinde</a:t>
            </a:r>
            <a:r>
              <a:rPr lang="en-US" dirty="0"/>
              <a:t>, </a:t>
            </a:r>
            <a:r>
              <a:rPr lang="en-US" dirty="0" err="1"/>
              <a:t>iletilen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/>
              <a:t>güvenliği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aşağıdaki</a:t>
            </a:r>
            <a:r>
              <a:rPr lang="en-US" dirty="0" smtClean="0"/>
              <a:t> </a:t>
            </a:r>
            <a:r>
              <a:rPr lang="en-US" dirty="0" err="1"/>
              <a:t>koşullar</a:t>
            </a:r>
            <a:r>
              <a:rPr lang="en-US" dirty="0"/>
              <a:t> </a:t>
            </a:r>
            <a:r>
              <a:rPr lang="en-US" dirty="0" err="1"/>
              <a:t>sağlanmıştır</a:t>
            </a:r>
            <a:r>
              <a:rPr lang="en-US" dirty="0"/>
              <a:t>.</a:t>
            </a:r>
            <a:endParaRPr lang="en-US" sz="4000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 err="1"/>
              <a:t>Sunucu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kullanıcının</a:t>
            </a:r>
            <a:r>
              <a:rPr lang="en-US" dirty="0"/>
              <a:t> </a:t>
            </a:r>
            <a:r>
              <a:rPr lang="en-US" dirty="0" err="1"/>
              <a:t>birbirlerinin</a:t>
            </a:r>
            <a:r>
              <a:rPr lang="en-US" dirty="0"/>
              <a:t> </a:t>
            </a:r>
            <a:r>
              <a:rPr lang="en-US" dirty="0" err="1"/>
              <a:t>kimliğini</a:t>
            </a:r>
            <a:r>
              <a:rPr lang="en-US" dirty="0"/>
              <a:t> </a:t>
            </a:r>
            <a:r>
              <a:rPr lang="en-US" dirty="0" err="1"/>
              <a:t>doğrulaması</a:t>
            </a:r>
            <a:r>
              <a:rPr lang="en-US" dirty="0"/>
              <a:t>,</a:t>
            </a:r>
            <a:endParaRPr lang="en-US" sz="3600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 err="1"/>
              <a:t>Kullanıcının</a:t>
            </a:r>
            <a:r>
              <a:rPr lang="en-US" dirty="0"/>
              <a:t> </a:t>
            </a:r>
            <a:r>
              <a:rPr lang="en-US" dirty="0" err="1"/>
              <a:t>ağ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bağlantı</a:t>
            </a:r>
            <a:r>
              <a:rPr lang="en-US" dirty="0"/>
              <a:t> </a:t>
            </a:r>
            <a:r>
              <a:rPr lang="en-US" dirty="0" err="1"/>
              <a:t>kurduğu</a:t>
            </a:r>
            <a:r>
              <a:rPr lang="en-US" dirty="0"/>
              <a:t> </a:t>
            </a:r>
            <a:r>
              <a:rPr lang="en-US" dirty="0" err="1"/>
              <a:t>sunucunun</a:t>
            </a:r>
            <a:r>
              <a:rPr lang="en-US" dirty="0"/>
              <a:t> DNS </a:t>
            </a:r>
            <a:r>
              <a:rPr lang="en-US" dirty="0" err="1"/>
              <a:t>adresinin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isminin</a:t>
            </a:r>
            <a:r>
              <a:rPr lang="en-US" dirty="0"/>
              <a:t> </a:t>
            </a:r>
            <a:r>
              <a:rPr lang="en-US" dirty="0" err="1" smtClean="0"/>
              <a:t>serti</a:t>
            </a:r>
            <a:r>
              <a:rPr lang="tr-TR" dirty="0" smtClean="0"/>
              <a:t>fi</a:t>
            </a:r>
            <a:r>
              <a:rPr lang="en-US" dirty="0" err="1" smtClean="0"/>
              <a:t>kalar</a:t>
            </a:r>
            <a:r>
              <a:rPr lang="en-US" dirty="0" smtClean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doğrulanması</a:t>
            </a:r>
            <a:r>
              <a:rPr lang="en-US" dirty="0"/>
              <a:t>,</a:t>
            </a:r>
            <a:endParaRPr lang="en-US" sz="3600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 err="1"/>
              <a:t>Sunucu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istemci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kurulan</a:t>
            </a:r>
            <a:r>
              <a:rPr lang="en-US" dirty="0"/>
              <a:t> </a:t>
            </a:r>
            <a:r>
              <a:rPr lang="en-US" dirty="0" err="1"/>
              <a:t>bağlantının</a:t>
            </a:r>
            <a:r>
              <a:rPr lang="en-US" dirty="0"/>
              <a:t> </a:t>
            </a:r>
            <a:r>
              <a:rPr lang="en-US" dirty="0" err="1"/>
              <a:t>kriptolanması</a:t>
            </a:r>
            <a:r>
              <a:rPr lang="en-US" dirty="0"/>
              <a:t>,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 smtClean="0"/>
              <a:t>bütünlüğünün</a:t>
            </a:r>
            <a:r>
              <a:rPr lang="en-US" dirty="0" smtClean="0"/>
              <a:t> </a:t>
            </a:r>
            <a:r>
              <a:rPr lang="en-US" dirty="0" err="1"/>
              <a:t>sağlanması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anahtarların</a:t>
            </a:r>
            <a:r>
              <a:rPr lang="en-US" dirty="0"/>
              <a:t> </a:t>
            </a:r>
            <a:r>
              <a:rPr lang="en-US" dirty="0" err="1"/>
              <a:t>değiştirilmesi</a:t>
            </a:r>
            <a:r>
              <a:rPr lang="en-US" dirty="0"/>
              <a:t>,</a:t>
            </a:r>
            <a:endParaRPr lang="en-US" sz="3600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 err="1"/>
              <a:t>Sunucu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alışverişinin</a:t>
            </a:r>
            <a:r>
              <a:rPr lang="en-US" dirty="0"/>
              <a:t> </a:t>
            </a:r>
            <a:r>
              <a:rPr lang="en-US" dirty="0" err="1"/>
              <a:t>güvenliği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SSL (</a:t>
            </a:r>
            <a:r>
              <a:rPr lang="en-US" dirty="0" smtClean="0"/>
              <a:t>Secure </a:t>
            </a:r>
            <a:r>
              <a:rPr lang="en-US" dirty="0"/>
              <a:t>Socket Layer) </a:t>
            </a:r>
            <a:r>
              <a:rPr lang="en-US" dirty="0" err="1"/>
              <a:t>protokolü</a:t>
            </a:r>
            <a:r>
              <a:rPr lang="en-US" dirty="0"/>
              <a:t> </a:t>
            </a:r>
            <a:r>
              <a:rPr lang="en-US" dirty="0" err="1"/>
              <a:t>kullanılmaktadır</a:t>
            </a:r>
            <a:r>
              <a:rPr lang="en-US" dirty="0"/>
              <a:t>.</a:t>
            </a:r>
            <a:endParaRPr lang="en-US" sz="3600" dirty="0"/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UYAP’ta</a:t>
            </a:r>
            <a:r>
              <a:rPr lang="en-US" dirty="0" smtClean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hiçbir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kurumunda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“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Güvenliği</a:t>
            </a:r>
            <a:r>
              <a:rPr lang="en-US" dirty="0"/>
              <a:t> </a:t>
            </a:r>
            <a:r>
              <a:rPr lang="en-US" dirty="0" err="1"/>
              <a:t>Şubesi</a:t>
            </a:r>
            <a:r>
              <a:rPr lang="en-US" dirty="0"/>
              <a:t>” </a:t>
            </a:r>
            <a:r>
              <a:rPr lang="en-US" dirty="0" err="1" smtClean="0"/>
              <a:t>bulunmaktadır</a:t>
            </a:r>
            <a:r>
              <a:rPr lang="en-US" dirty="0"/>
              <a:t>.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Güvenliği</a:t>
            </a:r>
            <a:r>
              <a:rPr lang="en-US" dirty="0"/>
              <a:t> </a:t>
            </a:r>
            <a:r>
              <a:rPr lang="en-US" dirty="0" err="1"/>
              <a:t>Şubesinin</a:t>
            </a:r>
            <a:r>
              <a:rPr lang="en-US" dirty="0"/>
              <a:t> </a:t>
            </a:r>
            <a:r>
              <a:rPr lang="en-US" dirty="0" err="1"/>
              <a:t>görevi</a:t>
            </a:r>
            <a:r>
              <a:rPr lang="en-US" dirty="0"/>
              <a:t>, </a:t>
            </a:r>
            <a:r>
              <a:rPr lang="en-US" dirty="0" err="1"/>
              <a:t>dışarıdan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içeriden</a:t>
            </a:r>
            <a:r>
              <a:rPr lang="en-US" dirty="0"/>
              <a:t> </a:t>
            </a:r>
            <a:r>
              <a:rPr lang="en-US" dirty="0" err="1"/>
              <a:t>gelebilecek</a:t>
            </a:r>
            <a:r>
              <a:rPr lang="en-US" dirty="0"/>
              <a:t> </a:t>
            </a:r>
            <a:r>
              <a:rPr lang="en-US" dirty="0" err="1"/>
              <a:t>saldırıları</a:t>
            </a:r>
            <a:r>
              <a:rPr lang="en-US" dirty="0"/>
              <a:t> </a:t>
            </a:r>
            <a:r>
              <a:rPr lang="en-US" dirty="0" err="1"/>
              <a:t>önlemek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UYAP </a:t>
            </a:r>
            <a:r>
              <a:rPr lang="en-US" dirty="0" err="1"/>
              <a:t>Bilişim</a:t>
            </a:r>
            <a:r>
              <a:rPr lang="en-US" dirty="0"/>
              <a:t> </a:t>
            </a:r>
            <a:r>
              <a:rPr lang="en-US" dirty="0" err="1"/>
              <a:t>Sisteminin</a:t>
            </a:r>
            <a:r>
              <a:rPr lang="en-US" dirty="0"/>
              <a:t> </a:t>
            </a:r>
            <a:r>
              <a:rPr lang="en-US" dirty="0" err="1"/>
              <a:t>açıklarını</a:t>
            </a:r>
            <a:r>
              <a:rPr lang="en-US" dirty="0"/>
              <a:t> </a:t>
            </a:r>
            <a:r>
              <a:rPr lang="en-US" dirty="0" err="1"/>
              <a:t>araştırmak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kapatılmasını</a:t>
            </a:r>
            <a:r>
              <a:rPr lang="en-US" dirty="0" smtClean="0"/>
              <a:t> </a:t>
            </a:r>
            <a:r>
              <a:rPr lang="en-US" dirty="0" err="1"/>
              <a:t>sağlamaktır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25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B1F39A7-9B0B-4070-ACC3-BB06A203D592}"/>
</file>

<file path=customXml/itemProps2.xml><?xml version="1.0" encoding="utf-8"?>
<ds:datastoreItem xmlns:ds="http://schemas.openxmlformats.org/officeDocument/2006/customXml" ds:itemID="{D49F2219-5523-42B2-AA1A-5DDC90DAC782}"/>
</file>

<file path=customXml/itemProps3.xml><?xml version="1.0" encoding="utf-8"?>
<ds:datastoreItem xmlns:ds="http://schemas.openxmlformats.org/officeDocument/2006/customXml" ds:itemID="{C4F208B6-E7DF-4607-9F6C-0ABE490C07AB}"/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2812</Words>
  <Application>Microsoft Office PowerPoint</Application>
  <PresentationFormat>On-screen Show (4:3)</PresentationFormat>
  <Paragraphs>300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Ünite 3 </vt:lpstr>
      <vt:lpstr>Amaçlarımız;</vt:lpstr>
      <vt:lpstr>UYAP BİLGİ GÜVENLİĞİ</vt:lpstr>
      <vt:lpstr>UYAP BİLGİ GÜVENLİĞİ (devamı)</vt:lpstr>
      <vt:lpstr>UYAP BİLGİ GÜVENLİĞİ (devamı)</vt:lpstr>
      <vt:lpstr>UYAP BİLGİ GÜVENLİĞİ (devamı)</vt:lpstr>
      <vt:lpstr>UYAP BİLGİ GÜVENLİĞİ (devamı)</vt:lpstr>
      <vt:lpstr>UYAP BİLGİ GÜVENLİĞİ (devamı)</vt:lpstr>
      <vt:lpstr>UYAP BİLGİ GÜVENLİĞİ (devamı)</vt:lpstr>
      <vt:lpstr>UYAP İÇ GÜVENLİK SİSTEMİ</vt:lpstr>
      <vt:lpstr>UYAP İÇ GÜVENLİK SİSTEMİ</vt:lpstr>
      <vt:lpstr>UYAP İÇ GÜVENLİK SİSTEMİ</vt:lpstr>
      <vt:lpstr>UYAP İÇ GÜVENLİK SİSTEMİ</vt:lpstr>
      <vt:lpstr>UYAP İÇ GÜVENLİK SİSTEMİ</vt:lpstr>
      <vt:lpstr>UYAP İÇ GÜVENLİK SİSTEMİ</vt:lpstr>
      <vt:lpstr>UYAP İÇ GÜVENLİK SİSTEMİ</vt:lpstr>
      <vt:lpstr>UYAP İÇ GÜVENLİK SİSTEMİ</vt:lpstr>
      <vt:lpstr>UYAP DIŞ GÜVENLİK SİSTEMİ</vt:lpstr>
      <vt:lpstr>UYAP DIŞ GÜVENLİK SİSTEMİ</vt:lpstr>
      <vt:lpstr>UYAP BİLGİ GÜVENLİĞİ YÖNETİM SİSTEMİ (BGYS)</vt:lpstr>
      <vt:lpstr>Bilgi Güvenliği Yönetim Sisteminin Faydaları</vt:lpstr>
      <vt:lpstr>Bilgi Güvenliği Yönetim Sisteminin Faydaları</vt:lpstr>
      <vt:lpstr>UYAP BİLGİ SİSTEMİ NETWORK GÜVENLİK UYGULAMALARI</vt:lpstr>
      <vt:lpstr>UYAP BİLGİ SİSTEMİ NETWORK GÜVENLİK UYGULAMALARI</vt:lpstr>
      <vt:lpstr>UYAP BİLGİ SİSTEMİ NETWORK GÜVENLİK UYGULAMALARI</vt:lpstr>
      <vt:lpstr>UYAP BİLGİ SİSTEMİ NETWORK GÜVENLİK UYGULAMALARI</vt:lpstr>
      <vt:lpstr>UYAP BİLGİ SİSTEMİ NETWORK GÜVENLİK UYGULAMALARI</vt:lpstr>
      <vt:lpstr>İnternet</vt:lpstr>
      <vt:lpstr>İnternet</vt:lpstr>
      <vt:lpstr>Extranet (Dış Sistem Bağlantıları)</vt:lpstr>
      <vt:lpstr>Extranet (Dış Sistem Bağlantıları)</vt:lpstr>
      <vt:lpstr>UYAP BİLGİ SİSTEMİ SİSTEM GÜVENLİK UYGULAMALARI</vt:lpstr>
      <vt:lpstr>UYAP BİLGİ SİSTEMİ SİSTEM GÜVENLİK UYGULAMALARI</vt:lpstr>
      <vt:lpstr>UYAP BİLGİ SİSTEMİ SİSTEM GÜVENLİK UYGULAMALARI</vt:lpstr>
      <vt:lpstr>UYAP BİLGİ SİSTEMİ SİSTEM GÜVENLİK UYGULAMALARI</vt:lpstr>
      <vt:lpstr>UYAP VERİ GÜVENLİĞİ HAKKINDA  YÖNETMELİK</vt:lpstr>
      <vt:lpstr>PAROLA SEÇİMİ VE KULLANIMI</vt:lpstr>
      <vt:lpstr>PAROLA SEÇİMİ VE KULLANIMI</vt:lpstr>
      <vt:lpstr>YARDIM MASASI</vt:lpstr>
      <vt:lpstr>YARDIM MASASI</vt:lpstr>
      <vt:lpstr>YARDIM MASASI</vt:lpstr>
      <vt:lpstr>YARDIM MASASI</vt:lpstr>
      <vt:lpstr>Yardım Masasının Görevleri</vt:lpstr>
      <vt:lpstr>Yardım Masasının Görevleri</vt:lpstr>
      <vt:lpstr>Yardım Masasının Hedefleri</vt:lpstr>
      <vt:lpstr>Yardım Masasının Kullanımı / Yeni Hata Talebi</vt:lpstr>
      <vt:lpstr>Yardım Masasının Kullanımı / Yeni Hata Talebi</vt:lpstr>
      <vt:lpstr>Yardım Masasının Kullanımı / Yeni Hata Talebi</vt:lpstr>
      <vt:lpstr>OLAY TAKİBİ</vt:lpstr>
      <vt:lpstr>Ekran Görüntüsü Ekleme</vt:lpstr>
      <vt:lpstr>Yardım Masası Operatörlerinin Yardım Taleplerini Değerlendirmesi</vt:lpstr>
      <vt:lpstr>Yardım Masası Operatörlerinin Yardım Taleplerini Değerlendirmesi</vt:lpstr>
      <vt:lpstr>Yardım Masası Operatörlerinin Yardım Taleplerini Değerlendirmesi</vt:lpstr>
      <vt:lpstr>Ünite Özeti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106</cp:revision>
  <dcterms:created xsi:type="dcterms:W3CDTF">2016-06-07T11:14:27Z</dcterms:created>
  <dcterms:modified xsi:type="dcterms:W3CDTF">2016-11-03T12:11:19Z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