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3.xml" ContentType="application/vnd.openxmlformats-officedocument.presentationml.slide+xml"/>
  <Override PartName="/ppt/slides/slide5.xml" ContentType="application/vnd.openxmlformats-officedocument.presentationml.slide+xml"/>
  <Override PartName="/ppt/slides/slide51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2.xml" ContentType="application/vnd.openxmlformats-officedocument.presentationml.slide+xml"/>
  <Override PartName="/ppt/slides/slide4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4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45" r:id="rId5"/>
    <p:sldId id="305" r:id="rId6"/>
    <p:sldId id="306" r:id="rId7"/>
    <p:sldId id="346" r:id="rId8"/>
    <p:sldId id="307" r:id="rId9"/>
    <p:sldId id="308" r:id="rId10"/>
    <p:sldId id="309" r:id="rId11"/>
    <p:sldId id="347" r:id="rId12"/>
    <p:sldId id="310" r:id="rId13"/>
    <p:sldId id="348" r:id="rId14"/>
    <p:sldId id="311" r:id="rId15"/>
    <p:sldId id="312" r:id="rId16"/>
    <p:sldId id="349" r:id="rId17"/>
    <p:sldId id="313" r:id="rId18"/>
    <p:sldId id="314" r:id="rId19"/>
    <p:sldId id="350" r:id="rId20"/>
    <p:sldId id="316" r:id="rId21"/>
    <p:sldId id="351" r:id="rId22"/>
    <p:sldId id="317" r:id="rId23"/>
    <p:sldId id="318" r:id="rId24"/>
    <p:sldId id="320" r:id="rId25"/>
    <p:sldId id="321" r:id="rId26"/>
    <p:sldId id="322" r:id="rId27"/>
    <p:sldId id="324" r:id="rId28"/>
    <p:sldId id="325" r:id="rId29"/>
    <p:sldId id="326" r:id="rId30"/>
    <p:sldId id="329" r:id="rId31"/>
    <p:sldId id="330" r:id="rId32"/>
    <p:sldId id="331" r:id="rId33"/>
    <p:sldId id="332" r:id="rId34"/>
    <p:sldId id="356" r:id="rId35"/>
    <p:sldId id="333" r:id="rId36"/>
    <p:sldId id="357" r:id="rId37"/>
    <p:sldId id="334" r:id="rId38"/>
    <p:sldId id="335" r:id="rId39"/>
    <p:sldId id="358" r:id="rId40"/>
    <p:sldId id="336" r:id="rId41"/>
    <p:sldId id="359" r:id="rId42"/>
    <p:sldId id="337" r:id="rId43"/>
    <p:sldId id="360" r:id="rId44"/>
    <p:sldId id="338" r:id="rId45"/>
    <p:sldId id="339" r:id="rId46"/>
    <p:sldId id="340" r:id="rId47"/>
    <p:sldId id="341" r:id="rId48"/>
    <p:sldId id="342" r:id="rId49"/>
    <p:sldId id="361" r:id="rId50"/>
    <p:sldId id="343" r:id="rId51"/>
    <p:sldId id="362" r:id="rId52"/>
    <p:sldId id="344" r:id="rId53"/>
    <p:sldId id="363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F2478-E296-4AB6-B2BE-AA264D4D7E3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yap.gov.t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atandas.uyap.gov.t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en-US" sz="4800" dirty="0" err="1"/>
              <a:t>Ulusal</a:t>
            </a:r>
            <a:r>
              <a:rPr lang="en-US" sz="4800" dirty="0"/>
              <a:t> </a:t>
            </a:r>
            <a:r>
              <a:rPr lang="en-US" sz="4800" dirty="0" err="1"/>
              <a:t>Yargı</a:t>
            </a:r>
            <a:r>
              <a:rPr lang="en-US" sz="4800" dirty="0"/>
              <a:t> </a:t>
            </a:r>
            <a:r>
              <a:rPr lang="en-US" sz="4800" dirty="0" err="1"/>
              <a:t>Ağı</a:t>
            </a:r>
            <a:r>
              <a:rPr lang="en-US" sz="4800" dirty="0"/>
              <a:t> </a:t>
            </a:r>
            <a:r>
              <a:rPr lang="en-US" sz="4800" dirty="0" err="1"/>
              <a:t>Projesi</a:t>
            </a:r>
            <a:r>
              <a:rPr lang="en-US" sz="4800" dirty="0"/>
              <a:t> </a:t>
            </a:r>
            <a:r>
              <a:rPr lang="en-US" sz="4800" dirty="0" err="1"/>
              <a:t>Bilgi</a:t>
            </a:r>
            <a:r>
              <a:rPr lang="en-US" sz="4800" dirty="0"/>
              <a:t> </a:t>
            </a:r>
            <a:r>
              <a:rPr lang="en-US" sz="4800" dirty="0" err="1"/>
              <a:t>Sistemleri</a:t>
            </a:r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4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KAPSAMI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UYAP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Portalına</a:t>
            </a:r>
            <a:r>
              <a:rPr lang="en-US" sz="2800" dirty="0"/>
              <a:t> e-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 </a:t>
            </a:r>
            <a:r>
              <a:rPr lang="en-US" sz="2800" dirty="0" err="1"/>
              <a:t>yapabilmek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yapılmalıdır</a:t>
            </a:r>
            <a:r>
              <a:rPr lang="en-US" sz="2800" dirty="0"/>
              <a:t>:</a:t>
            </a:r>
          </a:p>
          <a:p>
            <a:r>
              <a:rPr lang="en-US" sz="2800" dirty="0"/>
              <a:t>İlk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internet </a:t>
            </a:r>
            <a:r>
              <a:rPr lang="en-US" sz="2800" dirty="0" err="1"/>
              <a:t>sitesine</a:t>
            </a:r>
            <a:r>
              <a:rPr lang="en-US" sz="2800" dirty="0"/>
              <a:t> </a:t>
            </a:r>
            <a:r>
              <a:rPr lang="en-US" sz="2800" dirty="0" err="1"/>
              <a:t>girilir</a:t>
            </a:r>
            <a:r>
              <a:rPr lang="en-US" sz="2800" dirty="0"/>
              <a:t>. (www.adalet.gov.tr)</a:t>
            </a:r>
            <a:endParaRPr lang="en-US" sz="3600" dirty="0"/>
          </a:p>
          <a:p>
            <a:r>
              <a:rPr lang="en-US" sz="2800" dirty="0" err="1"/>
              <a:t>Ekranın</a:t>
            </a:r>
            <a:r>
              <a:rPr lang="en-US" sz="2800" dirty="0"/>
              <a:t> sol </a:t>
            </a:r>
            <a:r>
              <a:rPr lang="en-US" sz="2800" dirty="0" err="1"/>
              <a:t>tarafındaki</a:t>
            </a:r>
            <a:r>
              <a:rPr lang="en-US" sz="2800" dirty="0"/>
              <a:t> </a:t>
            </a:r>
            <a:r>
              <a:rPr lang="en-US" sz="2800" dirty="0" err="1"/>
              <a:t>menülerden</a:t>
            </a:r>
            <a:r>
              <a:rPr lang="en-US" sz="2800" dirty="0"/>
              <a:t> ‘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Portalı</a:t>
            </a:r>
            <a:r>
              <a:rPr lang="en-US" sz="2800" dirty="0"/>
              <a:t>’ </a:t>
            </a:r>
            <a:r>
              <a:rPr lang="en-US" sz="2800" dirty="0" err="1"/>
              <a:t>bölümü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.</a:t>
            </a:r>
            <a:endParaRPr lang="en-US" sz="3600" dirty="0"/>
          </a:p>
          <a:p>
            <a:r>
              <a:rPr lang="en-US" sz="2800" dirty="0"/>
              <a:t>‘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’ </a:t>
            </a:r>
            <a:r>
              <a:rPr lang="en-US" sz="2800" dirty="0" err="1"/>
              <a:t>ikonu</a:t>
            </a:r>
            <a:r>
              <a:rPr lang="en-US" sz="2800" dirty="0"/>
              <a:t>  </a:t>
            </a:r>
            <a:r>
              <a:rPr lang="en-US" sz="2800" dirty="0" err="1"/>
              <a:t>tıklanır</a:t>
            </a:r>
            <a:r>
              <a:rPr lang="en-US" sz="2800" dirty="0"/>
              <a:t>.</a:t>
            </a:r>
            <a:endParaRPr lang="en-US" sz="3600" dirty="0"/>
          </a:p>
          <a:p>
            <a:r>
              <a:rPr lang="en-US" sz="2800" dirty="0"/>
              <a:t>Ana </a:t>
            </a:r>
            <a:r>
              <a:rPr lang="en-US" sz="2800" dirty="0" err="1"/>
              <a:t>ekranda</a:t>
            </a:r>
            <a:r>
              <a:rPr lang="en-US" sz="2800" dirty="0"/>
              <a:t> “E-</a:t>
            </a:r>
            <a:r>
              <a:rPr lang="en-US" sz="2800" dirty="0" err="1"/>
              <a:t>imza</a:t>
            </a:r>
            <a:r>
              <a:rPr lang="en-US" sz="2800" dirty="0"/>
              <a:t> İle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” </a:t>
            </a:r>
            <a:r>
              <a:rPr lang="en-US" sz="2800" dirty="0" err="1"/>
              <a:t>düğmesine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5505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KAPSAMI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Akıllı</a:t>
            </a:r>
            <a:r>
              <a:rPr lang="en-US" sz="2800" dirty="0"/>
              <a:t> kart </a:t>
            </a:r>
            <a:r>
              <a:rPr lang="en-US" sz="2800" dirty="0" err="1"/>
              <a:t>kullanan</a:t>
            </a:r>
            <a:r>
              <a:rPr lang="en-US" sz="2800" dirty="0"/>
              <a:t> </a:t>
            </a:r>
            <a:r>
              <a:rPr lang="en-US" sz="2800" dirty="0" err="1"/>
              <a:t>avukatlar</a:t>
            </a:r>
            <a:r>
              <a:rPr lang="en-US" sz="2800" dirty="0"/>
              <a:t>,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TÜBİTAK, </a:t>
            </a:r>
            <a:r>
              <a:rPr lang="en-US" sz="2800" dirty="0" err="1"/>
              <a:t>Türktrust</a:t>
            </a:r>
            <a:r>
              <a:rPr lang="en-US" sz="2800" dirty="0"/>
              <a:t>, E-</a:t>
            </a:r>
            <a:r>
              <a:rPr lang="en-US" sz="2800" dirty="0" err="1"/>
              <a:t>Güven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E-</a:t>
            </a:r>
            <a:r>
              <a:rPr lang="en-US" sz="2800" dirty="0" err="1"/>
              <a:t>Tuğra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Nitelikli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şirketlerden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birinden</a:t>
            </a:r>
            <a:r>
              <a:rPr lang="en-US" sz="2800" dirty="0"/>
              <a:t> </a:t>
            </a:r>
            <a:r>
              <a:rPr lang="en-US" sz="2800" dirty="0" err="1"/>
              <a:t>aldıkları</a:t>
            </a:r>
            <a:r>
              <a:rPr lang="en-US" sz="2800" dirty="0"/>
              <a:t> </a:t>
            </a:r>
            <a:r>
              <a:rPr lang="en-US" sz="2800" dirty="0" err="1"/>
              <a:t>Nitelikli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Serti</a:t>
            </a:r>
            <a:r>
              <a:rPr lang="tr-TR" sz="2800" dirty="0"/>
              <a:t>fi</a:t>
            </a:r>
            <a:r>
              <a:rPr lang="en-US" sz="2800" dirty="0" err="1"/>
              <a:t>kalarının</a:t>
            </a:r>
            <a:r>
              <a:rPr lang="en-US" sz="2800" dirty="0"/>
              <a:t> </a:t>
            </a:r>
            <a:r>
              <a:rPr lang="en-US" sz="2800" dirty="0" err="1"/>
              <a:t>yüklü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akıllı</a:t>
            </a:r>
            <a:r>
              <a:rPr lang="en-US" sz="2800" dirty="0"/>
              <a:t> kart </a:t>
            </a:r>
            <a:r>
              <a:rPr lang="en-US" sz="2800" dirty="0" err="1"/>
              <a:t>tipini</a:t>
            </a:r>
            <a:r>
              <a:rPr lang="en-US" sz="2800" dirty="0"/>
              <a:t>  </a:t>
            </a:r>
            <a:r>
              <a:rPr lang="en-US" sz="2800" dirty="0" err="1"/>
              <a:t>seçerler</a:t>
            </a:r>
            <a:r>
              <a:rPr lang="en-US" sz="2800" dirty="0"/>
              <a:t>.</a:t>
            </a:r>
            <a:endParaRPr lang="en-US" sz="3600" dirty="0"/>
          </a:p>
          <a:p>
            <a:pPr algn="just"/>
            <a:r>
              <a:rPr lang="en-US" sz="2800" dirty="0" err="1"/>
              <a:t>Avukata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serti</a:t>
            </a:r>
            <a:r>
              <a:rPr lang="tr-TR" sz="2800" dirty="0"/>
              <a:t>fi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geldiği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doğruluğu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ayrıntıları</a:t>
            </a:r>
            <a:r>
              <a:rPr lang="en-US" sz="2800" dirty="0"/>
              <a:t> </a:t>
            </a:r>
            <a:r>
              <a:rPr lang="en-US" sz="2800" dirty="0" err="1"/>
              <a:t>detay</a:t>
            </a:r>
            <a:r>
              <a:rPr lang="en-US" sz="2800" dirty="0"/>
              <a:t> </a:t>
            </a:r>
            <a:r>
              <a:rPr lang="en-US" sz="2800" dirty="0" err="1"/>
              <a:t>kısmından</a:t>
            </a:r>
            <a:r>
              <a:rPr lang="en-US" sz="2800" dirty="0"/>
              <a:t> </a:t>
            </a:r>
            <a:r>
              <a:rPr lang="en-US" sz="2800" dirty="0" err="1"/>
              <a:t>incelenir</a:t>
            </a:r>
            <a:r>
              <a:rPr lang="en-US" sz="2800" dirty="0"/>
              <a:t>. </a:t>
            </a:r>
            <a:r>
              <a:rPr lang="en-US" sz="2800" dirty="0" err="1"/>
              <a:t>Serti</a:t>
            </a:r>
            <a:r>
              <a:rPr lang="tr-TR" sz="2800" dirty="0"/>
              <a:t>fi</a:t>
            </a:r>
            <a:r>
              <a:rPr lang="en-US" sz="2800" dirty="0" err="1"/>
              <a:t>kanın</a:t>
            </a:r>
            <a:r>
              <a:rPr lang="en-US" sz="2800" dirty="0"/>
              <a:t> </a:t>
            </a:r>
            <a:r>
              <a:rPr lang="en-US" sz="2800" dirty="0" err="1"/>
              <a:t>doğruluğu</a:t>
            </a:r>
            <a:r>
              <a:rPr lang="en-US" sz="2800" dirty="0"/>
              <a:t> </a:t>
            </a:r>
            <a:r>
              <a:rPr lang="en-US" sz="2800" dirty="0" err="1"/>
              <a:t>tespit</a:t>
            </a:r>
            <a:r>
              <a:rPr lang="en-US" sz="2800" dirty="0"/>
              <a:t> </a:t>
            </a:r>
            <a:r>
              <a:rPr lang="en-US" sz="2800" dirty="0" err="1"/>
              <a:t>edildikten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tr-TR" sz="2800" dirty="0" err="1" smtClean="0"/>
              <a:t>t</a:t>
            </a:r>
            <a:r>
              <a:rPr lang="en-US" sz="2800" dirty="0" err="1" smtClean="0"/>
              <a:t>amam</a:t>
            </a:r>
            <a:r>
              <a:rPr lang="en-US" sz="2800" dirty="0" smtClean="0"/>
              <a:t> </a:t>
            </a:r>
            <a:r>
              <a:rPr lang="en-US" sz="2800" dirty="0" err="1"/>
              <a:t>butonu</a:t>
            </a:r>
            <a:r>
              <a:rPr lang="en-US" sz="2800" dirty="0"/>
              <a:t>  </a:t>
            </a:r>
            <a:r>
              <a:rPr lang="en-US" sz="2800" dirty="0" err="1"/>
              <a:t>tıklanır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5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Avukat</a:t>
            </a:r>
            <a:r>
              <a:rPr lang="en-US" sz="2800" dirty="0"/>
              <a:t> Portal </a:t>
            </a:r>
            <a:r>
              <a:rPr lang="en-US" sz="2800" dirty="0" err="1"/>
              <a:t>üzerinden</a:t>
            </a:r>
            <a:r>
              <a:rPr lang="en-US" sz="2800" dirty="0"/>
              <a:t> e-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açılabilmesi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sahip</a:t>
            </a:r>
            <a:r>
              <a:rPr lang="en-US" sz="2800" dirty="0"/>
              <a:t> </a:t>
            </a:r>
            <a:r>
              <a:rPr lang="en-US" sz="2800" dirty="0" err="1"/>
              <a:t>olunması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 smtClean="0"/>
              <a:t>asgari</a:t>
            </a:r>
            <a:r>
              <a:rPr lang="en-US" sz="2800" dirty="0" smtClean="0"/>
              <a:t> </a:t>
            </a:r>
            <a:r>
              <a:rPr lang="en-US" sz="2800" dirty="0" err="1"/>
              <a:t>yazılım</a:t>
            </a:r>
            <a:r>
              <a:rPr lang="en-US" sz="2800" dirty="0"/>
              <a:t>,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donanımlar</a:t>
            </a:r>
            <a:r>
              <a:rPr lang="en-US" sz="2800" dirty="0"/>
              <a:t> </a:t>
            </a:r>
            <a:r>
              <a:rPr lang="en-US" sz="2800" dirty="0" err="1"/>
              <a:t>şunlardır</a:t>
            </a:r>
            <a:r>
              <a:rPr lang="en-US" sz="2800" dirty="0"/>
              <a:t>:</a:t>
            </a:r>
          </a:p>
          <a:p>
            <a:pPr algn="just"/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her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üretilen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Barolar</a:t>
            </a:r>
            <a:r>
              <a:rPr lang="en-US" sz="2800" dirty="0"/>
              <a:t> </a:t>
            </a:r>
            <a:r>
              <a:rPr lang="en-US" sz="2800" dirty="0" err="1" smtClean="0"/>
              <a:t>kanalı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avukatlara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Sunucu</a:t>
            </a:r>
            <a:r>
              <a:rPr lang="en-US" sz="2800" dirty="0"/>
              <a:t> </a:t>
            </a:r>
            <a:r>
              <a:rPr lang="en-US" sz="2800" dirty="0" err="1"/>
              <a:t>Kimlik</a:t>
            </a:r>
            <a:r>
              <a:rPr lang="en-US" sz="2800" dirty="0"/>
              <a:t> </a:t>
            </a:r>
            <a:r>
              <a:rPr lang="en-US" sz="2800" dirty="0" err="1"/>
              <a:t>Doğrulama</a:t>
            </a:r>
            <a:r>
              <a:rPr lang="en-US" sz="2800" dirty="0"/>
              <a:t> </a:t>
            </a:r>
            <a:r>
              <a:rPr lang="en-US" sz="2800" dirty="0" err="1" smtClean="0"/>
              <a:t>Sertifikasının</a:t>
            </a:r>
            <a:r>
              <a:rPr lang="en-US" sz="2800" dirty="0" smtClean="0"/>
              <a:t> </a:t>
            </a:r>
            <a:r>
              <a:rPr lang="en-US" sz="2800" dirty="0"/>
              <a:t>web </a:t>
            </a:r>
            <a:r>
              <a:rPr lang="en-US" sz="2800" dirty="0" err="1"/>
              <a:t>tarayıcısına</a:t>
            </a:r>
            <a:r>
              <a:rPr lang="en-US" sz="2800" dirty="0"/>
              <a:t> (İnternet Explorer, </a:t>
            </a:r>
            <a:r>
              <a:rPr lang="en-US" sz="2800" dirty="0" err="1" smtClean="0"/>
              <a:t>firefox</a:t>
            </a:r>
            <a:r>
              <a:rPr lang="en-US" sz="2800" dirty="0"/>
              <a:t>, Netscape vs.) </a:t>
            </a:r>
            <a:r>
              <a:rPr lang="en-US" sz="2800" dirty="0" err="1"/>
              <a:t>kurulmuş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Portala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 </a:t>
            </a:r>
            <a:r>
              <a:rPr lang="en-US" sz="2800" dirty="0" err="1"/>
              <a:t>yapılabiliyor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2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Telekomünikasyon</a:t>
            </a:r>
            <a:r>
              <a:rPr lang="en-US" sz="2800" dirty="0"/>
              <a:t> </a:t>
            </a:r>
            <a:r>
              <a:rPr lang="en-US" sz="2800" dirty="0" err="1"/>
              <a:t>Kurumu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yetkilendirilmiş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Sertifika</a:t>
            </a:r>
            <a:r>
              <a:rPr lang="tr-TR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Sağlayıcılarından</a:t>
            </a:r>
            <a:r>
              <a:rPr lang="en-US" sz="2800" dirty="0"/>
              <a:t> (ESHS) 5070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kanun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edinilmiş</a:t>
            </a:r>
            <a:r>
              <a:rPr lang="en-US" sz="2800" dirty="0"/>
              <a:t> </a:t>
            </a:r>
            <a:r>
              <a:rPr lang="en-US" sz="2800" dirty="0" err="1"/>
              <a:t>geçerli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Nitelikli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Sertifika</a:t>
            </a:r>
            <a:r>
              <a:rPr lang="en-US" sz="2800" dirty="0"/>
              <a:t> (NES),</a:t>
            </a:r>
          </a:p>
          <a:p>
            <a:pPr algn="just"/>
            <a:r>
              <a:rPr lang="en-US" sz="2800" dirty="0"/>
              <a:t>NES’ in </a:t>
            </a:r>
            <a:r>
              <a:rPr lang="en-US" sz="2800" dirty="0" err="1"/>
              <a:t>ve</a:t>
            </a:r>
            <a:r>
              <a:rPr lang="en-US" sz="2800" dirty="0"/>
              <a:t> kart </a:t>
            </a:r>
            <a:r>
              <a:rPr lang="en-US" sz="2800" dirty="0" err="1"/>
              <a:t>okuyucunun</a:t>
            </a:r>
            <a:r>
              <a:rPr lang="en-US" sz="2800" dirty="0"/>
              <a:t>, </a:t>
            </a:r>
            <a:r>
              <a:rPr lang="en-US" sz="2800" dirty="0" err="1"/>
              <a:t>sertifika</a:t>
            </a:r>
            <a:r>
              <a:rPr lang="en-US" sz="2800" dirty="0"/>
              <a:t> </a:t>
            </a:r>
            <a:r>
              <a:rPr lang="en-US" sz="2800" dirty="0" err="1"/>
              <a:t>edinilen</a:t>
            </a:r>
            <a:r>
              <a:rPr lang="en-US" sz="2800" dirty="0"/>
              <a:t> firma </a:t>
            </a:r>
            <a:r>
              <a:rPr lang="en-US" sz="2800" dirty="0" err="1"/>
              <a:t>yardımı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bilgisayara</a:t>
            </a:r>
            <a:r>
              <a:rPr lang="en-US" sz="2800" dirty="0"/>
              <a:t> </a:t>
            </a:r>
            <a:r>
              <a:rPr lang="en-US" sz="2800" dirty="0" err="1"/>
              <a:t>kurulmuş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kullanılabilir</a:t>
            </a:r>
            <a:r>
              <a:rPr lang="en-US" sz="2800" dirty="0"/>
              <a:t> hale </a:t>
            </a:r>
            <a:r>
              <a:rPr lang="en-US" sz="2800" dirty="0" err="1"/>
              <a:t>getirilmiş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, UYAP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 smtClean="0"/>
              <a:t>Editörü’nün</a:t>
            </a:r>
            <a:r>
              <a:rPr lang="en-US" sz="2800" dirty="0" smtClean="0"/>
              <a:t> </a:t>
            </a:r>
            <a:r>
              <a:rPr lang="en-US" sz="2800" dirty="0"/>
              <a:t>e-</a:t>
            </a:r>
            <a:r>
              <a:rPr lang="en-US" sz="2800" dirty="0" err="1"/>
              <a:t>imza</a:t>
            </a:r>
            <a:r>
              <a:rPr lang="en-US" sz="2800" dirty="0"/>
              <a:t> </a:t>
            </a:r>
            <a:r>
              <a:rPr lang="en-US" sz="2800" dirty="0" err="1"/>
              <a:t>destekli</a:t>
            </a:r>
            <a:r>
              <a:rPr lang="en-US" sz="2800" dirty="0"/>
              <a:t> son </a:t>
            </a:r>
            <a:r>
              <a:rPr lang="en-US" sz="2800" dirty="0" err="1"/>
              <a:t>sürümünün</a:t>
            </a: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http://www.UYAP.gov.tr/</a:t>
            </a:r>
            <a:r>
              <a:rPr lang="en-US" sz="2800" dirty="0"/>
              <a:t> UYAP.zip </a:t>
            </a:r>
            <a:r>
              <a:rPr lang="en-US" sz="2800" dirty="0" err="1"/>
              <a:t>bağlantısından</a:t>
            </a:r>
            <a:r>
              <a:rPr lang="en-US" sz="2800" dirty="0"/>
              <a:t> </a:t>
            </a:r>
            <a:r>
              <a:rPr lang="en-US" sz="2800" dirty="0" err="1"/>
              <a:t>indirilerek</a:t>
            </a:r>
            <a:r>
              <a:rPr lang="en-US" sz="2800" dirty="0"/>
              <a:t> </a:t>
            </a:r>
            <a:r>
              <a:rPr lang="en-US" sz="2800" dirty="0" err="1"/>
              <a:t>sisteminize</a:t>
            </a:r>
            <a:r>
              <a:rPr lang="en-US" sz="2800" dirty="0"/>
              <a:t> </a:t>
            </a:r>
            <a:r>
              <a:rPr lang="en-US" sz="2800" dirty="0" err="1"/>
              <a:t>kurulmuş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51147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Bu </a:t>
            </a:r>
            <a:r>
              <a:rPr lang="en-US" sz="2400" dirty="0" err="1"/>
              <a:t>bölümde</a:t>
            </a:r>
            <a:r>
              <a:rPr lang="en-US" sz="2400" dirty="0"/>
              <a:t>, </a:t>
            </a:r>
            <a:r>
              <a:rPr lang="en-US" sz="2400" dirty="0" err="1"/>
              <a:t>yapılacak</a:t>
            </a:r>
            <a:r>
              <a:rPr lang="en-US" sz="2400" dirty="0"/>
              <a:t> </a:t>
            </a:r>
            <a:r>
              <a:rPr lang="en-US" sz="2400" dirty="0" err="1"/>
              <a:t>işlemler</a:t>
            </a:r>
            <a:r>
              <a:rPr lang="en-US" sz="2400" dirty="0"/>
              <a:t> </a:t>
            </a:r>
            <a:r>
              <a:rPr lang="en-US" sz="2400" dirty="0" err="1"/>
              <a:t>ekran</a:t>
            </a:r>
            <a:r>
              <a:rPr lang="en-US" sz="2400" dirty="0"/>
              <a:t> </a:t>
            </a:r>
            <a:r>
              <a:rPr lang="en-US" sz="2400" dirty="0" err="1"/>
              <a:t>sırasına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takip</a:t>
            </a:r>
            <a:r>
              <a:rPr lang="en-US" sz="2400" dirty="0"/>
              <a:t> </a:t>
            </a:r>
            <a:r>
              <a:rPr lang="en-US" sz="2400" dirty="0" err="1"/>
              <a:t>edilerek</a:t>
            </a:r>
            <a:r>
              <a:rPr lang="en-US" sz="2400" dirty="0"/>
              <a:t> </a:t>
            </a:r>
            <a:r>
              <a:rPr lang="en-US" sz="2400" dirty="0" err="1" smtClean="0"/>
              <a:t>gösterilmiştir</a:t>
            </a:r>
            <a:r>
              <a:rPr lang="en-US" sz="2400" dirty="0"/>
              <a:t>. E-</a:t>
            </a:r>
            <a:r>
              <a:rPr lang="en-US" sz="2400" dirty="0" err="1"/>
              <a:t>Dava</a:t>
            </a:r>
            <a:r>
              <a:rPr lang="en-US" sz="2400" dirty="0"/>
              <a:t> </a:t>
            </a:r>
            <a:r>
              <a:rPr lang="en-US" sz="2400" dirty="0" err="1"/>
              <a:t>açabilmek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öncelikle</a:t>
            </a:r>
            <a:r>
              <a:rPr lang="en-US" sz="2400" dirty="0"/>
              <a:t> UYAP </a:t>
            </a:r>
            <a:r>
              <a:rPr lang="en-US" sz="2400" dirty="0" err="1"/>
              <a:t>Avukat</a:t>
            </a:r>
            <a:r>
              <a:rPr lang="en-US" sz="2400" dirty="0"/>
              <a:t> Portal’ a </a:t>
            </a:r>
            <a:r>
              <a:rPr lang="en-US" sz="2400" dirty="0" err="1"/>
              <a:t>giriş</a:t>
            </a:r>
            <a:r>
              <a:rPr lang="en-US" sz="2400" dirty="0"/>
              <a:t> </a:t>
            </a:r>
            <a:r>
              <a:rPr lang="en-US" sz="2400" dirty="0" err="1"/>
              <a:t>yapılması</a:t>
            </a:r>
            <a:r>
              <a:rPr lang="en-US" sz="2400" dirty="0"/>
              <a:t> </a:t>
            </a:r>
            <a:r>
              <a:rPr lang="en-US" sz="2400" dirty="0" err="1"/>
              <a:t>gerekir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i="1" dirty="0" err="1"/>
              <a:t>Portala</a:t>
            </a:r>
            <a:r>
              <a:rPr lang="en-US" sz="2400" b="1" i="1" dirty="0"/>
              <a:t> </a:t>
            </a:r>
            <a:r>
              <a:rPr lang="en-US" sz="2400" b="1" i="1" dirty="0" err="1"/>
              <a:t>Giriş</a:t>
            </a:r>
            <a:r>
              <a:rPr lang="en-US" sz="2400" b="1" i="1" dirty="0"/>
              <a:t>: </a:t>
            </a:r>
            <a:r>
              <a:rPr lang="en-US" sz="2400" dirty="0" err="1"/>
              <a:t>Önceden</a:t>
            </a:r>
            <a:r>
              <a:rPr lang="en-US" sz="2400" dirty="0"/>
              <a:t> </a:t>
            </a:r>
            <a:r>
              <a:rPr lang="en-US" sz="2400" dirty="0" err="1"/>
              <a:t>kurulmuş</a:t>
            </a:r>
            <a:r>
              <a:rPr lang="en-US" sz="2400" dirty="0"/>
              <a:t> </a:t>
            </a:r>
            <a:r>
              <a:rPr lang="en-US" sz="2400" dirty="0" err="1"/>
              <a:t>sunucu</a:t>
            </a:r>
            <a:r>
              <a:rPr lang="en-US" sz="2400" dirty="0"/>
              <a:t> </a:t>
            </a:r>
            <a:r>
              <a:rPr lang="en-US" sz="2400" dirty="0" err="1"/>
              <a:t>kimlik</a:t>
            </a:r>
            <a:r>
              <a:rPr lang="en-US" sz="2400" dirty="0"/>
              <a:t> </a:t>
            </a:r>
            <a:r>
              <a:rPr lang="en-US" sz="2400" dirty="0" err="1"/>
              <a:t>doğrulama</a:t>
            </a:r>
            <a:r>
              <a:rPr lang="en-US" sz="2400" dirty="0"/>
              <a:t> </a:t>
            </a:r>
            <a:r>
              <a:rPr lang="en-US" sz="2400" dirty="0" err="1" smtClean="0"/>
              <a:t>serti</a:t>
            </a:r>
            <a:r>
              <a:rPr lang="tr-TR" sz="2400" dirty="0" smtClean="0"/>
              <a:t>fi</a:t>
            </a:r>
            <a:r>
              <a:rPr lang="en-US" sz="2400" dirty="0" err="1" smtClean="0"/>
              <a:t>kası</a:t>
            </a:r>
            <a:r>
              <a:rPr lang="tr-TR" sz="2400" dirty="0" smtClean="0"/>
              <a:t> </a:t>
            </a:r>
            <a:r>
              <a:rPr lang="en-US" sz="2400" dirty="0" err="1" smtClean="0"/>
              <a:t>ile</a:t>
            </a:r>
            <a:r>
              <a:rPr lang="tr-TR" sz="2400" dirty="0" smtClean="0"/>
              <a:t> </a:t>
            </a:r>
            <a:r>
              <a:rPr lang="en-US" sz="2400" dirty="0" err="1" smtClean="0"/>
              <a:t>Portala</a:t>
            </a:r>
            <a:r>
              <a:rPr lang="en-US" sz="2400" dirty="0" smtClean="0"/>
              <a:t> </a:t>
            </a:r>
            <a:r>
              <a:rPr lang="en-US" sz="2400" dirty="0" err="1"/>
              <a:t>giriş</a:t>
            </a:r>
            <a:r>
              <a:rPr lang="en-US" sz="2400" dirty="0"/>
              <a:t> </a:t>
            </a:r>
            <a:r>
              <a:rPr lang="en-US" sz="2400" dirty="0" err="1"/>
              <a:t>yapıldıktan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menüden</a:t>
            </a:r>
            <a:r>
              <a:rPr lang="en-US" sz="2400" dirty="0"/>
              <a:t> “</a:t>
            </a:r>
            <a:r>
              <a:rPr lang="en-US" sz="2400" dirty="0" err="1"/>
              <a:t>Dava</a:t>
            </a:r>
            <a:r>
              <a:rPr lang="en-US" sz="2400" dirty="0"/>
              <a:t> </a:t>
            </a:r>
            <a:r>
              <a:rPr lang="en-US" sz="2400" dirty="0" err="1"/>
              <a:t>Açılış</a:t>
            </a:r>
            <a:r>
              <a:rPr lang="en-US" sz="2400" dirty="0"/>
              <a:t>” </a:t>
            </a:r>
            <a:r>
              <a:rPr lang="en-US" sz="2400" dirty="0" err="1"/>
              <a:t>bağlantısı</a:t>
            </a:r>
            <a:r>
              <a:rPr lang="en-US" sz="2400" dirty="0"/>
              <a:t> </a:t>
            </a:r>
            <a:r>
              <a:rPr lang="en-US" sz="2400" dirty="0" err="1"/>
              <a:t>takip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b="1" i="1" dirty="0" err="1"/>
              <a:t>Davanın</a:t>
            </a:r>
            <a:r>
              <a:rPr lang="en-US" sz="2400" b="1" i="1" dirty="0"/>
              <a:t> </a:t>
            </a:r>
            <a:r>
              <a:rPr lang="en-US" sz="2400" b="1" i="1" dirty="0" err="1"/>
              <a:t>Açılacağı</a:t>
            </a:r>
            <a:r>
              <a:rPr lang="en-US" sz="2400" b="1" i="1" dirty="0"/>
              <a:t> İl </a:t>
            </a:r>
            <a:r>
              <a:rPr lang="en-US" sz="2400" b="1" i="1" dirty="0" err="1"/>
              <a:t>ve</a:t>
            </a:r>
            <a:r>
              <a:rPr lang="en-US" sz="2400" b="1" i="1" dirty="0"/>
              <a:t> </a:t>
            </a:r>
            <a:r>
              <a:rPr lang="en-US" sz="2400" b="1" i="1" dirty="0" err="1"/>
              <a:t>Adliye</a:t>
            </a:r>
            <a:r>
              <a:rPr lang="en-US" sz="2400" b="1" i="1" dirty="0"/>
              <a:t> </a:t>
            </a:r>
            <a:r>
              <a:rPr lang="en-US" sz="2400" b="1" i="1" dirty="0" err="1"/>
              <a:t>Seçimi</a:t>
            </a:r>
            <a:r>
              <a:rPr lang="en-US" sz="2400" b="1" i="1" dirty="0"/>
              <a:t>:</a:t>
            </a:r>
            <a:r>
              <a:rPr lang="en-US" sz="2400" i="1" dirty="0"/>
              <a:t> </a:t>
            </a:r>
            <a:r>
              <a:rPr lang="en-US" sz="2400" dirty="0" err="1"/>
              <a:t>Öncelikle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</a:t>
            </a:r>
            <a:r>
              <a:rPr lang="en-US" sz="2400" dirty="0" err="1"/>
              <a:t>türünün</a:t>
            </a:r>
            <a:r>
              <a:rPr lang="en-US" sz="2400" dirty="0"/>
              <a:t> </a:t>
            </a:r>
            <a:r>
              <a:rPr lang="en-US" sz="2400" dirty="0" err="1" smtClean="0"/>
              <a:t>seçilmesi</a:t>
            </a:r>
            <a:r>
              <a:rPr lang="en-US" sz="2400" dirty="0" smtClean="0"/>
              <a:t> </a:t>
            </a:r>
            <a:r>
              <a:rPr lang="en-US" sz="2400" dirty="0" err="1"/>
              <a:t>gerekeceğinden</a:t>
            </a:r>
            <a:r>
              <a:rPr lang="en-US" sz="2400" dirty="0"/>
              <a:t> “</a:t>
            </a:r>
            <a:r>
              <a:rPr lang="en-US" sz="2400" dirty="0" err="1"/>
              <a:t>Yeni</a:t>
            </a:r>
            <a:r>
              <a:rPr lang="en-US" sz="2400" dirty="0"/>
              <a:t> </a:t>
            </a:r>
            <a:r>
              <a:rPr lang="en-US" sz="2400" dirty="0" err="1"/>
              <a:t>Dava</a:t>
            </a:r>
            <a:r>
              <a:rPr lang="en-US" sz="2400" dirty="0"/>
              <a:t> </a:t>
            </a:r>
            <a:r>
              <a:rPr lang="en-US" sz="2400" dirty="0" err="1"/>
              <a:t>Açılış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Harçlandırma</a:t>
            </a:r>
            <a:r>
              <a:rPr lang="en-US" sz="2400" dirty="0"/>
              <a:t>” </a:t>
            </a:r>
            <a:r>
              <a:rPr lang="en-US" sz="2400" dirty="0" err="1"/>
              <a:t>seçeneğini</a:t>
            </a:r>
            <a:r>
              <a:rPr lang="en-US" sz="2400" dirty="0"/>
              <a:t> </a:t>
            </a:r>
            <a:r>
              <a:rPr lang="en-US" sz="2400" dirty="0" err="1"/>
              <a:t>seçtikten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davanın</a:t>
            </a:r>
            <a:r>
              <a:rPr lang="en-US" sz="2400" dirty="0"/>
              <a:t> </a:t>
            </a:r>
            <a:r>
              <a:rPr lang="en-US" sz="2400" dirty="0" err="1"/>
              <a:t>açılacağı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adliye</a:t>
            </a:r>
            <a:r>
              <a:rPr lang="en-US" sz="2400" dirty="0"/>
              <a:t> </a:t>
            </a:r>
            <a:r>
              <a:rPr lang="en-US" sz="2400" dirty="0" err="1"/>
              <a:t>seçilerek</a:t>
            </a:r>
            <a:r>
              <a:rPr lang="en-US" sz="2400" dirty="0"/>
              <a:t> “</a:t>
            </a:r>
            <a:r>
              <a:rPr lang="en-US" sz="2400" dirty="0" err="1"/>
              <a:t>Devam</a:t>
            </a:r>
            <a:r>
              <a:rPr lang="en-US" sz="2400" dirty="0"/>
              <a:t>” </a:t>
            </a:r>
            <a:r>
              <a:rPr lang="en-US" sz="2400" dirty="0" err="1"/>
              <a:t>butonunu</a:t>
            </a:r>
            <a:r>
              <a:rPr lang="en-US" sz="2400" dirty="0"/>
              <a:t>   </a:t>
            </a:r>
            <a:r>
              <a:rPr lang="en-US" sz="2400" dirty="0" err="1"/>
              <a:t>tıklanır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281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334000"/>
          </a:xfrm>
        </p:spPr>
        <p:txBody>
          <a:bodyPr>
            <a:noAutofit/>
          </a:bodyPr>
          <a:lstStyle/>
          <a:p>
            <a:pPr lvl="0" algn="just"/>
            <a:r>
              <a:rPr lang="en-US" sz="2800" b="1" i="1" dirty="0" err="1"/>
              <a:t>Davanın</a:t>
            </a:r>
            <a:r>
              <a:rPr lang="en-US" sz="2800" b="1" i="1" dirty="0"/>
              <a:t> </a:t>
            </a:r>
            <a:r>
              <a:rPr lang="en-US" sz="2800" b="1" i="1" dirty="0" err="1"/>
              <a:t>Açılacağı</a:t>
            </a:r>
            <a:r>
              <a:rPr lang="en-US" sz="2800" b="1" i="1" dirty="0"/>
              <a:t> </a:t>
            </a:r>
            <a:r>
              <a:rPr lang="en-US" sz="2800" b="1" i="1" dirty="0" err="1"/>
              <a:t>Mahkeme</a:t>
            </a:r>
            <a:r>
              <a:rPr lang="en-US" sz="2800" b="1" i="1" dirty="0"/>
              <a:t> </a:t>
            </a:r>
            <a:r>
              <a:rPr lang="en-US" sz="2800" b="1" i="1" dirty="0" err="1"/>
              <a:t>ve</a:t>
            </a:r>
            <a:r>
              <a:rPr lang="en-US" sz="2800" b="1" i="1" dirty="0"/>
              <a:t> </a:t>
            </a:r>
            <a:r>
              <a:rPr lang="en-US" sz="2800" b="1" i="1" dirty="0" err="1"/>
              <a:t>Dava</a:t>
            </a:r>
            <a:r>
              <a:rPr lang="en-US" sz="2800" b="1" i="1" dirty="0"/>
              <a:t> </a:t>
            </a:r>
            <a:r>
              <a:rPr lang="en-US" sz="2800" b="1" i="1" dirty="0" err="1"/>
              <a:t>Türü</a:t>
            </a:r>
            <a:r>
              <a:rPr lang="en-US" sz="2800" b="1" i="1" dirty="0"/>
              <a:t> </a:t>
            </a:r>
            <a:r>
              <a:rPr lang="en-US" sz="2800" b="1" i="1" dirty="0" err="1"/>
              <a:t>Seçimi</a:t>
            </a:r>
            <a:r>
              <a:rPr lang="en-US" sz="2800" b="1" i="1" dirty="0"/>
              <a:t>:</a:t>
            </a:r>
            <a:r>
              <a:rPr lang="en-US" sz="2800" i="1" dirty="0"/>
              <a:t> </a:t>
            </a:r>
            <a:r>
              <a:rPr lang="en-US" sz="2800" dirty="0"/>
              <a:t>Bu </a:t>
            </a:r>
            <a:r>
              <a:rPr lang="en-US" sz="2800" dirty="0" err="1"/>
              <a:t>bölümde</a:t>
            </a:r>
            <a:r>
              <a:rPr lang="en-US" sz="2800" dirty="0"/>
              <a:t>,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hitaben</a:t>
            </a:r>
            <a:r>
              <a:rPr lang="en-US" sz="2800" dirty="0"/>
              <a:t> </a:t>
            </a:r>
            <a:r>
              <a:rPr lang="en-US" sz="2800" dirty="0" err="1"/>
              <a:t>yazılmış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o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 smtClean="0"/>
              <a:t>seçilir</a:t>
            </a:r>
            <a:r>
              <a:rPr lang="en-US" sz="2800" dirty="0"/>
              <a:t>.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seçiminden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seçili</a:t>
            </a:r>
            <a:r>
              <a:rPr lang="en-US" sz="2800" dirty="0"/>
              <a:t> </a:t>
            </a:r>
            <a:r>
              <a:rPr lang="tr-TR" sz="2800" dirty="0" smtClean="0"/>
              <a:t>m</a:t>
            </a:r>
            <a:r>
              <a:rPr lang="en-US" sz="2800" dirty="0" err="1" smtClean="0"/>
              <a:t>ahkemenin</a:t>
            </a:r>
            <a:r>
              <a:rPr lang="en-US" sz="2800" dirty="0" smtClean="0"/>
              <a:t> </a:t>
            </a:r>
            <a:r>
              <a:rPr lang="en-US" sz="2800" dirty="0" err="1"/>
              <a:t>görevine</a:t>
            </a:r>
            <a:r>
              <a:rPr lang="en-US" sz="2800" dirty="0"/>
              <a:t> </a:t>
            </a:r>
            <a:r>
              <a:rPr lang="en-US" sz="2800" dirty="0" err="1"/>
              <a:t>giren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türleri</a:t>
            </a:r>
            <a:r>
              <a:rPr lang="en-US" sz="2800" dirty="0"/>
              <a:t> alt </a:t>
            </a:r>
            <a:r>
              <a:rPr lang="en-US" sz="2800" dirty="0" err="1"/>
              <a:t>kısımda</a:t>
            </a:r>
            <a:r>
              <a:rPr lang="en-US" sz="2800" dirty="0"/>
              <a:t> </a:t>
            </a:r>
            <a:r>
              <a:rPr lang="en-US" sz="2800" dirty="0" err="1"/>
              <a:t>listelenecektir</a:t>
            </a:r>
            <a:r>
              <a:rPr lang="en-US" sz="2800" dirty="0"/>
              <a:t>. </a:t>
            </a:r>
            <a:r>
              <a:rPr lang="en-US" sz="2800" dirty="0" err="1"/>
              <a:t>Listeden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/>
              <a:t>seçilerek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/>
              <a:t>Ekle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.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sağ</a:t>
            </a:r>
            <a:r>
              <a:rPr lang="en-US" sz="2800" dirty="0"/>
              <a:t> </a:t>
            </a:r>
            <a:r>
              <a:rPr lang="en-US" sz="2800" dirty="0" err="1"/>
              <a:t>kısımda</a:t>
            </a:r>
            <a:r>
              <a:rPr lang="en-US" sz="2800" dirty="0"/>
              <a:t> </a:t>
            </a:r>
            <a:r>
              <a:rPr lang="en-US" sz="2800" dirty="0" err="1"/>
              <a:t>seçilen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 smtClean="0"/>
              <a:t>görüntülendiğinde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İleri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tıklanarak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/>
              <a:t>ekrana</a:t>
            </a:r>
            <a:r>
              <a:rPr lang="en-US" sz="2800" dirty="0"/>
              <a:t>   </a:t>
            </a:r>
            <a:r>
              <a:rPr lang="en-US" sz="2800" dirty="0" err="1" smtClean="0"/>
              <a:t>geçilir</a:t>
            </a:r>
            <a:r>
              <a:rPr lang="en-US" sz="2000" dirty="0" smtClean="0"/>
              <a:t>.</a:t>
            </a:r>
            <a:endParaRPr lang="tr-TR" sz="2000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174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334000"/>
          </a:xfrm>
        </p:spPr>
        <p:txBody>
          <a:bodyPr>
            <a:noAutofit/>
          </a:bodyPr>
          <a:lstStyle/>
          <a:p>
            <a:pPr lvl="0" algn="just"/>
            <a:r>
              <a:rPr lang="en-US" sz="2600" b="1" i="1" dirty="0" err="1"/>
              <a:t>Taraf</a:t>
            </a:r>
            <a:r>
              <a:rPr lang="en-US" sz="2600" b="1" i="1" dirty="0"/>
              <a:t> </a:t>
            </a:r>
            <a:r>
              <a:rPr lang="en-US" sz="2600" b="1" i="1" dirty="0" err="1"/>
              <a:t>Bilgilerinin</a:t>
            </a:r>
            <a:r>
              <a:rPr lang="en-US" sz="2600" b="1" i="1" dirty="0"/>
              <a:t> </a:t>
            </a:r>
            <a:r>
              <a:rPr lang="en-US" sz="2600" b="1" i="1" dirty="0" err="1"/>
              <a:t>Girilmesi</a:t>
            </a:r>
            <a:r>
              <a:rPr lang="en-US" sz="2600" b="1" i="1" dirty="0"/>
              <a:t>:</a:t>
            </a:r>
            <a:r>
              <a:rPr lang="en-US" sz="2600" i="1" dirty="0"/>
              <a:t> </a:t>
            </a:r>
            <a:r>
              <a:rPr lang="en-US" sz="2600" dirty="0"/>
              <a:t>Bu </a:t>
            </a:r>
            <a:r>
              <a:rPr lang="en-US" sz="2600" dirty="0" err="1"/>
              <a:t>bölümde</a:t>
            </a:r>
            <a:r>
              <a:rPr lang="en-US" sz="2600" dirty="0"/>
              <a:t>, </a:t>
            </a:r>
            <a:r>
              <a:rPr lang="en-US" sz="2600" dirty="0" err="1"/>
              <a:t>davanın</a:t>
            </a:r>
            <a:r>
              <a:rPr lang="en-US" sz="2600" dirty="0"/>
              <a:t> </a:t>
            </a:r>
            <a:r>
              <a:rPr lang="en-US" sz="2600" dirty="0" err="1"/>
              <a:t>tarafının</a:t>
            </a:r>
            <a:r>
              <a:rPr lang="en-US" sz="2600" dirty="0"/>
              <a:t> </a:t>
            </a:r>
            <a:r>
              <a:rPr lang="en-US" sz="2600" dirty="0" err="1"/>
              <a:t>sıfatı</a:t>
            </a:r>
            <a:r>
              <a:rPr lang="en-US" sz="2600" dirty="0"/>
              <a:t> (</a:t>
            </a:r>
            <a:r>
              <a:rPr lang="en-US" sz="2600" dirty="0" err="1"/>
              <a:t>davacı,davalı</a:t>
            </a:r>
            <a:r>
              <a:rPr lang="en-US" sz="2600" dirty="0"/>
              <a:t> vs.) </a:t>
            </a:r>
            <a:r>
              <a:rPr lang="en-US" sz="2600" dirty="0" err="1"/>
              <a:t>girildikten</a:t>
            </a:r>
            <a:r>
              <a:rPr lang="en-US" sz="2600" dirty="0"/>
              <a:t> </a:t>
            </a:r>
            <a:r>
              <a:rPr lang="en-US" sz="2600" dirty="0" err="1"/>
              <a:t>sonra</a:t>
            </a:r>
            <a:r>
              <a:rPr lang="en-US" sz="2600" dirty="0"/>
              <a:t> </a:t>
            </a:r>
            <a:r>
              <a:rPr lang="en-US" sz="2600" dirty="0" err="1"/>
              <a:t>biliniyorsa</a:t>
            </a:r>
            <a:r>
              <a:rPr lang="en-US" sz="2600" dirty="0"/>
              <a:t> </a:t>
            </a:r>
            <a:r>
              <a:rPr lang="en-US" sz="2600" dirty="0" err="1"/>
              <a:t>tarafın</a:t>
            </a:r>
            <a:r>
              <a:rPr lang="en-US" sz="2600" dirty="0"/>
              <a:t> TC </a:t>
            </a:r>
            <a:r>
              <a:rPr lang="en-US" sz="2600" dirty="0" err="1"/>
              <a:t>kimlik</a:t>
            </a:r>
            <a:r>
              <a:rPr lang="en-US" sz="2600" dirty="0"/>
              <a:t> </a:t>
            </a:r>
            <a:r>
              <a:rPr lang="en-US" sz="2600" dirty="0" err="1"/>
              <a:t>numarası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kısma</a:t>
            </a:r>
            <a:r>
              <a:rPr lang="en-US" sz="2600" dirty="0"/>
              <a:t> </a:t>
            </a:r>
            <a:r>
              <a:rPr lang="en-US" sz="2600" dirty="0" err="1"/>
              <a:t>girilerek</a:t>
            </a:r>
            <a:r>
              <a:rPr lang="en-US" sz="2600" dirty="0"/>
              <a:t> </a:t>
            </a:r>
            <a:r>
              <a:rPr lang="en-US" sz="2600" dirty="0" err="1"/>
              <a:t>sorgulama</a:t>
            </a:r>
            <a:r>
              <a:rPr lang="en-US" sz="2600" dirty="0"/>
              <a:t> </a:t>
            </a:r>
            <a:r>
              <a:rPr lang="en-US" sz="2600" dirty="0" err="1"/>
              <a:t>yapılır</a:t>
            </a:r>
            <a:r>
              <a:rPr lang="en-US" sz="2600" dirty="0"/>
              <a:t>, </a:t>
            </a:r>
            <a:r>
              <a:rPr lang="en-US" sz="2600" dirty="0" err="1"/>
              <a:t>açılan</a:t>
            </a:r>
            <a:r>
              <a:rPr lang="en-US" sz="2600" dirty="0"/>
              <a:t> </a:t>
            </a:r>
            <a:r>
              <a:rPr lang="en-US" sz="2600" dirty="0" err="1"/>
              <a:t>ekranda</a:t>
            </a:r>
            <a:r>
              <a:rPr lang="en-US" sz="2600" dirty="0"/>
              <a:t> MERNİS’ ten </a:t>
            </a:r>
            <a:r>
              <a:rPr lang="en-US" sz="2600" dirty="0" err="1"/>
              <a:t>alınan</a:t>
            </a:r>
            <a:r>
              <a:rPr lang="en-US" sz="2600" dirty="0"/>
              <a:t> </a:t>
            </a:r>
            <a:r>
              <a:rPr lang="en-US" sz="2600" dirty="0" err="1"/>
              <a:t>kimlik</a:t>
            </a:r>
            <a:r>
              <a:rPr lang="en-US" sz="2600" dirty="0"/>
              <a:t> </a:t>
            </a:r>
            <a:r>
              <a:rPr lang="en-US" sz="2600" dirty="0" err="1"/>
              <a:t>bilgileri</a:t>
            </a:r>
            <a:r>
              <a:rPr lang="en-US" sz="2600" dirty="0"/>
              <a:t> </a:t>
            </a:r>
            <a:r>
              <a:rPr lang="en-US" sz="2600" dirty="0" err="1"/>
              <a:t>görüntülenir</a:t>
            </a:r>
            <a:r>
              <a:rPr lang="en-US" sz="2600" dirty="0"/>
              <a:t>. Bu </a:t>
            </a:r>
            <a:r>
              <a:rPr lang="en-US" sz="2600" dirty="0" err="1"/>
              <a:t>bilgiler</a:t>
            </a:r>
            <a:r>
              <a:rPr lang="en-US" sz="2600" dirty="0"/>
              <a:t> </a:t>
            </a:r>
            <a:r>
              <a:rPr lang="en-US" sz="2600" dirty="0" err="1"/>
              <a:t>doğru</a:t>
            </a:r>
            <a:r>
              <a:rPr lang="en-US" sz="2600" dirty="0"/>
              <a:t> </a:t>
            </a:r>
            <a:r>
              <a:rPr lang="en-US" sz="2600" dirty="0" err="1"/>
              <a:t>ise</a:t>
            </a:r>
            <a:r>
              <a:rPr lang="en-US" sz="2600" dirty="0"/>
              <a:t> </a:t>
            </a:r>
            <a:r>
              <a:rPr lang="en-US" sz="2600" dirty="0" err="1"/>
              <a:t>taraf</a:t>
            </a:r>
            <a:r>
              <a:rPr lang="en-US" sz="2600" dirty="0"/>
              <a:t> </a:t>
            </a:r>
            <a:r>
              <a:rPr lang="en-US" sz="2600" dirty="0" err="1"/>
              <a:t>seçilerek</a:t>
            </a:r>
            <a:r>
              <a:rPr lang="en-US" sz="2600" dirty="0"/>
              <a:t> </a:t>
            </a:r>
            <a:r>
              <a:rPr lang="en-US" sz="2600" dirty="0" err="1"/>
              <a:t>eklenir</a:t>
            </a:r>
            <a:r>
              <a:rPr lang="en-US" sz="2600" dirty="0"/>
              <a:t>. </a:t>
            </a:r>
            <a:r>
              <a:rPr lang="en-US" sz="2600" dirty="0" err="1"/>
              <a:t>Şayet</a:t>
            </a:r>
            <a:r>
              <a:rPr lang="en-US" sz="2600" dirty="0"/>
              <a:t> </a:t>
            </a:r>
            <a:r>
              <a:rPr lang="en-US" sz="2600" dirty="0" err="1"/>
              <a:t>davanın</a:t>
            </a:r>
            <a:r>
              <a:rPr lang="en-US" sz="2600" dirty="0"/>
              <a:t> </a:t>
            </a:r>
            <a:r>
              <a:rPr lang="en-US" sz="2600" dirty="0" err="1"/>
              <a:t>taraşarının</a:t>
            </a:r>
            <a:r>
              <a:rPr lang="en-US" sz="2600" dirty="0"/>
              <a:t> TC </a:t>
            </a:r>
            <a:r>
              <a:rPr lang="en-US" sz="2600" dirty="0" err="1"/>
              <a:t>Kimlik</a:t>
            </a:r>
            <a:r>
              <a:rPr lang="en-US" sz="2600" dirty="0"/>
              <a:t> </a:t>
            </a:r>
            <a:r>
              <a:rPr lang="en-US" sz="2600" dirty="0" err="1"/>
              <a:t>Numarası</a:t>
            </a:r>
            <a:r>
              <a:rPr lang="en-US" sz="2600" dirty="0"/>
              <a:t> </a:t>
            </a:r>
            <a:r>
              <a:rPr lang="en-US" sz="2600" dirty="0" err="1"/>
              <a:t>bilinmiyorsa</a:t>
            </a:r>
            <a:r>
              <a:rPr lang="en-US" sz="2600" dirty="0"/>
              <a:t> “</a:t>
            </a:r>
            <a:r>
              <a:rPr lang="en-US" sz="2600" dirty="0" err="1"/>
              <a:t>Sorgusuz</a:t>
            </a:r>
            <a:r>
              <a:rPr lang="en-US" sz="2600" dirty="0"/>
              <a:t> </a:t>
            </a:r>
            <a:r>
              <a:rPr lang="en-US" sz="2600" dirty="0" err="1"/>
              <a:t>Giriş</a:t>
            </a:r>
            <a:r>
              <a:rPr lang="en-US" sz="2600" dirty="0"/>
              <a:t>” </a:t>
            </a:r>
            <a:r>
              <a:rPr lang="en-US" sz="2600" dirty="0" err="1"/>
              <a:t>butonu</a:t>
            </a:r>
            <a:r>
              <a:rPr lang="en-US" sz="2600" dirty="0"/>
              <a:t> </a:t>
            </a:r>
            <a:r>
              <a:rPr lang="en-US" sz="2600" dirty="0" err="1"/>
              <a:t>tıklanarak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kutucuklara</a:t>
            </a:r>
            <a:r>
              <a:rPr lang="en-US" sz="2600" dirty="0"/>
              <a:t> </a:t>
            </a:r>
            <a:r>
              <a:rPr lang="en-US" sz="2600" dirty="0" err="1"/>
              <a:t>isim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soy </a:t>
            </a:r>
            <a:r>
              <a:rPr lang="en-US" sz="2600" dirty="0" err="1"/>
              <a:t>isim</a:t>
            </a:r>
            <a:r>
              <a:rPr lang="en-US" sz="2600" dirty="0"/>
              <a:t> </a:t>
            </a:r>
            <a:r>
              <a:rPr lang="en-US" sz="2600" dirty="0" err="1"/>
              <a:t>girilerek</a:t>
            </a:r>
            <a:r>
              <a:rPr lang="en-US" sz="2600" dirty="0"/>
              <a:t> “</a:t>
            </a:r>
            <a:r>
              <a:rPr lang="en-US" sz="2600" dirty="0" err="1"/>
              <a:t>Ekle</a:t>
            </a:r>
            <a:r>
              <a:rPr lang="en-US" sz="2600" dirty="0"/>
              <a:t>” </a:t>
            </a:r>
            <a:r>
              <a:rPr lang="en-US" sz="2600" dirty="0" err="1"/>
              <a:t>butonu</a:t>
            </a:r>
            <a:r>
              <a:rPr lang="en-US" sz="2600" dirty="0"/>
              <a:t> </a:t>
            </a:r>
            <a:r>
              <a:rPr lang="en-US" sz="2600" dirty="0" err="1"/>
              <a:t>tıklandığında</a:t>
            </a:r>
            <a:r>
              <a:rPr lang="en-US" sz="2600" dirty="0"/>
              <a:t> </a:t>
            </a:r>
            <a:r>
              <a:rPr lang="en-US" sz="2600" dirty="0" err="1"/>
              <a:t>taraf</a:t>
            </a:r>
            <a:r>
              <a:rPr lang="en-US" sz="2600" dirty="0"/>
              <a:t> </a:t>
            </a:r>
            <a:r>
              <a:rPr lang="en-US" sz="2600" dirty="0" err="1"/>
              <a:t>listesine</a:t>
            </a:r>
            <a:r>
              <a:rPr lang="en-US" sz="2600" dirty="0"/>
              <a:t> </a:t>
            </a:r>
            <a:r>
              <a:rPr lang="en-US" sz="2600" dirty="0" err="1"/>
              <a:t>eklenir</a:t>
            </a:r>
            <a:r>
              <a:rPr lang="en-US" sz="2600" dirty="0"/>
              <a:t>. </a:t>
            </a:r>
            <a:r>
              <a:rPr lang="en-US" sz="2600" dirty="0" err="1"/>
              <a:t>Aynı</a:t>
            </a:r>
            <a:r>
              <a:rPr lang="en-US" sz="2600" dirty="0"/>
              <a:t> </a:t>
            </a:r>
            <a:r>
              <a:rPr lang="en-US" sz="2600" dirty="0" err="1"/>
              <a:t>işlem</a:t>
            </a:r>
            <a:r>
              <a:rPr lang="en-US" sz="2600" dirty="0"/>
              <a:t> </a:t>
            </a:r>
            <a:r>
              <a:rPr lang="en-US" sz="2600" dirty="0" err="1"/>
              <a:t>açılacak</a:t>
            </a:r>
            <a:r>
              <a:rPr lang="en-US" sz="2600" dirty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/>
              <a:t>davanın</a:t>
            </a:r>
            <a:r>
              <a:rPr lang="en-US" sz="2600" dirty="0"/>
              <a:t> </a:t>
            </a:r>
            <a:r>
              <a:rPr lang="en-US" sz="2600" dirty="0" err="1"/>
              <a:t>davacısı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davalıları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</a:t>
            </a:r>
            <a:r>
              <a:rPr lang="en-US" sz="2600" dirty="0" err="1"/>
              <a:t>ayrı</a:t>
            </a:r>
            <a:r>
              <a:rPr lang="en-US" sz="2600" dirty="0"/>
              <a:t> </a:t>
            </a:r>
            <a:r>
              <a:rPr lang="en-US" sz="2600" dirty="0" err="1"/>
              <a:t>ayrı</a:t>
            </a:r>
            <a:r>
              <a:rPr lang="en-US" sz="2600" dirty="0"/>
              <a:t> </a:t>
            </a:r>
            <a:r>
              <a:rPr lang="en-US" sz="2600" dirty="0" err="1"/>
              <a:t>tekrarlanmalıdır</a:t>
            </a:r>
            <a:r>
              <a:rPr lang="en-US" sz="2600" dirty="0"/>
              <a:t>. </a:t>
            </a:r>
            <a:r>
              <a:rPr lang="en-US" sz="2600" dirty="0" err="1"/>
              <a:t>Taraf</a:t>
            </a:r>
            <a:r>
              <a:rPr lang="en-US" sz="2600" dirty="0"/>
              <a:t> </a:t>
            </a:r>
            <a:r>
              <a:rPr lang="en-US" sz="2600" dirty="0" err="1"/>
              <a:t>bilgilerinin</a:t>
            </a:r>
            <a:r>
              <a:rPr lang="en-US" sz="2600" dirty="0"/>
              <a:t> </a:t>
            </a:r>
            <a:r>
              <a:rPr lang="en-US" sz="2600" dirty="0" err="1"/>
              <a:t>girişi</a:t>
            </a:r>
            <a:r>
              <a:rPr lang="en-US" sz="2600" dirty="0"/>
              <a:t>   </a:t>
            </a:r>
            <a:r>
              <a:rPr lang="en-US" sz="2600" dirty="0" err="1"/>
              <a:t>tamamlandığında</a:t>
            </a:r>
            <a:r>
              <a:rPr lang="en-US" sz="2600" dirty="0"/>
              <a:t> “</a:t>
            </a:r>
            <a:r>
              <a:rPr lang="en-US" sz="2600" dirty="0" err="1"/>
              <a:t>İleri</a:t>
            </a:r>
            <a:r>
              <a:rPr lang="en-US" sz="2600" dirty="0"/>
              <a:t>” </a:t>
            </a:r>
            <a:r>
              <a:rPr lang="en-US" sz="2600" dirty="0" err="1"/>
              <a:t>butonu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sonraki</a:t>
            </a:r>
            <a:r>
              <a:rPr lang="en-US" sz="2600" dirty="0"/>
              <a:t> </a:t>
            </a:r>
            <a:r>
              <a:rPr lang="en-US" sz="2600" dirty="0" err="1"/>
              <a:t>ekrana</a:t>
            </a:r>
            <a:r>
              <a:rPr lang="en-US" sz="2600" dirty="0"/>
              <a:t>  </a:t>
            </a:r>
            <a:r>
              <a:rPr lang="en-US" sz="2600" dirty="0" err="1"/>
              <a:t>geçilir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3409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720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Harç</a:t>
            </a:r>
            <a:r>
              <a:rPr lang="en-US" sz="2800" b="1" i="1" dirty="0"/>
              <a:t> </a:t>
            </a:r>
            <a:r>
              <a:rPr lang="en-US" sz="2800" b="1" i="1" dirty="0" err="1"/>
              <a:t>Hesaplama</a:t>
            </a:r>
            <a:r>
              <a:rPr lang="en-US" sz="2800" b="1" i="1" dirty="0"/>
              <a:t>: </a:t>
            </a:r>
            <a:r>
              <a:rPr lang="en-US" sz="2800" dirty="0"/>
              <a:t>Bu </a:t>
            </a:r>
            <a:r>
              <a:rPr lang="en-US" sz="2800" dirty="0" err="1"/>
              <a:t>bölümde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Faiz</a:t>
            </a:r>
            <a:r>
              <a:rPr lang="en-US" sz="2800" dirty="0"/>
              <a:t> </a:t>
            </a:r>
            <a:r>
              <a:rPr lang="en-US" sz="2800" dirty="0" err="1"/>
              <a:t>Değeri</a:t>
            </a:r>
            <a:r>
              <a:rPr lang="en-US" sz="2800" dirty="0"/>
              <a:t>, </a:t>
            </a:r>
            <a:r>
              <a:rPr lang="en-US" sz="2800" dirty="0" err="1"/>
              <a:t>Davacı</a:t>
            </a:r>
            <a:r>
              <a:rPr lang="en-US" sz="2800" dirty="0"/>
              <a:t>, </a:t>
            </a:r>
            <a:r>
              <a:rPr lang="en-US" sz="2800" dirty="0" err="1" smtClean="0"/>
              <a:t>Davalı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Sayısı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alanlara</a:t>
            </a:r>
            <a:r>
              <a:rPr lang="en-US" sz="2800" dirty="0"/>
              <a:t> </a:t>
            </a:r>
            <a:r>
              <a:rPr lang="en-US" sz="2800" dirty="0" err="1"/>
              <a:t>girildikten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“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Miktarı</a:t>
            </a:r>
            <a:r>
              <a:rPr lang="en-US" sz="2800" dirty="0"/>
              <a:t> </a:t>
            </a:r>
            <a:r>
              <a:rPr lang="en-US" sz="2800" dirty="0" err="1"/>
              <a:t>Hesapla</a:t>
            </a:r>
            <a:r>
              <a:rPr lang="en-US" sz="2800" dirty="0"/>
              <a:t>” </a:t>
            </a:r>
            <a:r>
              <a:rPr lang="en-US" sz="2800" dirty="0" err="1" smtClean="0"/>
              <a:t>butonu</a:t>
            </a:r>
            <a:r>
              <a:rPr lang="en-US" sz="2800" dirty="0" smtClean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. “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Miktarı</a:t>
            </a:r>
            <a:r>
              <a:rPr lang="en-US" sz="2800" dirty="0"/>
              <a:t> </a:t>
            </a:r>
            <a:r>
              <a:rPr lang="en-US" sz="2800" dirty="0" err="1"/>
              <a:t>Hesapla</a:t>
            </a:r>
            <a:r>
              <a:rPr lang="en-US" sz="2800" dirty="0"/>
              <a:t>” </a:t>
            </a:r>
            <a:r>
              <a:rPr lang="en-US" sz="2800" dirty="0" err="1"/>
              <a:t>bağlantısı</a:t>
            </a:r>
            <a:r>
              <a:rPr lang="en-US" sz="2800" dirty="0"/>
              <a:t> </a:t>
            </a:r>
            <a:r>
              <a:rPr lang="en-US" sz="2800" dirty="0" err="1"/>
              <a:t>tıklandığında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pencerede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/>
              <a:t>bilgilere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hesaplanan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miktarı</a:t>
            </a:r>
            <a:r>
              <a:rPr lang="en-US" sz="2800" dirty="0"/>
              <a:t> </a:t>
            </a:r>
            <a:r>
              <a:rPr lang="en-US" sz="2800" dirty="0" err="1" smtClean="0"/>
              <a:t>görüntülenir</a:t>
            </a:r>
            <a:r>
              <a:rPr lang="en-US" sz="2800" dirty="0"/>
              <a:t>. </a:t>
            </a:r>
            <a:r>
              <a:rPr lang="en-US" sz="2800" dirty="0" err="1"/>
              <a:t>Burada</a:t>
            </a:r>
            <a:r>
              <a:rPr lang="en-US" sz="2800" dirty="0"/>
              <a:t> “</a:t>
            </a:r>
            <a:r>
              <a:rPr lang="en-US" sz="2800" dirty="0" err="1"/>
              <a:t>Tamam</a:t>
            </a:r>
            <a:r>
              <a:rPr lang="en-US" sz="2800" dirty="0"/>
              <a:t>” </a:t>
            </a:r>
            <a:r>
              <a:rPr lang="en-US" sz="2800" dirty="0" err="1"/>
              <a:t>seçeneği</a:t>
            </a:r>
            <a:r>
              <a:rPr lang="en-US" sz="2800" dirty="0"/>
              <a:t> </a:t>
            </a:r>
            <a:r>
              <a:rPr lang="en-US" sz="2800" dirty="0" err="1"/>
              <a:t>seçildiğinde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önceki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 smtClean="0"/>
              <a:t>değiştirilemeyecek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alanda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miktarı</a:t>
            </a:r>
            <a:r>
              <a:rPr lang="en-US" sz="2800" dirty="0"/>
              <a:t>   </a:t>
            </a:r>
            <a:r>
              <a:rPr lang="en-US" sz="2800" dirty="0" err="1"/>
              <a:t>görüntülenir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1593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Evrak</a:t>
            </a:r>
            <a:r>
              <a:rPr lang="en-US" sz="2800" b="1" i="1" dirty="0"/>
              <a:t> </a:t>
            </a:r>
            <a:r>
              <a:rPr lang="en-US" sz="2800" b="1" i="1" dirty="0" err="1"/>
              <a:t>Ekleme</a:t>
            </a:r>
            <a:r>
              <a:rPr lang="en-US" sz="2800" b="1" i="1" dirty="0"/>
              <a:t>: </a:t>
            </a:r>
            <a:r>
              <a:rPr lang="en-US" sz="2800" dirty="0" err="1"/>
              <a:t>Yukarıda</a:t>
            </a:r>
            <a:r>
              <a:rPr lang="en-US" sz="2800" dirty="0"/>
              <a:t> </a:t>
            </a:r>
            <a:r>
              <a:rPr lang="en-US" sz="2800" dirty="0" err="1"/>
              <a:t>açıklandığı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NES </a:t>
            </a:r>
            <a:r>
              <a:rPr lang="en-US" sz="2800" dirty="0" err="1" smtClean="0"/>
              <a:t>ile</a:t>
            </a:r>
            <a:r>
              <a:rPr lang="tr-TR" sz="2800" dirty="0" smtClean="0"/>
              <a:t> </a:t>
            </a:r>
            <a:r>
              <a:rPr lang="en-US" sz="2800" dirty="0" err="1" smtClean="0"/>
              <a:t>imzalanan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bölümde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gerekir</a:t>
            </a:r>
            <a:r>
              <a:rPr lang="en-US" sz="2800" dirty="0"/>
              <a:t>. </a:t>
            </a:r>
            <a:r>
              <a:rPr lang="en-US" sz="2800" dirty="0" err="1"/>
              <a:t>Aksi</a:t>
            </a:r>
            <a:r>
              <a:rPr lang="en-US" sz="2800" dirty="0"/>
              <a:t> </a:t>
            </a:r>
            <a:r>
              <a:rPr lang="en-US" sz="2800" dirty="0" err="1"/>
              <a:t>halde</a:t>
            </a:r>
            <a:r>
              <a:rPr lang="en-US" sz="2800" dirty="0"/>
              <a:t> </a:t>
            </a:r>
            <a:r>
              <a:rPr lang="en-US" sz="2800" dirty="0" err="1"/>
              <a:t>bundan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/>
              <a:t>işlemlere</a:t>
            </a:r>
            <a:r>
              <a:rPr lang="en-US" sz="2800" dirty="0"/>
              <a:t>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mümkün</a:t>
            </a:r>
            <a:r>
              <a:rPr lang="en-US" sz="2800" dirty="0"/>
              <a:t> </a:t>
            </a:r>
            <a:r>
              <a:rPr lang="en-US" sz="2800" dirty="0" err="1"/>
              <a:t>olamaz</a:t>
            </a:r>
            <a:r>
              <a:rPr lang="en-US" sz="2800" dirty="0"/>
              <a:t>. </a:t>
            </a:r>
            <a:r>
              <a:rPr lang="en-US" sz="2800" dirty="0" err="1"/>
              <a:t>Öte</a:t>
            </a:r>
            <a:r>
              <a:rPr lang="en-US" sz="2800" dirty="0"/>
              <a:t> </a:t>
            </a:r>
            <a:r>
              <a:rPr lang="en-US" sz="2800" dirty="0" err="1"/>
              <a:t>yandan</a:t>
            </a:r>
            <a:r>
              <a:rPr lang="en-US" sz="2800" dirty="0"/>
              <a:t> NES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imzalanmamış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eklenilse</a:t>
            </a:r>
            <a:r>
              <a:rPr lang="en-US" sz="2800" dirty="0"/>
              <a:t> bile 5070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/>
              <a:t>yasaya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imzasız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edileceğinden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geçerliliği</a:t>
            </a:r>
            <a:r>
              <a:rPr lang="en-US" sz="2800" dirty="0"/>
              <a:t> </a:t>
            </a:r>
            <a:r>
              <a:rPr lang="en-US" sz="2800" dirty="0" err="1"/>
              <a:t>söz</a:t>
            </a:r>
            <a:r>
              <a:rPr lang="en-US" sz="2800" dirty="0"/>
              <a:t> </a:t>
            </a:r>
            <a:r>
              <a:rPr lang="en-US" sz="2800" dirty="0" err="1"/>
              <a:t>konusu</a:t>
            </a:r>
            <a:r>
              <a:rPr lang="en-US" sz="2800" dirty="0"/>
              <a:t> </a:t>
            </a:r>
            <a:r>
              <a:rPr lang="en-US" sz="2800" dirty="0" err="1"/>
              <a:t>olmaz.Tevzi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“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Ekle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seçildiğinde</a:t>
            </a:r>
            <a:r>
              <a:rPr lang="en-US" sz="2800" dirty="0"/>
              <a:t> </a:t>
            </a:r>
            <a:r>
              <a:rPr lang="en-US" sz="2800" dirty="0" err="1"/>
              <a:t>ana</a:t>
            </a:r>
            <a:r>
              <a:rPr lang="en-US" sz="2800" dirty="0"/>
              <a:t> </a:t>
            </a:r>
            <a:r>
              <a:rPr lang="en-US" sz="2800" dirty="0" err="1"/>
              <a:t>ekrandan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pencere</a:t>
            </a:r>
            <a:r>
              <a:rPr lang="en-US" sz="2800" dirty="0"/>
              <a:t> </a:t>
            </a:r>
            <a:r>
              <a:rPr lang="en-US" sz="2800" dirty="0" err="1"/>
              <a:t>açılır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6235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Evrak</a:t>
            </a:r>
            <a:r>
              <a:rPr lang="en-US" sz="2800" b="1" i="1" dirty="0"/>
              <a:t> </a:t>
            </a:r>
            <a:r>
              <a:rPr lang="en-US" sz="2800" b="1" i="1" dirty="0" err="1"/>
              <a:t>Ekleme</a:t>
            </a:r>
            <a:r>
              <a:rPr lang="en-US" sz="2800" b="1" i="1" dirty="0"/>
              <a:t>: </a:t>
            </a:r>
            <a:r>
              <a:rPr lang="en-US" sz="2800" dirty="0"/>
              <a:t>Bu </a:t>
            </a:r>
            <a:r>
              <a:rPr lang="en-US" sz="2800" dirty="0" err="1"/>
              <a:t>pencerede</a:t>
            </a:r>
            <a:r>
              <a:rPr lang="en-US" sz="2800" dirty="0"/>
              <a:t> “</a:t>
            </a:r>
            <a:r>
              <a:rPr lang="en-US" sz="2800" dirty="0" err="1"/>
              <a:t>Gözat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tıklanarak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UYAP </a:t>
            </a:r>
            <a:r>
              <a:rPr lang="en-US" sz="2800" dirty="0" err="1"/>
              <a:t>Doküman</a:t>
            </a:r>
            <a:r>
              <a:rPr lang="en-US" sz="2800" dirty="0"/>
              <a:t> </a:t>
            </a:r>
            <a:r>
              <a:rPr lang="en-US" sz="2800" dirty="0" err="1"/>
              <a:t>Editöründe</a:t>
            </a:r>
            <a:r>
              <a:rPr lang="en-US" sz="2800" dirty="0"/>
              <a:t> </a:t>
            </a:r>
            <a:r>
              <a:rPr lang="en-US" sz="2800" dirty="0" err="1"/>
              <a:t>hazırlanarak</a:t>
            </a:r>
            <a:r>
              <a:rPr lang="en-US" sz="2800" dirty="0"/>
              <a:t> NES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imzalanmış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</a:t>
            </a:r>
            <a:r>
              <a:rPr lang="en-US" sz="2800" dirty="0" err="1"/>
              <a:t>bulunduğu</a:t>
            </a:r>
            <a:r>
              <a:rPr lang="en-US" sz="2800" dirty="0"/>
              <a:t> </a:t>
            </a:r>
            <a:r>
              <a:rPr lang="en-US" sz="2800" dirty="0" err="1"/>
              <a:t>klasör</a:t>
            </a:r>
            <a:r>
              <a:rPr lang="en-US" sz="2800" dirty="0"/>
              <a:t> </a:t>
            </a:r>
            <a:r>
              <a:rPr lang="en-US" sz="2800" dirty="0" err="1"/>
              <a:t>bulunur</a:t>
            </a:r>
            <a:r>
              <a:rPr lang="en-US" sz="2800" dirty="0"/>
              <a:t>. (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klasör</a:t>
            </a:r>
            <a:r>
              <a:rPr lang="en-US" sz="2800" dirty="0"/>
              <a:t> </a:t>
            </a:r>
            <a:r>
              <a:rPr lang="en-US" sz="2800" dirty="0" err="1"/>
              <a:t>seçilmemiş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varsayılan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“C:\UYAP\UYAP </a:t>
            </a:r>
            <a:r>
              <a:rPr lang="en-US" sz="2800" dirty="0" err="1"/>
              <a:t>Kelime</a:t>
            </a:r>
            <a:r>
              <a:rPr lang="en-US" sz="2800" dirty="0"/>
              <a:t> </a:t>
            </a:r>
            <a:r>
              <a:rPr lang="en-US" sz="2800" dirty="0" err="1"/>
              <a:t>İşlemci</a:t>
            </a:r>
            <a:r>
              <a:rPr lang="en-US" sz="2800" dirty="0"/>
              <a:t>\” </a:t>
            </a:r>
            <a:r>
              <a:rPr lang="en-US" sz="2800" dirty="0" err="1"/>
              <a:t>klasörü</a:t>
            </a:r>
            <a:r>
              <a:rPr lang="en-US" sz="2800" dirty="0"/>
              <a:t> </a:t>
            </a:r>
            <a:r>
              <a:rPr lang="en-US" sz="2800" dirty="0" err="1"/>
              <a:t>içine</a:t>
            </a:r>
            <a:r>
              <a:rPr lang="en-US" sz="2800" dirty="0"/>
              <a:t> </a:t>
            </a:r>
            <a:r>
              <a:rPr lang="en-US" sz="2800" dirty="0" err="1"/>
              <a:t>kaydedilir</a:t>
            </a:r>
            <a:r>
              <a:rPr lang="en-US" sz="2800" dirty="0"/>
              <a:t>.) Bu </a:t>
            </a:r>
            <a:r>
              <a:rPr lang="en-US" sz="2800" dirty="0" err="1"/>
              <a:t>pencerede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işaretlenerek</a:t>
            </a:r>
            <a:r>
              <a:rPr lang="en-US" sz="2800" dirty="0"/>
              <a:t> </a:t>
            </a:r>
            <a:r>
              <a:rPr lang="en-US" sz="2800" dirty="0" err="1"/>
              <a:t>tamam</a:t>
            </a:r>
            <a:r>
              <a:rPr lang="en-US" sz="2800" dirty="0"/>
              <a:t>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. </a:t>
            </a:r>
            <a:r>
              <a:rPr lang="en-US" sz="2800" dirty="0" err="1"/>
              <a:t>Zorunlu</a:t>
            </a:r>
            <a:r>
              <a:rPr lang="en-US" sz="2800" dirty="0"/>
              <a:t> </a:t>
            </a:r>
            <a:r>
              <a:rPr lang="en-US" sz="2800" dirty="0" err="1"/>
              <a:t>olmamakla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açıklama</a:t>
            </a:r>
            <a:r>
              <a:rPr lang="en-US" sz="2800" dirty="0"/>
              <a:t> </a:t>
            </a:r>
            <a:r>
              <a:rPr lang="en-US" sz="2800" dirty="0" err="1"/>
              <a:t>kısmına</a:t>
            </a:r>
            <a:r>
              <a:rPr lang="en-US" sz="2800" dirty="0"/>
              <a:t> </a:t>
            </a:r>
            <a:r>
              <a:rPr lang="en-US" sz="2800" dirty="0" err="1"/>
              <a:t>belgenin</a:t>
            </a:r>
            <a:r>
              <a:rPr lang="en-US" sz="2800" dirty="0"/>
              <a:t>  </a:t>
            </a:r>
            <a:r>
              <a:rPr lang="en-US" sz="2800" dirty="0" err="1"/>
              <a:t>açıklaması</a:t>
            </a:r>
            <a:r>
              <a:rPr lang="en-US" sz="2800" dirty="0"/>
              <a:t>  da </a:t>
            </a:r>
            <a:r>
              <a:rPr lang="en-US" sz="2800" dirty="0" err="1"/>
              <a:t>yazılabilmektedir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36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Amaçlarımız;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Bu </a:t>
            </a:r>
            <a:r>
              <a:rPr lang="en-US" b="1" dirty="0" err="1"/>
              <a:t>üniteyi</a:t>
            </a:r>
            <a:r>
              <a:rPr lang="en-US" b="1" dirty="0"/>
              <a:t> </a:t>
            </a:r>
            <a:r>
              <a:rPr lang="en-US" b="1" dirty="0" err="1"/>
              <a:t>tamamladıktan</a:t>
            </a:r>
            <a:r>
              <a:rPr lang="en-US" b="1" dirty="0"/>
              <a:t>  </a:t>
            </a:r>
            <a:r>
              <a:rPr lang="en-US" b="1" dirty="0" err="1"/>
              <a:t>sonra</a:t>
            </a:r>
            <a:r>
              <a:rPr lang="en-US" b="1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kapsamını</a:t>
            </a:r>
            <a:r>
              <a:rPr lang="en-US" dirty="0"/>
              <a:t> </a:t>
            </a:r>
            <a:r>
              <a:rPr lang="en-US" dirty="0" err="1"/>
              <a:t>açıklayabilecek</a:t>
            </a:r>
            <a:r>
              <a:rPr lang="en-US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avukatların</a:t>
            </a:r>
            <a:r>
              <a:rPr lang="en-US" dirty="0"/>
              <a:t> </a:t>
            </a:r>
            <a:r>
              <a:rPr lang="en-US" dirty="0" err="1"/>
              <a:t>yapabileceği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 smtClean="0"/>
              <a:t>saptayabilecek</a:t>
            </a:r>
            <a:r>
              <a:rPr lang="en-US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SMS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özelliklerini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 </a:t>
            </a:r>
            <a:r>
              <a:rPr lang="en-US" dirty="0" err="1"/>
              <a:t>kullanılmasını</a:t>
            </a:r>
            <a:r>
              <a:rPr lang="en-US" dirty="0"/>
              <a:t>  </a:t>
            </a:r>
            <a:r>
              <a:rPr lang="en-US" dirty="0" err="1"/>
              <a:t>açıklayabilecek</a:t>
            </a:r>
            <a:r>
              <a:rPr lang="en-US" dirty="0"/>
              <a:t>;</a:t>
            </a:r>
          </a:p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  <a:r>
              <a:rPr lang="en-US" dirty="0" err="1"/>
              <a:t>Projesi</a:t>
            </a:r>
            <a:r>
              <a:rPr lang="en-US" dirty="0"/>
              <a:t>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eğitimlerinin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verildiğini</a:t>
            </a:r>
            <a:r>
              <a:rPr lang="en-US" dirty="0"/>
              <a:t> </a:t>
            </a:r>
            <a:r>
              <a:rPr lang="en-US" dirty="0" err="1" smtClean="0"/>
              <a:t>belirleyebilecek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beceriler</a:t>
            </a:r>
            <a:r>
              <a:rPr lang="en-US" dirty="0"/>
              <a:t>   </a:t>
            </a:r>
            <a:r>
              <a:rPr lang="en-US" dirty="0" err="1"/>
              <a:t>kazanabileceksiniz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en-US" sz="2800" b="1" i="1" dirty="0" err="1"/>
              <a:t>Bankaya</a:t>
            </a:r>
            <a:r>
              <a:rPr lang="en-US" sz="2800" b="1" i="1" dirty="0"/>
              <a:t> </a:t>
            </a:r>
            <a:r>
              <a:rPr lang="en-US" sz="2800" b="1" i="1" dirty="0" err="1"/>
              <a:t>Bağlanma</a:t>
            </a:r>
            <a:r>
              <a:rPr lang="en-US" sz="2800" b="1" i="1" dirty="0"/>
              <a:t> </a:t>
            </a:r>
            <a:r>
              <a:rPr lang="en-US" sz="2800" b="1" i="1" dirty="0" err="1"/>
              <a:t>ve</a:t>
            </a:r>
            <a:r>
              <a:rPr lang="en-US" sz="2800" b="1" i="1" dirty="0"/>
              <a:t> </a:t>
            </a:r>
            <a:r>
              <a:rPr lang="en-US" sz="2800" b="1" i="1" dirty="0" err="1"/>
              <a:t>Harç</a:t>
            </a:r>
            <a:r>
              <a:rPr lang="en-US" sz="2800" b="1" i="1" dirty="0"/>
              <a:t> </a:t>
            </a:r>
            <a:r>
              <a:rPr lang="en-US" sz="2800" b="1" i="1" dirty="0" err="1"/>
              <a:t>Ödeme</a:t>
            </a:r>
            <a:r>
              <a:rPr lang="en-US" sz="2800" b="1" i="1" dirty="0"/>
              <a:t>: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 smtClean="0"/>
              <a:t>işleminden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“</a:t>
            </a:r>
            <a:r>
              <a:rPr lang="en-US" sz="2800" dirty="0" err="1"/>
              <a:t>Bankaya</a:t>
            </a:r>
            <a:r>
              <a:rPr lang="en-US" sz="2800" dirty="0"/>
              <a:t> </a:t>
            </a:r>
            <a:r>
              <a:rPr lang="en-US" sz="2800" dirty="0" err="1"/>
              <a:t>Bağlan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 smtClean="0"/>
              <a:t>tıklandığında</a:t>
            </a:r>
            <a:r>
              <a:rPr lang="en-US" sz="2800" dirty="0" smtClean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pencere</a:t>
            </a:r>
            <a:r>
              <a:rPr lang="en-US" sz="2800" dirty="0"/>
              <a:t> </a:t>
            </a:r>
            <a:r>
              <a:rPr lang="en-US" sz="2800" dirty="0" err="1"/>
              <a:t>açılır</a:t>
            </a:r>
            <a:r>
              <a:rPr lang="en-US" sz="2800" dirty="0"/>
              <a:t>.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pencerede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bankanın</a:t>
            </a:r>
            <a:r>
              <a:rPr lang="en-US" sz="2800" dirty="0"/>
              <a:t> İnternet </a:t>
            </a:r>
            <a:r>
              <a:rPr lang="en-US" sz="2800" dirty="0" err="1"/>
              <a:t>Şubesine</a:t>
            </a:r>
            <a:r>
              <a:rPr lang="en-US" sz="2800" dirty="0"/>
              <a:t> </a:t>
            </a:r>
            <a:r>
              <a:rPr lang="en-US" sz="2800" dirty="0" err="1"/>
              <a:t>giriş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girilip</a:t>
            </a:r>
            <a:r>
              <a:rPr lang="en-US" sz="2800" dirty="0"/>
              <a:t> </a:t>
            </a:r>
            <a:r>
              <a:rPr lang="en-US" sz="2800" dirty="0" err="1"/>
              <a:t>bankanın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mesajı</a:t>
            </a:r>
            <a:r>
              <a:rPr lang="en-US" sz="2800" dirty="0"/>
              <a:t> </a:t>
            </a:r>
            <a:r>
              <a:rPr lang="en-US" sz="2800" dirty="0" err="1"/>
              <a:t>alındıktan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pencere</a:t>
            </a:r>
            <a:r>
              <a:rPr lang="en-US" sz="2800" dirty="0"/>
              <a:t> </a:t>
            </a:r>
            <a:r>
              <a:rPr lang="en-US" sz="2800" dirty="0" err="1" smtClean="0"/>
              <a:t>kapatılabilir</a:t>
            </a:r>
            <a:r>
              <a:rPr lang="en-US" sz="2800" dirty="0" smtClean="0"/>
              <a:t>.</a:t>
            </a:r>
            <a:r>
              <a:rPr lang="tr-TR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757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en-US" sz="2800" b="1" i="1" dirty="0" err="1"/>
              <a:t>Bankaya</a:t>
            </a:r>
            <a:r>
              <a:rPr lang="en-US" sz="2800" b="1" i="1" dirty="0"/>
              <a:t> </a:t>
            </a:r>
            <a:r>
              <a:rPr lang="en-US" sz="2800" b="1" i="1" dirty="0" err="1"/>
              <a:t>Bağlanma</a:t>
            </a:r>
            <a:r>
              <a:rPr lang="en-US" sz="2800" b="1" i="1" dirty="0"/>
              <a:t> </a:t>
            </a:r>
            <a:r>
              <a:rPr lang="en-US" sz="2800" b="1" i="1" dirty="0" err="1"/>
              <a:t>ve</a:t>
            </a:r>
            <a:r>
              <a:rPr lang="en-US" sz="2800" b="1" i="1" dirty="0"/>
              <a:t> </a:t>
            </a:r>
            <a:r>
              <a:rPr lang="en-US" sz="2800" b="1" i="1" dirty="0" err="1"/>
              <a:t>Harç</a:t>
            </a:r>
            <a:r>
              <a:rPr lang="en-US" sz="2800" b="1" i="1" dirty="0"/>
              <a:t> </a:t>
            </a:r>
            <a:r>
              <a:rPr lang="en-US" sz="2800" b="1" i="1" dirty="0" err="1"/>
              <a:t>Ödeme</a:t>
            </a:r>
            <a:r>
              <a:rPr lang="en-US" sz="2800" b="1" i="1" dirty="0"/>
              <a:t>: </a:t>
            </a:r>
            <a:r>
              <a:rPr lang="en-US" sz="2800" dirty="0" err="1"/>
              <a:t>Bankaya</a:t>
            </a:r>
            <a:r>
              <a:rPr lang="en-US" sz="2800" dirty="0"/>
              <a:t> </a:t>
            </a:r>
            <a:r>
              <a:rPr lang="en-US" sz="2800" dirty="0" err="1"/>
              <a:t>bağlantı</a:t>
            </a:r>
            <a:r>
              <a:rPr lang="en-US" sz="2800" dirty="0"/>
              <a:t> </a:t>
            </a:r>
            <a:r>
              <a:rPr lang="en-US" sz="2800" dirty="0" err="1"/>
              <a:t>yapıldıktan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ana</a:t>
            </a:r>
            <a:r>
              <a:rPr lang="en-US" sz="2800" dirty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“</a:t>
            </a:r>
            <a:r>
              <a:rPr lang="en-US" sz="2800" dirty="0" err="1"/>
              <a:t>Ödeme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tıklandığında</a:t>
            </a:r>
            <a:r>
              <a:rPr lang="en-US" sz="2800" dirty="0"/>
              <a:t> </a:t>
            </a:r>
            <a:r>
              <a:rPr lang="en-US" sz="2800" dirty="0" err="1"/>
              <a:t>karşımıza</a:t>
            </a:r>
            <a:r>
              <a:rPr lang="en-US" sz="2800" dirty="0"/>
              <a:t> internet </a:t>
            </a:r>
            <a:r>
              <a:rPr lang="en-US" sz="2800" dirty="0" err="1"/>
              <a:t>şubesinde</a:t>
            </a:r>
            <a:r>
              <a:rPr lang="en-US" sz="2800" dirty="0"/>
              <a:t> </a:t>
            </a:r>
            <a:r>
              <a:rPr lang="en-US" sz="2800" dirty="0" err="1"/>
              <a:t>kullanıma</a:t>
            </a:r>
            <a:r>
              <a:rPr lang="en-US" sz="2800" dirty="0"/>
              <a:t> </a:t>
            </a:r>
            <a:r>
              <a:rPr lang="en-US" sz="2800" dirty="0" err="1"/>
              <a:t>açık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hesaplar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bakiyelerinin</a:t>
            </a:r>
            <a:r>
              <a:rPr lang="en-US" sz="2800" dirty="0"/>
              <a:t> </a:t>
            </a:r>
            <a:r>
              <a:rPr lang="en-US" sz="2800" dirty="0" err="1"/>
              <a:t>harcı</a:t>
            </a:r>
            <a:r>
              <a:rPr lang="en-US" sz="2800" dirty="0"/>
              <a:t> </a:t>
            </a:r>
            <a:r>
              <a:rPr lang="en-US" sz="2800" dirty="0" err="1"/>
              <a:t>ödemeye</a:t>
            </a:r>
            <a:r>
              <a:rPr lang="en-US" sz="2800" dirty="0"/>
              <a:t> </a:t>
            </a:r>
            <a:r>
              <a:rPr lang="en-US" sz="2800" dirty="0" err="1"/>
              <a:t>yeterli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olmadığına</a:t>
            </a:r>
            <a:r>
              <a:rPr lang="en-US" sz="2800" dirty="0"/>
              <a:t> </a:t>
            </a:r>
            <a:r>
              <a:rPr lang="en-US" sz="2800" dirty="0" err="1"/>
              <a:t>dair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gelir</a:t>
            </a:r>
            <a:r>
              <a:rPr lang="en-US" sz="2800" dirty="0"/>
              <a:t>. </a:t>
            </a:r>
            <a:r>
              <a:rPr lang="en-US" sz="2800" dirty="0" err="1"/>
              <a:t>Harcı</a:t>
            </a:r>
            <a:r>
              <a:rPr lang="en-US" sz="2800" dirty="0"/>
              <a:t> </a:t>
            </a:r>
            <a:r>
              <a:rPr lang="en-US" sz="2800" dirty="0" err="1"/>
              <a:t>ödemeye</a:t>
            </a:r>
            <a:r>
              <a:rPr lang="en-US" sz="2800" dirty="0"/>
              <a:t> </a:t>
            </a:r>
            <a:r>
              <a:rPr lang="en-US" sz="2800" dirty="0" err="1"/>
              <a:t>yeterli</a:t>
            </a:r>
            <a:r>
              <a:rPr lang="en-US" sz="2800" dirty="0"/>
              <a:t> </a:t>
            </a:r>
            <a:r>
              <a:rPr lang="en-US" sz="2800" dirty="0" err="1"/>
              <a:t>bakiyesi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hesap</a:t>
            </a:r>
            <a:r>
              <a:rPr lang="en-US" sz="2800" dirty="0"/>
              <a:t> </a:t>
            </a:r>
            <a:r>
              <a:rPr lang="en-US" sz="2800" dirty="0" err="1"/>
              <a:t>seçilerek</a:t>
            </a:r>
            <a:r>
              <a:rPr lang="en-US" sz="2800" dirty="0"/>
              <a:t> “</a:t>
            </a:r>
            <a:r>
              <a:rPr lang="en-US" sz="2800" dirty="0" err="1"/>
              <a:t>Devam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/>
              <a:t>ekrana</a:t>
            </a:r>
            <a:r>
              <a:rPr lang="en-US" sz="2800" dirty="0"/>
              <a:t> </a:t>
            </a:r>
            <a:r>
              <a:rPr lang="en-US" sz="2800" dirty="0" err="1"/>
              <a:t>geçilir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7251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Autofit/>
          </a:bodyPr>
          <a:lstStyle/>
          <a:p>
            <a:pPr marL="57150" lvl="1" indent="0" algn="just">
              <a:buNone/>
            </a:pPr>
            <a:r>
              <a:rPr lang="en-US" b="1" i="1" dirty="0"/>
              <a:t>E-</a:t>
            </a:r>
            <a:r>
              <a:rPr lang="en-US" b="1" i="1" dirty="0" err="1"/>
              <a:t>Dava</a:t>
            </a:r>
            <a:r>
              <a:rPr lang="en-US" b="1" i="1" dirty="0"/>
              <a:t> </a:t>
            </a:r>
            <a:r>
              <a:rPr lang="en-US" b="1" i="1" dirty="0" err="1"/>
              <a:t>Açılışının</a:t>
            </a:r>
            <a:r>
              <a:rPr lang="en-US" b="1" i="1" dirty="0"/>
              <a:t> </a:t>
            </a:r>
            <a:r>
              <a:rPr lang="en-US" b="1" i="1" dirty="0" err="1"/>
              <a:t>Tamamlanması</a:t>
            </a:r>
            <a:r>
              <a:rPr lang="en-US" b="1" i="1" dirty="0"/>
              <a:t>:</a:t>
            </a:r>
            <a:r>
              <a:rPr lang="en-US" i="1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işleminin</a:t>
            </a:r>
            <a:r>
              <a:rPr lang="en-US" dirty="0"/>
              <a:t> </a:t>
            </a:r>
            <a:r>
              <a:rPr lang="en-US" dirty="0" err="1"/>
              <a:t>onaylanmasının</a:t>
            </a:r>
            <a:r>
              <a:rPr lang="en-US" dirty="0"/>
              <a:t> </a:t>
            </a:r>
            <a:r>
              <a:rPr lang="en-US" dirty="0" err="1" smtClean="0"/>
              <a:t>ardından</a:t>
            </a:r>
            <a:r>
              <a:rPr lang="en-US" dirty="0" smtClean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 e-</a:t>
            </a:r>
            <a:r>
              <a:rPr lang="en-US" dirty="0" err="1"/>
              <a:t>davanın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açıldığını</a:t>
            </a:r>
            <a:r>
              <a:rPr lang="en-US" dirty="0"/>
              <a:t> </a:t>
            </a:r>
            <a:r>
              <a:rPr lang="en-US" dirty="0" err="1"/>
              <a:t>göstermektedir</a:t>
            </a:r>
            <a:r>
              <a:rPr lang="en-US" dirty="0"/>
              <a:t>. </a:t>
            </a:r>
            <a:r>
              <a:rPr lang="en-US" dirty="0" err="1"/>
              <a:t>Açılan</a:t>
            </a:r>
            <a:r>
              <a:rPr lang="en-US" dirty="0"/>
              <a:t> e-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davanın</a:t>
            </a:r>
            <a:r>
              <a:rPr lang="en-US" dirty="0"/>
              <a:t> </a:t>
            </a:r>
            <a:r>
              <a:rPr lang="en-US" dirty="0" err="1"/>
              <a:t>açıldığı</a:t>
            </a:r>
            <a:r>
              <a:rPr lang="en-US" dirty="0"/>
              <a:t> İl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Adliyenin</a:t>
            </a:r>
            <a:r>
              <a:rPr lang="en-US" dirty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 smtClean="0"/>
              <a:t>Memurluğuna</a:t>
            </a:r>
            <a:r>
              <a:rPr lang="en-US" dirty="0" smtClean="0"/>
              <a:t> </a:t>
            </a:r>
            <a:r>
              <a:rPr lang="en-US" dirty="0" err="1"/>
              <a:t>gönderilir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işlemin</a:t>
            </a:r>
            <a:r>
              <a:rPr lang="en-US" dirty="0"/>
              <a:t> </a:t>
            </a:r>
            <a:r>
              <a:rPr lang="en-US" dirty="0" err="1"/>
              <a:t>başarıyla</a:t>
            </a:r>
            <a:r>
              <a:rPr lang="en-US" dirty="0"/>
              <a:t> </a:t>
            </a:r>
            <a:r>
              <a:rPr lang="en-US" dirty="0" err="1" smtClean="0"/>
              <a:t>tamamlandığına</a:t>
            </a:r>
            <a:r>
              <a:rPr lang="en-US" dirty="0" smtClean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bilgilendirme</a:t>
            </a:r>
            <a:r>
              <a:rPr lang="en-US" dirty="0"/>
              <a:t> </a:t>
            </a:r>
            <a:r>
              <a:rPr lang="en-US" dirty="0" err="1"/>
              <a:t>mesajı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ekranda</a:t>
            </a:r>
            <a:r>
              <a:rPr lang="en-US" dirty="0"/>
              <a:t>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 smtClean="0"/>
              <a:t>davaya</a:t>
            </a:r>
            <a:r>
              <a:rPr lang="en-US" dirty="0" smtClean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mahkemede</a:t>
            </a:r>
            <a:r>
              <a:rPr lang="en-US" dirty="0"/>
              <a:t> </a:t>
            </a:r>
            <a:r>
              <a:rPr lang="en-US" dirty="0" err="1"/>
              <a:t>açıldığına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Bu </a:t>
            </a:r>
            <a:r>
              <a:rPr lang="en-US" dirty="0" err="1"/>
              <a:t>ekran</a:t>
            </a:r>
            <a:r>
              <a:rPr lang="en-US" dirty="0"/>
              <a:t>,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açılan</a:t>
            </a:r>
            <a:r>
              <a:rPr lang="en-US" dirty="0"/>
              <a:t> her </a:t>
            </a:r>
            <a:r>
              <a:rPr lang="en-US" dirty="0" smtClean="0"/>
              <a:t>e</a:t>
            </a:r>
            <a:r>
              <a:rPr lang="tr-TR" dirty="0" smtClean="0"/>
              <a:t>-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defaya</a:t>
            </a:r>
            <a:r>
              <a:rPr lang="en-US" dirty="0"/>
              <a:t> </a:t>
            </a:r>
            <a:r>
              <a:rPr lang="en-US" dirty="0" err="1"/>
              <a:t>mahsus</a:t>
            </a:r>
            <a:r>
              <a:rPr lang="en-US" dirty="0"/>
              <a:t> </a:t>
            </a:r>
            <a:r>
              <a:rPr lang="en-US" dirty="0" err="1"/>
              <a:t>görüntülendiği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sayfanın</a:t>
            </a:r>
            <a:r>
              <a:rPr lang="en-US" dirty="0"/>
              <a:t> </a:t>
            </a:r>
            <a:r>
              <a:rPr lang="en-US" dirty="0" err="1"/>
              <a:t>yazıcı</a:t>
            </a:r>
            <a:r>
              <a:rPr lang="en-US" dirty="0"/>
              <a:t> </a:t>
            </a:r>
            <a:r>
              <a:rPr lang="en-US" dirty="0" err="1"/>
              <a:t>çıktısı</a:t>
            </a:r>
            <a:r>
              <a:rPr lang="en-US" dirty="0"/>
              <a:t> </a:t>
            </a:r>
            <a:r>
              <a:rPr lang="en-US" dirty="0" err="1"/>
              <a:t>alınmasında</a:t>
            </a:r>
            <a:r>
              <a:rPr lang="en-US" dirty="0"/>
              <a:t> </a:t>
            </a:r>
            <a:r>
              <a:rPr lang="en-US" dirty="0" err="1"/>
              <a:t>fayda</a:t>
            </a:r>
            <a:r>
              <a:rPr lang="en-US" dirty="0"/>
              <a:t>    </a:t>
            </a:r>
            <a:r>
              <a:rPr lang="en-US" dirty="0" err="1"/>
              <a:t>vardır</a:t>
            </a:r>
            <a:r>
              <a:rPr lang="en-US" dirty="0"/>
              <a:t>.</a:t>
            </a:r>
            <a:endParaRPr lang="en-US" sz="3600" dirty="0"/>
          </a:p>
          <a:p>
            <a:pPr marL="5715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0577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i="1" dirty="0" err="1"/>
              <a:t>Tevzi</a:t>
            </a:r>
            <a:r>
              <a:rPr lang="en-US" sz="2800" b="1" i="1" dirty="0"/>
              <a:t> </a:t>
            </a:r>
            <a:r>
              <a:rPr lang="en-US" sz="2800" b="1" i="1" dirty="0" err="1"/>
              <a:t>Durumu</a:t>
            </a:r>
            <a:r>
              <a:rPr lang="en-US" sz="2800" b="1" i="1" dirty="0"/>
              <a:t> </a:t>
            </a:r>
            <a:r>
              <a:rPr lang="en-US" sz="2800" b="1" i="1" dirty="0" err="1"/>
              <a:t>ve</a:t>
            </a:r>
            <a:r>
              <a:rPr lang="en-US" sz="2800" b="1" i="1" dirty="0"/>
              <a:t> Banka </a:t>
            </a:r>
            <a:r>
              <a:rPr lang="en-US" sz="2800" b="1" i="1" dirty="0" err="1"/>
              <a:t>İşlemi</a:t>
            </a:r>
            <a:r>
              <a:rPr lang="en-US" sz="2800" b="1" i="1" dirty="0"/>
              <a:t> </a:t>
            </a:r>
            <a:r>
              <a:rPr lang="en-US" sz="2800" b="1" i="1" dirty="0" err="1"/>
              <a:t>Sorgulama</a:t>
            </a:r>
            <a:r>
              <a:rPr lang="en-US" sz="2800" b="1" i="1" dirty="0"/>
              <a:t>: </a:t>
            </a:r>
            <a:r>
              <a:rPr lang="en-US" sz="2800" dirty="0"/>
              <a:t>E-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açılışı</a:t>
            </a:r>
            <a:r>
              <a:rPr lang="en-US" sz="2800" dirty="0"/>
              <a:t>  </a:t>
            </a:r>
            <a:r>
              <a:rPr lang="en-US" sz="2800" dirty="0" err="1" smtClean="0"/>
              <a:t>tamamlandıktan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(</a:t>
            </a:r>
            <a:r>
              <a:rPr lang="en-US" sz="2800" dirty="0" err="1"/>
              <a:t>tarayıcının</a:t>
            </a:r>
            <a:r>
              <a:rPr lang="en-US" sz="2800" dirty="0"/>
              <a:t> </a:t>
            </a:r>
            <a:r>
              <a:rPr lang="en-US" sz="2800" dirty="0" err="1"/>
              <a:t>ileri-geri</a:t>
            </a:r>
            <a:r>
              <a:rPr lang="en-US" sz="2800" dirty="0"/>
              <a:t> </a:t>
            </a:r>
            <a:r>
              <a:rPr lang="en-US" sz="2800" dirty="0" err="1"/>
              <a:t>butonları</a:t>
            </a:r>
            <a:r>
              <a:rPr lang="en-US" sz="2800" dirty="0"/>
              <a:t> </a:t>
            </a:r>
            <a:r>
              <a:rPr lang="en-US" sz="2800" dirty="0" err="1"/>
              <a:t>kullanılmaksızın</a:t>
            </a:r>
            <a:r>
              <a:rPr lang="en-US" sz="2800" dirty="0"/>
              <a:t>) “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” </a:t>
            </a:r>
            <a:r>
              <a:rPr lang="en-US" sz="2800" dirty="0" err="1" smtClean="0"/>
              <a:t>ekranından</a:t>
            </a:r>
            <a:r>
              <a:rPr lang="en-US" sz="2800" dirty="0"/>
              <a:t>, </a:t>
            </a:r>
            <a:r>
              <a:rPr lang="en-US" sz="2800" dirty="0" err="1"/>
              <a:t>kaydedilen</a:t>
            </a:r>
            <a:r>
              <a:rPr lang="en-US" sz="2800" dirty="0"/>
              <a:t> e-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</a:t>
            </a:r>
            <a:r>
              <a:rPr lang="en-US" sz="2800" dirty="0" err="1" smtClean="0"/>
              <a:t>tarih</a:t>
            </a:r>
            <a:r>
              <a:rPr lang="en-US" sz="2800" dirty="0" smtClean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gerçekleşip</a:t>
            </a:r>
            <a:r>
              <a:rPr lang="en-US" sz="2800" dirty="0"/>
              <a:t> </a:t>
            </a:r>
            <a:r>
              <a:rPr lang="en-US" sz="2800" dirty="0" err="1" smtClean="0"/>
              <a:t>gerçekleşmediği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(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mahkemeden</a:t>
            </a:r>
            <a:r>
              <a:rPr lang="en-US" sz="2800" dirty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bulunması</a:t>
            </a:r>
            <a:r>
              <a:rPr lang="en-US" sz="2800" dirty="0"/>
              <a:t> </a:t>
            </a:r>
            <a:r>
              <a:rPr lang="en-US" sz="2800" dirty="0" err="1" smtClean="0"/>
              <a:t>halinde</a:t>
            </a:r>
            <a:r>
              <a:rPr lang="en-US" sz="2800" dirty="0"/>
              <a:t>)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edildiği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 </a:t>
            </a:r>
            <a:r>
              <a:rPr lang="en-US" sz="2800" dirty="0" err="1" smtClean="0"/>
              <a:t>sorgulanabilmektedir</a:t>
            </a:r>
            <a:r>
              <a:rPr lang="en-US" sz="2800" dirty="0"/>
              <a:t>.</a:t>
            </a:r>
          </a:p>
          <a:p>
            <a:pPr marL="5715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955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i="1" dirty="0"/>
              <a:t>Banka </a:t>
            </a:r>
            <a:r>
              <a:rPr lang="en-US" sz="2800" b="1" i="1" dirty="0" err="1"/>
              <a:t>İşlemi</a:t>
            </a:r>
            <a:r>
              <a:rPr lang="en-US" sz="2800" b="1" i="1" dirty="0"/>
              <a:t> </a:t>
            </a:r>
            <a:r>
              <a:rPr lang="en-US" sz="2800" b="1" i="1" dirty="0" err="1"/>
              <a:t>Sorgulama</a:t>
            </a:r>
            <a:r>
              <a:rPr lang="en-US" sz="2800" b="1" i="1" dirty="0"/>
              <a:t>: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başarılı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olmadığını</a:t>
            </a:r>
            <a:r>
              <a:rPr lang="en-US" sz="2800" dirty="0"/>
              <a:t> </a:t>
            </a:r>
            <a:r>
              <a:rPr lang="en-US" sz="2800" dirty="0" err="1" smtClean="0"/>
              <a:t>sorgulamak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ekranında</a:t>
            </a:r>
            <a:r>
              <a:rPr lang="en-US" sz="2800" dirty="0"/>
              <a:t> “Banka </a:t>
            </a:r>
            <a:r>
              <a:rPr lang="en-US" sz="2800" dirty="0" err="1"/>
              <a:t>İşlemi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” </a:t>
            </a:r>
            <a:r>
              <a:rPr lang="en-US" sz="2800" dirty="0" err="1"/>
              <a:t>seçeneği</a:t>
            </a:r>
            <a:r>
              <a:rPr lang="en-US" sz="2800" dirty="0"/>
              <a:t> </a:t>
            </a:r>
            <a:r>
              <a:rPr lang="en-US" sz="2800" dirty="0" err="1" smtClean="0"/>
              <a:t>seçilerek</a:t>
            </a:r>
            <a:r>
              <a:rPr lang="en-US" sz="2800" dirty="0" smtClean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İl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/>
              <a:t>seçilerek</a:t>
            </a:r>
            <a:r>
              <a:rPr lang="en-US" sz="2800" dirty="0"/>
              <a:t> “</a:t>
            </a:r>
            <a:r>
              <a:rPr lang="en-US" sz="2800" dirty="0" err="1"/>
              <a:t>İleri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tıklandığında</a:t>
            </a:r>
            <a:r>
              <a:rPr lang="en-US" sz="2800" dirty="0"/>
              <a:t> </a:t>
            </a:r>
            <a:r>
              <a:rPr lang="en-US" sz="2800" dirty="0" err="1"/>
              <a:t>karşımıza</a:t>
            </a:r>
            <a:r>
              <a:rPr lang="en-US" sz="2800" dirty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</a:t>
            </a:r>
            <a:r>
              <a:rPr lang="en-US" sz="2800" dirty="0" err="1"/>
              <a:t>ekrana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 </a:t>
            </a:r>
            <a:r>
              <a:rPr lang="en-US" sz="2800" dirty="0" err="1"/>
              <a:t>yazarak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yapılıp</a:t>
            </a:r>
            <a:r>
              <a:rPr lang="en-US" sz="2800" dirty="0"/>
              <a:t> </a:t>
            </a:r>
            <a:r>
              <a:rPr lang="en-US" sz="2800" dirty="0" err="1"/>
              <a:t>yapılmadığı</a:t>
            </a:r>
            <a:r>
              <a:rPr lang="en-US" sz="2800" dirty="0"/>
              <a:t> </a:t>
            </a:r>
            <a:r>
              <a:rPr lang="en-US" sz="2800" dirty="0" err="1"/>
              <a:t>sorgulanabilir</a:t>
            </a:r>
            <a:r>
              <a:rPr lang="en-US" sz="2800" dirty="0"/>
              <a:t>.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kriteri</a:t>
            </a:r>
            <a:r>
              <a:rPr lang="en-US" sz="2800" dirty="0"/>
              <a:t>, </a:t>
            </a:r>
            <a:r>
              <a:rPr lang="en-US" sz="2800" dirty="0" err="1"/>
              <a:t>yalnızca</a:t>
            </a:r>
            <a:r>
              <a:rPr lang="en-US" sz="2800" dirty="0"/>
              <a:t> </a:t>
            </a:r>
            <a:r>
              <a:rPr lang="en-US" sz="2800" dirty="0" err="1"/>
              <a:t>Avukat</a:t>
            </a:r>
            <a:r>
              <a:rPr lang="en-US" sz="2800" dirty="0"/>
              <a:t> Portal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davaları</a:t>
            </a:r>
            <a:r>
              <a:rPr lang="en-US" sz="2800" dirty="0"/>
              <a:t> </a:t>
            </a:r>
            <a:r>
              <a:rPr lang="en-US" sz="2800" dirty="0" err="1"/>
              <a:t>kapsadığı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yalnızca</a:t>
            </a:r>
            <a:r>
              <a:rPr lang="en-US" sz="2800" dirty="0"/>
              <a:t> UYAP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e-</a:t>
            </a:r>
            <a:r>
              <a:rPr lang="en-US" sz="2800" dirty="0" err="1"/>
              <a:t>davalara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 </a:t>
            </a:r>
            <a:r>
              <a:rPr lang="en-US" sz="2800" dirty="0" err="1"/>
              <a:t>sorgulanabilmektedir</a:t>
            </a:r>
            <a:r>
              <a:rPr lang="en-US" sz="2800" dirty="0"/>
              <a:t>.</a:t>
            </a:r>
          </a:p>
          <a:p>
            <a:pPr marL="5715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2922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05400"/>
          </a:xfrm>
        </p:spPr>
        <p:txBody>
          <a:bodyPr>
            <a:noAutofit/>
          </a:bodyPr>
          <a:lstStyle/>
          <a:p>
            <a:pPr marL="57150" indent="0" algn="just">
              <a:buNone/>
            </a:pPr>
            <a:r>
              <a:rPr lang="en-US" sz="2800" b="1" i="1" dirty="0" err="1"/>
              <a:t>Dosya</a:t>
            </a:r>
            <a:r>
              <a:rPr lang="en-US" sz="2800" b="1" i="1" dirty="0"/>
              <a:t> </a:t>
            </a:r>
            <a:r>
              <a:rPr lang="en-US" sz="2800" b="1" i="1" dirty="0" err="1"/>
              <a:t>Tevzi</a:t>
            </a:r>
            <a:r>
              <a:rPr lang="en-US" sz="2800" b="1" i="1" dirty="0"/>
              <a:t> </a:t>
            </a:r>
            <a:r>
              <a:rPr lang="en-US" sz="2800" b="1" i="1" dirty="0" err="1"/>
              <a:t>Durumu</a:t>
            </a:r>
            <a:r>
              <a:rPr lang="en-US" sz="2800" b="1" i="1" dirty="0"/>
              <a:t> </a:t>
            </a:r>
            <a:r>
              <a:rPr lang="en-US" sz="2800" b="1" i="1" dirty="0" err="1"/>
              <a:t>Sorgulama</a:t>
            </a:r>
            <a:r>
              <a:rPr lang="en-US" sz="2800" b="1" i="1" dirty="0"/>
              <a:t>: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kullanılarak</a:t>
            </a:r>
            <a:r>
              <a:rPr lang="en-US" sz="2800" dirty="0"/>
              <a:t> “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Durumu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” </a:t>
            </a:r>
            <a:r>
              <a:rPr lang="en-US" sz="2800" dirty="0" err="1"/>
              <a:t>seçeneği</a:t>
            </a:r>
            <a:r>
              <a:rPr lang="en-US" sz="2800" dirty="0"/>
              <a:t> </a:t>
            </a:r>
            <a:r>
              <a:rPr lang="en-US" sz="2800" dirty="0" err="1"/>
              <a:t>seçildikten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İl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/>
              <a:t>seçilerek</a:t>
            </a:r>
            <a:r>
              <a:rPr lang="en-US" sz="2800" dirty="0"/>
              <a:t> “</a:t>
            </a:r>
            <a:r>
              <a:rPr lang="en-US" sz="2800" dirty="0" err="1"/>
              <a:t>İleri</a:t>
            </a:r>
            <a:r>
              <a:rPr lang="en-US" sz="2800" dirty="0"/>
              <a:t>”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tıklandığında</a:t>
            </a:r>
            <a:r>
              <a:rPr lang="en-US" sz="2800" dirty="0"/>
              <a:t> </a:t>
            </a:r>
            <a:r>
              <a:rPr lang="en-US" sz="2800" dirty="0" err="1"/>
              <a:t>karşımıza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ekrandan</a:t>
            </a:r>
            <a:r>
              <a:rPr lang="en-US" sz="2800" dirty="0"/>
              <a:t> </a:t>
            </a:r>
            <a:r>
              <a:rPr lang="en-US" sz="2800" dirty="0" smtClean="0"/>
              <a:t>e-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kriterlerinden</a:t>
            </a:r>
            <a:r>
              <a:rPr lang="en-US" sz="2800" dirty="0"/>
              <a:t> </a:t>
            </a:r>
            <a:r>
              <a:rPr lang="en-US" sz="2800" dirty="0" err="1"/>
              <a:t>biri</a:t>
            </a:r>
            <a:r>
              <a:rPr lang="en-US" sz="2800" dirty="0"/>
              <a:t> </a:t>
            </a:r>
            <a:r>
              <a:rPr lang="en-US" sz="2800" dirty="0" err="1" smtClean="0"/>
              <a:t>kullanılarak</a:t>
            </a:r>
            <a:r>
              <a:rPr lang="en-US" sz="2800" dirty="0" smtClean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edildiği</a:t>
            </a:r>
            <a:r>
              <a:rPr lang="en-US" sz="2800" dirty="0"/>
              <a:t> </a:t>
            </a:r>
            <a:r>
              <a:rPr lang="en-US" sz="2800" dirty="0" err="1"/>
              <a:t>öğrenilebilmektedir</a:t>
            </a:r>
            <a:r>
              <a:rPr lang="en-US" sz="2800" dirty="0"/>
              <a:t>. </a:t>
            </a:r>
            <a:r>
              <a:rPr lang="en-US" sz="2800" dirty="0" smtClean="0"/>
              <a:t>E</a:t>
            </a:r>
            <a:r>
              <a:rPr lang="tr-TR" sz="2800" dirty="0"/>
              <a:t>-</a:t>
            </a:r>
            <a:r>
              <a:rPr lang="tr-TR" sz="2800" dirty="0" smtClean="0"/>
              <a:t>d</a:t>
            </a:r>
            <a:r>
              <a:rPr lang="en-US" sz="2800" dirty="0" err="1" smtClean="0"/>
              <a:t>avanın</a:t>
            </a:r>
            <a:r>
              <a:rPr lang="en-US" sz="2800" dirty="0" smtClean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aralığı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alanlarından</a:t>
            </a:r>
            <a:r>
              <a:rPr lang="en-US" sz="2800" dirty="0"/>
              <a:t> </a:t>
            </a:r>
            <a:r>
              <a:rPr lang="en-US" sz="2800" dirty="0" err="1"/>
              <a:t>birisi</a:t>
            </a:r>
            <a:r>
              <a:rPr lang="en-US" sz="2800" dirty="0"/>
              <a:t> </a:t>
            </a:r>
            <a:r>
              <a:rPr lang="en-US" sz="2800" dirty="0" err="1"/>
              <a:t>girilerek</a:t>
            </a:r>
            <a:r>
              <a:rPr lang="en-US" sz="2800" dirty="0"/>
              <a:t> </a:t>
            </a:r>
            <a:r>
              <a:rPr lang="en-US" sz="2800" dirty="0" err="1"/>
              <a:t>sorgulandığından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durum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 smtClean="0"/>
              <a:t>görüntülenmektedir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565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b="1" i="1" dirty="0" err="1"/>
              <a:t>Dava</a:t>
            </a:r>
            <a:r>
              <a:rPr lang="en-US" sz="2800" b="1" i="1" dirty="0"/>
              <a:t> </a:t>
            </a:r>
            <a:r>
              <a:rPr lang="en-US" sz="2800" b="1" i="1" dirty="0" err="1"/>
              <a:t>Dilekçesindeki</a:t>
            </a:r>
            <a:r>
              <a:rPr lang="en-US" sz="2800" b="1" i="1" dirty="0"/>
              <a:t> “</a:t>
            </a:r>
            <a:r>
              <a:rPr lang="en-US" sz="2800" b="1" i="1" dirty="0" err="1"/>
              <a:t>Hâkim</a:t>
            </a:r>
            <a:r>
              <a:rPr lang="en-US" sz="2800" b="1" i="1" dirty="0"/>
              <a:t> </a:t>
            </a:r>
            <a:r>
              <a:rPr lang="en-US" sz="2800" b="1" i="1" dirty="0" err="1"/>
              <a:t>Havalesi</a:t>
            </a:r>
            <a:r>
              <a:rPr lang="en-US" sz="2800" b="1" i="1" dirty="0"/>
              <a:t>” </a:t>
            </a:r>
            <a:r>
              <a:rPr lang="en-US" sz="2800" b="1" i="1" dirty="0" err="1"/>
              <a:t>Sorunu</a:t>
            </a:r>
            <a:r>
              <a:rPr lang="en-US" sz="2800" b="1" i="1" dirty="0"/>
              <a:t>: </a:t>
            </a:r>
            <a:endParaRPr lang="tr-TR" sz="2800" b="1" i="1" dirty="0" smtClean="0"/>
          </a:p>
          <a:p>
            <a:pPr marL="0" lvl="0" indent="0" algn="just">
              <a:buNone/>
            </a:pPr>
            <a:r>
              <a:rPr lang="en-US" sz="2800" dirty="0" smtClean="0"/>
              <a:t>E</a:t>
            </a:r>
            <a:r>
              <a:rPr lang="tr-TR" sz="2800" dirty="0" smtClean="0"/>
              <a:t>-</a:t>
            </a:r>
            <a:r>
              <a:rPr lang="en-US" sz="2800" dirty="0" err="1" smtClean="0"/>
              <a:t>Davanın</a:t>
            </a:r>
            <a:r>
              <a:rPr lang="en-US" sz="2800" dirty="0" smtClean="0"/>
              <a:t> </a:t>
            </a:r>
            <a:r>
              <a:rPr lang="en-US" sz="2800" dirty="0" err="1" smtClean="0"/>
              <a:t>açıldığına</a:t>
            </a:r>
            <a:r>
              <a:rPr lang="tr-TR" sz="2800" dirty="0"/>
              <a:t> </a:t>
            </a:r>
            <a:r>
              <a:rPr lang="en-US" sz="2800" dirty="0" err="1" smtClean="0"/>
              <a:t>ilişkin</a:t>
            </a:r>
            <a:r>
              <a:rPr lang="en-US" sz="2800" dirty="0" smtClean="0"/>
              <a:t> </a:t>
            </a:r>
            <a:r>
              <a:rPr lang="en-US" sz="2800" dirty="0" err="1"/>
              <a:t>ekranda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davaya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numarasının</a:t>
            </a:r>
            <a:r>
              <a:rPr lang="en-US" sz="2800" dirty="0" smtClean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, </a:t>
            </a:r>
            <a:r>
              <a:rPr lang="en-US" sz="2800" dirty="0" err="1"/>
              <a:t>uygulamadaki</a:t>
            </a:r>
            <a:r>
              <a:rPr lang="en-US" sz="2800" dirty="0"/>
              <a:t> “Hakim </a:t>
            </a:r>
            <a:r>
              <a:rPr lang="en-US" sz="2800" dirty="0" err="1"/>
              <a:t>Havalesi</a:t>
            </a:r>
            <a:r>
              <a:rPr lang="en-US" sz="2800" dirty="0"/>
              <a:t>”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geçmektedir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/>
              <a:t>sistemin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tr-TR" sz="2800" dirty="0" smtClean="0"/>
              <a:t>u</a:t>
            </a:r>
            <a:r>
              <a:rPr lang="en-US" sz="2800" dirty="0" err="1" smtClean="0"/>
              <a:t>ygulamanın</a:t>
            </a:r>
            <a:r>
              <a:rPr lang="en-US" sz="2800" dirty="0" smtClean="0"/>
              <a:t> </a:t>
            </a:r>
            <a:r>
              <a:rPr lang="en-US" sz="2800" dirty="0" err="1"/>
              <a:t>henüz</a:t>
            </a:r>
            <a:r>
              <a:rPr lang="en-US" sz="2800" dirty="0"/>
              <a:t> </a:t>
            </a:r>
            <a:r>
              <a:rPr lang="en-US" sz="2800" dirty="0" err="1"/>
              <a:t>yaygınlaşmamış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/>
              <a:t>nedeni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birtakım</a:t>
            </a:r>
            <a:r>
              <a:rPr lang="en-US" sz="2800" dirty="0"/>
              <a:t> </a:t>
            </a:r>
            <a:r>
              <a:rPr lang="en-US" sz="2800" dirty="0" err="1"/>
              <a:t>sorunlar</a:t>
            </a:r>
            <a:r>
              <a:rPr lang="en-US" sz="2800" dirty="0"/>
              <a:t> da </a:t>
            </a:r>
            <a:r>
              <a:rPr lang="en-US" sz="2800" dirty="0" err="1" smtClean="0"/>
              <a:t>yaşanabilecektir</a:t>
            </a:r>
            <a:r>
              <a:rPr lang="en-US" sz="2800" dirty="0"/>
              <a:t>.</a:t>
            </a:r>
          </a:p>
          <a:p>
            <a:pPr marL="5715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641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i="1" dirty="0" err="1"/>
              <a:t>Fiziki</a:t>
            </a:r>
            <a:r>
              <a:rPr lang="en-US" sz="2800" b="1" i="1" dirty="0"/>
              <a:t> </a:t>
            </a:r>
            <a:r>
              <a:rPr lang="en-US" sz="2800" b="1" i="1" dirty="0" err="1"/>
              <a:t>Evrak</a:t>
            </a:r>
            <a:r>
              <a:rPr lang="en-US" sz="2800" b="1" i="1" dirty="0"/>
              <a:t> </a:t>
            </a:r>
            <a:r>
              <a:rPr lang="en-US" sz="2800" b="1" i="1" dirty="0" err="1"/>
              <a:t>Sorunu</a:t>
            </a:r>
            <a:r>
              <a:rPr lang="en-US" sz="2800" b="1" i="1" dirty="0"/>
              <a:t>:</a:t>
            </a:r>
            <a:r>
              <a:rPr lang="en-US" sz="2800" i="1" dirty="0"/>
              <a:t> </a:t>
            </a:r>
            <a:r>
              <a:rPr lang="en-US" sz="2800" dirty="0"/>
              <a:t>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e-</a:t>
            </a:r>
            <a:r>
              <a:rPr lang="en-US" sz="2800" dirty="0" err="1"/>
              <a:t>imzalı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dilekçesi</a:t>
            </a:r>
            <a:r>
              <a:rPr lang="en-US" sz="2800" dirty="0"/>
              <a:t>, </a:t>
            </a:r>
            <a:r>
              <a:rPr lang="en-US" sz="2800" dirty="0" err="1"/>
              <a:t>tarayıcıdan</a:t>
            </a:r>
            <a:r>
              <a:rPr lang="en-US" sz="2800" dirty="0"/>
              <a:t> </a:t>
            </a:r>
            <a:r>
              <a:rPr lang="en-US" sz="2800" dirty="0" err="1"/>
              <a:t>aktarılmış</a:t>
            </a:r>
            <a:r>
              <a:rPr lang="en-US" sz="2800" dirty="0"/>
              <a:t> </a:t>
            </a:r>
            <a:r>
              <a:rPr lang="en-US" sz="2800" dirty="0" err="1"/>
              <a:t>vekâletname</a:t>
            </a:r>
            <a:r>
              <a:rPr lang="en-US" sz="2800" dirty="0"/>
              <a:t> </a:t>
            </a:r>
            <a:r>
              <a:rPr lang="en-US" sz="2800" dirty="0" err="1"/>
              <a:t>sureti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</a:t>
            </a:r>
            <a:r>
              <a:rPr lang="en-US" sz="2800" dirty="0" err="1"/>
              <a:t>ekleri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kaydedilmiş</a:t>
            </a:r>
            <a:r>
              <a:rPr lang="en-US" sz="2800" dirty="0"/>
              <a:t> </a:t>
            </a:r>
            <a:r>
              <a:rPr lang="en-US" sz="2800" dirty="0" err="1"/>
              <a:t>olduğundan</a:t>
            </a:r>
            <a:r>
              <a:rPr lang="en-US" sz="2800" dirty="0"/>
              <a:t> UYAP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listesinde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belgeler</a:t>
            </a:r>
            <a:r>
              <a:rPr lang="en-US" sz="2800" dirty="0"/>
              <a:t> </a:t>
            </a:r>
            <a:r>
              <a:rPr lang="en-US" sz="2800" dirty="0" err="1"/>
              <a:t>görüntülenmektedir</a:t>
            </a:r>
            <a:r>
              <a:rPr lang="en-US" sz="2800" dirty="0"/>
              <a:t>.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görevlisi</a:t>
            </a:r>
            <a:r>
              <a:rPr lang="en-US" sz="2800" dirty="0"/>
              <a:t> (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 smtClean="0"/>
              <a:t>aşamasında</a:t>
            </a:r>
            <a:r>
              <a:rPr lang="en-US" sz="2800" dirty="0" smtClean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memuru</a:t>
            </a:r>
            <a:r>
              <a:rPr lang="en-US" sz="2800" dirty="0"/>
              <a:t>)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eklenmiş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dilekçesinin</a:t>
            </a:r>
            <a:r>
              <a:rPr lang="en-US" sz="2800" dirty="0"/>
              <a:t> NES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imzalanıp</a:t>
            </a:r>
            <a:r>
              <a:rPr lang="en-US" sz="2800" dirty="0"/>
              <a:t> </a:t>
            </a:r>
            <a:r>
              <a:rPr lang="en-US" sz="2800" dirty="0" err="1" smtClean="0"/>
              <a:t>imzalanmadığını</a:t>
            </a:r>
            <a:r>
              <a:rPr lang="en-US" sz="2800" dirty="0" smtClean="0"/>
              <a:t> </a:t>
            </a:r>
            <a:r>
              <a:rPr lang="en-US" sz="2800" dirty="0"/>
              <a:t>e-</a:t>
            </a:r>
            <a:r>
              <a:rPr lang="en-US" sz="2800" dirty="0" err="1"/>
              <a:t>imzanın</a:t>
            </a:r>
            <a:r>
              <a:rPr lang="en-US" sz="2800" dirty="0"/>
              <a:t> </a:t>
            </a:r>
            <a:r>
              <a:rPr lang="en-US" sz="2800" dirty="0" err="1"/>
              <a:t>geçerli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olmadığını</a:t>
            </a:r>
            <a:r>
              <a:rPr lang="en-US" sz="2800" dirty="0"/>
              <a:t> </a:t>
            </a:r>
            <a:r>
              <a:rPr lang="en-US" sz="2800" dirty="0" err="1"/>
              <a:t>yine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 smtClean="0"/>
              <a:t>sorgulamaktadır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0463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 smtClean="0"/>
              <a:t>Açma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i="1" dirty="0" err="1"/>
              <a:t>Fiziki</a:t>
            </a:r>
            <a:r>
              <a:rPr lang="en-US" sz="2800" b="1" i="1" dirty="0"/>
              <a:t> </a:t>
            </a:r>
            <a:r>
              <a:rPr lang="en-US" sz="2800" b="1" i="1" dirty="0" err="1"/>
              <a:t>Evrak</a:t>
            </a:r>
            <a:r>
              <a:rPr lang="en-US" sz="2800" b="1" i="1" dirty="0"/>
              <a:t> </a:t>
            </a:r>
            <a:r>
              <a:rPr lang="en-US" sz="2800" b="1" i="1" dirty="0" err="1"/>
              <a:t>Sorunu</a:t>
            </a:r>
            <a:r>
              <a:rPr lang="en-US" sz="2800" b="1" i="1" dirty="0" smtClean="0"/>
              <a:t>:</a:t>
            </a:r>
            <a:r>
              <a:rPr lang="tr-TR" sz="2800" b="1" i="1" dirty="0" smtClean="0"/>
              <a:t> </a:t>
            </a:r>
            <a:r>
              <a:rPr lang="en-US" sz="2800" dirty="0"/>
              <a:t>E-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şimdilik</a:t>
            </a:r>
            <a:r>
              <a:rPr lang="en-US" sz="2800" dirty="0"/>
              <a:t>, e-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açılışı</a:t>
            </a:r>
            <a:r>
              <a:rPr lang="en-US" sz="2800" dirty="0"/>
              <a:t> </a:t>
            </a:r>
            <a:r>
              <a:rPr lang="en-US" sz="2800" dirty="0" err="1"/>
              <a:t>esnasında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belgelerin</a:t>
            </a:r>
            <a:r>
              <a:rPr lang="en-US" sz="2800" dirty="0"/>
              <a:t> </a:t>
            </a:r>
            <a:r>
              <a:rPr lang="en-US" sz="2800" dirty="0" err="1"/>
              <a:t>birer</a:t>
            </a:r>
            <a:r>
              <a:rPr lang="en-US" sz="2800" dirty="0"/>
              <a:t> </a:t>
            </a:r>
            <a:r>
              <a:rPr lang="en-US" sz="2800" dirty="0" err="1" smtClean="0"/>
              <a:t>örneğinin</a:t>
            </a:r>
            <a:r>
              <a:rPr lang="en-US" sz="2800" dirty="0" smtClean="0"/>
              <a:t> </a:t>
            </a:r>
            <a:r>
              <a:rPr lang="en-US" sz="2800" dirty="0" err="1"/>
              <a:t>yazıcıdan</a:t>
            </a:r>
            <a:r>
              <a:rPr lang="en-US" sz="2800" dirty="0"/>
              <a:t> </a:t>
            </a:r>
            <a:r>
              <a:rPr lang="en-US" sz="2800" dirty="0" err="1"/>
              <a:t>çıktı</a:t>
            </a:r>
            <a:r>
              <a:rPr lang="en-US" sz="2800" dirty="0"/>
              <a:t> </a:t>
            </a:r>
            <a:r>
              <a:rPr lang="en-US" sz="2800" dirty="0" err="1"/>
              <a:t>alınarak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,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maliyeti</a:t>
            </a:r>
            <a:r>
              <a:rPr lang="en-US" sz="2800" dirty="0"/>
              <a:t> </a:t>
            </a:r>
            <a:r>
              <a:rPr lang="en-US" sz="2800" dirty="0" err="1" smtClean="0"/>
              <a:t>karşılığı</a:t>
            </a:r>
            <a:r>
              <a:rPr lang="en-US" sz="2800" dirty="0" smtClean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pulu</a:t>
            </a:r>
            <a:r>
              <a:rPr lang="en-US" sz="2800" dirty="0"/>
              <a:t> da </a:t>
            </a:r>
            <a:r>
              <a:rPr lang="en-US" sz="2800" dirty="0" err="1"/>
              <a:t>eklenmek</a:t>
            </a:r>
            <a:r>
              <a:rPr lang="en-US" sz="2800" dirty="0"/>
              <a:t> </a:t>
            </a:r>
            <a:r>
              <a:rPr lang="en-US" sz="2800" dirty="0" err="1"/>
              <a:t>suretiyle</a:t>
            </a:r>
            <a:r>
              <a:rPr lang="en-US" sz="2800" dirty="0"/>
              <a:t> </a:t>
            </a:r>
            <a:r>
              <a:rPr lang="en-US" sz="2800" dirty="0" err="1"/>
              <a:t>oluşturulacak</a:t>
            </a:r>
            <a:r>
              <a:rPr lang="en-US" sz="2800" dirty="0"/>
              <a:t> </a:t>
            </a:r>
            <a:r>
              <a:rPr lang="tr-TR" sz="2800" dirty="0" smtClean="0"/>
              <a:t>fi</a:t>
            </a:r>
            <a:r>
              <a:rPr lang="en-US" sz="2800" dirty="0" err="1" smtClean="0"/>
              <a:t>ziki</a:t>
            </a:r>
            <a:r>
              <a:rPr lang="en-US" sz="2800" dirty="0" smtClean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açıldığı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bürosuna</a:t>
            </a:r>
            <a:r>
              <a:rPr lang="en-US" sz="2800" dirty="0"/>
              <a:t> (</a:t>
            </a:r>
            <a:r>
              <a:rPr lang="en-US" sz="2800" dirty="0" err="1"/>
              <a:t>veya</a:t>
            </a:r>
            <a:r>
              <a:rPr lang="en-US" sz="2800" dirty="0"/>
              <a:t> e-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edildiği</a:t>
            </a:r>
            <a:r>
              <a:rPr lang="en-US" sz="2800" dirty="0"/>
              <a:t> </a:t>
            </a:r>
            <a:r>
              <a:rPr lang="en-US" sz="2800" dirty="0" err="1" smtClean="0"/>
              <a:t>mahkemeye</a:t>
            </a:r>
            <a:r>
              <a:rPr lang="en-US" sz="2800" dirty="0"/>
              <a:t>)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gerekmektedir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UYAP’ ın </a:t>
            </a:r>
            <a:r>
              <a:rPr lang="en-US" sz="2800" dirty="0" err="1"/>
              <a:t>sonraki</a:t>
            </a:r>
            <a:r>
              <a:rPr lang="en-US" sz="2800" dirty="0"/>
              <a:t> </a:t>
            </a:r>
            <a:r>
              <a:rPr lang="en-US" sz="2800" dirty="0" err="1" smtClean="0"/>
              <a:t>aşamalarında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maliyeti</a:t>
            </a:r>
            <a:r>
              <a:rPr lang="en-US" sz="2800" dirty="0"/>
              <a:t>,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yazışma</a:t>
            </a:r>
            <a:r>
              <a:rPr lang="en-US" sz="2800" dirty="0"/>
              <a:t> </a:t>
            </a:r>
            <a:r>
              <a:rPr lang="en-US" sz="2800" dirty="0" err="1"/>
              <a:t>giderleri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doğrudan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veznesine</a:t>
            </a:r>
            <a:r>
              <a:rPr lang="en-US" sz="2800" dirty="0"/>
              <a:t> </a:t>
            </a:r>
            <a:r>
              <a:rPr lang="en-US" sz="2800" dirty="0" err="1"/>
              <a:t>ödenmesi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giderler</a:t>
            </a:r>
            <a:r>
              <a:rPr lang="en-US" sz="2800" dirty="0"/>
              <a:t> de UYAP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ödenebilir</a:t>
            </a:r>
            <a:r>
              <a:rPr lang="en-US" sz="2800" dirty="0"/>
              <a:t> </a:t>
            </a:r>
            <a:r>
              <a:rPr lang="en-US" sz="2800" dirty="0" err="1" smtClean="0"/>
              <a:t>duruma</a:t>
            </a:r>
            <a:r>
              <a:rPr lang="en-US" sz="2800" dirty="0" smtClean="0"/>
              <a:t> </a:t>
            </a:r>
            <a:r>
              <a:rPr lang="en-US" sz="2800" dirty="0" err="1"/>
              <a:t>gelecektir</a:t>
            </a:r>
            <a:r>
              <a:rPr lang="en-US" sz="2800" dirty="0"/>
              <a:t>.</a:t>
            </a:r>
          </a:p>
          <a:p>
            <a:pPr marL="0" lv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9710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 smtClean="0"/>
              <a:t>Takip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Avukat</a:t>
            </a:r>
            <a:r>
              <a:rPr lang="en-US" sz="2800" dirty="0"/>
              <a:t> Portal </a:t>
            </a:r>
            <a:r>
              <a:rPr lang="en-US" sz="2800" dirty="0" err="1"/>
              <a:t>üzerinden</a:t>
            </a:r>
            <a:r>
              <a:rPr lang="en-US" sz="2800" dirty="0"/>
              <a:t> e-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açılabilmesinin</a:t>
            </a:r>
            <a:r>
              <a:rPr lang="en-US" sz="2800" dirty="0"/>
              <a:t> </a:t>
            </a:r>
            <a:r>
              <a:rPr lang="en-US" sz="2800" dirty="0" err="1"/>
              <a:t>yanı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icra</a:t>
            </a:r>
            <a:r>
              <a:rPr lang="en-US" sz="2800" dirty="0" smtClean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 </a:t>
            </a:r>
            <a:r>
              <a:rPr lang="en-US" sz="2800" dirty="0" err="1"/>
              <a:t>içerikleri</a:t>
            </a:r>
            <a:r>
              <a:rPr lang="en-US" sz="2800" dirty="0"/>
              <a:t> </a:t>
            </a:r>
            <a:r>
              <a:rPr lang="en-US" sz="2800" dirty="0" err="1"/>
              <a:t>görüntülenebilmektedir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510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VATANDAŞ BİLGİ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smtClean="0"/>
              <a:t>UYAP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(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Portalı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internet </a:t>
            </a:r>
            <a:r>
              <a:rPr lang="en-US" dirty="0" err="1"/>
              <a:t>üzerinden</a:t>
            </a:r>
            <a:r>
              <a:rPr lang="en-US" dirty="0"/>
              <a:t> (https://vatandas.uyap.gov.tr) </a:t>
            </a:r>
            <a:r>
              <a:rPr lang="en-US" dirty="0" err="1"/>
              <a:t>vatandaşlara</a:t>
            </a:r>
            <a:r>
              <a:rPr lang="en-US" dirty="0"/>
              <a:t> da online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hizmeti</a:t>
            </a:r>
            <a:r>
              <a:rPr lang="en-US" dirty="0"/>
              <a:t> </a:t>
            </a:r>
            <a:r>
              <a:rPr lang="en-US" dirty="0" err="1" smtClean="0"/>
              <a:t>sunulmaktadır</a:t>
            </a:r>
            <a:r>
              <a:rPr lang="en-US" dirty="0"/>
              <a:t>. </a:t>
            </a:r>
            <a:r>
              <a:rPr lang="en-US" dirty="0" err="1"/>
              <a:t>Vatandaşlar</a:t>
            </a:r>
            <a:r>
              <a:rPr lang="en-US" dirty="0"/>
              <a:t> internet </a:t>
            </a:r>
            <a:r>
              <a:rPr lang="en-US" dirty="0" err="1"/>
              <a:t>aracılığıyla</a:t>
            </a:r>
            <a:r>
              <a:rPr lang="en-US" dirty="0"/>
              <a:t> T.C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numaralarını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UYAP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idari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birimlerinde</a:t>
            </a:r>
            <a:r>
              <a:rPr lang="en-US" dirty="0"/>
              <a:t> </a:t>
            </a:r>
            <a:r>
              <a:rPr lang="en-US" dirty="0" err="1"/>
              <a:t>görülmekte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dosyalarının</a:t>
            </a:r>
            <a:r>
              <a:rPr lang="en-US" dirty="0"/>
              <a:t> </a:t>
            </a:r>
            <a:r>
              <a:rPr lang="en-US" dirty="0" err="1" smtClean="0"/>
              <a:t>konusunu</a:t>
            </a:r>
            <a:r>
              <a:rPr lang="en-US" dirty="0"/>
              <a:t>, </a:t>
            </a:r>
            <a:r>
              <a:rPr lang="en-US" dirty="0" err="1"/>
              <a:t>suçun</a:t>
            </a:r>
            <a:r>
              <a:rPr lang="en-US" dirty="0"/>
              <a:t> </a:t>
            </a:r>
            <a:r>
              <a:rPr lang="en-US" dirty="0" err="1"/>
              <a:t>adını</a:t>
            </a:r>
            <a:r>
              <a:rPr lang="en-US" dirty="0"/>
              <a:t>, </a:t>
            </a:r>
            <a:r>
              <a:rPr lang="en-US" dirty="0" err="1" smtClean="0"/>
              <a:t>tara</a:t>
            </a:r>
            <a:r>
              <a:rPr lang="tr-TR" dirty="0" smtClean="0"/>
              <a:t>fl</a:t>
            </a:r>
            <a:r>
              <a:rPr lang="en-US" dirty="0" err="1" smtClean="0"/>
              <a:t>arını</a:t>
            </a:r>
            <a:r>
              <a:rPr lang="en-US" dirty="0"/>
              <a:t>, </a:t>
            </a:r>
            <a:r>
              <a:rPr lang="en-US" dirty="0" err="1"/>
              <a:t>duruşma</a:t>
            </a:r>
            <a:r>
              <a:rPr lang="en-US" dirty="0"/>
              <a:t> </a:t>
            </a:r>
            <a:r>
              <a:rPr lang="en-US" dirty="0" err="1"/>
              <a:t>tarihini</a:t>
            </a:r>
            <a:r>
              <a:rPr lang="en-US" dirty="0"/>
              <a:t>, </a:t>
            </a:r>
            <a:r>
              <a:rPr lang="en-US" dirty="0" err="1"/>
              <a:t>dosyanın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aşamada</a:t>
            </a:r>
            <a:r>
              <a:rPr lang="en-US" dirty="0"/>
              <a:t> </a:t>
            </a:r>
            <a:r>
              <a:rPr lang="en-US" dirty="0" err="1" smtClean="0"/>
              <a:t>olduğunu</a:t>
            </a:r>
            <a:r>
              <a:rPr lang="en-US" dirty="0"/>
              <a:t>,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red, </a:t>
            </a:r>
            <a:r>
              <a:rPr lang="en-US" dirty="0" err="1"/>
              <a:t>mahkûmiyet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beraat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dosyanın</a:t>
            </a:r>
            <a:r>
              <a:rPr lang="en-US" dirty="0"/>
              <a:t> </a:t>
            </a:r>
            <a:r>
              <a:rPr lang="en-US" dirty="0" err="1"/>
              <a:t>Yargıtay’dan</a:t>
            </a:r>
            <a:r>
              <a:rPr lang="en-US" dirty="0"/>
              <a:t> </a:t>
            </a:r>
            <a:r>
              <a:rPr lang="en-US" dirty="0" err="1"/>
              <a:t>dönüp</a:t>
            </a:r>
            <a:r>
              <a:rPr lang="en-US" dirty="0"/>
              <a:t> </a:t>
            </a:r>
            <a:r>
              <a:rPr lang="en-US" dirty="0" err="1"/>
              <a:t>dönmediği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belli </a:t>
            </a:r>
            <a:r>
              <a:rPr lang="en-US" dirty="0" err="1"/>
              <a:t>başlı</a:t>
            </a:r>
            <a:r>
              <a:rPr lang="en-US" dirty="0"/>
              <a:t> </a:t>
            </a:r>
            <a:r>
              <a:rPr lang="en-US" dirty="0" err="1"/>
              <a:t>safahat</a:t>
            </a:r>
            <a:r>
              <a:rPr lang="en-US" dirty="0"/>
              <a:t> </a:t>
            </a:r>
            <a:r>
              <a:rPr lang="en-US" dirty="0" err="1"/>
              <a:t>bilgilerini</a:t>
            </a:r>
            <a:r>
              <a:rPr lang="en-US" dirty="0"/>
              <a:t> </a:t>
            </a:r>
            <a:r>
              <a:rPr lang="en-US" dirty="0" err="1"/>
              <a:t>görebilmektedirler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8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Takip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Vekâlet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dosyayı</a:t>
            </a:r>
            <a:r>
              <a:rPr lang="en-US" dirty="0"/>
              <a:t> </a:t>
            </a:r>
            <a:r>
              <a:rPr lang="en-US" dirty="0" err="1"/>
              <a:t>görebilmek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hâkimden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 smtClean="0"/>
              <a:t>gerekir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 </a:t>
            </a:r>
            <a:r>
              <a:rPr lang="en-US" dirty="0" err="1"/>
              <a:t>izlenir</a:t>
            </a:r>
            <a:r>
              <a:rPr lang="en-US" dirty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İlk </a:t>
            </a:r>
            <a:r>
              <a:rPr lang="en-US" dirty="0" err="1"/>
              <a:t>olarak</a:t>
            </a:r>
            <a:r>
              <a:rPr lang="en-US" dirty="0"/>
              <a:t> sol </a:t>
            </a:r>
            <a:r>
              <a:rPr lang="en-US" dirty="0" err="1"/>
              <a:t>menüde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alma </a:t>
            </a:r>
            <a:r>
              <a:rPr lang="en-US" dirty="0" err="1"/>
              <a:t>butonu</a:t>
            </a:r>
            <a:r>
              <a:rPr lang="en-US" dirty="0"/>
              <a:t> </a:t>
            </a:r>
            <a:r>
              <a:rPr lang="en-US" dirty="0" err="1"/>
              <a:t>tıklanır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ekrandan</a:t>
            </a:r>
            <a:r>
              <a:rPr lang="en-US" dirty="0"/>
              <a:t> </a:t>
            </a:r>
            <a:r>
              <a:rPr lang="en-US" dirty="0" err="1"/>
              <a:t>incelenmek</a:t>
            </a:r>
            <a:r>
              <a:rPr lang="en-US" dirty="0"/>
              <a:t> </a:t>
            </a:r>
            <a:r>
              <a:rPr lang="en-US" dirty="0" err="1"/>
              <a:t>istenilen</a:t>
            </a:r>
            <a:r>
              <a:rPr lang="en-US" dirty="0"/>
              <a:t> </a:t>
            </a:r>
            <a:r>
              <a:rPr lang="en-US" dirty="0" err="1"/>
              <a:t>dosyanın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bölümü</a:t>
            </a:r>
            <a:r>
              <a:rPr lang="en-US" dirty="0"/>
              <a:t> (</a:t>
            </a:r>
            <a:r>
              <a:rPr lang="en-US" dirty="0" err="1"/>
              <a:t>Adli</a:t>
            </a:r>
            <a:r>
              <a:rPr lang="en-US" dirty="0"/>
              <a:t>  </a:t>
            </a:r>
            <a:r>
              <a:rPr lang="en-US" dirty="0" err="1"/>
              <a:t>Yargı-İdari</a:t>
            </a:r>
            <a:r>
              <a:rPr lang="en-US" dirty="0"/>
              <a:t>  </a:t>
            </a:r>
            <a:r>
              <a:rPr lang="en-US" dirty="0" err="1"/>
              <a:t>Yargı-İcra</a:t>
            </a:r>
            <a:r>
              <a:rPr lang="en-US" dirty="0"/>
              <a:t>) </a:t>
            </a:r>
            <a:r>
              <a:rPr lang="en-US" dirty="0" err="1"/>
              <a:t>seçilir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Yargı</a:t>
            </a:r>
            <a:r>
              <a:rPr lang="en-US" dirty="0"/>
              <a:t> </a:t>
            </a:r>
            <a:r>
              <a:rPr lang="en-US" dirty="0" err="1"/>
              <a:t>organının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adliye</a:t>
            </a:r>
            <a:r>
              <a:rPr lang="en-US" dirty="0"/>
              <a:t>  </a:t>
            </a:r>
            <a:r>
              <a:rPr lang="en-US" dirty="0" err="1"/>
              <a:t>seçilir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Adliyeden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seçilir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girilerek</a:t>
            </a:r>
            <a:r>
              <a:rPr lang="en-US" dirty="0"/>
              <a:t> </a:t>
            </a:r>
            <a:r>
              <a:rPr lang="en-US" dirty="0" err="1"/>
              <a:t>sorgula</a:t>
            </a:r>
            <a:r>
              <a:rPr lang="en-US" dirty="0"/>
              <a:t> </a:t>
            </a:r>
            <a:r>
              <a:rPr lang="en-US" dirty="0" err="1"/>
              <a:t>butonu</a:t>
            </a:r>
            <a:r>
              <a:rPr lang="en-US" dirty="0"/>
              <a:t> </a:t>
            </a:r>
            <a:r>
              <a:rPr lang="en-US" dirty="0" err="1"/>
              <a:t>tıklanır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Alt </a:t>
            </a:r>
            <a:r>
              <a:rPr lang="en-US" dirty="0" err="1"/>
              <a:t>bölümde</a:t>
            </a:r>
            <a:r>
              <a:rPr lang="en-US" dirty="0"/>
              <a:t> </a:t>
            </a:r>
            <a:r>
              <a:rPr lang="en-US" dirty="0" err="1"/>
              <a:t>açılan</a:t>
            </a:r>
            <a:r>
              <a:rPr lang="en-US" dirty="0"/>
              <a:t> </a:t>
            </a:r>
            <a:r>
              <a:rPr lang="en-US" dirty="0" err="1"/>
              <a:t>ekrandan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İste</a:t>
            </a:r>
            <a:r>
              <a:rPr lang="en-US" dirty="0"/>
              <a:t> </a:t>
            </a:r>
            <a:r>
              <a:rPr lang="en-US" dirty="0" err="1"/>
              <a:t>butonunu</a:t>
            </a:r>
            <a:r>
              <a:rPr lang="en-US" dirty="0"/>
              <a:t> </a:t>
            </a:r>
            <a:r>
              <a:rPr lang="en-US" dirty="0" err="1"/>
              <a:t>tıklanır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bölümde</a:t>
            </a:r>
            <a:r>
              <a:rPr lang="en-US" dirty="0"/>
              <a:t> </a:t>
            </a:r>
            <a:r>
              <a:rPr lang="en-US" dirty="0" err="1"/>
              <a:t>Onay</a:t>
            </a:r>
            <a:r>
              <a:rPr lang="en-US" dirty="0"/>
              <a:t> </a:t>
            </a:r>
            <a:r>
              <a:rPr lang="en-US" dirty="0" err="1"/>
              <a:t>Bekliyor</a:t>
            </a:r>
            <a:r>
              <a:rPr lang="en-US" dirty="0"/>
              <a:t> </a:t>
            </a:r>
            <a:r>
              <a:rPr lang="en-US" dirty="0" err="1"/>
              <a:t>bilgisi</a:t>
            </a:r>
            <a:r>
              <a:rPr lang="en-US" dirty="0"/>
              <a:t> </a:t>
            </a:r>
            <a:r>
              <a:rPr lang="en-US" dirty="0" err="1"/>
              <a:t>görüntülenir</a:t>
            </a:r>
            <a:r>
              <a:rPr lang="en-US" dirty="0"/>
              <a:t>.</a:t>
            </a:r>
            <a:endParaRPr lang="en-US" sz="3600" dirty="0"/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görüntüleme</a:t>
            </a:r>
            <a:r>
              <a:rPr lang="en-US" dirty="0"/>
              <a:t> </a:t>
            </a:r>
            <a:r>
              <a:rPr lang="en-US" dirty="0" err="1"/>
              <a:t>isteklerine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sayfadan</a:t>
            </a:r>
            <a:r>
              <a:rPr lang="en-US" dirty="0"/>
              <a:t> </a:t>
            </a:r>
            <a:r>
              <a:rPr lang="en-US" dirty="0" err="1" smtClean="0"/>
              <a:t>görüntülenebilir</a:t>
            </a:r>
            <a:r>
              <a:rPr lang="en-US" dirty="0"/>
              <a:t>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00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/>
              <a:t>Duruşma</a:t>
            </a:r>
            <a:r>
              <a:rPr lang="en-US" b="1" dirty="0"/>
              <a:t> </a:t>
            </a:r>
            <a:r>
              <a:rPr lang="en-US" b="1" dirty="0" err="1" smtClean="0"/>
              <a:t>Takibi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2362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ekranlarında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tarihsel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sıralanmış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görüntülenmektedir</a:t>
            </a:r>
            <a:r>
              <a:rPr lang="en-US" sz="2800" dirty="0"/>
              <a:t>. Bu </a:t>
            </a:r>
            <a:r>
              <a:rPr lang="en-US" sz="2800" dirty="0" err="1"/>
              <a:t>bölümünden</a:t>
            </a:r>
            <a:r>
              <a:rPr lang="en-US" sz="2800" dirty="0"/>
              <a:t> </a:t>
            </a:r>
            <a:r>
              <a:rPr lang="en-US" sz="2800" dirty="0" err="1"/>
              <a:t>haftalık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aylık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listeleri</a:t>
            </a:r>
            <a:r>
              <a:rPr lang="en-US" sz="2800" dirty="0"/>
              <a:t> </a:t>
            </a:r>
            <a:r>
              <a:rPr lang="en-US" sz="2800" dirty="0" err="1" smtClean="0"/>
              <a:t>ekrana</a:t>
            </a:r>
            <a:r>
              <a:rPr lang="en-US" sz="2800" dirty="0" smtClean="0"/>
              <a:t> </a:t>
            </a:r>
            <a:r>
              <a:rPr lang="en-US" sz="2800" dirty="0" err="1"/>
              <a:t>getirilebilmektedir</a:t>
            </a:r>
            <a:r>
              <a:rPr lang="en-US" sz="28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78322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SMS BİLGİ </a:t>
            </a:r>
            <a:r>
              <a:rPr lang="en-US" b="1" dirty="0" smtClean="0"/>
              <a:t>SİSTEMİ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kararlarının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işlemlerin</a:t>
            </a:r>
            <a:r>
              <a:rPr lang="en-US" sz="2800" dirty="0"/>
              <a:t> SMS </a:t>
            </a:r>
            <a:r>
              <a:rPr lang="en-US" sz="2800" dirty="0" err="1"/>
              <a:t>yoluyla</a:t>
            </a:r>
            <a:r>
              <a:rPr lang="en-US" sz="2800" dirty="0"/>
              <a:t> </a:t>
            </a:r>
            <a:r>
              <a:rPr lang="en-US" sz="2800" dirty="0" err="1" smtClean="0"/>
              <a:t>ilgililerin</a:t>
            </a:r>
            <a:r>
              <a:rPr lang="en-US" sz="2800" dirty="0" smtClean="0"/>
              <a:t> </a:t>
            </a:r>
            <a:r>
              <a:rPr lang="en-US" sz="2800" dirty="0" err="1"/>
              <a:t>cep</a:t>
            </a:r>
            <a:r>
              <a:rPr lang="en-US" sz="2800" dirty="0"/>
              <a:t> </a:t>
            </a:r>
            <a:r>
              <a:rPr lang="en-US" sz="2800" dirty="0" err="1"/>
              <a:t>telefonlarına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AVEA, VODAFONE, TURK TELEKOM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TURKCELL’le</a:t>
            </a:r>
            <a:r>
              <a:rPr lang="en-US" sz="2800" dirty="0"/>
              <a:t> </a:t>
            </a:r>
            <a:r>
              <a:rPr lang="en-US" sz="2800" dirty="0" err="1"/>
              <a:t>işbirliği</a:t>
            </a:r>
            <a:r>
              <a:rPr lang="en-US" sz="2800" dirty="0"/>
              <a:t> </a:t>
            </a:r>
            <a:r>
              <a:rPr lang="en-US" sz="2800" dirty="0" err="1"/>
              <a:t>protokolü</a:t>
            </a:r>
            <a:r>
              <a:rPr lang="en-US" sz="2800" dirty="0"/>
              <a:t> </a:t>
            </a:r>
            <a:r>
              <a:rPr lang="en-US" sz="2800" dirty="0" err="1"/>
              <a:t>imzalamıştır</a:t>
            </a:r>
            <a:r>
              <a:rPr lang="en-US" sz="2800" dirty="0"/>
              <a:t>. </a:t>
            </a:r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Bilişim</a:t>
            </a:r>
            <a:r>
              <a:rPr lang="en-US" sz="2800" dirty="0"/>
              <a:t> </a:t>
            </a:r>
            <a:r>
              <a:rPr lang="en-US" sz="2800" dirty="0" err="1"/>
              <a:t>Sistemi’nin</a:t>
            </a:r>
            <a:r>
              <a:rPr lang="en-US" sz="2800" dirty="0"/>
              <a:t> (UYAP) </a:t>
            </a:r>
            <a:r>
              <a:rPr lang="en-US" sz="2800" dirty="0" err="1"/>
              <a:t>mobil</a:t>
            </a:r>
            <a:r>
              <a:rPr lang="en-US" sz="2800" dirty="0"/>
              <a:t> </a:t>
            </a:r>
            <a:r>
              <a:rPr lang="en-US" sz="2800" dirty="0" err="1"/>
              <a:t>ayağını</a:t>
            </a:r>
            <a:r>
              <a:rPr lang="en-US" sz="2800" dirty="0"/>
              <a:t> </a:t>
            </a:r>
            <a:r>
              <a:rPr lang="en-US" sz="2800" dirty="0" err="1"/>
              <a:t>teşkil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UYAP SMS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Sistemi’yle</a:t>
            </a:r>
            <a:r>
              <a:rPr lang="en-US" sz="2800" dirty="0"/>
              <a:t> </a:t>
            </a:r>
            <a:r>
              <a:rPr lang="en-US" sz="2800" dirty="0" err="1"/>
              <a:t>avukatlar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vatandaşlar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açılması</a:t>
            </a:r>
            <a:r>
              <a:rPr lang="en-US" sz="2800" dirty="0"/>
              <a:t>,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takibi</a:t>
            </a:r>
            <a:r>
              <a:rPr lang="en-US" sz="2800" dirty="0"/>
              <a:t> </a:t>
            </a:r>
            <a:r>
              <a:rPr lang="en-US" sz="2800" dirty="0" err="1"/>
              <a:t>başlatılması</a:t>
            </a:r>
            <a:r>
              <a:rPr lang="en-US" sz="2800" dirty="0"/>
              <a:t>,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tarihi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adliyeye</a:t>
            </a:r>
            <a:r>
              <a:rPr lang="en-US" sz="2800" dirty="0"/>
              <a:t> </a:t>
            </a:r>
            <a:r>
              <a:rPr lang="en-US" sz="2800" dirty="0" err="1"/>
              <a:t>gitmeden</a:t>
            </a:r>
            <a:r>
              <a:rPr lang="en-US" sz="2800" dirty="0"/>
              <a:t> </a:t>
            </a:r>
            <a:r>
              <a:rPr lang="en-US" sz="2800" dirty="0" err="1"/>
              <a:t>cep</a:t>
            </a:r>
            <a:r>
              <a:rPr lang="en-US" sz="2800" dirty="0"/>
              <a:t> </a:t>
            </a:r>
            <a:r>
              <a:rPr lang="en-US" sz="2800" dirty="0" err="1"/>
              <a:t>telefonlarına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mesajlarla</a:t>
            </a:r>
            <a:r>
              <a:rPr lang="en-US" sz="2800" dirty="0"/>
              <a:t>  </a:t>
            </a:r>
            <a:r>
              <a:rPr lang="en-US" sz="2800" dirty="0" err="1"/>
              <a:t>öğrenebilmektedir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68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SMS BİLGİ </a:t>
            </a:r>
            <a:r>
              <a:rPr lang="en-US" b="1" dirty="0" smtClean="0"/>
              <a:t>SİSTEMİ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Kapsamı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/>
              <a:t>SMS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sorgulanabilen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,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durumunu</a:t>
            </a:r>
            <a:r>
              <a:rPr lang="en-US" sz="2800" dirty="0"/>
              <a:t> </a:t>
            </a:r>
            <a:r>
              <a:rPr lang="en-US" sz="2800" dirty="0" err="1"/>
              <a:t>belirten</a:t>
            </a:r>
            <a:r>
              <a:rPr lang="en-US" sz="2800" dirty="0"/>
              <a:t> </a:t>
            </a:r>
            <a:r>
              <a:rPr lang="en-US" sz="2800" dirty="0" err="1"/>
              <a:t>kapak</a:t>
            </a:r>
            <a:r>
              <a:rPr lang="en-US" sz="2800" dirty="0"/>
              <a:t> </a:t>
            </a:r>
            <a:r>
              <a:rPr lang="en-US" sz="2800" dirty="0" err="1" smtClean="0"/>
              <a:t>bilgilerini</a:t>
            </a:r>
            <a:r>
              <a:rPr lang="en-US" sz="2800" dirty="0" smtClean="0"/>
              <a:t> </a:t>
            </a:r>
            <a:r>
              <a:rPr lang="en-US" sz="2800" dirty="0" err="1"/>
              <a:t>ihtiva</a:t>
            </a:r>
            <a:r>
              <a:rPr lang="en-US" sz="2800" dirty="0"/>
              <a:t> </a:t>
            </a:r>
            <a:r>
              <a:rPr lang="en-US" sz="2800" dirty="0" err="1"/>
              <a:t>etmekte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/>
              <a:t>içerikler</a:t>
            </a:r>
            <a:r>
              <a:rPr lang="en-US" sz="2800" dirty="0"/>
              <a:t> </a:t>
            </a:r>
            <a:r>
              <a:rPr lang="en-US" sz="2800" dirty="0" err="1"/>
              <a:t>hazırlanırken</a:t>
            </a:r>
            <a:r>
              <a:rPr lang="en-US" sz="2800" dirty="0"/>
              <a:t> </a:t>
            </a:r>
            <a:r>
              <a:rPr lang="en-US" sz="2800" dirty="0" err="1"/>
              <a:t>kişisel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hukuken</a:t>
            </a:r>
            <a:r>
              <a:rPr lang="en-US" sz="2800" dirty="0"/>
              <a:t> </a:t>
            </a:r>
            <a:r>
              <a:rPr lang="en-US" sz="2800" dirty="0" err="1" smtClean="0"/>
              <a:t>sorun</a:t>
            </a:r>
            <a:r>
              <a:rPr lang="en-US" sz="2800" dirty="0" smtClean="0"/>
              <a:t> </a:t>
            </a:r>
            <a:r>
              <a:rPr lang="en-US" sz="2800" dirty="0" err="1"/>
              <a:t>oluşturacak</a:t>
            </a:r>
            <a:r>
              <a:rPr lang="en-US" sz="2800" dirty="0"/>
              <a:t> </a:t>
            </a:r>
            <a:r>
              <a:rPr lang="en-US" sz="2800" dirty="0" err="1"/>
              <a:t>veriler</a:t>
            </a:r>
            <a:r>
              <a:rPr lang="en-US" sz="2800" dirty="0"/>
              <a:t> </a:t>
            </a:r>
            <a:r>
              <a:rPr lang="en-US" sz="2800" dirty="0" err="1"/>
              <a:t>projeye</a:t>
            </a:r>
            <a:r>
              <a:rPr lang="en-US" sz="2800" dirty="0"/>
              <a:t> </a:t>
            </a:r>
            <a:r>
              <a:rPr lang="en-US" sz="2800" dirty="0" err="1"/>
              <a:t>dâhil</a:t>
            </a:r>
            <a:r>
              <a:rPr lang="en-US" sz="2800" dirty="0"/>
              <a:t> </a:t>
            </a:r>
            <a:r>
              <a:rPr lang="en-US" sz="2800" dirty="0" err="1"/>
              <a:t>edilmemiştir</a:t>
            </a:r>
            <a:r>
              <a:rPr lang="en-US" sz="2800" dirty="0"/>
              <a:t>. </a:t>
            </a:r>
            <a:r>
              <a:rPr lang="en-US" sz="2800" dirty="0" err="1"/>
              <a:t>Proje</a:t>
            </a:r>
            <a:r>
              <a:rPr lang="en-US" sz="2800" dirty="0"/>
              <a:t> </a:t>
            </a:r>
            <a:r>
              <a:rPr lang="en-US" sz="2800" dirty="0" err="1"/>
              <a:t>kapsamındaki</a:t>
            </a:r>
            <a:r>
              <a:rPr lang="en-US" sz="2800" dirty="0"/>
              <a:t> </a:t>
            </a:r>
            <a:r>
              <a:rPr lang="en-US" sz="2800" dirty="0" err="1"/>
              <a:t>SMS’ler</a:t>
            </a:r>
            <a:r>
              <a:rPr lang="en-US" sz="2800" dirty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etmek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birimlerine</a:t>
            </a:r>
            <a:r>
              <a:rPr lang="en-US" sz="2800" dirty="0"/>
              <a:t> </a:t>
            </a:r>
            <a:r>
              <a:rPr lang="en-US" sz="2800" dirty="0" err="1"/>
              <a:t>şahsen</a:t>
            </a:r>
            <a:r>
              <a:rPr lang="en-US" sz="2800" dirty="0"/>
              <a:t> </a:t>
            </a:r>
            <a:r>
              <a:rPr lang="en-US" sz="2800" dirty="0" err="1"/>
              <a:t>gidip</a:t>
            </a:r>
            <a:r>
              <a:rPr lang="en-US" sz="2800" dirty="0"/>
              <a:t>, </a:t>
            </a:r>
            <a:r>
              <a:rPr lang="en-US" sz="2800" dirty="0" err="1"/>
              <a:t>kalemlerden</a:t>
            </a:r>
            <a:r>
              <a:rPr lang="en-US" sz="2800" dirty="0"/>
              <a:t> </a:t>
            </a:r>
            <a:r>
              <a:rPr lang="en-US" sz="2800" dirty="0" err="1" smtClean="0"/>
              <a:t>öğrenebildikleri</a:t>
            </a:r>
            <a:r>
              <a:rPr lang="en-US" sz="2800" dirty="0" smtClean="0"/>
              <a:t> </a:t>
            </a:r>
            <a:r>
              <a:rPr lang="en-US" sz="2800" dirty="0" err="1"/>
              <a:t>bilgilerden</a:t>
            </a:r>
            <a:r>
              <a:rPr lang="en-US" sz="2800" dirty="0"/>
              <a:t> </a:t>
            </a:r>
            <a:r>
              <a:rPr lang="en-US" sz="2800" dirty="0" err="1"/>
              <a:t>ibarettir</a:t>
            </a:r>
            <a:r>
              <a:rPr lang="en-US" sz="2800" dirty="0"/>
              <a:t>. Bu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bürokratik</a:t>
            </a:r>
            <a:r>
              <a:rPr lang="en-US" sz="2800" dirty="0"/>
              <a:t> </a:t>
            </a:r>
            <a:r>
              <a:rPr lang="en-US" sz="2800" dirty="0" err="1"/>
              <a:t>süreç</a:t>
            </a:r>
            <a:r>
              <a:rPr lang="en-US" sz="2800" dirty="0"/>
              <a:t> </a:t>
            </a:r>
            <a:r>
              <a:rPr lang="en-US" sz="2800" dirty="0" err="1"/>
              <a:t>işletilmeden</a:t>
            </a:r>
            <a:r>
              <a:rPr lang="en-US" sz="2800" dirty="0"/>
              <a:t> </a:t>
            </a:r>
            <a:r>
              <a:rPr lang="en-US" sz="2800" dirty="0" err="1" smtClean="0"/>
              <a:t>doğrudan</a:t>
            </a:r>
            <a:r>
              <a:rPr lang="en-US" sz="2800" dirty="0" smtClean="0"/>
              <a:t> </a:t>
            </a:r>
            <a:r>
              <a:rPr lang="en-US" sz="2800" dirty="0" err="1"/>
              <a:t>erişilebilir</a:t>
            </a:r>
            <a:r>
              <a:rPr lang="en-US" sz="2800" dirty="0"/>
              <a:t> hale </a:t>
            </a:r>
            <a:r>
              <a:rPr lang="en-US" sz="2800" dirty="0" err="1"/>
              <a:t>getirilmiştir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8890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SMS BİLGİ </a:t>
            </a:r>
            <a:r>
              <a:rPr lang="en-US" b="1" dirty="0" smtClean="0"/>
              <a:t>SİSTEMİ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UYAP SMS </a:t>
            </a:r>
            <a:r>
              <a:rPr lang="en-US" sz="2800" b="1" dirty="0" err="1"/>
              <a:t>Bilgi</a:t>
            </a:r>
            <a:r>
              <a:rPr lang="en-US" sz="2800" b="1" dirty="0"/>
              <a:t> </a:t>
            </a:r>
            <a:r>
              <a:rPr lang="en-US" sz="2800" b="1" dirty="0" err="1"/>
              <a:t>Sistemi</a:t>
            </a:r>
            <a:r>
              <a:rPr lang="en-US" sz="2800" b="1" dirty="0"/>
              <a:t>;</a:t>
            </a:r>
            <a:r>
              <a:rPr lang="en-US" sz="2800" dirty="0"/>
              <a:t> </a:t>
            </a:r>
            <a:r>
              <a:rPr lang="en-US" sz="2800" dirty="0" err="1"/>
              <a:t>mahkemeler</a:t>
            </a:r>
            <a:r>
              <a:rPr lang="en-US" sz="2800" dirty="0"/>
              <a:t>,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savcılıkları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daireleri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birimlerce</a:t>
            </a:r>
            <a:r>
              <a:rPr lang="en-US" sz="2800" dirty="0"/>
              <a:t> </a:t>
            </a:r>
            <a:r>
              <a:rPr lang="en-US" sz="2800" dirty="0" err="1"/>
              <a:t>gerçekleştirilen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tara</a:t>
            </a:r>
            <a:r>
              <a:rPr lang="tr-TR" sz="2800" dirty="0" smtClean="0"/>
              <a:t>fl</a:t>
            </a:r>
            <a:r>
              <a:rPr lang="en-US" sz="2800" dirty="0" err="1" smtClean="0"/>
              <a:t>ara</a:t>
            </a:r>
            <a:r>
              <a:rPr lang="en-US" sz="2800" dirty="0" smtClean="0"/>
              <a:t> </a:t>
            </a:r>
            <a:r>
              <a:rPr lang="en-US" sz="2800" dirty="0" err="1"/>
              <a:t>iletilmesi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, </a:t>
            </a:r>
            <a:r>
              <a:rPr lang="en-US" sz="2800" dirty="0" err="1"/>
              <a:t>veri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duyuruların</a:t>
            </a:r>
            <a:r>
              <a:rPr lang="en-US" sz="2800" dirty="0"/>
              <a:t> GSM </a:t>
            </a:r>
            <a:r>
              <a:rPr lang="en-US" sz="2800" dirty="0" err="1"/>
              <a:t>Operatörleri</a:t>
            </a:r>
            <a:r>
              <a:rPr lang="en-US" sz="2800" dirty="0"/>
              <a:t> </a:t>
            </a:r>
            <a:r>
              <a:rPr lang="en-US" sz="2800" dirty="0" err="1"/>
              <a:t>aracılığıyla</a:t>
            </a:r>
            <a:r>
              <a:rPr lang="en-US" sz="2800" dirty="0"/>
              <a:t> </a:t>
            </a:r>
            <a:r>
              <a:rPr lang="en-US" sz="2800" dirty="0" err="1"/>
              <a:t>avukatlara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SMS </a:t>
            </a:r>
            <a:r>
              <a:rPr lang="en-US" sz="2800" dirty="0" err="1"/>
              <a:t>yolu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sunulmasını</a:t>
            </a:r>
            <a:r>
              <a:rPr lang="en-US" sz="2800" dirty="0"/>
              <a:t> </a:t>
            </a:r>
            <a:r>
              <a:rPr lang="en-US" sz="2800" dirty="0" err="1"/>
              <a:t>amaçlamaktadır</a:t>
            </a:r>
            <a:r>
              <a:rPr lang="en-US" sz="2800" dirty="0"/>
              <a:t>. Bu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sayesinde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makamlardaki</a:t>
            </a:r>
            <a:r>
              <a:rPr lang="en-US" sz="2800" dirty="0"/>
              <a:t> </a:t>
            </a:r>
            <a:r>
              <a:rPr lang="en-US" sz="2800" dirty="0" err="1"/>
              <a:t>yetkililer</a:t>
            </a:r>
            <a:r>
              <a:rPr lang="en-US" sz="2800" dirty="0"/>
              <a:t>, UYAP </a:t>
            </a:r>
            <a:r>
              <a:rPr lang="en-US" sz="2800" dirty="0" err="1"/>
              <a:t>portalları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onayladıkları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SMS </a:t>
            </a:r>
            <a:r>
              <a:rPr lang="en-US" sz="2800" dirty="0" err="1"/>
              <a:t>gönderilmektedir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6865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SMS BİLGİ </a:t>
            </a:r>
            <a:r>
              <a:rPr lang="en-US" b="1" dirty="0" smtClean="0"/>
              <a:t>SİSTEMİ</a:t>
            </a:r>
            <a:r>
              <a:rPr lang="tr-TR" b="1" dirty="0" smtClean="0"/>
              <a:t> </a:t>
            </a:r>
            <a:r>
              <a:rPr lang="en-US" b="1" dirty="0" err="1"/>
              <a:t>Sistemin</a:t>
            </a:r>
            <a:r>
              <a:rPr lang="en-US" b="1" dirty="0"/>
              <a:t> </a:t>
            </a:r>
            <a:r>
              <a:rPr lang="en-US" b="1" dirty="0" err="1" smtClean="0"/>
              <a:t>Faydaları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err="1"/>
              <a:t>Şartları</a:t>
            </a:r>
            <a:r>
              <a:rPr lang="en-US" sz="2800" dirty="0"/>
              <a:t> </a:t>
            </a:r>
            <a:r>
              <a:rPr lang="en-US" sz="2800" dirty="0" err="1"/>
              <a:t>oluştuğunda</a:t>
            </a:r>
            <a:r>
              <a:rPr lang="en-US" sz="2800" dirty="0"/>
              <a:t> </a:t>
            </a:r>
            <a:r>
              <a:rPr lang="en-US" sz="2800" dirty="0" err="1"/>
              <a:t>vatandaşlara</a:t>
            </a:r>
            <a:r>
              <a:rPr lang="en-US" sz="2800" dirty="0"/>
              <a:t> </a:t>
            </a:r>
            <a:r>
              <a:rPr lang="en-US" sz="2800" dirty="0" err="1"/>
              <a:t>mükemmel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hukuki</a:t>
            </a:r>
            <a:r>
              <a:rPr lang="en-US" sz="2800" dirty="0"/>
              <a:t> </a:t>
            </a:r>
            <a:r>
              <a:rPr lang="en-US" sz="2800" dirty="0" err="1"/>
              <a:t>koruma</a:t>
            </a:r>
            <a:r>
              <a:rPr lang="en-US" sz="2800" dirty="0"/>
              <a:t>, </a:t>
            </a:r>
            <a:r>
              <a:rPr lang="en-US" sz="2800" dirty="0" err="1"/>
              <a:t>bir</a:t>
            </a:r>
            <a:r>
              <a:rPr lang="en-US" sz="2800" dirty="0"/>
              <a:t> alarm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sağlayacaktır</a:t>
            </a:r>
            <a:r>
              <a:rPr lang="en-US" sz="2800" dirty="0"/>
              <a:t>. </a:t>
            </a:r>
            <a:r>
              <a:rPr lang="en-US" sz="2800" dirty="0" err="1"/>
              <a:t>Vatandaş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açılan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 smtClean="0"/>
              <a:t>aşamasındaki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işlemden</a:t>
            </a:r>
            <a:r>
              <a:rPr lang="en-US" sz="2800" dirty="0"/>
              <a:t>, </a:t>
            </a:r>
            <a:r>
              <a:rPr lang="en-US" sz="2800" dirty="0" err="1"/>
              <a:t>aracısız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kendisinin</a:t>
            </a:r>
            <a:r>
              <a:rPr lang="en-US" sz="2800" dirty="0"/>
              <a:t> </a:t>
            </a:r>
            <a:r>
              <a:rPr lang="en-US" sz="2800" dirty="0" err="1"/>
              <a:t>haberi</a:t>
            </a:r>
            <a:r>
              <a:rPr lang="en-US" sz="2800" dirty="0"/>
              <a:t> </a:t>
            </a:r>
            <a:r>
              <a:rPr lang="en-US" sz="2800" dirty="0" err="1"/>
              <a:t>olması</a:t>
            </a:r>
            <a:r>
              <a:rPr lang="en-US" sz="2800" dirty="0"/>
              <a:t> </a:t>
            </a:r>
            <a:r>
              <a:rPr lang="en-US" sz="2800" dirty="0" err="1" smtClean="0"/>
              <a:t>sağlanacaktır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vatandaşların</a:t>
            </a:r>
            <a:r>
              <a:rPr lang="en-US" sz="2800" dirty="0"/>
              <a:t> </a:t>
            </a:r>
            <a:r>
              <a:rPr lang="en-US" sz="2800" dirty="0" err="1"/>
              <a:t>adliyelere</a:t>
            </a:r>
            <a:r>
              <a:rPr lang="en-US" sz="2800" dirty="0"/>
              <a:t> </a:t>
            </a:r>
            <a:r>
              <a:rPr lang="en-US" sz="2800" dirty="0" err="1"/>
              <a:t>giderek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oldukları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 smtClean="0"/>
              <a:t>işlemler</a:t>
            </a:r>
            <a:r>
              <a:rPr lang="en-US" sz="2800" dirty="0" smtClean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almak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harcadıkları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, </a:t>
            </a:r>
            <a:r>
              <a:rPr lang="en-US" sz="2800" dirty="0" err="1"/>
              <a:t>emek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masrafı</a:t>
            </a:r>
            <a:r>
              <a:rPr lang="en-US" sz="2800" dirty="0"/>
              <a:t> </a:t>
            </a:r>
            <a:r>
              <a:rPr lang="en-US" sz="2800" dirty="0" err="1"/>
              <a:t>ortadan</a:t>
            </a:r>
            <a:r>
              <a:rPr lang="en-US" sz="2800" dirty="0"/>
              <a:t> </a:t>
            </a:r>
            <a:r>
              <a:rPr lang="en-US" sz="2800" dirty="0" err="1"/>
              <a:t>kaldırarak</a:t>
            </a:r>
            <a:r>
              <a:rPr lang="en-US" sz="2800" dirty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yollardan</a:t>
            </a:r>
            <a:r>
              <a:rPr lang="en-US" sz="2800" dirty="0"/>
              <a:t> </a:t>
            </a:r>
            <a:r>
              <a:rPr lang="en-US" sz="2800" dirty="0" err="1"/>
              <a:t>yargıya</a:t>
            </a:r>
            <a:r>
              <a:rPr lang="en-US" sz="2800" dirty="0"/>
              <a:t> </a:t>
            </a:r>
            <a:r>
              <a:rPr lang="en-US" sz="2800" dirty="0" err="1"/>
              <a:t>erişim</a:t>
            </a:r>
            <a:r>
              <a:rPr lang="en-US" sz="2800" dirty="0"/>
              <a:t> </a:t>
            </a:r>
            <a:r>
              <a:rPr lang="en-US" sz="2800" dirty="0" err="1" smtClean="0"/>
              <a:t>sağlayacaktır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08960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SMS BİLGİ </a:t>
            </a:r>
            <a:r>
              <a:rPr lang="en-US" b="1" dirty="0" smtClean="0"/>
              <a:t>SİSTEMİ</a:t>
            </a:r>
            <a:r>
              <a:rPr lang="tr-TR" b="1" dirty="0" smtClean="0"/>
              <a:t> </a:t>
            </a:r>
            <a:r>
              <a:rPr lang="en-US" b="1" dirty="0" err="1"/>
              <a:t>Sistemin</a:t>
            </a:r>
            <a:r>
              <a:rPr lang="en-US" b="1" dirty="0"/>
              <a:t> </a:t>
            </a:r>
            <a:r>
              <a:rPr lang="en-US" b="1" dirty="0" err="1" smtClean="0"/>
              <a:t>Faydaları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53000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/>
              <a:t>UYAP SMS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işlem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taraşara</a:t>
            </a:r>
            <a:r>
              <a:rPr lang="en-US" sz="2800" dirty="0"/>
              <a:t> en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/>
              <a:t>sağlanacaktır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Bilgilere</a:t>
            </a:r>
            <a:r>
              <a:rPr lang="en-US" sz="2800" dirty="0"/>
              <a:t> her an her </a:t>
            </a:r>
            <a:r>
              <a:rPr lang="en-US" sz="2800" dirty="0" err="1"/>
              <a:t>yerden</a:t>
            </a:r>
            <a:r>
              <a:rPr lang="en-US" sz="2800" dirty="0"/>
              <a:t> </a:t>
            </a:r>
            <a:r>
              <a:rPr lang="en-US" sz="2800" dirty="0" err="1"/>
              <a:t>ulaşılabilmesi</a:t>
            </a:r>
            <a:r>
              <a:rPr lang="en-US" sz="2800" dirty="0"/>
              <a:t>  </a:t>
            </a:r>
            <a:r>
              <a:rPr lang="en-US" sz="2800" dirty="0" err="1"/>
              <a:t>sağlanacaktır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aşamasının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süreci</a:t>
            </a:r>
            <a:r>
              <a:rPr lang="en-US" sz="2800" dirty="0"/>
              <a:t> </a:t>
            </a:r>
            <a:r>
              <a:rPr lang="en-US" sz="2800" dirty="0" err="1"/>
              <a:t>şeffaf</a:t>
            </a:r>
            <a:r>
              <a:rPr lang="en-US" sz="2800" dirty="0"/>
              <a:t> hale </a:t>
            </a:r>
            <a:r>
              <a:rPr lang="en-US" sz="2800" dirty="0" err="1"/>
              <a:t>gelecektir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Şeffaşık</a:t>
            </a:r>
            <a:r>
              <a:rPr lang="en-US" sz="2800" dirty="0"/>
              <a:t> </a:t>
            </a:r>
            <a:r>
              <a:rPr lang="en-US" sz="2800" dirty="0" err="1"/>
              <a:t>sayesinde</a:t>
            </a:r>
            <a:r>
              <a:rPr lang="en-US" sz="2800" dirty="0"/>
              <a:t> </a:t>
            </a:r>
            <a:r>
              <a:rPr lang="en-US" sz="2800" dirty="0" err="1"/>
              <a:t>otomatik</a:t>
            </a:r>
            <a:r>
              <a:rPr lang="en-US" sz="2800" dirty="0"/>
              <a:t> </a:t>
            </a:r>
            <a:r>
              <a:rPr lang="en-US" sz="2800" dirty="0" err="1"/>
              <a:t>denetim</a:t>
            </a:r>
            <a:r>
              <a:rPr lang="en-US" sz="2800" dirty="0"/>
              <a:t> </a:t>
            </a:r>
            <a:r>
              <a:rPr lang="en-US" sz="2800" dirty="0" err="1"/>
              <a:t>sağlanacaktır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gücü</a:t>
            </a:r>
            <a:r>
              <a:rPr lang="en-US" sz="2800" dirty="0"/>
              <a:t> </a:t>
            </a:r>
            <a:r>
              <a:rPr lang="en-US" sz="2800" dirty="0" err="1"/>
              <a:t>kaybı</a:t>
            </a:r>
            <a:r>
              <a:rPr lang="en-US" sz="2800" dirty="0"/>
              <a:t>  </a:t>
            </a:r>
            <a:r>
              <a:rPr lang="en-US" sz="2800" dirty="0" err="1"/>
              <a:t>engellenecektir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Gönderilen</a:t>
            </a:r>
            <a:r>
              <a:rPr lang="en-US" sz="2800" dirty="0"/>
              <a:t> ilk </a:t>
            </a:r>
            <a:r>
              <a:rPr lang="en-US" sz="2800" dirty="0" err="1"/>
              <a:t>mesaj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vatandaşa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SMS’ler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yargının</a:t>
            </a:r>
            <a:r>
              <a:rPr lang="en-US" sz="2800" dirty="0"/>
              <a:t> </a:t>
            </a:r>
            <a:r>
              <a:rPr lang="en-US" sz="2800" dirty="0" err="1"/>
              <a:t>hızlanma</a:t>
            </a:r>
            <a:r>
              <a:rPr lang="en-US" sz="2800" dirty="0"/>
              <a:t> </a:t>
            </a:r>
            <a:r>
              <a:rPr lang="en-US" sz="2800" dirty="0" err="1"/>
              <a:t>sı</a:t>
            </a:r>
            <a:r>
              <a:rPr lang="en-US" sz="2800" dirty="0"/>
              <a:t> </a:t>
            </a:r>
            <a:r>
              <a:rPr lang="en-US" sz="2800" dirty="0" err="1"/>
              <a:t>sağlanacaktır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3479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UYAP SMS BİLGİ </a:t>
            </a:r>
            <a:r>
              <a:rPr lang="en-US" b="1" dirty="0" smtClean="0"/>
              <a:t>SİSTEMİ</a:t>
            </a:r>
            <a:r>
              <a:rPr lang="tr-TR" b="1" dirty="0" smtClean="0"/>
              <a:t> </a:t>
            </a:r>
            <a:r>
              <a:rPr lang="en-US" b="1" dirty="0" err="1"/>
              <a:t>Sistemin</a:t>
            </a:r>
            <a:r>
              <a:rPr lang="en-US" b="1" dirty="0"/>
              <a:t> </a:t>
            </a:r>
            <a:r>
              <a:rPr lang="en-US" b="1" dirty="0" err="1" smtClean="0"/>
              <a:t>Faydaları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err="1" smtClean="0"/>
              <a:t>Vatandaşlar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mesai</a:t>
            </a:r>
            <a:r>
              <a:rPr lang="en-US" sz="2800" dirty="0"/>
              <a:t> </a:t>
            </a:r>
            <a:r>
              <a:rPr lang="en-US" sz="2800" dirty="0" err="1"/>
              <a:t>israfının</a:t>
            </a:r>
            <a:r>
              <a:rPr lang="en-US" sz="2800" dirty="0"/>
              <a:t> </a:t>
            </a:r>
            <a:r>
              <a:rPr lang="en-US" sz="2800" dirty="0" err="1"/>
              <a:t>önüne</a:t>
            </a:r>
            <a:r>
              <a:rPr lang="en-US" sz="2800" dirty="0"/>
              <a:t> </a:t>
            </a:r>
            <a:r>
              <a:rPr lang="en-US" sz="2800" dirty="0" err="1"/>
              <a:t>geçilecek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bilgilerine</a:t>
            </a:r>
            <a:r>
              <a:rPr lang="en-US" sz="2800" dirty="0"/>
              <a:t> en </a:t>
            </a:r>
            <a:r>
              <a:rPr lang="en-US" sz="2800" dirty="0" err="1"/>
              <a:t>düşük</a:t>
            </a:r>
            <a:r>
              <a:rPr lang="en-US" sz="2800" dirty="0"/>
              <a:t> </a:t>
            </a:r>
            <a:r>
              <a:rPr lang="en-US" sz="2800" dirty="0" err="1"/>
              <a:t>maliyetle</a:t>
            </a:r>
            <a:r>
              <a:rPr lang="en-US" sz="2800" dirty="0"/>
              <a:t> en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erişimleri</a:t>
            </a:r>
            <a:r>
              <a:rPr lang="en-US" sz="2800" dirty="0"/>
              <a:t> </a:t>
            </a:r>
            <a:r>
              <a:rPr lang="en-US" sz="2800" dirty="0" err="1"/>
              <a:t>sağlanacaktır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Vatandaşa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amaçlı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davetiyeden</a:t>
            </a:r>
            <a:r>
              <a:rPr lang="en-US" sz="2800" dirty="0"/>
              <a:t> </a:t>
            </a:r>
            <a:r>
              <a:rPr lang="en-US" sz="2800" dirty="0" err="1"/>
              <a:t>önce</a:t>
            </a:r>
            <a:r>
              <a:rPr lang="en-US" sz="2800" dirty="0"/>
              <a:t> </a:t>
            </a:r>
            <a:r>
              <a:rPr lang="en-US" sz="2800" dirty="0" err="1"/>
              <a:t>gönderilecek</a:t>
            </a:r>
            <a:r>
              <a:rPr lang="en-US" sz="2800" dirty="0"/>
              <a:t> </a:t>
            </a:r>
            <a:r>
              <a:rPr lang="en-US" sz="2800" dirty="0" err="1"/>
              <a:t>SMS’ler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yargılama</a:t>
            </a:r>
            <a:r>
              <a:rPr lang="en-US" sz="2800" dirty="0"/>
              <a:t> </a:t>
            </a:r>
            <a:r>
              <a:rPr lang="en-US" sz="2800" dirty="0" err="1"/>
              <a:t>giderleri</a:t>
            </a:r>
            <a:r>
              <a:rPr lang="en-US" sz="2800" dirty="0"/>
              <a:t> </a:t>
            </a:r>
            <a:r>
              <a:rPr lang="en-US" sz="2800" dirty="0" err="1"/>
              <a:t>düşürülecektir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edinme</a:t>
            </a:r>
            <a:r>
              <a:rPr lang="en-US" sz="2800" dirty="0"/>
              <a:t> </a:t>
            </a:r>
            <a:r>
              <a:rPr lang="en-US" sz="2800" dirty="0" err="1"/>
              <a:t>hakkının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/>
              <a:t>bürokrasi</a:t>
            </a:r>
            <a:r>
              <a:rPr lang="en-US" sz="2800" dirty="0"/>
              <a:t> </a:t>
            </a:r>
            <a:r>
              <a:rPr lang="en-US" sz="2800" dirty="0" err="1"/>
              <a:t>olmaksızın</a:t>
            </a:r>
            <a:r>
              <a:rPr lang="en-US" sz="2800" dirty="0"/>
              <a:t> </a:t>
            </a:r>
            <a:r>
              <a:rPr lang="en-US" sz="2800" dirty="0" err="1"/>
              <a:t>etkin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 smtClean="0"/>
              <a:t>sağlanacaktır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Mağduriyetlerin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kayıplarının</a:t>
            </a:r>
            <a:r>
              <a:rPr lang="en-US" sz="2800" dirty="0"/>
              <a:t> </a:t>
            </a:r>
            <a:r>
              <a:rPr lang="en-US" sz="2800" dirty="0" err="1"/>
              <a:t>önüne</a:t>
            </a:r>
            <a:r>
              <a:rPr lang="en-US" sz="2800" dirty="0"/>
              <a:t> </a:t>
            </a:r>
            <a:r>
              <a:rPr lang="en-US" sz="2800" dirty="0" err="1"/>
              <a:t>geçilecektir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048288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Sisteme</a:t>
            </a:r>
            <a:r>
              <a:rPr lang="en-US" b="1" dirty="0"/>
              <a:t> </a:t>
            </a:r>
            <a:r>
              <a:rPr lang="en-US" b="1" dirty="0" err="1"/>
              <a:t>Abone</a:t>
            </a:r>
            <a:r>
              <a:rPr lang="en-US" b="1" dirty="0"/>
              <a:t> </a:t>
            </a:r>
            <a:r>
              <a:rPr lang="en-US" b="1" dirty="0" err="1" smtClean="0"/>
              <a:t>Olma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SMS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birimlerinde</a:t>
            </a:r>
            <a:r>
              <a:rPr lang="en-US" sz="2800" dirty="0"/>
              <a:t> </a:t>
            </a:r>
            <a:r>
              <a:rPr lang="en-US" sz="2800" dirty="0" err="1"/>
              <a:t>görülmekte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dosyada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olay</a:t>
            </a:r>
            <a:r>
              <a:rPr lang="en-US" sz="2800" dirty="0"/>
              <a:t> </a:t>
            </a:r>
            <a:r>
              <a:rPr lang="en-US" sz="2800" dirty="0" err="1"/>
              <a:t>gerçekleştiğinde</a:t>
            </a:r>
            <a:r>
              <a:rPr lang="en-US" sz="2800" dirty="0"/>
              <a:t> </a:t>
            </a:r>
            <a:r>
              <a:rPr lang="en-US" sz="2800" dirty="0" err="1"/>
              <a:t>eğer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tarafı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kişi</a:t>
            </a:r>
            <a:r>
              <a:rPr lang="en-US" sz="2800" dirty="0"/>
              <a:t> SMS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/>
              <a:t>abone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mesajı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anında</a:t>
            </a:r>
            <a:r>
              <a:rPr lang="tr-TR" sz="2800" dirty="0"/>
              <a:t> </a:t>
            </a:r>
            <a:r>
              <a:rPr lang="en-US" sz="2800" dirty="0" err="1" smtClean="0"/>
              <a:t>gerçekleşen</a:t>
            </a:r>
            <a:r>
              <a:rPr lang="en-US" sz="2800" dirty="0" smtClean="0"/>
              <a:t> </a:t>
            </a:r>
            <a:r>
              <a:rPr lang="en-US" sz="2800" dirty="0" err="1"/>
              <a:t>olaydan</a:t>
            </a:r>
            <a:r>
              <a:rPr lang="en-US" sz="2800" dirty="0"/>
              <a:t> </a:t>
            </a:r>
            <a:r>
              <a:rPr lang="en-US" sz="2800" dirty="0" err="1" smtClean="0"/>
              <a:t>haberdar</a:t>
            </a:r>
            <a:r>
              <a:rPr lang="tr-TR" sz="2800" dirty="0"/>
              <a:t> </a:t>
            </a:r>
            <a:r>
              <a:rPr lang="en-US" sz="2800" dirty="0" err="1" smtClean="0"/>
              <a:t>edilmektedir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Örnek</a:t>
            </a:r>
            <a:r>
              <a:rPr lang="en-US" sz="2800" dirty="0" smtClean="0"/>
              <a:t> </a:t>
            </a:r>
            <a:r>
              <a:rPr lang="en-US" sz="2800" dirty="0" err="1"/>
              <a:t>mesaj</a:t>
            </a:r>
            <a:r>
              <a:rPr lang="en-US" sz="2800" dirty="0"/>
              <a:t>: Ankara 1. </a:t>
            </a:r>
            <a:r>
              <a:rPr lang="en-US" sz="2800" dirty="0" err="1"/>
              <a:t>Asliye</a:t>
            </a:r>
            <a:r>
              <a:rPr lang="en-US" sz="2800" dirty="0"/>
              <a:t>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Mahkemesi’nin</a:t>
            </a:r>
            <a:r>
              <a:rPr lang="en-US" sz="2800" dirty="0"/>
              <a:t> 2008/345 </a:t>
            </a:r>
            <a:r>
              <a:rPr lang="en-US" sz="2800" dirty="0" err="1"/>
              <a:t>sayılı</a:t>
            </a:r>
            <a:r>
              <a:rPr lang="en-US" sz="2800" dirty="0"/>
              <a:t> </a:t>
            </a:r>
            <a:r>
              <a:rPr lang="en-US" sz="2800" dirty="0" err="1" smtClean="0"/>
              <a:t>dosyasında</a:t>
            </a:r>
            <a:r>
              <a:rPr lang="en-US" sz="2800" dirty="0" smtClean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/>
              <a:t>verilmiştir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9858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Sisteme</a:t>
            </a:r>
            <a:r>
              <a:rPr lang="en-US" b="1" dirty="0"/>
              <a:t> </a:t>
            </a:r>
            <a:r>
              <a:rPr lang="en-US" b="1" dirty="0" err="1"/>
              <a:t>Abone</a:t>
            </a:r>
            <a:r>
              <a:rPr lang="en-US" b="1" dirty="0"/>
              <a:t> </a:t>
            </a:r>
            <a:r>
              <a:rPr lang="en-US" b="1" dirty="0" err="1" smtClean="0"/>
              <a:t>Olma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değişik</a:t>
            </a:r>
            <a:r>
              <a:rPr lang="en-US" sz="2800" dirty="0"/>
              <a:t> </a:t>
            </a:r>
            <a:r>
              <a:rPr lang="en-US" sz="2800" dirty="0" err="1"/>
              <a:t>içeriklerde</a:t>
            </a:r>
            <a:r>
              <a:rPr lang="en-US" sz="2800" dirty="0"/>
              <a:t> </a:t>
            </a:r>
            <a:r>
              <a:rPr lang="en-US" sz="2800" dirty="0" err="1"/>
              <a:t>paketler</a:t>
            </a:r>
            <a:r>
              <a:rPr lang="en-US" sz="2800" dirty="0"/>
              <a:t> </a:t>
            </a:r>
            <a:r>
              <a:rPr lang="en-US" sz="2800" dirty="0" err="1"/>
              <a:t>bulunmakta</a:t>
            </a:r>
            <a:r>
              <a:rPr lang="en-US" sz="2800" dirty="0"/>
              <a:t>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/>
              <a:t>abone</a:t>
            </a:r>
            <a:r>
              <a:rPr lang="en-US" sz="2800" dirty="0"/>
              <a:t> </a:t>
            </a:r>
            <a:r>
              <a:rPr lang="en-US" sz="2800" dirty="0" err="1"/>
              <a:t>olunan</a:t>
            </a:r>
            <a:r>
              <a:rPr lang="en-US" sz="2800" dirty="0"/>
              <a:t> </a:t>
            </a:r>
            <a:r>
              <a:rPr lang="en-US" sz="2800" dirty="0" err="1"/>
              <a:t>paket</a:t>
            </a:r>
            <a:r>
              <a:rPr lang="en-US" sz="2800" dirty="0"/>
              <a:t> </a:t>
            </a:r>
            <a:r>
              <a:rPr lang="en-US" sz="2800" dirty="0" err="1"/>
              <a:t>içeriklerine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gönderilecek</a:t>
            </a:r>
            <a:r>
              <a:rPr lang="en-US" sz="2800" dirty="0"/>
              <a:t> </a:t>
            </a:r>
            <a:r>
              <a:rPr lang="en-US" sz="2800" dirty="0" err="1"/>
              <a:t>mesajlar</a:t>
            </a:r>
            <a:r>
              <a:rPr lang="en-US" sz="2800" dirty="0"/>
              <a:t> </a:t>
            </a:r>
            <a:r>
              <a:rPr lang="en-US" sz="2800" dirty="0" err="1"/>
              <a:t>değişiklik</a:t>
            </a:r>
            <a:r>
              <a:rPr lang="tr-TR" sz="2800" dirty="0"/>
              <a:t> </a:t>
            </a:r>
            <a:r>
              <a:rPr lang="en-US" sz="2800" dirty="0" err="1"/>
              <a:t>göstermektedir</a:t>
            </a:r>
            <a:r>
              <a:rPr lang="en-US" sz="2800" dirty="0"/>
              <a:t>.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Paket</a:t>
            </a:r>
            <a:endParaRPr lang="en-US" dirty="0"/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Paket</a:t>
            </a:r>
            <a:endParaRPr lang="en-US" dirty="0"/>
          </a:p>
          <a:p>
            <a:pPr marL="857250" lvl="1" indent="-457200" algn="just">
              <a:buFont typeface="+mj-lt"/>
              <a:buAutoNum type="arabicPeriod"/>
            </a:pPr>
            <a:r>
              <a:rPr lang="en-US" dirty="0"/>
              <a:t>Tam </a:t>
            </a:r>
            <a:r>
              <a:rPr lang="en-US" dirty="0" err="1"/>
              <a:t>Paket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4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VATANDAŞ BİLGİ </a:t>
            </a:r>
            <a:r>
              <a:rPr lang="en-US" b="1" dirty="0" smtClean="0"/>
              <a:t>SİSTEMİ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sistemde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bakımından</a:t>
            </a:r>
            <a:r>
              <a:rPr lang="en-US" dirty="0"/>
              <a:t> </a:t>
            </a:r>
            <a:r>
              <a:rPr lang="en-US" dirty="0" err="1"/>
              <a:t>vatandaşlara</a:t>
            </a:r>
            <a:r>
              <a:rPr lang="en-US" dirty="0"/>
              <a:t> </a:t>
            </a:r>
            <a:r>
              <a:rPr lang="en-US" dirty="0" err="1"/>
              <a:t>dosyadaki</a:t>
            </a:r>
            <a:r>
              <a:rPr lang="en-US" dirty="0"/>
              <a:t> </a:t>
            </a:r>
            <a:r>
              <a:rPr lang="en-US" dirty="0" err="1"/>
              <a:t>hiçbir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  <a:r>
              <a:rPr lang="en-US" dirty="0" err="1"/>
              <a:t>açılmamaktadır</a:t>
            </a:r>
            <a:r>
              <a:rPr lang="en-US" dirty="0"/>
              <a:t>. </a:t>
            </a:r>
            <a:r>
              <a:rPr lang="en-US" dirty="0" err="1"/>
              <a:t>İşte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vatandaşların</a:t>
            </a:r>
            <a:r>
              <a:rPr lang="en-US" dirty="0"/>
              <a:t> </a:t>
            </a:r>
            <a:r>
              <a:rPr lang="en-US" dirty="0" err="1"/>
              <a:t>avukatlarda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internet </a:t>
            </a:r>
            <a:r>
              <a:rPr lang="en-US" dirty="0" err="1"/>
              <a:t>üzerinden</a:t>
            </a:r>
            <a:r>
              <a:rPr lang="en-US" dirty="0"/>
              <a:t> e-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UYAP 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Portalına</a:t>
            </a:r>
            <a:r>
              <a:rPr lang="en-US" dirty="0"/>
              <a:t> </a:t>
            </a:r>
            <a:r>
              <a:rPr lang="en-US" dirty="0" err="1"/>
              <a:t>bağlanarak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dosyası</a:t>
            </a:r>
            <a:r>
              <a:rPr lang="en-US" dirty="0"/>
              <a:t> </a:t>
            </a:r>
            <a:r>
              <a:rPr lang="en-US" dirty="0" err="1"/>
              <a:t>açabilmeleri</a:t>
            </a:r>
            <a:r>
              <a:rPr lang="en-US" dirty="0"/>
              <a:t>, </a:t>
            </a:r>
            <a:r>
              <a:rPr lang="en-US" dirty="0" err="1"/>
              <a:t>harç</a:t>
            </a:r>
            <a:r>
              <a:rPr lang="en-US" dirty="0"/>
              <a:t> </a:t>
            </a:r>
            <a:r>
              <a:rPr lang="en-US" dirty="0" err="1"/>
              <a:t>ödeyebilmeleri</a:t>
            </a:r>
            <a:r>
              <a:rPr lang="en-US" dirty="0"/>
              <a:t>, </a:t>
            </a:r>
            <a:r>
              <a:rPr lang="en-US" dirty="0" err="1"/>
              <a:t>yetkileri</a:t>
            </a:r>
            <a:r>
              <a:rPr lang="en-US" dirty="0"/>
              <a:t> </a:t>
            </a:r>
            <a:r>
              <a:rPr lang="en-US" dirty="0" err="1"/>
              <a:t>dâhilinde</a:t>
            </a:r>
            <a:r>
              <a:rPr lang="en-US" dirty="0"/>
              <a:t> </a:t>
            </a:r>
            <a:r>
              <a:rPr lang="en-US" dirty="0" err="1"/>
              <a:t>sistemdeki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dosyalarını</a:t>
            </a:r>
            <a:r>
              <a:rPr lang="en-US" dirty="0"/>
              <a:t> </a:t>
            </a:r>
            <a:r>
              <a:rPr lang="en-US" dirty="0" err="1"/>
              <a:t>ayrıntılarıyla</a:t>
            </a:r>
            <a:r>
              <a:rPr lang="en-US" dirty="0"/>
              <a:t> </a:t>
            </a:r>
            <a:r>
              <a:rPr lang="en-US" dirty="0" err="1"/>
              <a:t>inceleyebilmeleri</a:t>
            </a:r>
            <a:r>
              <a:rPr lang="en-US" dirty="0"/>
              <a:t>,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dosyalarına</a:t>
            </a:r>
            <a:r>
              <a:rPr lang="en-US" dirty="0"/>
              <a:t> </a:t>
            </a:r>
            <a:r>
              <a:rPr lang="en-US" dirty="0" err="1"/>
              <a:t>evrak</a:t>
            </a:r>
            <a:r>
              <a:rPr lang="en-US" dirty="0"/>
              <a:t> </a:t>
            </a:r>
            <a:r>
              <a:rPr lang="en-US" dirty="0" err="1"/>
              <a:t>katabilmeleri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dosyalardan</a:t>
            </a:r>
            <a:r>
              <a:rPr lang="en-US" dirty="0"/>
              <a:t> </a:t>
            </a:r>
            <a:r>
              <a:rPr lang="en-US" dirty="0" err="1"/>
              <a:t>suret</a:t>
            </a:r>
            <a:r>
              <a:rPr lang="en-US" dirty="0"/>
              <a:t> </a:t>
            </a:r>
            <a:r>
              <a:rPr lang="en-US" dirty="0" err="1"/>
              <a:t>alabilmeleri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UYAP </a:t>
            </a:r>
            <a:r>
              <a:rPr lang="en-US" dirty="0" err="1"/>
              <a:t>Vatandaş</a:t>
            </a:r>
            <a:r>
              <a:rPr lang="en-US" dirty="0"/>
              <a:t> </a:t>
            </a:r>
            <a:r>
              <a:rPr lang="en-US" dirty="0" err="1"/>
              <a:t>Portalına</a:t>
            </a:r>
            <a:r>
              <a:rPr lang="en-US" dirty="0"/>
              <a:t> e-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erişim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tamamlanarak</a:t>
            </a:r>
            <a:r>
              <a:rPr lang="en-US" dirty="0"/>
              <a:t> </a:t>
            </a:r>
            <a:r>
              <a:rPr lang="en-US" dirty="0" err="1"/>
              <a:t>vatandaşların</a:t>
            </a:r>
            <a:r>
              <a:rPr lang="en-US" dirty="0"/>
              <a:t> </a:t>
            </a:r>
            <a:r>
              <a:rPr lang="en-US" dirty="0" err="1"/>
              <a:t>kullanımına</a:t>
            </a:r>
            <a:r>
              <a:rPr lang="tr-TR" dirty="0"/>
              <a:t> </a:t>
            </a:r>
            <a:r>
              <a:rPr lang="en-US" dirty="0" err="1"/>
              <a:t>açılmış</a:t>
            </a:r>
            <a:r>
              <a:rPr lang="en-US" dirty="0"/>
              <a:t>, </a:t>
            </a:r>
            <a:r>
              <a:rPr lang="en-US" dirty="0" err="1"/>
              <a:t>ayrıca</a:t>
            </a:r>
            <a:r>
              <a:rPr lang="en-US" dirty="0"/>
              <a:t> e-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kapısı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</a:t>
            </a:r>
            <a:r>
              <a:rPr lang="en-US" dirty="0" err="1"/>
              <a:t>entegrasyonu</a:t>
            </a:r>
            <a:r>
              <a:rPr lang="en-US" dirty="0"/>
              <a:t>  </a:t>
            </a:r>
            <a:r>
              <a:rPr lang="en-US" dirty="0" err="1"/>
              <a:t>sağlanmıştır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346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Basit</a:t>
            </a:r>
            <a:r>
              <a:rPr lang="en-US" b="1" dirty="0"/>
              <a:t> </a:t>
            </a:r>
            <a:r>
              <a:rPr lang="en-US" b="1" dirty="0" err="1" smtClean="0"/>
              <a:t>Paket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Pakete</a:t>
            </a:r>
            <a:r>
              <a:rPr lang="en-US" sz="2800" b="1" dirty="0"/>
              <a:t> </a:t>
            </a:r>
            <a:r>
              <a:rPr lang="en-US" sz="2800" b="1" dirty="0" err="1"/>
              <a:t>abone</a:t>
            </a:r>
            <a:r>
              <a:rPr lang="en-US" sz="2800" b="1" dirty="0"/>
              <a:t> </a:t>
            </a:r>
            <a:r>
              <a:rPr lang="en-US" sz="2800" b="1" dirty="0" err="1"/>
              <a:t>olmak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: </a:t>
            </a:r>
            <a:r>
              <a:rPr lang="en-US" sz="2800" dirty="0"/>
              <a:t>TCKIMLIKNO BASİT ABONE </a:t>
            </a:r>
            <a:r>
              <a:rPr lang="en-US" sz="2800" dirty="0" err="1"/>
              <a:t>yazılarak</a:t>
            </a:r>
            <a:r>
              <a:rPr lang="en-US" sz="2800" dirty="0"/>
              <a:t> 4060’a </a:t>
            </a:r>
            <a:r>
              <a:rPr lang="en-US" sz="2800" dirty="0" err="1"/>
              <a:t>gönderilir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Örnek</a:t>
            </a:r>
            <a:r>
              <a:rPr lang="en-US" sz="2800" dirty="0"/>
              <a:t> </a:t>
            </a:r>
            <a:r>
              <a:rPr lang="en-US" sz="2800" dirty="0" err="1"/>
              <a:t>mesaj</a:t>
            </a:r>
            <a:r>
              <a:rPr lang="en-US" sz="2800" dirty="0"/>
              <a:t>: 11111111111 BASİT ABONE</a:t>
            </a:r>
          </a:p>
          <a:p>
            <a:pPr marL="0" indent="0">
              <a:buNone/>
            </a:pPr>
            <a:r>
              <a:rPr lang="en-US" sz="2800" b="1" dirty="0" err="1"/>
              <a:t>Aboneliği</a:t>
            </a:r>
            <a:r>
              <a:rPr lang="en-US" sz="2800" b="1" dirty="0"/>
              <a:t> </a:t>
            </a:r>
            <a:r>
              <a:rPr lang="en-US" sz="2800" b="1" dirty="0" err="1"/>
              <a:t>iptal</a:t>
            </a:r>
            <a:r>
              <a:rPr lang="en-US" sz="2800" b="1" dirty="0"/>
              <a:t> </a:t>
            </a:r>
            <a:r>
              <a:rPr lang="en-US" sz="2800" b="1" dirty="0" err="1"/>
              <a:t>etmek</a:t>
            </a:r>
            <a:r>
              <a:rPr lang="en-US" sz="2800" b="1" dirty="0"/>
              <a:t> </a:t>
            </a:r>
            <a:r>
              <a:rPr lang="en-US" sz="2800" b="1" dirty="0" err="1"/>
              <a:t>için</a:t>
            </a:r>
            <a:r>
              <a:rPr lang="en-US" sz="2800" b="1" dirty="0"/>
              <a:t>: </a:t>
            </a:r>
            <a:r>
              <a:rPr lang="en-US" sz="2800" dirty="0"/>
              <a:t>TCKIMLIKNO ABONEİPTAL </a:t>
            </a:r>
            <a:r>
              <a:rPr lang="en-US" sz="2800" dirty="0" err="1"/>
              <a:t>yazılarak</a:t>
            </a:r>
            <a:r>
              <a:rPr lang="en-US" sz="2800" dirty="0"/>
              <a:t> </a:t>
            </a:r>
            <a:r>
              <a:rPr lang="en-US" sz="2800" dirty="0" smtClean="0"/>
              <a:t>4060’a </a:t>
            </a:r>
            <a:r>
              <a:rPr lang="en-US" sz="2800" dirty="0" err="1" smtClean="0"/>
              <a:t>gönderilir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Örnek</a:t>
            </a:r>
            <a:r>
              <a:rPr lang="en-US" sz="2800" dirty="0"/>
              <a:t> </a:t>
            </a:r>
            <a:r>
              <a:rPr lang="en-US" sz="2800" dirty="0" err="1"/>
              <a:t>mesaj</a:t>
            </a:r>
            <a:r>
              <a:rPr lang="en-US" sz="2800" dirty="0"/>
              <a:t>: 11111111111 </a:t>
            </a:r>
            <a:r>
              <a:rPr lang="en-US" sz="2800" dirty="0" smtClean="0"/>
              <a:t>ABONEİPTAL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3280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Basit</a:t>
            </a:r>
            <a:r>
              <a:rPr lang="en-US" b="1" dirty="0"/>
              <a:t> </a:t>
            </a:r>
            <a:r>
              <a:rPr lang="en-US" b="1" dirty="0" err="1" smtClean="0"/>
              <a:t>Paket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 err="1"/>
              <a:t>Basit</a:t>
            </a:r>
            <a:r>
              <a:rPr lang="en-US" sz="3000" dirty="0"/>
              <a:t> </a:t>
            </a:r>
            <a:r>
              <a:rPr lang="en-US" sz="3000" dirty="0" err="1"/>
              <a:t>pakete</a:t>
            </a:r>
            <a:r>
              <a:rPr lang="en-US" sz="3000" dirty="0"/>
              <a:t> </a:t>
            </a:r>
            <a:r>
              <a:rPr lang="en-US" sz="3000" dirty="0" err="1"/>
              <a:t>abone</a:t>
            </a:r>
            <a:r>
              <a:rPr lang="en-US" sz="3000" dirty="0"/>
              <a:t> </a:t>
            </a:r>
            <a:r>
              <a:rPr lang="en-US" sz="3000" dirty="0" err="1"/>
              <a:t>olan</a:t>
            </a:r>
            <a:r>
              <a:rPr lang="en-US" sz="3000" dirty="0"/>
              <a:t> </a:t>
            </a:r>
            <a:r>
              <a:rPr lang="en-US" sz="3000" dirty="0" err="1"/>
              <a:t>kullanıcılara</a:t>
            </a:r>
            <a:r>
              <a:rPr lang="en-US" sz="3000" dirty="0"/>
              <a:t> </a:t>
            </a:r>
            <a:r>
              <a:rPr lang="en-US" sz="3000" dirty="0" err="1"/>
              <a:t>aşağıdaki</a:t>
            </a:r>
            <a:r>
              <a:rPr lang="en-US" sz="3000" dirty="0"/>
              <a:t> </a:t>
            </a:r>
            <a:r>
              <a:rPr lang="en-US" sz="3000" dirty="0" err="1"/>
              <a:t>durumlar</a:t>
            </a:r>
            <a:r>
              <a:rPr lang="en-US" sz="3000" dirty="0"/>
              <a:t> </a:t>
            </a:r>
            <a:r>
              <a:rPr lang="en-US" sz="3000" dirty="0" err="1"/>
              <a:t>oluştuğunda</a:t>
            </a:r>
            <a:r>
              <a:rPr lang="en-US" sz="3000" dirty="0"/>
              <a:t> </a:t>
            </a:r>
            <a:r>
              <a:rPr lang="en-US" sz="3000" dirty="0" err="1"/>
              <a:t>otomatik</a:t>
            </a:r>
            <a:r>
              <a:rPr lang="en-US" sz="3000" dirty="0"/>
              <a:t> </a:t>
            </a:r>
            <a:r>
              <a:rPr lang="en-US" sz="3000" dirty="0" err="1"/>
              <a:t>bilgi</a:t>
            </a:r>
            <a:r>
              <a:rPr lang="en-US" sz="3000" dirty="0"/>
              <a:t> </a:t>
            </a:r>
            <a:r>
              <a:rPr lang="en-US" sz="3000" dirty="0" err="1"/>
              <a:t>mesajı</a:t>
            </a:r>
            <a:r>
              <a:rPr lang="en-US" sz="3000" dirty="0"/>
              <a:t>  </a:t>
            </a:r>
            <a:r>
              <a:rPr lang="en-US" sz="3000" dirty="0" err="1"/>
              <a:t>gönderilmektedir</a:t>
            </a:r>
            <a:r>
              <a:rPr lang="en-US" sz="3000" dirty="0"/>
              <a:t>.</a:t>
            </a:r>
          </a:p>
          <a:p>
            <a:pPr lvl="0"/>
            <a:r>
              <a:rPr lang="en-US" sz="3000" dirty="0" err="1"/>
              <a:t>Dosyada</a:t>
            </a:r>
            <a:r>
              <a:rPr lang="en-US" sz="3000" dirty="0"/>
              <a:t> </a:t>
            </a:r>
            <a:r>
              <a:rPr lang="en-US" sz="3000" dirty="0" err="1"/>
              <a:t>Keşif</a:t>
            </a:r>
            <a:r>
              <a:rPr lang="en-US" sz="3000" dirty="0"/>
              <a:t> </a:t>
            </a:r>
            <a:r>
              <a:rPr lang="en-US" sz="3000" dirty="0" err="1"/>
              <a:t>Tarihi</a:t>
            </a:r>
            <a:r>
              <a:rPr lang="en-US" sz="3000" dirty="0"/>
              <a:t> </a:t>
            </a:r>
            <a:r>
              <a:rPr lang="en-US" sz="3000" dirty="0" err="1"/>
              <a:t>Verildiğinde</a:t>
            </a:r>
            <a:endParaRPr lang="en-US" sz="3000" dirty="0"/>
          </a:p>
          <a:p>
            <a:pPr lvl="0"/>
            <a:r>
              <a:rPr lang="en-US" sz="3000" dirty="0" err="1"/>
              <a:t>Dosyada</a:t>
            </a:r>
            <a:r>
              <a:rPr lang="en-US" sz="3000" dirty="0"/>
              <a:t> </a:t>
            </a:r>
            <a:r>
              <a:rPr lang="en-US" sz="3000" dirty="0" err="1"/>
              <a:t>Duruşma</a:t>
            </a:r>
            <a:r>
              <a:rPr lang="en-US" sz="3000" dirty="0"/>
              <a:t> </a:t>
            </a:r>
            <a:r>
              <a:rPr lang="en-US" sz="3000" dirty="0" err="1"/>
              <a:t>Tarihi</a:t>
            </a:r>
            <a:r>
              <a:rPr lang="en-US" sz="3000" dirty="0"/>
              <a:t>  </a:t>
            </a:r>
            <a:r>
              <a:rPr lang="en-US" sz="3000" dirty="0" err="1"/>
              <a:t>Verildiğinde</a:t>
            </a:r>
            <a:endParaRPr lang="en-US" sz="3000" dirty="0"/>
          </a:p>
          <a:p>
            <a:pPr lvl="0"/>
            <a:r>
              <a:rPr lang="en-US" sz="3000" dirty="0" err="1"/>
              <a:t>Dosyada</a:t>
            </a:r>
            <a:r>
              <a:rPr lang="en-US" sz="3000" dirty="0"/>
              <a:t>  </a:t>
            </a:r>
            <a:r>
              <a:rPr lang="en-US" sz="3000" dirty="0" err="1"/>
              <a:t>Karar</a:t>
            </a:r>
            <a:r>
              <a:rPr lang="en-US" sz="3000" dirty="0"/>
              <a:t> </a:t>
            </a:r>
            <a:r>
              <a:rPr lang="en-US" sz="3000" dirty="0" err="1"/>
              <a:t>Verildiğinde</a:t>
            </a:r>
            <a:endParaRPr lang="en-US" sz="3000" dirty="0"/>
          </a:p>
          <a:p>
            <a:pPr lvl="0"/>
            <a:r>
              <a:rPr lang="en-US" sz="3000" dirty="0" err="1"/>
              <a:t>Dosyada</a:t>
            </a:r>
            <a:r>
              <a:rPr lang="en-US" sz="3000" dirty="0"/>
              <a:t> </a:t>
            </a:r>
            <a:r>
              <a:rPr lang="en-US" sz="3000" dirty="0" err="1"/>
              <a:t>Verilen</a:t>
            </a:r>
            <a:r>
              <a:rPr lang="en-US" sz="3000" dirty="0"/>
              <a:t> </a:t>
            </a:r>
            <a:r>
              <a:rPr lang="en-US" sz="3000" dirty="0" err="1"/>
              <a:t>Karar</a:t>
            </a:r>
            <a:r>
              <a:rPr lang="en-US" sz="3000" dirty="0"/>
              <a:t> </a:t>
            </a:r>
            <a:r>
              <a:rPr lang="en-US" sz="3000" dirty="0" err="1"/>
              <a:t>Değiştiğinde</a:t>
            </a:r>
            <a:endParaRPr lang="en-US" sz="3000" dirty="0"/>
          </a:p>
          <a:p>
            <a:pPr lvl="0"/>
            <a:r>
              <a:rPr lang="en-US" sz="3000" dirty="0" err="1"/>
              <a:t>Dosyada</a:t>
            </a:r>
            <a:r>
              <a:rPr lang="en-US" sz="3000" dirty="0"/>
              <a:t> </a:t>
            </a:r>
            <a:r>
              <a:rPr lang="en-US" sz="3000" dirty="0" err="1"/>
              <a:t>Temyiz</a:t>
            </a:r>
            <a:r>
              <a:rPr lang="en-US" sz="3000" dirty="0"/>
              <a:t> </a:t>
            </a:r>
            <a:r>
              <a:rPr lang="en-US" sz="3000" dirty="0" err="1"/>
              <a:t>Sonucu</a:t>
            </a:r>
            <a:r>
              <a:rPr lang="en-US" sz="3000" dirty="0"/>
              <a:t> </a:t>
            </a:r>
            <a:r>
              <a:rPr lang="en-US" sz="3000" dirty="0" err="1"/>
              <a:t>Kaydedildiğinde</a:t>
            </a:r>
            <a:endParaRPr lang="en-US" sz="3000" dirty="0"/>
          </a:p>
          <a:p>
            <a:pPr lvl="0"/>
            <a:r>
              <a:rPr lang="en-US" sz="3000" dirty="0" err="1"/>
              <a:t>Dosyada</a:t>
            </a:r>
            <a:r>
              <a:rPr lang="en-US" sz="3000" dirty="0"/>
              <a:t> </a:t>
            </a:r>
            <a:r>
              <a:rPr lang="en-US" sz="3000" dirty="0" err="1"/>
              <a:t>Vekil</a:t>
            </a:r>
            <a:r>
              <a:rPr lang="en-US" sz="3000" dirty="0"/>
              <a:t> Olan </a:t>
            </a:r>
            <a:r>
              <a:rPr lang="en-US" sz="3000" dirty="0" err="1"/>
              <a:t>Avukat</a:t>
            </a:r>
            <a:r>
              <a:rPr lang="en-US" sz="3000" dirty="0"/>
              <a:t> </a:t>
            </a:r>
            <a:r>
              <a:rPr lang="en-US" sz="3000" dirty="0" err="1"/>
              <a:t>Duruşmaya</a:t>
            </a:r>
            <a:r>
              <a:rPr lang="en-US" sz="3000" dirty="0"/>
              <a:t> </a:t>
            </a:r>
            <a:r>
              <a:rPr lang="en-US" sz="3000" dirty="0" err="1"/>
              <a:t>Katılmadığında</a:t>
            </a:r>
            <a:endParaRPr lang="en-US" sz="3000" dirty="0"/>
          </a:p>
          <a:p>
            <a:pPr lvl="0"/>
            <a:r>
              <a:rPr lang="en-US" sz="3000" dirty="0" err="1"/>
              <a:t>Dosyanın</a:t>
            </a:r>
            <a:r>
              <a:rPr lang="en-US" sz="3000" dirty="0"/>
              <a:t> </a:t>
            </a:r>
            <a:r>
              <a:rPr lang="en-US" sz="3000" dirty="0" err="1"/>
              <a:t>Durumunu</a:t>
            </a:r>
            <a:r>
              <a:rPr lang="en-US" sz="3000" dirty="0"/>
              <a:t> </a:t>
            </a:r>
            <a:r>
              <a:rPr lang="en-US" sz="3000" dirty="0" err="1"/>
              <a:t>Değiştiren</a:t>
            </a:r>
            <a:r>
              <a:rPr lang="en-US" sz="3000" dirty="0"/>
              <a:t> </a:t>
            </a:r>
            <a:r>
              <a:rPr lang="en-US" sz="3000" dirty="0" err="1"/>
              <a:t>Herhangi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İşlem</a:t>
            </a:r>
            <a:r>
              <a:rPr lang="en-US" sz="3000" dirty="0"/>
              <a:t> </a:t>
            </a:r>
            <a:r>
              <a:rPr lang="en-US" sz="3000" dirty="0" err="1"/>
              <a:t>Yapıldığında</a:t>
            </a:r>
            <a:endParaRPr lang="en-US" sz="3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95407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Standart</a:t>
            </a:r>
            <a:r>
              <a:rPr lang="en-US" b="1" dirty="0"/>
              <a:t> </a:t>
            </a:r>
            <a:r>
              <a:rPr lang="en-US" b="1" dirty="0" err="1" smtClean="0"/>
              <a:t>Abone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4500" b="1" dirty="0" err="1" smtClean="0"/>
              <a:t>Pakete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abone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olmak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için</a:t>
            </a:r>
            <a:r>
              <a:rPr lang="en-US" sz="4500" b="1" dirty="0" smtClean="0"/>
              <a:t>: </a:t>
            </a:r>
            <a:r>
              <a:rPr lang="en-US" sz="4500" dirty="0" smtClean="0"/>
              <a:t>TCKIMLIKNO STANDART ABONE </a:t>
            </a:r>
            <a:r>
              <a:rPr lang="en-US" sz="4500" dirty="0" err="1" smtClean="0"/>
              <a:t>yazılarak</a:t>
            </a:r>
            <a:r>
              <a:rPr lang="en-US" sz="4500" dirty="0" smtClean="0"/>
              <a:t> 4060’a </a:t>
            </a:r>
            <a:r>
              <a:rPr lang="en-US" sz="4500" dirty="0" err="1" smtClean="0"/>
              <a:t>gönderilir</a:t>
            </a:r>
            <a:r>
              <a:rPr lang="en-US" sz="4500" dirty="0" smtClean="0"/>
              <a:t>.</a:t>
            </a:r>
          </a:p>
          <a:p>
            <a:pPr algn="just"/>
            <a:r>
              <a:rPr lang="en-US" sz="4500" dirty="0" err="1" smtClean="0"/>
              <a:t>Örnek</a:t>
            </a:r>
            <a:r>
              <a:rPr lang="en-US" sz="4500" dirty="0" smtClean="0"/>
              <a:t> </a:t>
            </a:r>
            <a:r>
              <a:rPr lang="en-US" sz="4500" dirty="0" err="1" smtClean="0"/>
              <a:t>mesaj</a:t>
            </a:r>
            <a:r>
              <a:rPr lang="en-US" sz="4500" dirty="0" smtClean="0"/>
              <a:t>: 11111111111 STANDART ABONE</a:t>
            </a:r>
          </a:p>
          <a:p>
            <a:pPr algn="just"/>
            <a:r>
              <a:rPr lang="en-US" sz="4500" dirty="0" err="1" smtClean="0"/>
              <a:t>Standart</a:t>
            </a:r>
            <a:r>
              <a:rPr lang="en-US" sz="4500" dirty="0" smtClean="0"/>
              <a:t> </a:t>
            </a:r>
            <a:r>
              <a:rPr lang="en-US" sz="4500" dirty="0" err="1" smtClean="0"/>
              <a:t>pakete</a:t>
            </a:r>
            <a:r>
              <a:rPr lang="en-US" sz="4500" dirty="0" smtClean="0"/>
              <a:t> </a:t>
            </a:r>
            <a:r>
              <a:rPr lang="en-US" sz="4500" dirty="0" err="1" smtClean="0"/>
              <a:t>abone</a:t>
            </a:r>
            <a:r>
              <a:rPr lang="en-US" sz="4500" dirty="0" smtClean="0"/>
              <a:t> </a:t>
            </a:r>
            <a:r>
              <a:rPr lang="en-US" sz="4500" dirty="0" err="1" smtClean="0"/>
              <a:t>olan</a:t>
            </a:r>
            <a:r>
              <a:rPr lang="en-US" sz="4500" dirty="0" smtClean="0"/>
              <a:t> </a:t>
            </a:r>
            <a:r>
              <a:rPr lang="en-US" sz="4500" dirty="0" err="1" smtClean="0"/>
              <a:t>kullanıcılara</a:t>
            </a:r>
            <a:r>
              <a:rPr lang="en-US" sz="4500" dirty="0" smtClean="0"/>
              <a:t> </a:t>
            </a:r>
            <a:r>
              <a:rPr lang="en-US" sz="4500" dirty="0" err="1" smtClean="0"/>
              <a:t>aşağıdaki</a:t>
            </a:r>
            <a:r>
              <a:rPr lang="en-US" sz="4500" dirty="0" smtClean="0"/>
              <a:t> </a:t>
            </a:r>
            <a:r>
              <a:rPr lang="en-US" sz="4500" dirty="0" err="1" smtClean="0"/>
              <a:t>durumlar</a:t>
            </a:r>
            <a:r>
              <a:rPr lang="en-US" sz="4500" dirty="0" smtClean="0"/>
              <a:t> </a:t>
            </a:r>
            <a:r>
              <a:rPr lang="en-US" sz="4500" dirty="0" err="1" smtClean="0"/>
              <a:t>oluştuğunda</a:t>
            </a:r>
            <a:r>
              <a:rPr lang="en-US" sz="4500" dirty="0" smtClean="0"/>
              <a:t> </a:t>
            </a:r>
            <a:r>
              <a:rPr lang="en-US" sz="4500" dirty="0" err="1" smtClean="0"/>
              <a:t>otomatik</a:t>
            </a:r>
            <a:r>
              <a:rPr lang="en-US" sz="4500" dirty="0" smtClean="0"/>
              <a:t> </a:t>
            </a:r>
            <a:r>
              <a:rPr lang="en-US" sz="4500" dirty="0" err="1" smtClean="0"/>
              <a:t>bilgi</a:t>
            </a:r>
            <a:r>
              <a:rPr lang="en-US" sz="4500" dirty="0" smtClean="0"/>
              <a:t> </a:t>
            </a:r>
            <a:r>
              <a:rPr lang="en-US" sz="4500" dirty="0" err="1" smtClean="0"/>
              <a:t>mesajı</a:t>
            </a:r>
            <a:r>
              <a:rPr lang="en-US" sz="4500" dirty="0" smtClean="0"/>
              <a:t>  </a:t>
            </a:r>
            <a:r>
              <a:rPr lang="en-US" sz="4500" dirty="0" err="1" smtClean="0"/>
              <a:t>gönderilmektedir</a:t>
            </a:r>
            <a:r>
              <a:rPr lang="en-US" sz="4500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5100" dirty="0" err="1" smtClean="0"/>
              <a:t>Dosyada</a:t>
            </a:r>
            <a:r>
              <a:rPr lang="en-US" sz="5100" dirty="0" smtClean="0"/>
              <a:t> </a:t>
            </a:r>
            <a:r>
              <a:rPr lang="en-US" sz="5100" dirty="0" err="1" smtClean="0"/>
              <a:t>Keşif</a:t>
            </a:r>
            <a:r>
              <a:rPr lang="en-US" sz="5100" dirty="0" smtClean="0"/>
              <a:t> </a:t>
            </a:r>
            <a:r>
              <a:rPr lang="en-US" sz="5100" dirty="0" err="1" smtClean="0"/>
              <a:t>Tarihi</a:t>
            </a:r>
            <a:r>
              <a:rPr lang="en-US" sz="5100" dirty="0" smtClean="0"/>
              <a:t> </a:t>
            </a:r>
            <a:r>
              <a:rPr lang="en-US" sz="5100" dirty="0" err="1" smtClean="0"/>
              <a:t>Verildiğinde</a:t>
            </a:r>
            <a:endParaRPr lang="en-US" sz="5100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sz="5100" dirty="0" err="1" smtClean="0"/>
              <a:t>Dosyada</a:t>
            </a:r>
            <a:r>
              <a:rPr lang="en-US" sz="5100" dirty="0" smtClean="0"/>
              <a:t> </a:t>
            </a:r>
            <a:r>
              <a:rPr lang="en-US" sz="5100" dirty="0" err="1" smtClean="0"/>
              <a:t>Duruşma</a:t>
            </a:r>
            <a:r>
              <a:rPr lang="en-US" sz="5100" dirty="0" smtClean="0"/>
              <a:t> </a:t>
            </a:r>
            <a:r>
              <a:rPr lang="en-US" sz="5100" dirty="0" err="1" smtClean="0"/>
              <a:t>Tarihi</a:t>
            </a:r>
            <a:r>
              <a:rPr lang="en-US" sz="5100" dirty="0" smtClean="0"/>
              <a:t>  </a:t>
            </a:r>
            <a:r>
              <a:rPr lang="en-US" sz="5100" dirty="0" err="1" smtClean="0"/>
              <a:t>Verildiğinde</a:t>
            </a:r>
            <a:endParaRPr lang="en-US" sz="5100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sz="5100" dirty="0" err="1" smtClean="0"/>
              <a:t>Dosya</a:t>
            </a:r>
            <a:r>
              <a:rPr lang="en-US" sz="5100" dirty="0" smtClean="0"/>
              <a:t>  </a:t>
            </a:r>
            <a:r>
              <a:rPr lang="en-US" sz="5100" dirty="0" err="1" smtClean="0"/>
              <a:t>Bilirkişi</a:t>
            </a:r>
            <a:r>
              <a:rPr lang="en-US" sz="5100" dirty="0" smtClean="0"/>
              <a:t>  </a:t>
            </a:r>
            <a:r>
              <a:rPr lang="en-US" sz="5100" dirty="0" err="1" smtClean="0"/>
              <a:t>İncelemesine</a:t>
            </a:r>
            <a:r>
              <a:rPr lang="en-US" sz="5100" dirty="0" smtClean="0"/>
              <a:t> </a:t>
            </a:r>
            <a:r>
              <a:rPr lang="en-US" sz="5100" dirty="0" err="1" smtClean="0"/>
              <a:t>Verildiğinde</a:t>
            </a:r>
            <a:endParaRPr lang="en-US" sz="5100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sz="5100" dirty="0" err="1" smtClean="0"/>
              <a:t>Dosya</a:t>
            </a:r>
            <a:r>
              <a:rPr lang="en-US" sz="5100" dirty="0" smtClean="0"/>
              <a:t> </a:t>
            </a:r>
            <a:r>
              <a:rPr lang="en-US" sz="5100" dirty="0" err="1" smtClean="0"/>
              <a:t>Bilirkişi</a:t>
            </a:r>
            <a:r>
              <a:rPr lang="en-US" sz="5100" dirty="0" smtClean="0"/>
              <a:t> </a:t>
            </a:r>
            <a:r>
              <a:rPr lang="en-US" sz="5100" dirty="0" err="1" smtClean="0"/>
              <a:t>İncelemesinden</a:t>
            </a:r>
            <a:r>
              <a:rPr lang="en-US" sz="5100" dirty="0" smtClean="0"/>
              <a:t> </a:t>
            </a:r>
            <a:r>
              <a:rPr lang="en-US" sz="5100" dirty="0" err="1" smtClean="0"/>
              <a:t>Döndüğünde</a:t>
            </a:r>
            <a:endParaRPr lang="tr-TR" sz="5100" dirty="0" smtClean="0"/>
          </a:p>
          <a:p>
            <a:pPr lvl="1">
              <a:buFont typeface="Arial" pitchFamily="34" charset="0"/>
              <a:buChar char="•"/>
            </a:pPr>
            <a:r>
              <a:rPr lang="en-US" sz="5100" dirty="0" err="1"/>
              <a:t>Dosyada</a:t>
            </a:r>
            <a:r>
              <a:rPr lang="en-US" sz="5100" dirty="0"/>
              <a:t> </a:t>
            </a:r>
            <a:r>
              <a:rPr lang="en-US" sz="5100" dirty="0" err="1"/>
              <a:t>Yer</a:t>
            </a:r>
            <a:r>
              <a:rPr lang="en-US" sz="5100" dirty="0"/>
              <a:t> Alan </a:t>
            </a:r>
            <a:r>
              <a:rPr lang="en-US" sz="5100" dirty="0" err="1"/>
              <a:t>Bilirkişi</a:t>
            </a:r>
            <a:r>
              <a:rPr lang="en-US" sz="5100" dirty="0"/>
              <a:t> </a:t>
            </a:r>
            <a:r>
              <a:rPr lang="en-US" sz="5100" dirty="0" err="1"/>
              <a:t>Raporuna</a:t>
            </a:r>
            <a:r>
              <a:rPr lang="en-US" sz="5100" dirty="0"/>
              <a:t> </a:t>
            </a:r>
            <a:r>
              <a:rPr lang="en-US" sz="5100" dirty="0" err="1"/>
              <a:t>İtiraz</a:t>
            </a:r>
            <a:r>
              <a:rPr lang="en-US" sz="5100" dirty="0"/>
              <a:t>    </a:t>
            </a:r>
            <a:r>
              <a:rPr lang="en-US" sz="5100" dirty="0" err="1"/>
              <a:t>Edildiğinde</a:t>
            </a:r>
            <a:endParaRPr lang="en-US" sz="5100" dirty="0"/>
          </a:p>
          <a:p>
            <a:pPr lvl="1">
              <a:buFont typeface="Arial" pitchFamily="34" charset="0"/>
              <a:buChar char="•"/>
            </a:pPr>
            <a:r>
              <a:rPr lang="en-US" sz="5100" dirty="0" err="1"/>
              <a:t>Dosyada</a:t>
            </a:r>
            <a:r>
              <a:rPr lang="en-US" sz="5100" dirty="0"/>
              <a:t> </a:t>
            </a:r>
            <a:r>
              <a:rPr lang="en-US" sz="5100" dirty="0" err="1"/>
              <a:t>Birleştirme</a:t>
            </a:r>
            <a:r>
              <a:rPr lang="en-US" sz="5100" dirty="0"/>
              <a:t> </a:t>
            </a:r>
            <a:r>
              <a:rPr lang="en-US" sz="5100" dirty="0" err="1"/>
              <a:t>Kararı</a:t>
            </a:r>
            <a:r>
              <a:rPr lang="en-US" sz="5100" dirty="0"/>
              <a:t>  </a:t>
            </a:r>
            <a:r>
              <a:rPr lang="en-US" sz="5100" dirty="0" err="1"/>
              <a:t>Verildiğinde</a:t>
            </a:r>
            <a:endParaRPr lang="en-US" sz="5100" dirty="0"/>
          </a:p>
          <a:p>
            <a:pPr lvl="1" algn="just">
              <a:buFont typeface="Arial" pitchFamily="34" charset="0"/>
              <a:buChar char="•"/>
            </a:pPr>
            <a:endParaRPr lang="en-US" sz="4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79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Standart</a:t>
            </a:r>
            <a:r>
              <a:rPr lang="en-US" b="1" dirty="0"/>
              <a:t> </a:t>
            </a:r>
            <a:r>
              <a:rPr lang="en-US" b="1" dirty="0" err="1" smtClean="0"/>
              <a:t>Abone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err="1" smtClean="0"/>
              <a:t>Dosyada</a:t>
            </a:r>
            <a:r>
              <a:rPr lang="en-US" sz="7000" dirty="0" smtClean="0"/>
              <a:t> </a:t>
            </a:r>
            <a:r>
              <a:rPr lang="en-US" sz="7000" dirty="0" err="1"/>
              <a:t>Davalı</a:t>
            </a:r>
            <a:r>
              <a:rPr lang="en-US" sz="7000" dirty="0"/>
              <a:t> </a:t>
            </a:r>
            <a:r>
              <a:rPr lang="en-US" sz="7000" dirty="0" err="1"/>
              <a:t>İdarece</a:t>
            </a:r>
            <a:r>
              <a:rPr lang="en-US" sz="7000" dirty="0"/>
              <a:t> </a:t>
            </a:r>
            <a:r>
              <a:rPr lang="en-US" sz="7000" dirty="0" err="1"/>
              <a:t>Savunma</a:t>
            </a:r>
            <a:r>
              <a:rPr lang="en-US" sz="7000" dirty="0"/>
              <a:t> </a:t>
            </a:r>
            <a:r>
              <a:rPr lang="en-US" sz="7000" dirty="0" err="1"/>
              <a:t>Verildiğinde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</a:t>
            </a:r>
            <a:r>
              <a:rPr lang="en-US" sz="7000" dirty="0" err="1"/>
              <a:t>Yürütmeyi</a:t>
            </a:r>
            <a:r>
              <a:rPr lang="en-US" sz="7000" dirty="0"/>
              <a:t> </a:t>
            </a:r>
            <a:r>
              <a:rPr lang="en-US" sz="7000" dirty="0" err="1"/>
              <a:t>Durdurma</a:t>
            </a:r>
            <a:r>
              <a:rPr lang="en-US" sz="7000" dirty="0"/>
              <a:t> </a:t>
            </a:r>
            <a:r>
              <a:rPr lang="en-US" sz="7000" dirty="0" err="1"/>
              <a:t>Kararı</a:t>
            </a:r>
            <a:r>
              <a:rPr lang="en-US" sz="7000" dirty="0"/>
              <a:t> </a:t>
            </a:r>
            <a:r>
              <a:rPr lang="en-US" sz="7000" dirty="0" err="1"/>
              <a:t>Verildiğinde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 </a:t>
            </a:r>
            <a:r>
              <a:rPr lang="en-US" sz="7000" dirty="0" err="1"/>
              <a:t>Karar</a:t>
            </a:r>
            <a:r>
              <a:rPr lang="en-US" sz="7000" dirty="0"/>
              <a:t> </a:t>
            </a:r>
            <a:r>
              <a:rPr lang="en-US" sz="7000" dirty="0" err="1"/>
              <a:t>Verildiğinde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</a:t>
            </a:r>
            <a:r>
              <a:rPr lang="en-US" sz="7000" dirty="0" err="1"/>
              <a:t>Vekil</a:t>
            </a:r>
            <a:r>
              <a:rPr lang="en-US" sz="7000" dirty="0"/>
              <a:t> Olan </a:t>
            </a:r>
            <a:r>
              <a:rPr lang="en-US" sz="7000" dirty="0" err="1"/>
              <a:t>Avukat</a:t>
            </a:r>
            <a:r>
              <a:rPr lang="en-US" sz="7000" dirty="0"/>
              <a:t> </a:t>
            </a:r>
            <a:r>
              <a:rPr lang="en-US" sz="7000" dirty="0" err="1"/>
              <a:t>Duruşmaya</a:t>
            </a:r>
            <a:r>
              <a:rPr lang="en-US" sz="7000" dirty="0"/>
              <a:t> </a:t>
            </a:r>
            <a:r>
              <a:rPr lang="en-US" sz="7000" dirty="0" err="1"/>
              <a:t>Katılmadığında</a:t>
            </a:r>
            <a:endParaRPr lang="en-US" sz="7000" dirty="0"/>
          </a:p>
          <a:p>
            <a:r>
              <a:rPr lang="en-US" sz="7000" dirty="0" err="1"/>
              <a:t>Dosyanın</a:t>
            </a:r>
            <a:r>
              <a:rPr lang="en-US" sz="7000" dirty="0"/>
              <a:t> </a:t>
            </a:r>
            <a:r>
              <a:rPr lang="en-US" sz="7000" dirty="0" err="1"/>
              <a:t>Durumunu</a:t>
            </a:r>
            <a:r>
              <a:rPr lang="en-US" sz="7000" dirty="0"/>
              <a:t> </a:t>
            </a:r>
            <a:r>
              <a:rPr lang="en-US" sz="7000" dirty="0" err="1"/>
              <a:t>Değiştiren</a:t>
            </a:r>
            <a:r>
              <a:rPr lang="en-US" sz="7000" dirty="0"/>
              <a:t> </a:t>
            </a:r>
            <a:r>
              <a:rPr lang="en-US" sz="7000" dirty="0" err="1"/>
              <a:t>Herhangi</a:t>
            </a:r>
            <a:r>
              <a:rPr lang="en-US" sz="7000" dirty="0"/>
              <a:t> </a:t>
            </a:r>
            <a:r>
              <a:rPr lang="en-US" sz="7000" dirty="0" err="1"/>
              <a:t>Bir</a:t>
            </a:r>
            <a:r>
              <a:rPr lang="en-US" sz="7000" dirty="0"/>
              <a:t> </a:t>
            </a:r>
            <a:r>
              <a:rPr lang="en-US" sz="7000" dirty="0" err="1"/>
              <a:t>İşlem</a:t>
            </a:r>
            <a:r>
              <a:rPr lang="en-US" sz="7000" dirty="0"/>
              <a:t> </a:t>
            </a:r>
            <a:r>
              <a:rPr lang="en-US" sz="7000" dirty="0" err="1"/>
              <a:t>Yapıldığında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</a:t>
            </a:r>
            <a:r>
              <a:rPr lang="en-US" sz="7000" dirty="0" err="1"/>
              <a:t>Yer</a:t>
            </a:r>
            <a:r>
              <a:rPr lang="en-US" sz="7000" dirty="0"/>
              <a:t> Alan </a:t>
            </a:r>
            <a:r>
              <a:rPr lang="en-US" sz="7000" dirty="0" err="1"/>
              <a:t>Dava</a:t>
            </a:r>
            <a:r>
              <a:rPr lang="en-US" sz="7000" dirty="0"/>
              <a:t> </a:t>
            </a:r>
            <a:r>
              <a:rPr lang="en-US" sz="7000" dirty="0" err="1"/>
              <a:t>Miktarı</a:t>
            </a:r>
            <a:r>
              <a:rPr lang="en-US" sz="7000" dirty="0"/>
              <a:t> </a:t>
            </a:r>
            <a:r>
              <a:rPr lang="en-US" sz="7000" dirty="0" err="1"/>
              <a:t>Değiştiğinde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</a:t>
            </a:r>
            <a:r>
              <a:rPr lang="en-US" sz="7000" dirty="0" err="1"/>
              <a:t>Verilen</a:t>
            </a:r>
            <a:r>
              <a:rPr lang="en-US" sz="7000" dirty="0"/>
              <a:t> </a:t>
            </a:r>
            <a:r>
              <a:rPr lang="en-US" sz="7000" dirty="0" err="1"/>
              <a:t>Karar</a:t>
            </a:r>
            <a:r>
              <a:rPr lang="en-US" sz="7000" dirty="0"/>
              <a:t>  </a:t>
            </a:r>
            <a:r>
              <a:rPr lang="en-US" sz="7000" dirty="0" err="1"/>
              <a:t>Kesinleştiğinde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</a:t>
            </a:r>
            <a:r>
              <a:rPr lang="en-US" sz="7000" dirty="0" err="1"/>
              <a:t>Temyiz</a:t>
            </a:r>
            <a:r>
              <a:rPr lang="en-US" sz="7000" dirty="0"/>
              <a:t> </a:t>
            </a:r>
            <a:r>
              <a:rPr lang="en-US" sz="7000" dirty="0" err="1"/>
              <a:t>Başvurusu</a:t>
            </a:r>
            <a:r>
              <a:rPr lang="en-US" sz="7000" dirty="0"/>
              <a:t> </a:t>
            </a:r>
            <a:r>
              <a:rPr lang="en-US" sz="7000" dirty="0" err="1"/>
              <a:t>Yapıldığında</a:t>
            </a:r>
            <a:endParaRPr lang="en-US" sz="7000" dirty="0"/>
          </a:p>
          <a:p>
            <a:r>
              <a:rPr lang="en-US" sz="7000" dirty="0" err="1"/>
              <a:t>Dosya</a:t>
            </a:r>
            <a:r>
              <a:rPr lang="en-US" sz="7000" dirty="0"/>
              <a:t> </a:t>
            </a:r>
            <a:r>
              <a:rPr lang="en-US" sz="7000" dirty="0" err="1"/>
              <a:t>Temyize</a:t>
            </a:r>
            <a:r>
              <a:rPr lang="en-US" sz="7000" dirty="0"/>
              <a:t> </a:t>
            </a:r>
            <a:r>
              <a:rPr lang="en-US" sz="7000" dirty="0" err="1"/>
              <a:t>Gönderildiğinde</a:t>
            </a:r>
            <a:endParaRPr lang="en-US" sz="7000" dirty="0"/>
          </a:p>
          <a:p>
            <a:r>
              <a:rPr lang="en-US" sz="7000" dirty="0" err="1"/>
              <a:t>Dosyada</a:t>
            </a:r>
            <a:r>
              <a:rPr lang="en-US" sz="7000" dirty="0"/>
              <a:t> </a:t>
            </a:r>
            <a:r>
              <a:rPr lang="en-US" sz="7000" dirty="0" err="1"/>
              <a:t>Temyiz</a:t>
            </a:r>
            <a:r>
              <a:rPr lang="en-US" sz="7000" dirty="0"/>
              <a:t> </a:t>
            </a:r>
            <a:r>
              <a:rPr lang="en-US" sz="7000" dirty="0" err="1"/>
              <a:t>Sonucu</a:t>
            </a:r>
            <a:r>
              <a:rPr lang="en-US" sz="7000" dirty="0"/>
              <a:t> </a:t>
            </a:r>
            <a:r>
              <a:rPr lang="en-US" sz="7000" dirty="0" err="1"/>
              <a:t>Kaydedildiğinde</a:t>
            </a:r>
            <a:endParaRPr lang="en-US" sz="7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999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Tam </a:t>
            </a:r>
            <a:r>
              <a:rPr lang="en-US" b="1" dirty="0" err="1" smtClean="0"/>
              <a:t>Paket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b="1" dirty="0" err="1" smtClean="0"/>
              <a:t>Pakete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abone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olmak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için</a:t>
            </a:r>
            <a:r>
              <a:rPr lang="en-US" sz="3000" b="1" dirty="0" smtClean="0"/>
              <a:t>: </a:t>
            </a:r>
            <a:r>
              <a:rPr lang="en-US" sz="3000" dirty="0" smtClean="0"/>
              <a:t>TCKIMLIKNO TAM ABONE </a:t>
            </a:r>
            <a:r>
              <a:rPr lang="en-US" sz="3000" dirty="0" err="1" smtClean="0"/>
              <a:t>yazılarak</a:t>
            </a:r>
            <a:r>
              <a:rPr lang="en-US" sz="3000" dirty="0" smtClean="0"/>
              <a:t> 4060’a </a:t>
            </a:r>
            <a:r>
              <a:rPr lang="en-US" sz="3000" dirty="0" err="1" smtClean="0"/>
              <a:t>gönderilir</a:t>
            </a:r>
            <a:r>
              <a:rPr lang="en-US" sz="3000" dirty="0" smtClean="0"/>
              <a:t>.</a:t>
            </a:r>
          </a:p>
          <a:p>
            <a:pPr marL="0" indent="0" algn="just">
              <a:buNone/>
            </a:pPr>
            <a:r>
              <a:rPr lang="en-US" sz="3000" dirty="0" err="1" smtClean="0"/>
              <a:t>Örnek</a:t>
            </a:r>
            <a:r>
              <a:rPr lang="en-US" sz="3000" dirty="0" smtClean="0"/>
              <a:t> </a:t>
            </a:r>
            <a:r>
              <a:rPr lang="en-US" sz="3000" dirty="0" err="1" smtClean="0"/>
              <a:t>mesaj</a:t>
            </a:r>
            <a:r>
              <a:rPr lang="en-US" sz="3000" dirty="0" smtClean="0"/>
              <a:t>: 11111111111 TAM ABONE</a:t>
            </a:r>
          </a:p>
          <a:p>
            <a:pPr algn="just"/>
            <a:r>
              <a:rPr lang="en-US" sz="3000" dirty="0" smtClean="0"/>
              <a:t>SMS </a:t>
            </a:r>
            <a:r>
              <a:rPr lang="en-US" sz="3000" dirty="0" err="1" smtClean="0"/>
              <a:t>Bilgi</a:t>
            </a:r>
            <a:r>
              <a:rPr lang="en-US" sz="3000" dirty="0" smtClean="0"/>
              <a:t> </a:t>
            </a:r>
            <a:r>
              <a:rPr lang="en-US" sz="3000" dirty="0" err="1" smtClean="0"/>
              <a:t>Sisteminin</a:t>
            </a:r>
            <a:r>
              <a:rPr lang="en-US" sz="3000" dirty="0" smtClean="0"/>
              <a:t> </a:t>
            </a:r>
            <a:r>
              <a:rPr lang="en-US" sz="3000" dirty="0" err="1" smtClean="0"/>
              <a:t>tamamı</a:t>
            </a:r>
            <a:r>
              <a:rPr lang="en-US" sz="3000" dirty="0" smtClean="0"/>
              <a:t> tam </a:t>
            </a:r>
            <a:r>
              <a:rPr lang="en-US" sz="3000" dirty="0" err="1" smtClean="0"/>
              <a:t>paket</a:t>
            </a:r>
            <a:r>
              <a:rPr lang="en-US" sz="3000" dirty="0" smtClean="0"/>
              <a:t> </a:t>
            </a:r>
            <a:r>
              <a:rPr lang="en-US" sz="3000" dirty="0" err="1" smtClean="0"/>
              <a:t>abonelerine</a:t>
            </a:r>
            <a:r>
              <a:rPr lang="en-US" sz="3000" dirty="0" smtClean="0"/>
              <a:t> </a:t>
            </a:r>
            <a:r>
              <a:rPr lang="en-US" sz="3000" dirty="0" err="1" smtClean="0"/>
              <a:t>hizmet</a:t>
            </a:r>
            <a:r>
              <a:rPr lang="en-US" sz="3000" dirty="0" smtClean="0"/>
              <a:t> </a:t>
            </a:r>
            <a:r>
              <a:rPr lang="en-US" sz="3000" dirty="0" err="1" smtClean="0"/>
              <a:t>olarak</a:t>
            </a:r>
            <a:r>
              <a:rPr lang="en-US" sz="3000" dirty="0" smtClean="0"/>
              <a:t> </a:t>
            </a:r>
            <a:r>
              <a:rPr lang="en-US" sz="3000" dirty="0" err="1" smtClean="0"/>
              <a:t>sunulmakta</a:t>
            </a:r>
            <a:r>
              <a:rPr lang="en-US" sz="3000" dirty="0" smtClean="0"/>
              <a:t> </a:t>
            </a:r>
            <a:r>
              <a:rPr lang="en-US" sz="3000" dirty="0" err="1" smtClean="0"/>
              <a:t>olup</a:t>
            </a:r>
            <a:r>
              <a:rPr lang="en-US" sz="3000" dirty="0" smtClean="0"/>
              <a:t>, tam </a:t>
            </a:r>
            <a:r>
              <a:rPr lang="en-US" sz="3000" dirty="0" err="1" smtClean="0"/>
              <a:t>pakete</a:t>
            </a:r>
            <a:r>
              <a:rPr lang="en-US" sz="3000" dirty="0" smtClean="0"/>
              <a:t> </a:t>
            </a:r>
            <a:r>
              <a:rPr lang="en-US" sz="3000" dirty="0" err="1" smtClean="0"/>
              <a:t>abone</a:t>
            </a:r>
            <a:r>
              <a:rPr lang="en-US" sz="3000" dirty="0" smtClean="0"/>
              <a:t> </a:t>
            </a:r>
            <a:r>
              <a:rPr lang="en-US" sz="3000" dirty="0" err="1" smtClean="0"/>
              <a:t>olan</a:t>
            </a:r>
            <a:r>
              <a:rPr lang="en-US" sz="3000" dirty="0" smtClean="0"/>
              <a:t> </a:t>
            </a:r>
            <a:r>
              <a:rPr lang="en-US" sz="3000" dirty="0" err="1" smtClean="0"/>
              <a:t>kullanıcılara</a:t>
            </a:r>
            <a:r>
              <a:rPr lang="en-US" sz="3000" dirty="0" smtClean="0"/>
              <a:t> </a:t>
            </a:r>
            <a:r>
              <a:rPr lang="en-US" sz="3000" dirty="0" err="1" smtClean="0"/>
              <a:t>sorgu</a:t>
            </a:r>
            <a:r>
              <a:rPr lang="en-US" sz="3000" dirty="0" smtClean="0"/>
              <a:t> SMS </a:t>
            </a:r>
            <a:r>
              <a:rPr lang="en-US" sz="3000" dirty="0" err="1" smtClean="0"/>
              <a:t>ile</a:t>
            </a:r>
            <a:r>
              <a:rPr lang="en-US" sz="3000" dirty="0" smtClean="0"/>
              <a:t> </a:t>
            </a:r>
            <a:r>
              <a:rPr lang="en-US" sz="3000" dirty="0" err="1" smtClean="0"/>
              <a:t>erişilebilen</a:t>
            </a:r>
            <a:r>
              <a:rPr lang="en-US" sz="3000" dirty="0" smtClean="0"/>
              <a:t> </a:t>
            </a:r>
            <a:r>
              <a:rPr lang="en-US" sz="3000" dirty="0" err="1" smtClean="0"/>
              <a:t>tüm</a:t>
            </a:r>
            <a:r>
              <a:rPr lang="en-US" sz="3000" dirty="0" smtClean="0"/>
              <a:t> </a:t>
            </a:r>
            <a:r>
              <a:rPr lang="en-US" sz="3000" dirty="0" err="1" smtClean="0"/>
              <a:t>bilgiler</a:t>
            </a:r>
            <a:r>
              <a:rPr lang="en-US" sz="3000" dirty="0" smtClean="0"/>
              <a:t> </a:t>
            </a:r>
            <a:r>
              <a:rPr lang="en-US" sz="3000" dirty="0" err="1" smtClean="0"/>
              <a:t>otomatik</a:t>
            </a:r>
            <a:r>
              <a:rPr lang="en-US" sz="3000" dirty="0" smtClean="0"/>
              <a:t> </a:t>
            </a:r>
            <a:r>
              <a:rPr lang="en-US" sz="3000" dirty="0" err="1" smtClean="0"/>
              <a:t>bilgi</a:t>
            </a:r>
            <a:r>
              <a:rPr lang="en-US" sz="3000" dirty="0" smtClean="0"/>
              <a:t> </a:t>
            </a:r>
            <a:r>
              <a:rPr lang="en-US" sz="3000" dirty="0" err="1" smtClean="0"/>
              <a:t>mesajı</a:t>
            </a:r>
            <a:r>
              <a:rPr lang="en-US" sz="3000" dirty="0" smtClean="0"/>
              <a:t>  </a:t>
            </a:r>
            <a:r>
              <a:rPr lang="en-US" sz="3000" dirty="0" err="1" smtClean="0"/>
              <a:t>gönderilmektedir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dirty="0" err="1" smtClean="0"/>
              <a:t>Avukatlar</a:t>
            </a:r>
            <a:r>
              <a:rPr lang="en-US" sz="3000" dirty="0" smtClean="0"/>
              <a:t> SMS </a:t>
            </a:r>
            <a:r>
              <a:rPr lang="en-US" sz="3000" dirty="0" err="1" smtClean="0"/>
              <a:t>Bilgi</a:t>
            </a:r>
            <a:r>
              <a:rPr lang="en-US" sz="3000" dirty="0" smtClean="0"/>
              <a:t> </a:t>
            </a:r>
            <a:r>
              <a:rPr lang="en-US" sz="3000" dirty="0" err="1" smtClean="0"/>
              <a:t>Sistemine</a:t>
            </a:r>
            <a:r>
              <a:rPr lang="en-US" sz="3000" dirty="0" smtClean="0"/>
              <a:t> </a:t>
            </a:r>
            <a:r>
              <a:rPr lang="en-US" sz="3000" dirty="0" err="1" smtClean="0"/>
              <a:t>avukat</a:t>
            </a:r>
            <a:r>
              <a:rPr lang="en-US" sz="3000" dirty="0" smtClean="0"/>
              <a:t> </a:t>
            </a:r>
            <a:r>
              <a:rPr lang="en-US" sz="3000" dirty="0" err="1" smtClean="0"/>
              <a:t>portalını</a:t>
            </a:r>
            <a:r>
              <a:rPr lang="en-US" sz="3000" dirty="0" smtClean="0"/>
              <a:t> </a:t>
            </a:r>
            <a:r>
              <a:rPr lang="en-US" sz="3000" dirty="0" err="1" smtClean="0"/>
              <a:t>kullanarak</a:t>
            </a:r>
            <a:r>
              <a:rPr lang="en-US" sz="3000" dirty="0" smtClean="0"/>
              <a:t> </a:t>
            </a:r>
            <a:r>
              <a:rPr lang="en-US" sz="3000" dirty="0" err="1" smtClean="0"/>
              <a:t>ya</a:t>
            </a:r>
            <a:r>
              <a:rPr lang="en-US" sz="3000" dirty="0" smtClean="0"/>
              <a:t> da </a:t>
            </a:r>
            <a:r>
              <a:rPr lang="en-US" sz="3000" dirty="0" err="1" smtClean="0"/>
              <a:t>cep</a:t>
            </a:r>
            <a:r>
              <a:rPr lang="en-US" sz="3000" dirty="0" smtClean="0"/>
              <a:t> </a:t>
            </a:r>
            <a:r>
              <a:rPr lang="en-US" sz="3000" dirty="0" err="1" smtClean="0"/>
              <a:t>telefonu</a:t>
            </a:r>
            <a:r>
              <a:rPr lang="en-US" sz="3000" dirty="0" smtClean="0"/>
              <a:t> </a:t>
            </a:r>
            <a:r>
              <a:rPr lang="en-US" sz="3000" dirty="0" err="1" smtClean="0"/>
              <a:t>ile</a:t>
            </a:r>
            <a:r>
              <a:rPr lang="en-US" sz="3000" dirty="0" smtClean="0"/>
              <a:t> </a:t>
            </a:r>
            <a:r>
              <a:rPr lang="en-US" sz="3000" dirty="0" err="1" smtClean="0"/>
              <a:t>abone</a:t>
            </a:r>
            <a:r>
              <a:rPr lang="en-US" sz="3000" dirty="0" smtClean="0"/>
              <a:t> </a:t>
            </a:r>
            <a:r>
              <a:rPr lang="en-US" sz="3000" dirty="0" err="1" smtClean="0"/>
              <a:t>olabilmektedirler</a:t>
            </a:r>
            <a:r>
              <a:rPr lang="en-US" sz="3000" dirty="0" smtClean="0"/>
              <a:t>. </a:t>
            </a:r>
            <a:r>
              <a:rPr lang="en-US" sz="3000" dirty="0" err="1" smtClean="0"/>
              <a:t>Avukatın</a:t>
            </a:r>
            <a:r>
              <a:rPr lang="en-US" sz="3000" dirty="0" smtClean="0"/>
              <a:t> </a:t>
            </a:r>
            <a:r>
              <a:rPr lang="en-US" sz="3000" dirty="0" err="1" smtClean="0"/>
              <a:t>abone</a:t>
            </a:r>
            <a:r>
              <a:rPr lang="en-US" sz="3000" dirty="0" smtClean="0"/>
              <a:t> </a:t>
            </a:r>
            <a:r>
              <a:rPr lang="en-US" sz="3000" dirty="0" err="1" smtClean="0"/>
              <a:t>olması</a:t>
            </a:r>
            <a:r>
              <a:rPr lang="en-US" sz="3000" dirty="0" smtClean="0"/>
              <a:t> </a:t>
            </a:r>
            <a:r>
              <a:rPr lang="en-US" sz="3000" dirty="0" err="1" smtClean="0"/>
              <a:t>durumunda</a:t>
            </a:r>
            <a:r>
              <a:rPr lang="en-US" sz="3000" dirty="0" smtClean="0"/>
              <a:t> </a:t>
            </a:r>
            <a:r>
              <a:rPr lang="en-US" sz="3000" dirty="0" err="1" smtClean="0"/>
              <a:t>yargı</a:t>
            </a:r>
            <a:r>
              <a:rPr lang="en-US" sz="3000" dirty="0" smtClean="0"/>
              <a:t> </a:t>
            </a:r>
            <a:r>
              <a:rPr lang="en-US" sz="3000" dirty="0" err="1" smtClean="0"/>
              <a:t>birimlerinde</a:t>
            </a:r>
            <a:r>
              <a:rPr lang="en-US" sz="3000" dirty="0" smtClean="0"/>
              <a:t> </a:t>
            </a:r>
            <a:r>
              <a:rPr lang="en-US" sz="3000" dirty="0" err="1" smtClean="0"/>
              <a:t>görülmekte</a:t>
            </a:r>
            <a:r>
              <a:rPr lang="en-US" sz="3000" dirty="0" smtClean="0"/>
              <a:t> </a:t>
            </a:r>
            <a:r>
              <a:rPr lang="en-US" sz="3000" dirty="0" err="1" smtClean="0"/>
              <a:t>olan</a:t>
            </a:r>
            <a:r>
              <a:rPr lang="en-US" sz="3000" dirty="0" smtClean="0"/>
              <a:t> </a:t>
            </a:r>
            <a:r>
              <a:rPr lang="en-US" sz="3000" dirty="0" err="1" smtClean="0"/>
              <a:t>bir</a:t>
            </a:r>
            <a:r>
              <a:rPr lang="en-US" sz="3000" dirty="0" smtClean="0"/>
              <a:t> </a:t>
            </a:r>
            <a:r>
              <a:rPr lang="en-US" sz="3000" dirty="0" err="1" smtClean="0"/>
              <a:t>dosyada</a:t>
            </a:r>
            <a:r>
              <a:rPr lang="en-US" sz="3000" dirty="0" smtClean="0"/>
              <a:t> </a:t>
            </a:r>
            <a:r>
              <a:rPr lang="en-US" sz="3000" dirty="0" err="1" smtClean="0"/>
              <a:t>herhangi</a:t>
            </a:r>
            <a:r>
              <a:rPr lang="en-US" sz="3000" dirty="0" smtClean="0"/>
              <a:t> </a:t>
            </a:r>
            <a:r>
              <a:rPr lang="en-US" sz="3000" dirty="0" err="1" smtClean="0"/>
              <a:t>bir</a:t>
            </a:r>
            <a:r>
              <a:rPr lang="en-US" sz="3000" dirty="0" smtClean="0"/>
              <a:t> </a:t>
            </a:r>
            <a:r>
              <a:rPr lang="en-US" sz="3000" dirty="0" err="1" smtClean="0"/>
              <a:t>olay</a:t>
            </a:r>
            <a:r>
              <a:rPr lang="en-US" sz="3000" dirty="0" smtClean="0"/>
              <a:t> </a:t>
            </a:r>
            <a:r>
              <a:rPr lang="en-US" sz="3000" dirty="0" err="1" smtClean="0"/>
              <a:t>gerçekleştiğinde</a:t>
            </a:r>
            <a:r>
              <a:rPr lang="en-US" sz="3000" dirty="0" smtClean="0"/>
              <a:t> </a:t>
            </a:r>
            <a:r>
              <a:rPr lang="en-US" sz="3000" dirty="0" err="1" smtClean="0"/>
              <a:t>bilgi</a:t>
            </a:r>
            <a:r>
              <a:rPr lang="en-US" sz="3000" dirty="0" smtClean="0"/>
              <a:t> </a:t>
            </a:r>
            <a:r>
              <a:rPr lang="en-US" sz="3000" dirty="0" err="1" smtClean="0"/>
              <a:t>mesajı</a:t>
            </a:r>
            <a:r>
              <a:rPr lang="en-US" sz="3000" dirty="0" smtClean="0"/>
              <a:t> </a:t>
            </a:r>
            <a:r>
              <a:rPr lang="en-US" sz="3000" dirty="0" err="1" smtClean="0"/>
              <a:t>ile</a:t>
            </a:r>
            <a:r>
              <a:rPr lang="en-US" sz="3000" dirty="0" smtClean="0"/>
              <a:t> </a:t>
            </a:r>
            <a:r>
              <a:rPr lang="en-US" sz="3000" dirty="0" err="1" smtClean="0"/>
              <a:t>anında</a:t>
            </a:r>
            <a:r>
              <a:rPr lang="en-US" sz="3000" dirty="0" smtClean="0"/>
              <a:t> </a:t>
            </a:r>
            <a:r>
              <a:rPr lang="en-US" sz="3000" dirty="0" err="1" smtClean="0"/>
              <a:t>gerçekleşen</a:t>
            </a:r>
            <a:r>
              <a:rPr lang="en-US" sz="3000" dirty="0" smtClean="0"/>
              <a:t> </a:t>
            </a:r>
            <a:r>
              <a:rPr lang="en-US" sz="3000" dirty="0" err="1" smtClean="0"/>
              <a:t>olaydan</a:t>
            </a:r>
            <a:r>
              <a:rPr lang="en-US" sz="3000" dirty="0" smtClean="0"/>
              <a:t> </a:t>
            </a:r>
            <a:r>
              <a:rPr lang="en-US" sz="3000" dirty="0" err="1" smtClean="0"/>
              <a:t>haberdar</a:t>
            </a:r>
            <a:r>
              <a:rPr lang="en-US" sz="3000" dirty="0" smtClean="0"/>
              <a:t>   </a:t>
            </a:r>
            <a:r>
              <a:rPr lang="en-US" sz="3000" dirty="0" err="1" smtClean="0"/>
              <a:t>edilmektedir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3752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UYAP SMS </a:t>
            </a:r>
            <a:r>
              <a:rPr lang="en-US" b="1" dirty="0" err="1" smtClean="0"/>
              <a:t>Sistemin</a:t>
            </a:r>
            <a:r>
              <a:rPr lang="en-US" b="1" dirty="0" smtClean="0"/>
              <a:t> </a:t>
            </a:r>
            <a:r>
              <a:rPr lang="en-US" b="1" dirty="0" err="1"/>
              <a:t>Kullanılması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 smtClean="0"/>
              <a:t>İçerikleri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UYAP </a:t>
            </a:r>
            <a:r>
              <a:rPr lang="en-US" dirty="0" err="1"/>
              <a:t>üzerinden</a:t>
            </a:r>
            <a:r>
              <a:rPr lang="en-US" dirty="0"/>
              <a:t> 4 </a:t>
            </a:r>
            <a:r>
              <a:rPr lang="en-US" dirty="0" err="1"/>
              <a:t>çeşit</a:t>
            </a:r>
            <a:r>
              <a:rPr lang="en-US" dirty="0"/>
              <a:t> SMS </a:t>
            </a:r>
            <a:r>
              <a:rPr lang="en-US" dirty="0" err="1"/>
              <a:t>işlemi</a:t>
            </a:r>
            <a:r>
              <a:rPr lang="en-US" dirty="0"/>
              <a:t> </a:t>
            </a:r>
            <a:r>
              <a:rPr lang="en-US" dirty="0" err="1"/>
              <a:t>yapılabilmektedir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;</a:t>
            </a:r>
          </a:p>
          <a:p>
            <a:pPr lvl="0" algn="just"/>
            <a:r>
              <a:rPr lang="en-US" b="1" dirty="0" err="1"/>
              <a:t>Sorgu</a:t>
            </a:r>
            <a:r>
              <a:rPr lang="en-US" b="1" dirty="0"/>
              <a:t> SMS: </a:t>
            </a:r>
            <a:r>
              <a:rPr lang="en-US" dirty="0" err="1"/>
              <a:t>Tarafın</a:t>
            </a:r>
            <a:r>
              <a:rPr lang="en-US" dirty="0"/>
              <a:t> UYAP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cep</a:t>
            </a:r>
            <a:r>
              <a:rPr lang="en-US" dirty="0"/>
              <a:t> </a:t>
            </a:r>
            <a:r>
              <a:rPr lang="en-US" dirty="0" err="1"/>
              <a:t>telefonu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T.C.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numarasını</a:t>
            </a:r>
            <a:r>
              <a:rPr lang="en-US" dirty="0"/>
              <a:t>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en-US" dirty="0" err="1"/>
              <a:t>anlık</a:t>
            </a:r>
            <a:r>
              <a:rPr lang="en-US" dirty="0"/>
              <a:t> </a:t>
            </a:r>
            <a:r>
              <a:rPr lang="en-US" dirty="0" err="1"/>
              <a:t>sorgulama</a:t>
            </a:r>
            <a:r>
              <a:rPr lang="en-US" dirty="0"/>
              <a:t> </a:t>
            </a:r>
            <a:r>
              <a:rPr lang="en-US" dirty="0" err="1"/>
              <a:t>yapabilmesi</a:t>
            </a:r>
            <a:r>
              <a:rPr lang="en-US" dirty="0"/>
              <a:t>,</a:t>
            </a:r>
          </a:p>
          <a:p>
            <a:pPr lvl="0" algn="just"/>
            <a:r>
              <a:rPr lang="en-US" b="1" dirty="0" err="1"/>
              <a:t>Bilgi</a:t>
            </a:r>
            <a:r>
              <a:rPr lang="en-US" b="1" dirty="0"/>
              <a:t> SMS: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abone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cep</a:t>
            </a:r>
            <a:r>
              <a:rPr lang="en-US" dirty="0"/>
              <a:t> </a:t>
            </a:r>
            <a:r>
              <a:rPr lang="en-US" dirty="0" err="1"/>
              <a:t>telefonuna</a:t>
            </a:r>
            <a:r>
              <a:rPr lang="en-US" dirty="0"/>
              <a:t> </a:t>
            </a:r>
            <a:r>
              <a:rPr lang="en-US" dirty="0" err="1"/>
              <a:t>dosyası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mesajı</a:t>
            </a:r>
            <a:r>
              <a:rPr lang="en-US" dirty="0"/>
              <a:t> </a:t>
            </a:r>
            <a:r>
              <a:rPr lang="en-US" dirty="0" err="1"/>
              <a:t>gönderilmesi</a:t>
            </a:r>
            <a:r>
              <a:rPr lang="en-US" dirty="0"/>
              <a:t>,</a:t>
            </a:r>
          </a:p>
          <a:p>
            <a:pPr lvl="0" algn="just"/>
            <a:r>
              <a:rPr lang="en-US" b="1" dirty="0" err="1"/>
              <a:t>Avukat</a:t>
            </a:r>
            <a:r>
              <a:rPr lang="en-US" b="1" dirty="0"/>
              <a:t> SMS: </a:t>
            </a:r>
            <a:r>
              <a:rPr lang="en-US" dirty="0" err="1"/>
              <a:t>Avukatın</a:t>
            </a:r>
            <a:r>
              <a:rPr lang="en-US" dirty="0"/>
              <a:t> </a:t>
            </a:r>
            <a:r>
              <a:rPr lang="en-US" dirty="0" err="1"/>
              <a:t>vekili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dosyalar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Sorgu</a:t>
            </a:r>
            <a:r>
              <a:rPr lang="en-US" dirty="0"/>
              <a:t> SMS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SMS’ten</a:t>
            </a:r>
            <a:r>
              <a:rPr lang="en-US" dirty="0"/>
              <a:t> </a:t>
            </a:r>
            <a:r>
              <a:rPr lang="en-US" dirty="0" err="1"/>
              <a:t>faydalanabilmesi</a:t>
            </a:r>
            <a:r>
              <a:rPr lang="en-US" dirty="0"/>
              <a:t>,</a:t>
            </a:r>
          </a:p>
          <a:p>
            <a:pPr lvl="0" algn="just"/>
            <a:r>
              <a:rPr lang="en-US" b="1" dirty="0"/>
              <a:t>UYAP SMS: </a:t>
            </a:r>
            <a:r>
              <a:rPr lang="en-US" dirty="0"/>
              <a:t>UYAP </a:t>
            </a:r>
            <a:r>
              <a:rPr lang="en-US" dirty="0" err="1"/>
              <a:t>ekranından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taraşarına</a:t>
            </a:r>
            <a:r>
              <a:rPr lang="en-US" dirty="0"/>
              <a:t> SMS </a:t>
            </a:r>
            <a:r>
              <a:rPr lang="en-US" dirty="0" err="1"/>
              <a:t>gönderimi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kullanılır</a:t>
            </a:r>
            <a:r>
              <a:rPr lang="en-US" dirty="0"/>
              <a:t>. Bu </a:t>
            </a:r>
            <a:r>
              <a:rPr lang="en-US" dirty="0" err="1"/>
              <a:t>sayede</a:t>
            </a:r>
            <a:r>
              <a:rPr lang="en-US" dirty="0"/>
              <a:t> </a:t>
            </a:r>
            <a:r>
              <a:rPr lang="en-US" dirty="0" err="1"/>
              <a:t>kullanıcıların</a:t>
            </a:r>
            <a:r>
              <a:rPr lang="en-US" dirty="0"/>
              <a:t> UYAP </a:t>
            </a:r>
            <a:r>
              <a:rPr lang="en-US" dirty="0" err="1"/>
              <a:t>sistemindeki</a:t>
            </a:r>
            <a:r>
              <a:rPr lang="en-US" dirty="0"/>
              <a:t> </a:t>
            </a:r>
            <a:r>
              <a:rPr lang="en-US" dirty="0" err="1"/>
              <a:t>dosyalarında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 smtClean="0"/>
              <a:t>işlemlerden</a:t>
            </a:r>
            <a:r>
              <a:rPr lang="en-US" dirty="0" smtClean="0"/>
              <a:t> </a:t>
            </a:r>
            <a:r>
              <a:rPr lang="en-US" dirty="0" err="1"/>
              <a:t>anında</a:t>
            </a:r>
            <a:r>
              <a:rPr lang="en-US" dirty="0"/>
              <a:t> </a:t>
            </a:r>
            <a:r>
              <a:rPr lang="en-US" dirty="0" err="1"/>
              <a:t>haberdar</a:t>
            </a:r>
            <a:r>
              <a:rPr lang="en-US" dirty="0"/>
              <a:t> </a:t>
            </a:r>
            <a:r>
              <a:rPr lang="en-US" dirty="0" err="1" smtClean="0"/>
              <a:t>edilmesi</a:t>
            </a:r>
            <a:r>
              <a:rPr lang="tr-TR" dirty="0" smtClean="0"/>
              <a:t> </a:t>
            </a:r>
            <a:r>
              <a:rPr lang="en-US" dirty="0" err="1" smtClean="0"/>
              <a:t>sağlanır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849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UYAP MEVZUAT BİLGİ </a:t>
            </a:r>
            <a:r>
              <a:rPr lang="en-US" b="1" dirty="0" smtClean="0"/>
              <a:t>BANKASI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	P</a:t>
            </a:r>
            <a:r>
              <a:rPr lang="en-US" sz="2800" dirty="0" err="1" smtClean="0"/>
              <a:t>roje</a:t>
            </a:r>
            <a:r>
              <a:rPr lang="en-US" sz="2800" dirty="0" smtClean="0"/>
              <a:t> </a:t>
            </a:r>
            <a:r>
              <a:rPr lang="en-US" sz="2800" dirty="0" err="1"/>
              <a:t>çerçevesinde</a:t>
            </a:r>
            <a:r>
              <a:rPr lang="en-US" sz="2800" dirty="0"/>
              <a:t> </a:t>
            </a:r>
            <a:r>
              <a:rPr lang="en-US" sz="2800" dirty="0" err="1"/>
              <a:t>geliştirilen</a:t>
            </a:r>
            <a:r>
              <a:rPr lang="en-US" sz="2800" dirty="0"/>
              <a:t> UYAP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Bankası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kişisel</a:t>
            </a:r>
            <a:r>
              <a:rPr lang="en-US" sz="2800" dirty="0"/>
              <a:t> </a:t>
            </a:r>
            <a:r>
              <a:rPr lang="en-US" sz="2800" dirty="0" err="1"/>
              <a:t>bilgisayarlara</a:t>
            </a:r>
            <a:r>
              <a:rPr lang="en-US" sz="2800" dirty="0"/>
              <a:t> </a:t>
            </a:r>
            <a:r>
              <a:rPr lang="en-US" sz="2800" dirty="0" err="1" smtClean="0"/>
              <a:t>kurulabilecek</a:t>
            </a:r>
            <a:r>
              <a:rPr lang="en-US" sz="2800" dirty="0" smtClean="0"/>
              <a:t> </a:t>
            </a:r>
            <a:r>
              <a:rPr lang="en-US" sz="2800" dirty="0"/>
              <a:t>UYAP </a:t>
            </a:r>
            <a:r>
              <a:rPr lang="en-US" sz="2800" dirty="0" err="1"/>
              <a:t>Mevzuat</a:t>
            </a:r>
            <a:r>
              <a:rPr lang="en-US" sz="2800" dirty="0"/>
              <a:t> </a:t>
            </a:r>
            <a:r>
              <a:rPr lang="en-US" sz="2800" dirty="0" err="1"/>
              <a:t>Programı</a:t>
            </a:r>
            <a:r>
              <a:rPr lang="en-US" sz="2800" dirty="0"/>
              <a:t> </a:t>
            </a:r>
            <a:r>
              <a:rPr lang="en-US" sz="2800" dirty="0" err="1"/>
              <a:t>sayesinde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mevzuat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içtihatlar</a:t>
            </a:r>
            <a:r>
              <a:rPr lang="en-US" sz="2800" dirty="0"/>
              <a:t> en </a:t>
            </a:r>
            <a:r>
              <a:rPr lang="en-US" sz="2800" dirty="0" err="1"/>
              <a:t>güncel</a:t>
            </a:r>
            <a:r>
              <a:rPr lang="en-US" sz="2800" dirty="0"/>
              <a:t> </a:t>
            </a:r>
            <a:r>
              <a:rPr lang="en-US" sz="2800" dirty="0" err="1"/>
              <a:t>haliyle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yine</a:t>
            </a:r>
            <a:r>
              <a:rPr lang="en-US" sz="2800" dirty="0"/>
              <a:t> </a:t>
            </a:r>
            <a:r>
              <a:rPr lang="en-US" sz="2800" dirty="0" err="1"/>
              <a:t>hukuksal</a:t>
            </a:r>
            <a:r>
              <a:rPr lang="en-US" sz="2800" dirty="0"/>
              <a:t> </a:t>
            </a:r>
            <a:r>
              <a:rPr lang="en-US" sz="2800" dirty="0" err="1"/>
              <a:t>makaleler</a:t>
            </a:r>
            <a:r>
              <a:rPr lang="en-US" sz="2800" dirty="0"/>
              <a:t>, </a:t>
            </a:r>
            <a:r>
              <a:rPr lang="en-US" sz="2800" dirty="0" err="1"/>
              <a:t>hukuk</a:t>
            </a:r>
            <a:r>
              <a:rPr lang="en-US" sz="2800" dirty="0"/>
              <a:t> </a:t>
            </a:r>
            <a:r>
              <a:rPr lang="en-US" sz="2800" dirty="0" err="1"/>
              <a:t>sözlüğü</a:t>
            </a:r>
            <a:r>
              <a:rPr lang="en-US" sz="2800" dirty="0"/>
              <a:t>, </a:t>
            </a:r>
            <a:r>
              <a:rPr lang="en-US" sz="2800" dirty="0" err="1"/>
              <a:t>sık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mevzuat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hukukçuların</a:t>
            </a:r>
            <a:r>
              <a:rPr lang="en-US" sz="2800" dirty="0" smtClean="0"/>
              <a:t>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hayatta</a:t>
            </a:r>
            <a:r>
              <a:rPr lang="en-US" sz="2800" dirty="0"/>
              <a:t> </a:t>
            </a:r>
            <a:r>
              <a:rPr lang="en-US" sz="2800" dirty="0" err="1"/>
              <a:t>ihtiyaç</a:t>
            </a:r>
            <a:r>
              <a:rPr lang="en-US" sz="2800" dirty="0"/>
              <a:t> </a:t>
            </a:r>
            <a:r>
              <a:rPr lang="en-US" sz="2800" dirty="0" err="1"/>
              <a:t>duydukları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savcılarımız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personeline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hatta</a:t>
            </a:r>
            <a:r>
              <a:rPr lang="en-US" sz="2800" dirty="0"/>
              <a:t> </a:t>
            </a:r>
            <a:r>
              <a:rPr lang="en-US" sz="2800" dirty="0" err="1"/>
              <a:t>vatandaşlara</a:t>
            </a:r>
            <a:r>
              <a:rPr lang="en-US" sz="2800" dirty="0"/>
              <a:t> </a:t>
            </a:r>
            <a:r>
              <a:rPr lang="en-US" sz="2800" dirty="0" err="1"/>
              <a:t>sunulmuştur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600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35775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UZAKTAN EĞİTİM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smtClean="0"/>
              <a:t>	</a:t>
            </a:r>
            <a:r>
              <a:rPr lang="en-US" sz="2400" dirty="0" smtClean="0"/>
              <a:t>UYAP </a:t>
            </a:r>
            <a:r>
              <a:rPr lang="en-US" sz="2400" dirty="0" err="1"/>
              <a:t>eğitimlerinin</a:t>
            </a:r>
            <a:r>
              <a:rPr lang="en-US" sz="2400" dirty="0"/>
              <a:t>, </a:t>
            </a:r>
            <a:r>
              <a:rPr lang="en-US" sz="2400" dirty="0" err="1"/>
              <a:t>personel</a:t>
            </a:r>
            <a:r>
              <a:rPr lang="en-US" sz="2400" dirty="0"/>
              <a:t> </a:t>
            </a:r>
            <a:r>
              <a:rPr lang="en-US" sz="2400" dirty="0" err="1"/>
              <a:t>hareketleri</a:t>
            </a:r>
            <a:r>
              <a:rPr lang="en-US" sz="2400" dirty="0"/>
              <a:t>, </a:t>
            </a:r>
            <a:r>
              <a:rPr lang="en-US" sz="2400" dirty="0" err="1"/>
              <a:t>yaygınlaştırma</a:t>
            </a:r>
            <a:r>
              <a:rPr lang="en-US" sz="2400" dirty="0"/>
              <a:t> </a:t>
            </a:r>
            <a:r>
              <a:rPr lang="en-US" sz="2400" dirty="0" err="1"/>
              <a:t>çalışmaları</a:t>
            </a:r>
            <a:r>
              <a:rPr lang="en-US" sz="2400" dirty="0"/>
              <a:t>, </a:t>
            </a:r>
            <a:r>
              <a:rPr lang="en-US" sz="2400" dirty="0" err="1"/>
              <a:t>yazılımda</a:t>
            </a:r>
            <a:r>
              <a:rPr lang="en-US" sz="2400" dirty="0"/>
              <a:t> </a:t>
            </a:r>
            <a:r>
              <a:rPr lang="en-US" sz="2400" dirty="0" err="1" smtClean="0"/>
              <a:t>yapılan</a:t>
            </a:r>
            <a:r>
              <a:rPr lang="en-US" sz="2400" dirty="0" smtClean="0"/>
              <a:t> </a:t>
            </a:r>
            <a:r>
              <a:rPr lang="en-US" sz="2400" dirty="0" err="1"/>
              <a:t>güncellemeler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kullanıcıların</a:t>
            </a:r>
            <a:r>
              <a:rPr lang="en-US" sz="2400" dirty="0"/>
              <a:t> </a:t>
            </a:r>
            <a:r>
              <a:rPr lang="en-US" sz="2400" dirty="0" err="1"/>
              <a:t>bilgilerini</a:t>
            </a:r>
            <a:r>
              <a:rPr lang="en-US" sz="2400" dirty="0"/>
              <a:t> </a:t>
            </a:r>
            <a:r>
              <a:rPr lang="en-US" sz="2400" dirty="0" err="1"/>
              <a:t>yenilemek</a:t>
            </a:r>
            <a:r>
              <a:rPr lang="en-US" sz="2400" dirty="0"/>
              <a:t> </a:t>
            </a:r>
            <a:r>
              <a:rPr lang="en-US" sz="2400" dirty="0" err="1"/>
              <a:t>istemeleri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nedenler</a:t>
            </a:r>
            <a:r>
              <a:rPr lang="en-US" sz="2400" dirty="0"/>
              <a:t>-  le </a:t>
            </a:r>
            <a:r>
              <a:rPr lang="en-US" sz="2400" dirty="0" err="1"/>
              <a:t>süreklilik</a:t>
            </a:r>
            <a:r>
              <a:rPr lang="en-US" sz="2400" dirty="0"/>
              <a:t> </a:t>
            </a:r>
            <a:r>
              <a:rPr lang="en-US" sz="2400" dirty="0" err="1"/>
              <a:t>arz</a:t>
            </a:r>
            <a:r>
              <a:rPr lang="en-US" sz="2400" dirty="0"/>
              <a:t> </a:t>
            </a:r>
            <a:r>
              <a:rPr lang="en-US" sz="2400" dirty="0" err="1"/>
              <a:t>etmesi</a:t>
            </a:r>
            <a:r>
              <a:rPr lang="en-US" sz="2400" dirty="0"/>
              <a:t> </a:t>
            </a:r>
            <a:r>
              <a:rPr lang="en-US" sz="2400" dirty="0" err="1"/>
              <a:t>karşısında</a:t>
            </a:r>
            <a:r>
              <a:rPr lang="en-US" sz="2400" dirty="0"/>
              <a:t> </a:t>
            </a:r>
            <a:r>
              <a:rPr lang="en-US" sz="2400" dirty="0" err="1"/>
              <a:t>kullanıcıların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ihtiyaçlarının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mekana</a:t>
            </a:r>
            <a:r>
              <a:rPr lang="en-US" sz="2400" dirty="0" smtClean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kalınmaksızın</a:t>
            </a:r>
            <a:r>
              <a:rPr lang="en-US" sz="2400" dirty="0"/>
              <a:t> </a:t>
            </a:r>
            <a:r>
              <a:rPr lang="en-US" sz="2400" dirty="0" err="1"/>
              <a:t>sürekli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karşılanması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faaliyetleri</a:t>
            </a:r>
            <a:r>
              <a:rPr lang="en-US" sz="2400" dirty="0"/>
              <a:t> </a:t>
            </a:r>
            <a:r>
              <a:rPr lang="en-US" sz="2400" dirty="0" err="1" smtClean="0"/>
              <a:t>nedeniyle</a:t>
            </a:r>
            <a:r>
              <a:rPr lang="en-US" sz="2400" dirty="0" smtClean="0"/>
              <a:t> </a:t>
            </a:r>
            <a:r>
              <a:rPr lang="en-US" sz="2400" dirty="0" err="1"/>
              <a:t>yapılan</a:t>
            </a:r>
            <a:r>
              <a:rPr lang="en-US" sz="2400" dirty="0"/>
              <a:t> </a:t>
            </a:r>
            <a:r>
              <a:rPr lang="en-US" sz="2400" dirty="0" err="1"/>
              <a:t>harcamaların</a:t>
            </a:r>
            <a:r>
              <a:rPr lang="en-US" sz="2400" dirty="0"/>
              <a:t> </a:t>
            </a:r>
            <a:r>
              <a:rPr lang="en-US" sz="2400" dirty="0" err="1"/>
              <a:t>önüne</a:t>
            </a:r>
            <a:r>
              <a:rPr lang="en-US" sz="2400" dirty="0"/>
              <a:t> </a:t>
            </a:r>
            <a:r>
              <a:rPr lang="en-US" sz="2400" dirty="0" err="1"/>
              <a:t>geçilmesi</a:t>
            </a:r>
            <a:r>
              <a:rPr lang="en-US" sz="2400" dirty="0"/>
              <a:t> </a:t>
            </a:r>
            <a:r>
              <a:rPr lang="en-US" sz="2400" dirty="0" err="1"/>
              <a:t>amacıyla</a:t>
            </a:r>
            <a:r>
              <a:rPr lang="en-US" sz="2400" dirty="0"/>
              <a:t> </a:t>
            </a:r>
            <a:r>
              <a:rPr lang="en-US" sz="2400" dirty="0" err="1"/>
              <a:t>Adalet</a:t>
            </a:r>
            <a:r>
              <a:rPr lang="en-US" sz="2400" dirty="0"/>
              <a:t> </a:t>
            </a:r>
            <a:r>
              <a:rPr lang="en-US" sz="2400" dirty="0" err="1"/>
              <a:t>Bakanlığı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UYAP </a:t>
            </a:r>
            <a:r>
              <a:rPr lang="en-US" sz="2400" dirty="0" err="1"/>
              <a:t>Uzaktan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r>
              <a:rPr lang="en-US" sz="2400" dirty="0"/>
              <a:t> </a:t>
            </a:r>
            <a:r>
              <a:rPr lang="en-US" sz="2400" dirty="0" err="1"/>
              <a:t>kapsamında</a:t>
            </a:r>
            <a:r>
              <a:rPr lang="en-US" sz="2400" dirty="0"/>
              <a:t> UYAP </a:t>
            </a:r>
            <a:r>
              <a:rPr lang="en-US" sz="2400" dirty="0" err="1"/>
              <a:t>ekranlarının</a:t>
            </a:r>
            <a:r>
              <a:rPr lang="en-US" sz="2400" dirty="0"/>
              <a:t> </a:t>
            </a:r>
            <a:r>
              <a:rPr lang="en-US" sz="2400" dirty="0" err="1"/>
              <a:t>kullanılmasına</a:t>
            </a:r>
            <a:r>
              <a:rPr lang="en-US" sz="2400" dirty="0"/>
              <a:t> </a:t>
            </a:r>
            <a:r>
              <a:rPr lang="en-US" sz="2400" dirty="0" err="1"/>
              <a:t>yönelik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uzaktan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içerikleri</a:t>
            </a:r>
            <a:r>
              <a:rPr lang="en-US" sz="2400" dirty="0"/>
              <a:t> </a:t>
            </a:r>
            <a:r>
              <a:rPr lang="en-US" sz="2400" dirty="0" err="1"/>
              <a:t>üretilmiştir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UYAP </a:t>
            </a:r>
            <a:r>
              <a:rPr lang="en-US" sz="2400" dirty="0" err="1"/>
              <a:t>Uzaktan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r>
              <a:rPr lang="en-US" sz="2400" dirty="0"/>
              <a:t> </a:t>
            </a:r>
            <a:r>
              <a:rPr lang="en-US" sz="2400" dirty="0" err="1"/>
              <a:t>yazılımı</a:t>
            </a:r>
            <a:r>
              <a:rPr lang="en-US" sz="2400" dirty="0"/>
              <a:t> web </a:t>
            </a:r>
            <a:r>
              <a:rPr lang="en-US" sz="2400" dirty="0" err="1"/>
              <a:t>tabanlı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hazırlanmış</a:t>
            </a:r>
            <a:r>
              <a:rPr lang="en-US" sz="2400" dirty="0"/>
              <a:t> </a:t>
            </a:r>
            <a:r>
              <a:rPr lang="en-US" sz="2400" dirty="0" err="1"/>
              <a:t>olup</a:t>
            </a:r>
            <a:r>
              <a:rPr lang="en-US" sz="2400" dirty="0"/>
              <a:t>, </a:t>
            </a:r>
            <a:r>
              <a:rPr lang="en-US" sz="2400" dirty="0" err="1"/>
              <a:t>Senaryo</a:t>
            </a:r>
            <a:r>
              <a:rPr lang="en-US" sz="2400" dirty="0"/>
              <a:t> </a:t>
            </a:r>
            <a:r>
              <a:rPr lang="en-US" sz="2400" dirty="0" err="1"/>
              <a:t>Süreci</a:t>
            </a:r>
            <a:r>
              <a:rPr lang="en-US" sz="2400" dirty="0"/>
              <a:t>, </a:t>
            </a:r>
            <a:r>
              <a:rPr lang="en-US" sz="2400" dirty="0" err="1"/>
              <a:t>Üretim</a:t>
            </a:r>
            <a:r>
              <a:rPr lang="en-US" sz="2400" dirty="0"/>
              <a:t> </a:t>
            </a:r>
            <a:r>
              <a:rPr lang="en-US" sz="2400" dirty="0" err="1"/>
              <a:t>Süreci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Seslendirme</a:t>
            </a:r>
            <a:r>
              <a:rPr lang="en-US" sz="2400" dirty="0"/>
              <a:t> </a:t>
            </a:r>
            <a:r>
              <a:rPr lang="en-US" sz="2400" dirty="0" err="1"/>
              <a:t>Süreci</a:t>
            </a:r>
            <a:r>
              <a:rPr lang="en-US" sz="2400" dirty="0"/>
              <a:t> </a:t>
            </a:r>
            <a:r>
              <a:rPr lang="en-US" sz="2400" dirty="0" err="1"/>
              <a:t>olmak</a:t>
            </a:r>
            <a:r>
              <a:rPr lang="en-US" sz="2400" dirty="0"/>
              <a:t> </a:t>
            </a:r>
            <a:r>
              <a:rPr lang="en-US" sz="2400" dirty="0" err="1" smtClean="0"/>
              <a:t>üzere</a:t>
            </a:r>
            <a:r>
              <a:rPr lang="en-US" sz="2400" dirty="0" smtClean="0"/>
              <a:t> </a:t>
            </a:r>
            <a:r>
              <a:rPr lang="en-US" sz="2400" dirty="0"/>
              <a:t>3 </a:t>
            </a:r>
            <a:r>
              <a:rPr lang="en-US" sz="2400" dirty="0" err="1"/>
              <a:t>ana</a:t>
            </a:r>
            <a:r>
              <a:rPr lang="en-US" sz="2400" dirty="0"/>
              <a:t> </a:t>
            </a:r>
            <a:r>
              <a:rPr lang="en-US" sz="2400" dirty="0" err="1"/>
              <a:t>aşamada</a:t>
            </a:r>
            <a:r>
              <a:rPr lang="en-US" sz="2400" dirty="0"/>
              <a:t> </a:t>
            </a:r>
            <a:r>
              <a:rPr lang="en-US" sz="2400" dirty="0" err="1"/>
              <a:t>tamamlanmıştır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643500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UZAKTAN EĞİTİM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Bu </a:t>
            </a:r>
            <a:r>
              <a:rPr lang="en-US" sz="2800" dirty="0" err="1"/>
              <a:t>sistemin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özelliklerini</a:t>
            </a:r>
            <a:r>
              <a:rPr lang="en-US" sz="2800" dirty="0"/>
              <a:t>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belirtmek</a:t>
            </a:r>
            <a:r>
              <a:rPr lang="en-US" sz="2800" dirty="0"/>
              <a:t> </a:t>
            </a:r>
            <a:r>
              <a:rPr lang="en-US" sz="2800" dirty="0" err="1"/>
              <a:t>mümkündür</a:t>
            </a:r>
            <a:r>
              <a:rPr lang="en-US" sz="2800" dirty="0"/>
              <a:t>:</a:t>
            </a:r>
          </a:p>
          <a:p>
            <a:pPr lvl="0" algn="just"/>
            <a:r>
              <a:rPr lang="en-US" sz="2800" dirty="0" err="1"/>
              <a:t>Kullanıcılar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Yönetim</a:t>
            </a:r>
            <a:r>
              <a:rPr lang="en-US" sz="2800" dirty="0"/>
              <a:t> </a:t>
            </a:r>
            <a:r>
              <a:rPr lang="en-US" sz="2800" dirty="0" err="1"/>
              <a:t>Sistemine</a:t>
            </a:r>
            <a:r>
              <a:rPr lang="en-US" sz="2800" dirty="0"/>
              <a:t>, UYAP Portal </a:t>
            </a:r>
            <a:r>
              <a:rPr lang="en-US" sz="2800" dirty="0" err="1"/>
              <a:t>sayfasından</a:t>
            </a:r>
            <a:r>
              <a:rPr lang="en-US" sz="2800" dirty="0"/>
              <a:t>,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şifresi</a:t>
            </a:r>
            <a:r>
              <a:rPr lang="en-US" sz="2800" dirty="0"/>
              <a:t> </a:t>
            </a:r>
            <a:r>
              <a:rPr lang="en-US" sz="2800" dirty="0" err="1"/>
              <a:t>yazmadan</a:t>
            </a:r>
            <a:r>
              <a:rPr lang="en-US" sz="2800" dirty="0"/>
              <a:t> </a:t>
            </a:r>
            <a:r>
              <a:rPr lang="en-US" sz="2800" dirty="0" err="1"/>
              <a:t>erişebildikleri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u="sng" dirty="0"/>
              <a:t>http://</a:t>
            </a:r>
            <a:r>
              <a:rPr lang="en-US" sz="2800" u="sng" dirty="0" smtClean="0"/>
              <a:t>UYAPegitim.adalet.gov.tr/portal/index.asp </a:t>
            </a:r>
            <a:r>
              <a:rPr lang="en-US" sz="2800" dirty="0" err="1"/>
              <a:t>adresini</a:t>
            </a:r>
            <a:r>
              <a:rPr lang="en-US" sz="2800" dirty="0"/>
              <a:t> </a:t>
            </a:r>
            <a:r>
              <a:rPr lang="en-US" sz="2800" dirty="0" err="1"/>
              <a:t>kullanarak</a:t>
            </a:r>
            <a:r>
              <a:rPr lang="en-US" sz="2800" dirty="0"/>
              <a:t> internet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şifresi</a:t>
            </a:r>
            <a:r>
              <a:rPr lang="en-US" sz="2800" dirty="0"/>
              <a:t> </a:t>
            </a:r>
            <a:r>
              <a:rPr lang="en-US" sz="2800" dirty="0" err="1"/>
              <a:t>yazarak</a:t>
            </a:r>
            <a:r>
              <a:rPr lang="en-US" sz="2800" dirty="0"/>
              <a:t> da </a:t>
            </a:r>
            <a:r>
              <a:rPr lang="en-US" sz="2800" dirty="0" err="1"/>
              <a:t>erişebilmekte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erişim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/>
              <a:t>kendilerine</a:t>
            </a:r>
            <a:r>
              <a:rPr lang="en-US" sz="2800" dirty="0"/>
              <a:t> </a:t>
            </a:r>
            <a:r>
              <a:rPr lang="en-US" sz="2800" dirty="0" err="1"/>
              <a:t>tahsis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“e-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portalına</a:t>
            </a:r>
            <a:r>
              <a:rPr lang="en-US" sz="2800" dirty="0"/>
              <a:t>” </a:t>
            </a:r>
            <a:r>
              <a:rPr lang="en-US" sz="2800" dirty="0" err="1"/>
              <a:t>girebilmektedirler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24781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UZAKTAN EĞİTİM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400" dirty="0" err="1"/>
              <a:t>Kullanıcının</a:t>
            </a:r>
            <a:r>
              <a:rPr lang="en-US" sz="2400" dirty="0"/>
              <a:t> e-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portalında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isimleri</a:t>
            </a:r>
            <a:r>
              <a:rPr lang="en-US" sz="2400" dirty="0"/>
              <a:t>, </a:t>
            </a:r>
            <a:r>
              <a:rPr lang="en-US" sz="2400" dirty="0" err="1"/>
              <a:t>başlangıç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bitiş</a:t>
            </a:r>
            <a:r>
              <a:rPr lang="en-US" sz="2400" dirty="0"/>
              <a:t> </a:t>
            </a:r>
            <a:r>
              <a:rPr lang="en-US" sz="2400" dirty="0" err="1"/>
              <a:t>tarihleri</a:t>
            </a:r>
            <a:r>
              <a:rPr lang="en-US" sz="2400" dirty="0"/>
              <a:t>, </a:t>
            </a:r>
            <a:r>
              <a:rPr lang="en-US" sz="2400" dirty="0" err="1"/>
              <a:t>kullanıcının</a:t>
            </a:r>
            <a:r>
              <a:rPr lang="en-US" sz="2400" dirty="0"/>
              <a:t> </a:t>
            </a:r>
            <a:r>
              <a:rPr lang="en-US" sz="2400" dirty="0" err="1"/>
              <a:t>tamamladığı</a:t>
            </a:r>
            <a:r>
              <a:rPr lang="en-US" sz="2400" dirty="0"/>
              <a:t> </a:t>
            </a:r>
            <a:r>
              <a:rPr lang="en-US" sz="2400" dirty="0" err="1"/>
              <a:t>dersler</a:t>
            </a:r>
            <a:r>
              <a:rPr lang="en-US" sz="2400" dirty="0"/>
              <a:t>, </a:t>
            </a:r>
            <a:r>
              <a:rPr lang="en-US" sz="2400" dirty="0" err="1"/>
              <a:t>henüz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eden</a:t>
            </a:r>
            <a:r>
              <a:rPr lang="en-US" sz="2400" dirty="0"/>
              <a:t> </a:t>
            </a:r>
            <a:r>
              <a:rPr lang="en-US" sz="2400" dirty="0" err="1"/>
              <a:t>dersler</a:t>
            </a:r>
            <a:r>
              <a:rPr lang="en-US" sz="2400" dirty="0"/>
              <a:t>, </a:t>
            </a:r>
            <a:r>
              <a:rPr lang="en-US" sz="2400" dirty="0" err="1"/>
              <a:t>alacağı</a:t>
            </a:r>
            <a:r>
              <a:rPr lang="en-US" sz="2400" dirty="0"/>
              <a:t> </a:t>
            </a:r>
            <a:r>
              <a:rPr lang="en-US" sz="2400" dirty="0" err="1"/>
              <a:t>dersler</a:t>
            </a:r>
            <a:r>
              <a:rPr lang="en-US" sz="2400" dirty="0"/>
              <a:t>, </a:t>
            </a:r>
            <a:r>
              <a:rPr lang="en-US" sz="2400" dirty="0" err="1"/>
              <a:t>sınavlar</a:t>
            </a:r>
            <a:r>
              <a:rPr lang="en-US" sz="2400" dirty="0"/>
              <a:t>, </a:t>
            </a:r>
            <a:r>
              <a:rPr lang="en-US" sz="2400" dirty="0" err="1"/>
              <a:t>derslerde</a:t>
            </a:r>
            <a:r>
              <a:rPr lang="en-US" sz="2400" dirty="0"/>
              <a:t> </a:t>
            </a:r>
            <a:r>
              <a:rPr lang="en-US" sz="2400" dirty="0" err="1"/>
              <a:t>kaldığı</a:t>
            </a:r>
            <a:r>
              <a:rPr lang="en-US" sz="2400" dirty="0"/>
              <a:t> </a:t>
            </a:r>
            <a:r>
              <a:rPr lang="en-US" sz="2400" dirty="0" err="1"/>
              <a:t>süre</a:t>
            </a:r>
            <a:r>
              <a:rPr lang="en-US" sz="2400" dirty="0"/>
              <a:t>, </a:t>
            </a:r>
            <a:r>
              <a:rPr lang="en-US" sz="2400" dirty="0" err="1"/>
              <a:t>derslerdeki</a:t>
            </a:r>
            <a:r>
              <a:rPr lang="en-US" sz="2400" dirty="0"/>
              <a:t> </a:t>
            </a:r>
            <a:r>
              <a:rPr lang="en-US" sz="2400" dirty="0" err="1"/>
              <a:t>durumu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alacak</a:t>
            </a:r>
            <a:r>
              <a:rPr lang="en-US" sz="2400" dirty="0"/>
              <a:t>, </a:t>
            </a:r>
            <a:r>
              <a:rPr lang="en-US" sz="2400" dirty="0" err="1"/>
              <a:t>sayısal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bilgiler</a:t>
            </a:r>
            <a:r>
              <a:rPr lang="en-US" sz="2400" dirty="0"/>
              <a:t> </a:t>
            </a:r>
            <a:r>
              <a:rPr lang="en-US" sz="2400" dirty="0" err="1"/>
              <a:t>gra</a:t>
            </a:r>
            <a:r>
              <a:rPr lang="tr-TR" sz="2400" dirty="0"/>
              <a:t>fi</a:t>
            </a:r>
            <a:r>
              <a:rPr lang="en-US" sz="2400" dirty="0" err="1"/>
              <a:t>ksel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yüzde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gösterilebilmektedir</a:t>
            </a:r>
            <a:r>
              <a:rPr lang="en-US" sz="2400" dirty="0"/>
              <a:t>. </a:t>
            </a:r>
            <a:r>
              <a:rPr lang="en-US" sz="2400" dirty="0" err="1"/>
              <a:t>Kullanıcılar</a:t>
            </a:r>
            <a:r>
              <a:rPr lang="en-US" sz="2400" dirty="0"/>
              <a:t>, </a:t>
            </a:r>
            <a:r>
              <a:rPr lang="en-US" sz="2400" dirty="0" err="1"/>
              <a:t>kendilerine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almış</a:t>
            </a:r>
            <a:r>
              <a:rPr lang="en-US" sz="2400" dirty="0"/>
              <a:t> </a:t>
            </a:r>
            <a:r>
              <a:rPr lang="en-US" sz="2400" dirty="0" err="1"/>
              <a:t>oldukları</a:t>
            </a:r>
            <a:r>
              <a:rPr lang="en-US" sz="2400" dirty="0"/>
              <a:t> </a:t>
            </a:r>
            <a:r>
              <a:rPr lang="en-US" sz="2400" dirty="0" err="1"/>
              <a:t>eğitimlerle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detaylı</a:t>
            </a:r>
            <a:r>
              <a:rPr lang="en-US" sz="2400" dirty="0"/>
              <a:t> durum </a:t>
            </a:r>
            <a:r>
              <a:rPr lang="en-US" sz="2400" dirty="0" err="1"/>
              <a:t>bilgisi</a:t>
            </a:r>
            <a:r>
              <a:rPr lang="en-US" sz="2400" dirty="0"/>
              <a:t>, </a:t>
            </a:r>
            <a:r>
              <a:rPr lang="en-US" sz="2400" dirty="0" err="1"/>
              <a:t>giriş</a:t>
            </a:r>
            <a:r>
              <a:rPr lang="en-US" sz="2400" dirty="0"/>
              <a:t> </a:t>
            </a:r>
            <a:r>
              <a:rPr lang="en-US" sz="2400" dirty="0" err="1"/>
              <a:t>sayısı</a:t>
            </a:r>
            <a:r>
              <a:rPr lang="en-US" sz="2400" dirty="0"/>
              <a:t>, </a:t>
            </a:r>
            <a:r>
              <a:rPr lang="en-US" sz="2400" dirty="0" err="1"/>
              <a:t>süresi</a:t>
            </a:r>
            <a:r>
              <a:rPr lang="en-US" sz="2400" dirty="0"/>
              <a:t>  </a:t>
            </a:r>
            <a:r>
              <a:rPr lang="en-US" sz="2400" dirty="0" err="1"/>
              <a:t>gibi</a:t>
            </a:r>
            <a:r>
              <a:rPr lang="en-US" sz="2400" dirty="0"/>
              <a:t>  </a:t>
            </a:r>
            <a:r>
              <a:rPr lang="en-US" sz="2400" dirty="0" err="1"/>
              <a:t>bilgileri</a:t>
            </a:r>
            <a:r>
              <a:rPr lang="en-US" sz="2400" dirty="0"/>
              <a:t> </a:t>
            </a:r>
            <a:r>
              <a:rPr lang="en-US" sz="2400" dirty="0" err="1"/>
              <a:t>görebilmektedirler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Kullanıcılar</a:t>
            </a:r>
            <a:r>
              <a:rPr lang="en-US" sz="2400" dirty="0"/>
              <a:t>, </a:t>
            </a:r>
            <a:r>
              <a:rPr lang="en-US" sz="2400" dirty="0" err="1"/>
              <a:t>eğitime</a:t>
            </a:r>
            <a:r>
              <a:rPr lang="en-US" sz="2400" dirty="0"/>
              <a:t> her </a:t>
            </a:r>
            <a:r>
              <a:rPr lang="en-US" sz="2400" dirty="0" err="1"/>
              <a:t>girişinde</a:t>
            </a:r>
            <a:r>
              <a:rPr lang="en-US" sz="2400" dirty="0"/>
              <a:t> </a:t>
            </a:r>
            <a:r>
              <a:rPr lang="en-US" sz="2400" dirty="0" err="1"/>
              <a:t>eğitimlere</a:t>
            </a:r>
            <a:r>
              <a:rPr lang="en-US" sz="2400" dirty="0"/>
              <a:t> </a:t>
            </a:r>
            <a:r>
              <a:rPr lang="en-US" sz="2400" dirty="0" err="1"/>
              <a:t>kaldığı</a:t>
            </a:r>
            <a:r>
              <a:rPr lang="en-US" sz="2400" dirty="0"/>
              <a:t> </a:t>
            </a:r>
            <a:r>
              <a:rPr lang="en-US" sz="2400" dirty="0" err="1"/>
              <a:t>yerden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edebilmektedirler</a:t>
            </a:r>
            <a:r>
              <a:rPr lang="en-US" sz="2400" dirty="0"/>
              <a:t>.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Yönetim</a:t>
            </a:r>
            <a:r>
              <a:rPr lang="en-US" sz="2400" dirty="0"/>
              <a:t> </a:t>
            </a:r>
            <a:r>
              <a:rPr lang="en-US" sz="2400" dirty="0" err="1"/>
              <a:t>Sisteminde</a:t>
            </a:r>
            <a:r>
              <a:rPr lang="en-US" sz="2400" dirty="0"/>
              <a:t> </a:t>
            </a:r>
            <a:r>
              <a:rPr lang="en-US" sz="2400" dirty="0" err="1"/>
              <a:t>konular</a:t>
            </a:r>
            <a:r>
              <a:rPr lang="en-US" sz="2400" dirty="0"/>
              <a:t>, </a:t>
            </a:r>
            <a:r>
              <a:rPr lang="en-US" sz="2400" dirty="0" err="1"/>
              <a:t>hiyerarşik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kullanıcının</a:t>
            </a:r>
            <a:r>
              <a:rPr lang="en-US" sz="2400" dirty="0"/>
              <a:t> </a:t>
            </a:r>
            <a:r>
              <a:rPr lang="en-US" sz="2400" dirty="0" err="1"/>
              <a:t>istediği</a:t>
            </a:r>
            <a:r>
              <a:rPr lang="en-US" sz="2400" dirty="0"/>
              <a:t> </a:t>
            </a:r>
            <a:r>
              <a:rPr lang="en-US" sz="2400" dirty="0" err="1"/>
              <a:t>konuya</a:t>
            </a:r>
            <a:r>
              <a:rPr lang="en-US" sz="2400" dirty="0"/>
              <a:t> her an </a:t>
            </a:r>
            <a:r>
              <a:rPr lang="en-US" sz="2400" dirty="0" err="1"/>
              <a:t>ulaşmasını</a:t>
            </a:r>
            <a:r>
              <a:rPr lang="en-US" sz="2400" dirty="0"/>
              <a:t> </a:t>
            </a:r>
            <a:r>
              <a:rPr lang="en-US" sz="2400" dirty="0" err="1"/>
              <a:t>sağlayacak</a:t>
            </a:r>
            <a:r>
              <a:rPr lang="en-US" sz="2400" dirty="0"/>
              <a:t> </a:t>
            </a:r>
            <a:r>
              <a:rPr lang="en-US" sz="2400" dirty="0" err="1"/>
              <a:t>yapıdadır</a:t>
            </a:r>
            <a:r>
              <a:rPr lang="en-US" sz="2400" dirty="0"/>
              <a:t>. </a:t>
            </a:r>
            <a:r>
              <a:rPr lang="en-US" sz="2400" dirty="0" err="1"/>
              <a:t>Kullanıcılar</a:t>
            </a:r>
            <a:r>
              <a:rPr lang="en-US" sz="2400" dirty="0"/>
              <a:t>,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boyunca</a:t>
            </a:r>
            <a:r>
              <a:rPr lang="en-US" sz="2400" dirty="0"/>
              <a:t> </a:t>
            </a:r>
            <a:r>
              <a:rPr lang="en-US" sz="2400" dirty="0" err="1"/>
              <a:t>dersler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notlar</a:t>
            </a:r>
            <a:r>
              <a:rPr lang="en-US" sz="2400" dirty="0"/>
              <a:t> </a:t>
            </a:r>
            <a:r>
              <a:rPr lang="en-US" sz="2400" dirty="0" err="1"/>
              <a:t>alarak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notları</a:t>
            </a:r>
            <a:r>
              <a:rPr lang="en-US" sz="2400" dirty="0"/>
              <a:t> o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görebilmektedirler</a:t>
            </a:r>
            <a:r>
              <a:rPr lang="en-US" sz="2400" dirty="0"/>
              <a:t>. </a:t>
            </a:r>
            <a:r>
              <a:rPr lang="en-US" sz="2400" dirty="0" err="1"/>
              <a:t>Kullanıcılar</a:t>
            </a:r>
            <a:r>
              <a:rPr lang="en-US" sz="2400" dirty="0"/>
              <a:t>, </a:t>
            </a:r>
            <a:r>
              <a:rPr lang="en-US" sz="2400" dirty="0" err="1"/>
              <a:t>eğitimler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sorumlu</a:t>
            </a:r>
            <a:r>
              <a:rPr lang="en-US" sz="2400" dirty="0"/>
              <a:t> </a:t>
            </a:r>
            <a:r>
              <a:rPr lang="en-US" sz="2400" dirty="0" err="1"/>
              <a:t>uzman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danışmanlara</a:t>
            </a:r>
            <a:r>
              <a:rPr lang="en-US" sz="2400" dirty="0"/>
              <a:t> </a:t>
            </a:r>
            <a:r>
              <a:rPr lang="en-US" sz="2400" dirty="0" err="1"/>
              <a:t>mesaj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e-</a:t>
            </a:r>
            <a:r>
              <a:rPr lang="en-US" sz="2400" dirty="0" err="1"/>
              <a:t>posta</a:t>
            </a:r>
            <a:r>
              <a:rPr lang="en-US" sz="2400" dirty="0"/>
              <a:t> </a:t>
            </a:r>
            <a:r>
              <a:rPr lang="en-US" sz="2400" dirty="0" err="1"/>
              <a:t>aracılığı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soru</a:t>
            </a:r>
            <a:r>
              <a:rPr lang="tr-TR" sz="2400" dirty="0"/>
              <a:t> </a:t>
            </a:r>
            <a:r>
              <a:rPr lang="en-US" sz="2400" dirty="0" err="1"/>
              <a:t>sorabilmektedirler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9324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Kapsamı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Vatandaş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İcra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:</a:t>
            </a:r>
          </a:p>
          <a:p>
            <a:pPr lvl="0" algn="just"/>
            <a:r>
              <a:rPr lang="en-US" sz="2800" b="1" dirty="0" err="1"/>
              <a:t>Temel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lvl="0" algn="just"/>
            <a:r>
              <a:rPr lang="en-US" sz="2800" b="1" dirty="0" err="1"/>
              <a:t>Dosyanın</a:t>
            </a:r>
            <a:r>
              <a:rPr lang="en-US" sz="2800" b="1" dirty="0"/>
              <a:t> </a:t>
            </a:r>
            <a:r>
              <a:rPr lang="en-US" sz="2800" b="1" dirty="0" err="1"/>
              <a:t>taraşarı</a:t>
            </a:r>
            <a:endParaRPr lang="en-US" sz="2800" b="1" dirty="0"/>
          </a:p>
          <a:p>
            <a:pPr lvl="0" algn="just"/>
            <a:r>
              <a:rPr lang="en-US" sz="2800" b="1" dirty="0" err="1"/>
              <a:t>Hangi</a:t>
            </a:r>
            <a:r>
              <a:rPr lang="en-US" sz="2800" b="1" dirty="0"/>
              <a:t>  </a:t>
            </a:r>
            <a:r>
              <a:rPr lang="en-US" sz="2800" b="1" dirty="0" err="1"/>
              <a:t>aşamada</a:t>
            </a:r>
            <a:r>
              <a:rPr lang="en-US" sz="2800" b="1" dirty="0"/>
              <a:t> </a:t>
            </a:r>
            <a:r>
              <a:rPr lang="en-US" sz="2800" b="1" dirty="0" err="1"/>
              <a:t>olduğu</a:t>
            </a:r>
            <a:endParaRPr lang="en-US" sz="2800" b="1" dirty="0"/>
          </a:p>
          <a:p>
            <a:pPr lvl="0" algn="just"/>
            <a:r>
              <a:rPr lang="en-US" sz="2800" b="1" dirty="0" err="1"/>
              <a:t>Duruşma</a:t>
            </a:r>
            <a:r>
              <a:rPr lang="en-US" sz="2800" b="1" dirty="0"/>
              <a:t> </a:t>
            </a:r>
            <a:r>
              <a:rPr lang="en-US" sz="2800" b="1" dirty="0" err="1"/>
              <a:t>günleri</a:t>
            </a:r>
            <a:endParaRPr lang="en-US" sz="2800" b="1" dirty="0"/>
          </a:p>
          <a:p>
            <a:pPr lvl="0" algn="just"/>
            <a:r>
              <a:rPr lang="en-US" sz="2800" b="1" dirty="0" err="1"/>
              <a:t>İcraya</a:t>
            </a:r>
            <a:r>
              <a:rPr lang="en-US" sz="2800" b="1" dirty="0"/>
              <a:t>  </a:t>
            </a:r>
            <a:r>
              <a:rPr lang="en-US" sz="2800" b="1" dirty="0" err="1"/>
              <a:t>konu</a:t>
            </a:r>
            <a:r>
              <a:rPr lang="en-US" sz="2800" b="1" dirty="0"/>
              <a:t> </a:t>
            </a:r>
            <a:r>
              <a:rPr lang="en-US" sz="2800" b="1" dirty="0" err="1"/>
              <a:t>miktar</a:t>
            </a:r>
            <a:endParaRPr lang="en-US" sz="2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646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Uzaktan</a:t>
            </a:r>
            <a:r>
              <a:rPr lang="en-US" b="1" dirty="0"/>
              <a:t> </a:t>
            </a:r>
            <a:r>
              <a:rPr lang="en-US" b="1" dirty="0" err="1"/>
              <a:t>Eğitim</a:t>
            </a:r>
            <a:r>
              <a:rPr lang="en-US" b="1" dirty="0"/>
              <a:t> </a:t>
            </a:r>
            <a:r>
              <a:rPr lang="en-US" b="1" dirty="0" err="1"/>
              <a:t>İçeriklerinin</a:t>
            </a:r>
            <a:r>
              <a:rPr lang="en-US" b="1" dirty="0"/>
              <a:t> </a:t>
            </a:r>
            <a:r>
              <a:rPr lang="en-US" b="1" dirty="0" err="1"/>
              <a:t>Özellikleri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886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Uzaktan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eğitimlerde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/>
              <a:t>Kullanıcılar</a:t>
            </a:r>
            <a:r>
              <a:rPr lang="en-US" sz="2800" dirty="0"/>
              <a:t> </a:t>
            </a:r>
            <a:r>
              <a:rPr lang="en-US" sz="2800" dirty="0" err="1"/>
              <a:t>eğitimde</a:t>
            </a:r>
            <a:r>
              <a:rPr lang="en-US" sz="2800" dirty="0"/>
              <a:t> </a:t>
            </a:r>
            <a:r>
              <a:rPr lang="en-US" sz="2800" dirty="0" err="1"/>
              <a:t>sahne</a:t>
            </a:r>
            <a:r>
              <a:rPr lang="en-US" sz="2800" dirty="0"/>
              <a:t> </a:t>
            </a:r>
            <a:r>
              <a:rPr lang="en-US" sz="2800" dirty="0" err="1"/>
              <a:t>sahne</a:t>
            </a:r>
            <a:r>
              <a:rPr lang="en-US" sz="2800" dirty="0"/>
              <a:t> </a:t>
            </a:r>
            <a:r>
              <a:rPr lang="en-US" sz="2800" dirty="0" err="1"/>
              <a:t>ilerleyebilmekte</a:t>
            </a:r>
            <a:r>
              <a:rPr lang="en-US" sz="2800" dirty="0"/>
              <a:t>, </a:t>
            </a:r>
            <a:r>
              <a:rPr lang="en-US" sz="2800" dirty="0" err="1"/>
              <a:t>sahneleri</a:t>
            </a:r>
            <a:r>
              <a:rPr lang="en-US" sz="2800" dirty="0"/>
              <a:t> </a:t>
            </a:r>
            <a:r>
              <a:rPr lang="en-US" sz="2800" dirty="0" err="1" smtClean="0"/>
              <a:t>tekrarlayabilmekte</a:t>
            </a:r>
            <a:r>
              <a:rPr lang="en-US" sz="2800" dirty="0"/>
              <a:t>, </a:t>
            </a:r>
            <a:r>
              <a:rPr lang="en-US" sz="2800" dirty="0" err="1"/>
              <a:t>istediği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geriye</a:t>
            </a:r>
            <a:r>
              <a:rPr lang="en-US" sz="2800" dirty="0"/>
              <a:t> </a:t>
            </a:r>
            <a:r>
              <a:rPr lang="en-US" sz="2800" dirty="0" err="1"/>
              <a:t>dönüş</a:t>
            </a:r>
            <a:r>
              <a:rPr lang="en-US" sz="2800" dirty="0"/>
              <a:t>  </a:t>
            </a:r>
            <a:r>
              <a:rPr lang="en-US" sz="2800" dirty="0" err="1"/>
              <a:t>yapılabilmektedirler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İçeriklerin</a:t>
            </a:r>
            <a:r>
              <a:rPr lang="en-US" sz="2800" dirty="0"/>
              <a:t> </a:t>
            </a:r>
            <a:r>
              <a:rPr lang="en-US" sz="2800" dirty="0" err="1"/>
              <a:t>tümü</a:t>
            </a:r>
            <a:r>
              <a:rPr lang="en-US" sz="2800" dirty="0"/>
              <a:t> </a:t>
            </a:r>
            <a:r>
              <a:rPr lang="en-US" sz="2800" dirty="0" err="1"/>
              <a:t>profesyonel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 smtClean="0"/>
              <a:t>sesli</a:t>
            </a:r>
            <a:r>
              <a:rPr lang="tr-TR" sz="2800" dirty="0" smtClean="0"/>
              <a:t> </a:t>
            </a:r>
            <a:r>
              <a:rPr lang="en-US" sz="2800" dirty="0" err="1" smtClean="0"/>
              <a:t>anlatımdadır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11281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Uzaktan</a:t>
            </a:r>
            <a:r>
              <a:rPr lang="en-US" b="1" dirty="0"/>
              <a:t> </a:t>
            </a:r>
            <a:r>
              <a:rPr lang="en-US" b="1" dirty="0" err="1"/>
              <a:t>Eğitim</a:t>
            </a:r>
            <a:r>
              <a:rPr lang="en-US" b="1" dirty="0"/>
              <a:t> </a:t>
            </a:r>
            <a:r>
              <a:rPr lang="en-US" b="1" dirty="0" err="1"/>
              <a:t>İçeriklerinin</a:t>
            </a:r>
            <a:r>
              <a:rPr lang="en-US" b="1" dirty="0"/>
              <a:t> </a:t>
            </a:r>
            <a:r>
              <a:rPr lang="en-US" b="1" dirty="0" err="1"/>
              <a:t>Özellikleri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720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Eğitimler</a:t>
            </a:r>
            <a:r>
              <a:rPr lang="en-US" sz="2800" dirty="0"/>
              <a:t> </a:t>
            </a:r>
            <a:r>
              <a:rPr lang="en-US" sz="2800" dirty="0" err="1"/>
              <a:t>simülasyonlu</a:t>
            </a:r>
            <a:r>
              <a:rPr lang="en-US" sz="2800" dirty="0"/>
              <a:t> (</a:t>
            </a:r>
            <a:r>
              <a:rPr lang="en-US" sz="2800" dirty="0" err="1"/>
              <a:t>yönlendirmeli</a:t>
            </a:r>
            <a:r>
              <a:rPr lang="en-US" sz="2800" dirty="0"/>
              <a:t>) </a:t>
            </a:r>
            <a:r>
              <a:rPr lang="en-US" sz="2800" dirty="0" err="1"/>
              <a:t>olup</a:t>
            </a:r>
            <a:r>
              <a:rPr lang="en-US" sz="2800" dirty="0"/>
              <a:t>, </a:t>
            </a:r>
            <a:r>
              <a:rPr lang="en-US" sz="2800" dirty="0" err="1"/>
              <a:t>kullanıcılar</a:t>
            </a:r>
            <a:r>
              <a:rPr lang="en-US" sz="2800" dirty="0"/>
              <a:t> </a:t>
            </a:r>
            <a:r>
              <a:rPr lang="en-US" sz="2800" dirty="0" err="1"/>
              <a:t>eğitimi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izleyebileceği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, </a:t>
            </a:r>
            <a:r>
              <a:rPr lang="en-US" sz="2800" dirty="0" err="1"/>
              <a:t>uygulama</a:t>
            </a:r>
            <a:r>
              <a:rPr lang="en-US" sz="2800" dirty="0"/>
              <a:t> da </a:t>
            </a:r>
            <a:r>
              <a:rPr lang="en-US" sz="2800" dirty="0" err="1"/>
              <a:t>yapabilmektedirler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Eğitimler</a:t>
            </a:r>
            <a:r>
              <a:rPr lang="en-US" sz="2800" dirty="0"/>
              <a:t> </a:t>
            </a:r>
            <a:r>
              <a:rPr lang="en-US" sz="2800" dirty="0" err="1"/>
              <a:t>anlatım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bölümlerinden</a:t>
            </a:r>
            <a:r>
              <a:rPr lang="en-US" sz="2800" dirty="0"/>
              <a:t> </a:t>
            </a:r>
            <a:r>
              <a:rPr lang="en-US" sz="2800" dirty="0" err="1"/>
              <a:t>oluşmakta</a:t>
            </a:r>
            <a:r>
              <a:rPr lang="en-US" sz="2800" dirty="0"/>
              <a:t>, </a:t>
            </a:r>
            <a:r>
              <a:rPr lang="en-US" sz="2800" dirty="0" err="1"/>
              <a:t>anlatım</a:t>
            </a:r>
            <a:r>
              <a:rPr lang="en-US" sz="2800" dirty="0"/>
              <a:t> </a:t>
            </a:r>
            <a:r>
              <a:rPr lang="en-US" sz="2800" dirty="0" err="1"/>
              <a:t>bölümlerinde</a:t>
            </a:r>
            <a:r>
              <a:rPr lang="en-US" sz="2800" dirty="0"/>
              <a:t>, </a:t>
            </a:r>
            <a:r>
              <a:rPr lang="en-US" sz="2800" dirty="0" err="1"/>
              <a:t>kullanıcılara</a:t>
            </a:r>
            <a:r>
              <a:rPr lang="en-US" sz="2800" dirty="0"/>
              <a:t> </a:t>
            </a:r>
            <a:r>
              <a:rPr lang="en-US" sz="2800" dirty="0" err="1"/>
              <a:t>konuda</a:t>
            </a:r>
            <a:r>
              <a:rPr lang="en-US" sz="2800" dirty="0"/>
              <a:t> </a:t>
            </a:r>
            <a:r>
              <a:rPr lang="en-US" sz="2800" dirty="0" err="1"/>
              <a:t>geçen</a:t>
            </a:r>
            <a:r>
              <a:rPr lang="en-US" sz="2800" dirty="0"/>
              <a:t> </a:t>
            </a:r>
            <a:r>
              <a:rPr lang="en-US" sz="2800" dirty="0" err="1"/>
              <a:t>işin</a:t>
            </a:r>
            <a:r>
              <a:rPr lang="en-US" sz="2800" dirty="0"/>
              <a:t> UYAP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nasıl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efekt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seslerle</a:t>
            </a:r>
            <a:r>
              <a:rPr lang="en-US" sz="2800" dirty="0"/>
              <a:t> </a:t>
            </a:r>
            <a:r>
              <a:rPr lang="en-US" sz="2800" dirty="0" err="1"/>
              <a:t>yönlendirilerek</a:t>
            </a:r>
            <a:r>
              <a:rPr lang="en-US" sz="2800" dirty="0"/>
              <a:t> </a:t>
            </a:r>
            <a:r>
              <a:rPr lang="en-US" sz="2800" dirty="0" err="1"/>
              <a:t>anlatılmakta</a:t>
            </a:r>
            <a:r>
              <a:rPr lang="en-US" sz="2800" dirty="0"/>
              <a:t>,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/>
              <a:t>bölümünde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anlatılan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, </a:t>
            </a:r>
            <a:r>
              <a:rPr lang="en-US" sz="2800" dirty="0" err="1"/>
              <a:t>efekt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desteklenerek</a:t>
            </a:r>
            <a:r>
              <a:rPr lang="en-US" sz="2800" dirty="0"/>
              <a:t> </a:t>
            </a:r>
            <a:r>
              <a:rPr lang="en-US" sz="2800" dirty="0" err="1"/>
              <a:t>kullanıcılara</a:t>
            </a:r>
            <a:r>
              <a:rPr lang="en-US" sz="2800" dirty="0"/>
              <a:t> </a:t>
            </a:r>
            <a:r>
              <a:rPr lang="en-US" sz="2800" dirty="0" err="1"/>
              <a:t>yaptırılmaktadır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5514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Uzaktan</a:t>
            </a:r>
            <a:r>
              <a:rPr lang="en-US" b="1" dirty="0"/>
              <a:t> </a:t>
            </a:r>
            <a:r>
              <a:rPr lang="en-US" b="1" dirty="0" err="1"/>
              <a:t>Eğitim</a:t>
            </a:r>
            <a:r>
              <a:rPr lang="en-US" b="1" dirty="0"/>
              <a:t> </a:t>
            </a:r>
            <a:r>
              <a:rPr lang="en-US" b="1" dirty="0" err="1" smtClean="0"/>
              <a:t>Faaliyetleri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Kendisine</a:t>
            </a:r>
            <a:r>
              <a:rPr lang="en-US" sz="2800" dirty="0" smtClean="0"/>
              <a:t> </a:t>
            </a:r>
            <a:r>
              <a:rPr lang="en-US" sz="2800" dirty="0" err="1"/>
              <a:t>atanan</a:t>
            </a:r>
            <a:r>
              <a:rPr lang="en-US" sz="2800" dirty="0"/>
              <a:t> </a:t>
            </a:r>
            <a:r>
              <a:rPr lang="en-US" sz="2800" dirty="0" err="1"/>
              <a:t>uzaktan</a:t>
            </a:r>
            <a:r>
              <a:rPr lang="en-US" sz="2800" dirty="0"/>
              <a:t> </a:t>
            </a:r>
            <a:r>
              <a:rPr lang="en-US" sz="2800" dirty="0" err="1"/>
              <a:t>eğitimleri</a:t>
            </a:r>
            <a:r>
              <a:rPr lang="en-US" sz="2800" dirty="0"/>
              <a:t> </a:t>
            </a:r>
            <a:r>
              <a:rPr lang="en-US" sz="2800" dirty="0" err="1"/>
              <a:t>tamamlayan</a:t>
            </a:r>
            <a:r>
              <a:rPr lang="en-US" sz="2800" dirty="0"/>
              <a:t> </a:t>
            </a:r>
            <a:r>
              <a:rPr lang="en-US" sz="2800" dirty="0" err="1"/>
              <a:t>Hâkim</a:t>
            </a:r>
            <a:r>
              <a:rPr lang="en-US" sz="2800" dirty="0"/>
              <a:t>,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Personeline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Dairesi</a:t>
            </a:r>
            <a:r>
              <a:rPr lang="en-US" sz="2800" dirty="0"/>
              <a:t> </a:t>
            </a:r>
            <a:r>
              <a:rPr lang="en-US" sz="2800" dirty="0" err="1"/>
              <a:t>Başkanlığı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 smtClean="0"/>
              <a:t>Müsteşarı</a:t>
            </a:r>
            <a:r>
              <a:rPr lang="en-US" sz="2800" dirty="0" smtClean="0"/>
              <a:t> </a:t>
            </a:r>
            <a:r>
              <a:rPr lang="en-US" sz="2800" dirty="0" err="1"/>
              <a:t>imzasıyla</a:t>
            </a:r>
            <a:r>
              <a:rPr lang="en-US" sz="2800" dirty="0"/>
              <a:t> </a:t>
            </a:r>
            <a:r>
              <a:rPr lang="en-US" sz="2800" dirty="0" err="1"/>
              <a:t>katılım</a:t>
            </a:r>
            <a:r>
              <a:rPr lang="en-US" sz="2800" dirty="0"/>
              <a:t> </a:t>
            </a: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kası</a:t>
            </a:r>
            <a:r>
              <a:rPr lang="en-US" sz="2800" dirty="0" smtClean="0"/>
              <a:t> </a:t>
            </a:r>
            <a:r>
              <a:rPr lang="en-US" sz="2800" dirty="0" err="1"/>
              <a:t>verilmiştir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smtClean="0"/>
              <a:t>İlk </a:t>
            </a:r>
            <a:r>
              <a:rPr lang="en-US" sz="2800" dirty="0" err="1"/>
              <a:t>aşamada</a:t>
            </a:r>
            <a:r>
              <a:rPr lang="en-US" sz="2800" dirty="0"/>
              <a:t> UYAP </a:t>
            </a:r>
            <a:r>
              <a:rPr lang="en-US" sz="2800" dirty="0" err="1"/>
              <a:t>ekranlarının</a:t>
            </a:r>
            <a:r>
              <a:rPr lang="en-US" sz="2800" dirty="0"/>
              <a:t> </a:t>
            </a:r>
            <a:r>
              <a:rPr lang="en-US" sz="2800" dirty="0" err="1"/>
              <a:t>kullanılmasına</a:t>
            </a:r>
            <a:r>
              <a:rPr lang="en-US" sz="2800" dirty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başlatılan</a:t>
            </a:r>
            <a:r>
              <a:rPr lang="en-US" sz="2800" dirty="0"/>
              <a:t> UYAP </a:t>
            </a:r>
            <a:r>
              <a:rPr lang="en-US" sz="2800" dirty="0" err="1"/>
              <a:t>Uzaktan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Merkez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Teşkilatından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her </a:t>
            </a:r>
            <a:r>
              <a:rPr lang="en-US" sz="2800" dirty="0" err="1"/>
              <a:t>türlü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eğitim</a:t>
            </a:r>
            <a:r>
              <a:rPr lang="en-US" sz="2800" dirty="0"/>
              <a:t> </a:t>
            </a:r>
            <a:r>
              <a:rPr lang="en-US" sz="2800" dirty="0" err="1"/>
              <a:t>sonrası</a:t>
            </a:r>
            <a:r>
              <a:rPr lang="en-US" sz="2800" dirty="0"/>
              <a:t> </a:t>
            </a:r>
            <a:r>
              <a:rPr lang="en-US" sz="2800" dirty="0" err="1"/>
              <a:t>ölçme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değerlendirme</a:t>
            </a:r>
            <a:r>
              <a:rPr lang="en-US" sz="2800" dirty="0"/>
              <a:t> </a:t>
            </a:r>
            <a:r>
              <a:rPr lang="en-US" sz="2800" dirty="0" err="1"/>
              <a:t>faaliyetinin</a:t>
            </a:r>
            <a:r>
              <a:rPr lang="en-US" sz="2800" dirty="0"/>
              <a:t> </a:t>
            </a:r>
            <a:r>
              <a:rPr lang="en-US" sz="2800" dirty="0" err="1" smtClean="0"/>
              <a:t>gerçekleştirilmesi</a:t>
            </a:r>
            <a:r>
              <a:rPr lang="en-US" sz="2800" dirty="0" smtClean="0"/>
              <a:t> </a:t>
            </a:r>
            <a:r>
              <a:rPr lang="en-US" sz="2800" dirty="0" err="1"/>
              <a:t>mümkün</a:t>
            </a:r>
            <a:r>
              <a:rPr lang="en-US" sz="2800" dirty="0"/>
              <a:t> </a:t>
            </a:r>
            <a:r>
              <a:rPr lang="en-US" sz="2800" dirty="0" err="1"/>
              <a:t>bulunmaktadır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266688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Ünite 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Vatandaş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Sisteminin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özelliklerini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kapsamını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yapabileceği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 smtClean="0"/>
              <a:t>saptamak</a:t>
            </a:r>
            <a:endParaRPr lang="tr-TR" sz="2800" dirty="0" smtClean="0"/>
          </a:p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SMS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Sisteminin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özelliklerini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kullanılmasını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endParaRPr lang="en-US" sz="2800" dirty="0"/>
          </a:p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eğitimlerinin</a:t>
            </a:r>
            <a:r>
              <a:rPr lang="en-US" sz="2800" dirty="0"/>
              <a:t> </a:t>
            </a:r>
            <a:r>
              <a:rPr lang="en-US" sz="2800" dirty="0" err="1"/>
              <a:t>nasıl</a:t>
            </a:r>
            <a:r>
              <a:rPr lang="en-US" sz="2800" dirty="0"/>
              <a:t>  </a:t>
            </a:r>
            <a:r>
              <a:rPr lang="en-US" sz="2800" dirty="0" err="1"/>
              <a:t>verildiğini</a:t>
            </a:r>
            <a:r>
              <a:rPr lang="en-US" sz="2800" dirty="0"/>
              <a:t> </a:t>
            </a:r>
            <a:r>
              <a:rPr lang="en-US" sz="2800" dirty="0" err="1"/>
              <a:t>belirleme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81602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Takibi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UYAP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takibi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sırası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aşağıdaki</a:t>
            </a:r>
            <a:r>
              <a:rPr lang="en-US" sz="2800" dirty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yapılır</a:t>
            </a:r>
            <a:r>
              <a:rPr lang="en-US" sz="2800" dirty="0"/>
              <a:t>:</a:t>
            </a:r>
          </a:p>
          <a:p>
            <a:pPr algn="just"/>
            <a:r>
              <a:rPr lang="en-US" sz="2800" dirty="0" err="1"/>
              <a:t>Vatandaş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http://vatandas.UYAP.gov.tr</a:t>
            </a:r>
            <a:r>
              <a:rPr lang="en-US" sz="2800" dirty="0"/>
              <a:t> web </a:t>
            </a:r>
            <a:r>
              <a:rPr lang="en-US" sz="2800" dirty="0" err="1"/>
              <a:t>adresinden</a:t>
            </a:r>
            <a:r>
              <a:rPr lang="en-US" sz="2800" dirty="0"/>
              <a:t> </a:t>
            </a:r>
            <a:r>
              <a:rPr lang="en-US" sz="2800" dirty="0" err="1" smtClean="0"/>
              <a:t>girilerek</a:t>
            </a:r>
            <a:r>
              <a:rPr lang="en-US" sz="2800" dirty="0" smtClean="0"/>
              <a:t> </a:t>
            </a:r>
            <a:r>
              <a:rPr lang="en-US" sz="2800" dirty="0" err="1"/>
              <a:t>başlıktaki</a:t>
            </a:r>
            <a:r>
              <a:rPr lang="en-US" sz="2800" dirty="0"/>
              <a:t> UYAP </a:t>
            </a:r>
            <a:r>
              <a:rPr lang="en-US" sz="2800" dirty="0" err="1"/>
              <a:t>Vatandaş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hemen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 smtClean="0"/>
              <a:t>sıralanmış</a:t>
            </a:r>
            <a:r>
              <a:rPr lang="en-US" sz="2800" dirty="0" smtClean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, </a:t>
            </a:r>
            <a:r>
              <a:rPr lang="en-US" sz="2800" dirty="0" err="1"/>
              <a:t>İdari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, </a:t>
            </a:r>
            <a:r>
              <a:rPr lang="en-US" sz="2800" dirty="0" err="1"/>
              <a:t>İcra</a:t>
            </a:r>
            <a:r>
              <a:rPr lang="en-US" sz="2800" dirty="0"/>
              <a:t> </a:t>
            </a:r>
            <a:r>
              <a:rPr lang="en-US" sz="2800" dirty="0" err="1"/>
              <a:t>linklerinden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 smtClean="0"/>
              <a:t>siste</a:t>
            </a:r>
            <a:r>
              <a:rPr lang="tr-TR" sz="2800" dirty="0" smtClean="0"/>
              <a:t>m</a:t>
            </a:r>
            <a:r>
              <a:rPr lang="en-US" sz="2800" dirty="0" err="1" smtClean="0"/>
              <a:t>indeki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sorgulanmak</a:t>
            </a:r>
            <a:r>
              <a:rPr lang="en-US" sz="2800" dirty="0"/>
              <a:t> </a:t>
            </a:r>
            <a:r>
              <a:rPr lang="en-US" sz="2800" dirty="0" err="1"/>
              <a:t>isteniyorsa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olanı</a:t>
            </a:r>
            <a:r>
              <a:rPr lang="en-US" sz="2800" dirty="0"/>
              <a:t>    </a:t>
            </a:r>
            <a:r>
              <a:rPr lang="en-US" sz="2800" dirty="0" err="1" smtClean="0"/>
              <a:t>tıklanır</a:t>
            </a:r>
            <a:r>
              <a:rPr lang="en-US" sz="2800" dirty="0" smtClean="0"/>
              <a:t>.</a:t>
            </a:r>
            <a:endParaRPr lang="tr-TR" sz="2800" dirty="0"/>
          </a:p>
          <a:p>
            <a:pPr algn="just"/>
            <a:r>
              <a:rPr lang="en-US" sz="2800" dirty="0" err="1" smtClean="0"/>
              <a:t>Güvenlik</a:t>
            </a:r>
            <a:r>
              <a:rPr lang="en-US" sz="2800" dirty="0" smtClean="0"/>
              <a:t> </a:t>
            </a:r>
            <a:r>
              <a:rPr lang="en-US" sz="2800" dirty="0" err="1"/>
              <a:t>kontrolü</a:t>
            </a:r>
            <a:r>
              <a:rPr lang="en-US" sz="2800" dirty="0"/>
              <a:t> </a:t>
            </a:r>
            <a:r>
              <a:rPr lang="en-US" sz="2800" dirty="0" err="1"/>
              <a:t>ekranındaki</a:t>
            </a:r>
            <a:r>
              <a:rPr lang="en-US" sz="2800" dirty="0"/>
              <a:t> </a:t>
            </a:r>
            <a:r>
              <a:rPr lang="en-US" sz="2800" dirty="0" err="1"/>
              <a:t>resimde</a:t>
            </a:r>
            <a:r>
              <a:rPr lang="en-US" sz="2800" dirty="0"/>
              <a:t> </a:t>
            </a:r>
            <a:r>
              <a:rPr lang="en-US" sz="2800" dirty="0" err="1"/>
              <a:t>görülen</a:t>
            </a:r>
            <a:r>
              <a:rPr lang="en-US" sz="2800" dirty="0"/>
              <a:t> </a:t>
            </a:r>
            <a:r>
              <a:rPr lang="en-US" sz="2800" dirty="0" err="1"/>
              <a:t>karakterler</a:t>
            </a:r>
            <a:r>
              <a:rPr lang="en-US" sz="2800" dirty="0"/>
              <a:t> </a:t>
            </a:r>
            <a:r>
              <a:rPr lang="en-US" sz="2800" dirty="0" err="1"/>
              <a:t>yazılarak</a:t>
            </a:r>
            <a:r>
              <a:rPr lang="en-US" sz="2800" dirty="0"/>
              <a:t> </a:t>
            </a:r>
            <a:r>
              <a:rPr lang="en-US" sz="2800" dirty="0" err="1" smtClean="0"/>
              <a:t>onaylanır</a:t>
            </a:r>
            <a:r>
              <a:rPr lang="en-US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7542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Takibi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bulunduğu</a:t>
            </a:r>
            <a:r>
              <a:rPr lang="en-US" sz="2800" dirty="0"/>
              <a:t> İl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Adliye</a:t>
            </a:r>
            <a:r>
              <a:rPr lang="en-US" sz="2800" dirty="0"/>
              <a:t> </a:t>
            </a:r>
            <a:r>
              <a:rPr lang="en-US" sz="2800" dirty="0" err="1"/>
              <a:t>listelerden</a:t>
            </a:r>
            <a:r>
              <a:rPr lang="en-US" sz="2800" dirty="0"/>
              <a:t> </a:t>
            </a:r>
            <a:r>
              <a:rPr lang="en-US" sz="2800" dirty="0" err="1"/>
              <a:t>seçilerek</a:t>
            </a:r>
            <a:r>
              <a:rPr lang="en-US" sz="2800" dirty="0"/>
              <a:t> </a:t>
            </a:r>
            <a:r>
              <a:rPr lang="en-US" sz="2800" dirty="0" err="1"/>
              <a:t>Tamam</a:t>
            </a:r>
            <a:r>
              <a:rPr lang="en-US" sz="2800" dirty="0"/>
              <a:t>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.</a:t>
            </a:r>
            <a:endParaRPr lang="tr-TR" sz="2800" dirty="0"/>
          </a:p>
          <a:p>
            <a:pPr algn="just"/>
            <a:r>
              <a:rPr lang="en-US" sz="2800" dirty="0" err="1"/>
              <a:t>Adliye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No </a:t>
            </a:r>
            <a:r>
              <a:rPr lang="en-US" sz="2800" dirty="0" err="1"/>
              <a:t>seçilir</a:t>
            </a:r>
            <a:r>
              <a:rPr lang="en-US" sz="2800" dirty="0"/>
              <a:t>. T.C </a:t>
            </a:r>
            <a:r>
              <a:rPr lang="en-US" sz="2800" dirty="0" err="1"/>
              <a:t>Kimlik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alanına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kendi</a:t>
            </a:r>
            <a:r>
              <a:rPr lang="en-US" sz="2800" dirty="0"/>
              <a:t> TC </a:t>
            </a:r>
            <a:r>
              <a:rPr lang="en-US" sz="2800" dirty="0" err="1"/>
              <a:t>kimlik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yazar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Tamam</a:t>
            </a:r>
            <a:r>
              <a:rPr lang="en-US" sz="2800" dirty="0"/>
              <a:t> </a:t>
            </a:r>
            <a:r>
              <a:rPr lang="en-US" sz="2800" dirty="0" err="1"/>
              <a:t>butonu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.</a:t>
            </a:r>
            <a:endParaRPr lang="tr-TR" sz="2800" dirty="0"/>
          </a:p>
          <a:p>
            <a:pPr algn="just"/>
            <a:r>
              <a:rPr lang="en-US" sz="2800" dirty="0" err="1"/>
              <a:t>Böylece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vatandaş</a:t>
            </a:r>
            <a:r>
              <a:rPr lang="en-US" sz="2800" dirty="0"/>
              <a:t>;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numarasını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açılış</a:t>
            </a:r>
            <a:r>
              <a:rPr lang="en-US" sz="2800" dirty="0"/>
              <a:t> </a:t>
            </a:r>
            <a:r>
              <a:rPr lang="en-US" sz="2800" dirty="0" err="1"/>
              <a:t>tarihini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türünü</a:t>
            </a:r>
            <a:r>
              <a:rPr lang="en-US" sz="2800" dirty="0"/>
              <a:t>,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günü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saatini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karara</a:t>
            </a:r>
            <a:r>
              <a:rPr lang="en-US" sz="2800" dirty="0"/>
              <a:t> </a:t>
            </a:r>
            <a:r>
              <a:rPr lang="en-US" sz="2800" dirty="0" err="1"/>
              <a:t>çıkmış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sonucunu</a:t>
            </a:r>
            <a:r>
              <a:rPr lang="en-US" sz="2800" dirty="0"/>
              <a:t>,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taraşarını</a:t>
            </a:r>
            <a:r>
              <a:rPr lang="en-US" sz="2800" dirty="0"/>
              <a:t> </a:t>
            </a:r>
            <a:r>
              <a:rPr lang="en-US" sz="2800" dirty="0" err="1"/>
              <a:t>öğrenmiş</a:t>
            </a:r>
            <a:r>
              <a:rPr lang="en-US" sz="2800" dirty="0"/>
              <a:t> </a:t>
            </a:r>
            <a:r>
              <a:rPr lang="en-US" sz="2800" dirty="0" err="1"/>
              <a:t>olur</a:t>
            </a:r>
            <a:r>
              <a:rPr lang="en-US" sz="2800" dirty="0"/>
              <a:t>.</a:t>
            </a:r>
          </a:p>
          <a:p>
            <a:pPr lvl="0"/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349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AVUKAT BİLGİ SİSTEMİ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Avukat</a:t>
            </a:r>
            <a:r>
              <a:rPr lang="en-US" sz="2800" dirty="0" smtClean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(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Portalı</a:t>
            </a:r>
            <a:r>
              <a:rPr lang="en-US" sz="2800" dirty="0"/>
              <a:t>) </a:t>
            </a:r>
            <a:r>
              <a:rPr lang="en-US" sz="2800" dirty="0" err="1"/>
              <a:t>baroya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avukatların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avukatlarının</a:t>
            </a:r>
            <a:r>
              <a:rPr lang="en-US" sz="2800" dirty="0"/>
              <a:t> UYAP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işletimde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birimlerdeki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adliyeye</a:t>
            </a:r>
            <a:r>
              <a:rPr lang="en-US" sz="2800" dirty="0"/>
              <a:t> </a:t>
            </a:r>
            <a:r>
              <a:rPr lang="en-US" sz="2800" dirty="0" err="1"/>
              <a:t>gitmeden</a:t>
            </a:r>
            <a:r>
              <a:rPr lang="en-US" sz="2800" dirty="0"/>
              <a:t> UYAP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yapabilmelerini</a:t>
            </a:r>
            <a:r>
              <a:rPr lang="en-US" sz="2800" dirty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kurulmuştur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2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KAPSAMI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Avukatlar</a:t>
            </a:r>
            <a:r>
              <a:rPr lang="en-US" sz="2800" dirty="0"/>
              <a:t> UYAP </a:t>
            </a:r>
            <a:r>
              <a:rPr lang="en-US" sz="2800" dirty="0" err="1"/>
              <a:t>Avukat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Sistemine</a:t>
            </a:r>
            <a:r>
              <a:rPr lang="en-US" sz="2800" dirty="0"/>
              <a:t> “</a:t>
            </a:r>
            <a:r>
              <a:rPr lang="en-US" sz="2800" dirty="0" err="1"/>
              <a:t>Güvenli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İmza</a:t>
            </a:r>
            <a:r>
              <a:rPr lang="en-US" sz="2800" dirty="0"/>
              <a:t>”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bağlantı</a:t>
            </a:r>
            <a:r>
              <a:rPr lang="en-US" sz="2800" dirty="0"/>
              <a:t> </a:t>
            </a:r>
            <a:r>
              <a:rPr lang="en-US" sz="2800" dirty="0" err="1" smtClean="0"/>
              <a:t>yaparak</a:t>
            </a:r>
            <a:r>
              <a:rPr lang="en-US" sz="2800" dirty="0" smtClean="0"/>
              <a:t> </a:t>
            </a:r>
            <a:r>
              <a:rPr lang="en-US" sz="2800" dirty="0" err="1"/>
              <a:t>kimlik</a:t>
            </a:r>
            <a:r>
              <a:rPr lang="en-US" sz="2800" dirty="0"/>
              <a:t> </a:t>
            </a:r>
            <a:r>
              <a:rPr lang="en-US" sz="2800" dirty="0" err="1"/>
              <a:t>doğrulamasını</a:t>
            </a:r>
            <a:r>
              <a:rPr lang="en-US" sz="2800" dirty="0"/>
              <a:t> </a:t>
            </a:r>
            <a:r>
              <a:rPr lang="en-US" sz="2800" dirty="0" err="1"/>
              <a:t>gerçekleştirdikten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yetkileri</a:t>
            </a:r>
            <a:r>
              <a:rPr lang="en-US" sz="2800" dirty="0"/>
              <a:t> </a:t>
            </a:r>
            <a:r>
              <a:rPr lang="en-US" sz="2800" dirty="0" err="1"/>
              <a:t>dâhilinde</a:t>
            </a:r>
            <a:r>
              <a:rPr lang="en-US" sz="2800" dirty="0"/>
              <a:t> </a:t>
            </a:r>
            <a:r>
              <a:rPr lang="en-US" sz="2800" dirty="0" err="1"/>
              <a:t>sistemdeki</a:t>
            </a:r>
            <a:r>
              <a:rPr lang="en-US" sz="2800" dirty="0"/>
              <a:t> </a:t>
            </a:r>
            <a:r>
              <a:rPr lang="en-US" sz="2800" dirty="0" err="1"/>
              <a:t>vekâleti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dosyalarını</a:t>
            </a:r>
            <a:r>
              <a:rPr lang="en-US" sz="2800" dirty="0"/>
              <a:t> (</a:t>
            </a:r>
            <a:r>
              <a:rPr lang="en-US" sz="2800" dirty="0" err="1"/>
              <a:t>vekâleti</a:t>
            </a:r>
            <a:r>
              <a:rPr lang="en-US" sz="2800" dirty="0"/>
              <a:t> </a:t>
            </a:r>
            <a:r>
              <a:rPr lang="en-US" sz="2800" dirty="0" err="1"/>
              <a:t>bulunmayan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dosyalarını</a:t>
            </a:r>
            <a:r>
              <a:rPr lang="en-US" sz="2800" dirty="0"/>
              <a:t> da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hâkiminden</a:t>
            </a:r>
            <a:r>
              <a:rPr lang="en-US" sz="2800" dirty="0"/>
              <a:t> </a:t>
            </a:r>
            <a:r>
              <a:rPr lang="en-US" sz="2800" dirty="0" err="1"/>
              <a:t>onay</a:t>
            </a:r>
            <a:r>
              <a:rPr lang="en-US" sz="2800" dirty="0"/>
              <a:t> </a:t>
            </a:r>
            <a:r>
              <a:rPr lang="en-US" sz="2800" dirty="0" err="1"/>
              <a:t>alarak</a:t>
            </a:r>
            <a:r>
              <a:rPr lang="en-US" sz="2800" dirty="0"/>
              <a:t>) </a:t>
            </a:r>
            <a:r>
              <a:rPr lang="en-US" sz="2800" dirty="0" err="1"/>
              <a:t>inceleyebilmekte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dosyalardan</a:t>
            </a:r>
            <a:r>
              <a:rPr lang="en-US" sz="2800" dirty="0"/>
              <a:t> </a:t>
            </a:r>
            <a:r>
              <a:rPr lang="en-US" sz="2800" dirty="0" err="1"/>
              <a:t>suret</a:t>
            </a:r>
            <a:r>
              <a:rPr lang="en-US" sz="2800" dirty="0"/>
              <a:t> </a:t>
            </a:r>
            <a:r>
              <a:rPr lang="en-US" sz="2800" dirty="0" err="1"/>
              <a:t>alabilmekte</a:t>
            </a:r>
            <a:r>
              <a:rPr lang="en-US" sz="2800" dirty="0"/>
              <a:t>, </a:t>
            </a:r>
            <a:r>
              <a:rPr lang="en-US" sz="2800" dirty="0" err="1" smtClean="0"/>
              <a:t>sistemdeki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katabilmekte</a:t>
            </a:r>
            <a:r>
              <a:rPr lang="en-US" sz="2800" dirty="0"/>
              <a:t>,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açabilmekte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ödeyebilmektedirler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2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81AFDD-491E-4D2A-81D4-E4B47AD4DA55}"/>
</file>

<file path=customXml/itemProps2.xml><?xml version="1.0" encoding="utf-8"?>
<ds:datastoreItem xmlns:ds="http://schemas.openxmlformats.org/officeDocument/2006/customXml" ds:itemID="{AE9BE06B-7594-43FB-9635-961D914A26EA}"/>
</file>

<file path=customXml/itemProps3.xml><?xml version="1.0" encoding="utf-8"?>
<ds:datastoreItem xmlns:ds="http://schemas.openxmlformats.org/officeDocument/2006/customXml" ds:itemID="{29F53F14-2587-4B83-8EB0-E59D3D7454A9}"/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2981</Words>
  <Application>Microsoft Office PowerPoint</Application>
  <PresentationFormat>On-screen Show (4:3)</PresentationFormat>
  <Paragraphs>197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Ünite 4 </vt:lpstr>
      <vt:lpstr>Amaçlarımız;</vt:lpstr>
      <vt:lpstr>VATANDAŞ BİLGİ SİSTEMİ</vt:lpstr>
      <vt:lpstr>VATANDAŞ BİLGİ SİSTEMİ</vt:lpstr>
      <vt:lpstr>Kapsamı</vt:lpstr>
      <vt:lpstr>Dava Takibi</vt:lpstr>
      <vt:lpstr>Dava Takibi</vt:lpstr>
      <vt:lpstr>AVUKAT BİLGİ SİSTEMİ</vt:lpstr>
      <vt:lpstr>KAPSAMI</vt:lpstr>
      <vt:lpstr>KAPSAMI</vt:lpstr>
      <vt:lpstr>KAPSAMI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Dava Açma</vt:lpstr>
      <vt:lpstr>Dosya Takip</vt:lpstr>
      <vt:lpstr>Dosya Takip</vt:lpstr>
      <vt:lpstr>Duruşma Takibi</vt:lpstr>
      <vt:lpstr>UYAP SMS BİLGİ SİSTEMİ</vt:lpstr>
      <vt:lpstr>UYAP SMS BİLGİ SİSTEMİ</vt:lpstr>
      <vt:lpstr>UYAP SMS BİLGİ SİSTEMİ</vt:lpstr>
      <vt:lpstr>UYAP SMS BİLGİ SİSTEMİ Sistemin Faydaları</vt:lpstr>
      <vt:lpstr>UYAP SMS BİLGİ SİSTEMİ Sistemin Faydaları</vt:lpstr>
      <vt:lpstr>UYAP SMS BİLGİ SİSTEMİ Sistemin Faydaları</vt:lpstr>
      <vt:lpstr>Sisteme Abone Olma</vt:lpstr>
      <vt:lpstr>Sisteme Abone Olma</vt:lpstr>
      <vt:lpstr>Basit Paket</vt:lpstr>
      <vt:lpstr>Basit Paket</vt:lpstr>
      <vt:lpstr>Standart Abone</vt:lpstr>
      <vt:lpstr>Standart Abone</vt:lpstr>
      <vt:lpstr>Tam Paket</vt:lpstr>
      <vt:lpstr>UYAP SMS Sistemin Kullanılması ve İçerikleri</vt:lpstr>
      <vt:lpstr>UYAP MEVZUAT BİLGİ BANKASI</vt:lpstr>
      <vt:lpstr>UZAKTAN EĞİTİM</vt:lpstr>
      <vt:lpstr>UZAKTAN EĞİTİM</vt:lpstr>
      <vt:lpstr>UZAKTAN EĞİTİM</vt:lpstr>
      <vt:lpstr>Uzaktan Eğitim İçeriklerinin Özellikleri</vt:lpstr>
      <vt:lpstr>Uzaktan Eğitim İçeriklerinin Özellikleri</vt:lpstr>
      <vt:lpstr>Uzaktan Eğitim Faaliyetleri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114</cp:revision>
  <dcterms:created xsi:type="dcterms:W3CDTF">2016-06-07T11:14:27Z</dcterms:created>
  <dcterms:modified xsi:type="dcterms:W3CDTF">2016-11-03T09:23:56Z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