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6"/>
  </p:notesMasterIdLst>
  <p:handoutMasterIdLst>
    <p:handoutMasterId r:id="rId27"/>
  </p:handoutMasterIdLst>
  <p:sldIdLst>
    <p:sldId id="345" r:id="rId2"/>
    <p:sldId id="313" r:id="rId3"/>
    <p:sldId id="322" r:id="rId4"/>
    <p:sldId id="310" r:id="rId5"/>
    <p:sldId id="316" r:id="rId6"/>
    <p:sldId id="281" r:id="rId7"/>
    <p:sldId id="319" r:id="rId8"/>
    <p:sldId id="336" r:id="rId9"/>
    <p:sldId id="328" r:id="rId10"/>
    <p:sldId id="325" r:id="rId11"/>
    <p:sldId id="331" r:id="rId12"/>
    <p:sldId id="329" r:id="rId13"/>
    <p:sldId id="332" r:id="rId14"/>
    <p:sldId id="335" r:id="rId15"/>
    <p:sldId id="296" r:id="rId16"/>
    <p:sldId id="338" r:id="rId17"/>
    <p:sldId id="342" r:id="rId18"/>
    <p:sldId id="340" r:id="rId19"/>
    <p:sldId id="283" r:id="rId20"/>
    <p:sldId id="284" r:id="rId21"/>
    <p:sldId id="300" r:id="rId22"/>
    <p:sldId id="301" r:id="rId23"/>
    <p:sldId id="344" r:id="rId24"/>
    <p:sldId id="299" r:id="rId25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25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2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CA88B19E-DFE5-DB48-8DDE-DFD83750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8D1DE4-9942-B54F-8DCA-B57518E92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A28E64E-B077-A843-ABC8-E59F1EE1AD6F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8 - Higher-Order Functions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8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69AF-BDC6-0145-8856-5069B0294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5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301-9248-A54C-8406-8167DAEA8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A650-3E41-A349-B956-155ED09CC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BB83-8B68-B240-B0B9-96DB7DDF3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404B4-2066-864A-8BEC-7BF43140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8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4AA6-88BA-EE45-8CDC-4B1A33C6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7009-D139-074C-9465-DFE7F86DC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9DEA-444B-9248-AFC5-3968C35B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0D600-1DB2-D64A-A93D-9742A18E7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B8CEE-18AE-5B48-B9F3-76EA766A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74C567-DE8F-0F4F-B42B-3D4662DE9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B46528A-ECC8-234E-A53C-F87AC3F6694B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7 - Higher-Order Functions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93973E8-CE77-2E49-8486-26282FB45138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2425" y="442913"/>
            <a:ext cx="832485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higher-order library function </a:t>
            </a:r>
            <a:r>
              <a:rPr lang="en-US" u="sng"/>
              <a:t>foldr</a:t>
            </a:r>
            <a:r>
              <a:rPr lang="en-US"/>
              <a:t> (fold right) encapsulates this simple pattern of recursion, with the function </a:t>
            </a:r>
            <a:r>
              <a:rPr lang="en-US" sz="2400">
                <a:latin typeface="Lucida Sans Typewriter" charset="0"/>
                <a:sym typeface="Symbol" charset="0"/>
              </a:rPr>
              <a:t></a:t>
            </a:r>
            <a:r>
              <a:rPr lang="en-US"/>
              <a:t> and the value v as arguments.</a:t>
            </a:r>
          </a:p>
          <a:p>
            <a:endParaRPr lang="en-US"/>
          </a:p>
          <a:p>
            <a:r>
              <a:rPr lang="en-US"/>
              <a:t>For example: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98613" y="3217863"/>
            <a:ext cx="4078287" cy="29289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sum = foldr (+) 0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product = foldr (*) 1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or = foldr (||) False 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and = foldr (&amp;&amp;)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1DB2C6B-6869-8A49-BCF3-00BB63527CD4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79413" y="482600"/>
            <a:ext cx="8091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Foldr itself can be defined using recursion: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54113" y="1943100"/>
            <a:ext cx="7024687" cy="176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182880" anchor="ctr"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en-US" sz="2400">
                <a:latin typeface="Lucida Sans Typewriter" charset="0"/>
              </a:rPr>
              <a:t>foldr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</a:t>
            </a:r>
          </a:p>
          <a:p>
            <a:pPr>
              <a:lnSpc>
                <a:spcPct val="160000"/>
              </a:lnSpc>
            </a:pPr>
            <a:r>
              <a:rPr lang="en-US" sz="2400">
                <a:latin typeface="Lucida Sans Typewriter" charset="0"/>
              </a:rPr>
              <a:t>foldr f v []     = v</a:t>
            </a:r>
          </a:p>
          <a:p>
            <a:pPr>
              <a:lnSpc>
                <a:spcPct val="160000"/>
              </a:lnSpc>
            </a:pPr>
            <a:r>
              <a:rPr lang="en-US" sz="2400">
                <a:latin typeface="Lucida Sans Typewriter" charset="0"/>
              </a:rPr>
              <a:t>foldr f v (x:xs) = f x (foldr f v xs)</a:t>
            </a:r>
            <a:endParaRPr lang="en-US" sz="2400">
              <a:latin typeface="Lucida Sans Typewriter" charset="0"/>
              <a:sym typeface="Symbol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79413" y="4648200"/>
            <a:ext cx="83137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However, it is best to think of foldr </a:t>
            </a:r>
            <a:r>
              <a:rPr lang="en-US" u="sng"/>
              <a:t>non-recursively</a:t>
            </a:r>
            <a:r>
              <a:rPr lang="en-US"/>
              <a:t>, as simultaneously replacing each (:) in a list by a given function, and [] by a given value.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E15B31E-D7A4-3B4D-8BFD-F40AEB2EFF40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655763" y="1601788"/>
            <a:ext cx="220980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sum [1,2,3]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1922463"/>
            <a:ext cx="4222750" cy="898525"/>
            <a:chOff x="665" y="1949"/>
            <a:chExt cx="2660" cy="566"/>
          </a:xfrm>
        </p:grpSpPr>
        <p:sp>
          <p:nvSpPr>
            <p:cNvPr id="26639" name="Text Box 6"/>
            <p:cNvSpPr txBox="1">
              <a:spLocks noChangeArrowheads="1"/>
            </p:cNvSpPr>
            <p:nvPr/>
          </p:nvSpPr>
          <p:spPr bwMode="auto">
            <a:xfrm>
              <a:off x="1005" y="2250"/>
              <a:ext cx="232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foldr (+) 0 [1,2,3]</a:t>
              </a:r>
            </a:p>
          </p:txBody>
        </p:sp>
        <p:sp>
          <p:nvSpPr>
            <p:cNvPr id="26640" name="Text Box 7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16013" y="2724150"/>
            <a:ext cx="5511800" cy="896938"/>
            <a:chOff x="665" y="2454"/>
            <a:chExt cx="3472" cy="565"/>
          </a:xfrm>
        </p:grpSpPr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1005" y="2754"/>
              <a:ext cx="31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foldr (+) 0 (1:(2:(3:[])))</a:t>
              </a:r>
            </a:p>
          </p:txBody>
        </p:sp>
        <p:sp>
          <p:nvSpPr>
            <p:cNvPr id="26638" name="Text Box 10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16013" y="3527425"/>
            <a:ext cx="2749550" cy="892175"/>
            <a:chOff x="665" y="2960"/>
            <a:chExt cx="1732" cy="562"/>
          </a:xfrm>
        </p:grpSpPr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1005" y="3257"/>
              <a:ext cx="139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1+(2+(3+0))</a:t>
              </a:r>
            </a:p>
          </p:txBody>
        </p:sp>
        <p:sp>
          <p:nvSpPr>
            <p:cNvPr id="26636" name="Text Box 13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116013" y="4330700"/>
            <a:ext cx="908050" cy="889000"/>
            <a:chOff x="665" y="3466"/>
            <a:chExt cx="572" cy="560"/>
          </a:xfrm>
        </p:grpSpPr>
        <p:sp>
          <p:nvSpPr>
            <p:cNvPr id="26633" name="Text Box 15"/>
            <p:cNvSpPr txBox="1">
              <a:spLocks noChangeArrowheads="1"/>
            </p:cNvSpPr>
            <p:nvPr/>
          </p:nvSpPr>
          <p:spPr bwMode="auto">
            <a:xfrm>
              <a:off x="1005" y="3761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6</a:t>
              </a:r>
            </a:p>
          </p:txBody>
        </p:sp>
        <p:sp>
          <p:nvSpPr>
            <p:cNvPr id="26634" name="Text Box 16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339725" y="425450"/>
            <a:ext cx="810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474132" name="AutoShape 20"/>
          <p:cNvSpPr>
            <a:spLocks noChangeArrowheads="1"/>
          </p:cNvSpPr>
          <p:nvPr/>
        </p:nvSpPr>
        <p:spPr bwMode="auto">
          <a:xfrm>
            <a:off x="4443413" y="5040313"/>
            <a:ext cx="3556000" cy="1028700"/>
          </a:xfrm>
          <a:prstGeom prst="wedgeRoundRectCallout">
            <a:avLst>
              <a:gd name="adj1" fmla="val -46921"/>
              <a:gd name="adj2" fmla="val -14876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Replace each (:)</a:t>
            </a:r>
          </a:p>
          <a:p>
            <a:pPr algn="ctr"/>
            <a:r>
              <a:rPr lang="en-US"/>
              <a:t>by (+) and [] by 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3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A8CE1A5-8608-5D43-93FD-84A633074E5E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655763" y="1601788"/>
            <a:ext cx="294640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product [1,2,3]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1922463"/>
            <a:ext cx="4222750" cy="898525"/>
            <a:chOff x="665" y="1949"/>
            <a:chExt cx="2660" cy="566"/>
          </a:xfrm>
        </p:grpSpPr>
        <p:sp>
          <p:nvSpPr>
            <p:cNvPr id="27663" name="Text Box 4"/>
            <p:cNvSpPr txBox="1">
              <a:spLocks noChangeArrowheads="1"/>
            </p:cNvSpPr>
            <p:nvPr/>
          </p:nvSpPr>
          <p:spPr bwMode="auto">
            <a:xfrm>
              <a:off x="1005" y="2250"/>
              <a:ext cx="232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foldr (*) 1 [1,2,3]</a:t>
              </a:r>
            </a:p>
          </p:txBody>
        </p:sp>
        <p:sp>
          <p:nvSpPr>
            <p:cNvPr id="27664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16013" y="2724150"/>
            <a:ext cx="5511800" cy="896938"/>
            <a:chOff x="665" y="2454"/>
            <a:chExt cx="3472" cy="5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1005" y="2754"/>
              <a:ext cx="31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foldr (*) 1 (1:(2:(3:[])))</a:t>
              </a:r>
            </a:p>
          </p:txBody>
        </p:sp>
        <p:sp>
          <p:nvSpPr>
            <p:cNvPr id="27662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16013" y="3527425"/>
            <a:ext cx="2749550" cy="892175"/>
            <a:chOff x="665" y="2960"/>
            <a:chExt cx="1732" cy="562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1005" y="3257"/>
              <a:ext cx="139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1*(2*(3*1))</a:t>
              </a:r>
            </a:p>
          </p:txBody>
        </p:sp>
        <p:sp>
          <p:nvSpPr>
            <p:cNvPr id="27660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16013" y="4330700"/>
            <a:ext cx="908050" cy="889000"/>
            <a:chOff x="665" y="3466"/>
            <a:chExt cx="572" cy="560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1005" y="3761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6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339725" y="425450"/>
            <a:ext cx="810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478224" name="AutoShape 16"/>
          <p:cNvSpPr>
            <a:spLocks noChangeArrowheads="1"/>
          </p:cNvSpPr>
          <p:nvPr/>
        </p:nvSpPr>
        <p:spPr bwMode="auto">
          <a:xfrm>
            <a:off x="4443413" y="5040313"/>
            <a:ext cx="3556000" cy="1028700"/>
          </a:xfrm>
          <a:prstGeom prst="wedgeRoundRectCallout">
            <a:avLst>
              <a:gd name="adj1" fmla="val -46921"/>
              <a:gd name="adj2" fmla="val -14876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Replace each (:)</a:t>
            </a:r>
          </a:p>
          <a:p>
            <a:pPr algn="ctr"/>
            <a:r>
              <a:rPr lang="en-US"/>
              <a:t>by (*) and [] by 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2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76FABFE-F829-F34E-8C7D-C74D6D22864B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Other Foldr Examples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30213" y="1673225"/>
            <a:ext cx="80994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Even though foldr encapsulates a simple pattern of recursion, it can be used to define many more functions than might first be expected.</a:t>
            </a:r>
          </a:p>
          <a:p>
            <a:endParaRPr lang="en-US"/>
          </a:p>
          <a:p>
            <a:r>
              <a:rPr lang="en-US"/>
              <a:t>Recall the length function: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36725" y="4589463"/>
            <a:ext cx="5524500" cy="15160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length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length []     = 0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length (_:xs) = 1 + length xs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9C03AA9-71B9-4148-A459-C4FF4C90DA0F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668463" y="1449388"/>
            <a:ext cx="276225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length [1,2,3]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28713" y="1770063"/>
            <a:ext cx="4591050" cy="898525"/>
            <a:chOff x="665" y="1949"/>
            <a:chExt cx="2892" cy="566"/>
          </a:xfrm>
        </p:grpSpPr>
        <p:sp>
          <p:nvSpPr>
            <p:cNvPr id="29711" name="Text Box 4"/>
            <p:cNvSpPr txBox="1">
              <a:spLocks noChangeArrowheads="1"/>
            </p:cNvSpPr>
            <p:nvPr/>
          </p:nvSpPr>
          <p:spPr bwMode="auto">
            <a:xfrm>
              <a:off x="1005" y="2250"/>
              <a:ext cx="255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length (1:(2:(3:[])))</a:t>
              </a:r>
            </a:p>
          </p:txBody>
        </p:sp>
        <p:sp>
          <p:nvSpPr>
            <p:cNvPr id="29712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28713" y="2571750"/>
            <a:ext cx="2749550" cy="896938"/>
            <a:chOff x="665" y="2454"/>
            <a:chExt cx="1732" cy="5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1005" y="2754"/>
              <a:ext cx="139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1+(1+(1+0))</a:t>
              </a:r>
            </a:p>
          </p:txBody>
        </p:sp>
        <p:sp>
          <p:nvSpPr>
            <p:cNvPr id="29710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28713" y="3375025"/>
            <a:ext cx="908050" cy="892175"/>
            <a:chOff x="665" y="2960"/>
            <a:chExt cx="572" cy="562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1005" y="3257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3</a:t>
              </a:r>
            </a:p>
          </p:txBody>
        </p:sp>
        <p:sp>
          <p:nvSpPr>
            <p:cNvPr id="29708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77825" y="4794250"/>
            <a:ext cx="6921500" cy="1470025"/>
            <a:chOff x="238" y="3020"/>
            <a:chExt cx="4360" cy="926"/>
          </a:xfrm>
        </p:grpSpPr>
        <p:sp>
          <p:nvSpPr>
            <p:cNvPr id="29705" name="Text Box 16"/>
            <p:cNvSpPr txBox="1">
              <a:spLocks noChangeArrowheads="1"/>
            </p:cNvSpPr>
            <p:nvPr/>
          </p:nvSpPr>
          <p:spPr bwMode="auto">
            <a:xfrm>
              <a:off x="238" y="3020"/>
              <a:ext cx="177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Hence, we have:</a:t>
              </a:r>
            </a:p>
          </p:txBody>
        </p:sp>
        <p:sp>
          <p:nvSpPr>
            <p:cNvPr id="29706" name="Text Box 17"/>
            <p:cNvSpPr txBox="1">
              <a:spLocks noChangeArrowheads="1"/>
            </p:cNvSpPr>
            <p:nvPr/>
          </p:nvSpPr>
          <p:spPr bwMode="auto">
            <a:xfrm>
              <a:off x="1056" y="3658"/>
              <a:ext cx="354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400">
                  <a:latin typeface="Lucida Sans Typewriter" charset="0"/>
                </a:rPr>
                <a:t>length = foldr (</a:t>
              </a:r>
              <a:r>
                <a:rPr lang="en-US" sz="2400">
                  <a:latin typeface="Lucida Sans Typewriter" charset="0"/>
                  <a:sym typeface="Symbol" charset="0"/>
                </a:rPr>
                <a:t></a:t>
              </a:r>
              <a:r>
                <a:rPr lang="en-US" sz="2400">
                  <a:latin typeface="Lucida Sans Typewriter" charset="0"/>
                </a:rPr>
                <a:t>_ n </a:t>
              </a:r>
              <a:r>
                <a:rPr lang="en-US" sz="2400">
                  <a:latin typeface="Lucida Sans Typewriter" charset="0"/>
                  <a:sym typeface="Symbol" charset="0"/>
                </a:rPr>
                <a:t></a:t>
              </a:r>
              <a:r>
                <a:rPr lang="en-US" sz="2400">
                  <a:latin typeface="Lucida Sans Typewriter" charset="0"/>
                </a:rPr>
                <a:t> 1+n) 0</a:t>
              </a:r>
            </a:p>
          </p:txBody>
        </p:sp>
      </p:grpSp>
      <p:sp>
        <p:nvSpPr>
          <p:cNvPr id="368658" name="AutoShape 18"/>
          <p:cNvSpPr>
            <a:spLocks noChangeArrowheads="1"/>
          </p:cNvSpPr>
          <p:nvPr/>
        </p:nvSpPr>
        <p:spPr bwMode="auto">
          <a:xfrm>
            <a:off x="4597400" y="3721100"/>
            <a:ext cx="3049588" cy="1487488"/>
          </a:xfrm>
          <a:prstGeom prst="wedgeRoundRectCallout">
            <a:avLst>
              <a:gd name="adj1" fmla="val -52134"/>
              <a:gd name="adj2" fmla="val -9567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Replace each (:) by </a:t>
            </a:r>
            <a:r>
              <a:rPr lang="en-US">
                <a:sym typeface="Symbol" charset="0"/>
              </a:rPr>
              <a:t></a:t>
            </a:r>
            <a:r>
              <a:rPr lang="en-US"/>
              <a:t>_ n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/>
              <a:t> 1+n and [] by 0.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377825" y="358775"/>
            <a:ext cx="2243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043929B-28EC-1647-8C0D-A4770C63E8A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3213" y="350838"/>
            <a:ext cx="819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Now recall the reverse function: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06500" y="1260475"/>
            <a:ext cx="644525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reverse []     = []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reverse (x:xs) = reverse xs ++ [x]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25550" y="3530600"/>
            <a:ext cx="29464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reverse [1,2,3]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3851275"/>
            <a:ext cx="4775200" cy="898525"/>
            <a:chOff x="665" y="1949"/>
            <a:chExt cx="3008" cy="566"/>
          </a:xfrm>
        </p:grpSpPr>
        <p:sp>
          <p:nvSpPr>
            <p:cNvPr id="31758" name="Text Box 6"/>
            <p:cNvSpPr txBox="1">
              <a:spLocks noChangeArrowheads="1"/>
            </p:cNvSpPr>
            <p:nvPr/>
          </p:nvSpPr>
          <p:spPr bwMode="auto">
            <a:xfrm>
              <a:off x="1005" y="2250"/>
              <a:ext cx="266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reverse (1:(2:(3:[])))</a:t>
              </a:r>
            </a:p>
          </p:txBody>
        </p:sp>
        <p:sp>
          <p:nvSpPr>
            <p:cNvPr id="31759" name="Text Box 7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4652963"/>
            <a:ext cx="5695950" cy="896937"/>
            <a:chOff x="665" y="2454"/>
            <a:chExt cx="3588" cy="565"/>
          </a:xfrm>
        </p:grpSpPr>
        <p:sp>
          <p:nvSpPr>
            <p:cNvPr id="31756" name="Text Box 9"/>
            <p:cNvSpPr txBox="1">
              <a:spLocks noChangeArrowheads="1"/>
            </p:cNvSpPr>
            <p:nvPr/>
          </p:nvSpPr>
          <p:spPr bwMode="auto">
            <a:xfrm>
              <a:off x="1005" y="2754"/>
              <a:ext cx="32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(([] ++ [3]) ++ [2]) ++ [1]</a:t>
              </a:r>
            </a:p>
          </p:txBody>
        </p:sp>
        <p:sp>
          <p:nvSpPr>
            <p:cNvPr id="31757" name="Text Box 10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5800" y="5456238"/>
            <a:ext cx="2012950" cy="892175"/>
            <a:chOff x="665" y="2960"/>
            <a:chExt cx="1268" cy="562"/>
          </a:xfrm>
        </p:grpSpPr>
        <p:sp>
          <p:nvSpPr>
            <p:cNvPr id="31754" name="Text Box 12"/>
            <p:cNvSpPr txBox="1">
              <a:spLocks noChangeArrowheads="1"/>
            </p:cNvSpPr>
            <p:nvPr/>
          </p:nvSpPr>
          <p:spPr bwMode="auto">
            <a:xfrm>
              <a:off x="1005" y="3257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[3,2,1]</a:t>
              </a:r>
            </a:p>
          </p:txBody>
        </p:sp>
        <p:sp>
          <p:nvSpPr>
            <p:cNvPr id="31755" name="Text Box 13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=</a:t>
              </a:r>
            </a:p>
          </p:txBody>
        </p:sp>
      </p:grpSp>
      <p:sp>
        <p:nvSpPr>
          <p:cNvPr id="31752" name="Text Box 14"/>
          <p:cNvSpPr txBox="1">
            <a:spLocks noChangeArrowheads="1"/>
          </p:cNvSpPr>
          <p:nvPr/>
        </p:nvSpPr>
        <p:spPr bwMode="auto">
          <a:xfrm>
            <a:off x="303213" y="2619375"/>
            <a:ext cx="2243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491538" name="AutoShape 18"/>
          <p:cNvSpPr>
            <a:spLocks noChangeArrowheads="1"/>
          </p:cNvSpPr>
          <p:nvPr/>
        </p:nvSpPr>
        <p:spPr bwMode="auto">
          <a:xfrm>
            <a:off x="5635625" y="2828925"/>
            <a:ext cx="3036888" cy="1289050"/>
          </a:xfrm>
          <a:prstGeom prst="wedgeRoundRectCallout">
            <a:avLst>
              <a:gd name="adj1" fmla="val -36616"/>
              <a:gd name="adj2" fmla="val 9827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/>
              <a:t>Replace each (:) by </a:t>
            </a:r>
            <a:r>
              <a:rPr lang="en-US" sz="2400">
                <a:sym typeface="Symbol" charset="0"/>
              </a:rPr>
              <a:t></a:t>
            </a:r>
            <a:r>
              <a:rPr lang="en-US" sz="2400"/>
              <a:t>x xs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/>
              <a:t> xs </a:t>
            </a:r>
            <a:r>
              <a:rPr lang="en-US" sz="2400">
                <a:latin typeface="Lucida Sans Typewriter" charset="0"/>
              </a:rPr>
              <a:t>++</a:t>
            </a:r>
            <a:r>
              <a:rPr lang="en-US" sz="2400"/>
              <a:t> [x] and [] by [].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46CDEAF-32EA-3446-9667-9784F1EEF266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63538" y="431800"/>
            <a:ext cx="2817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Hence, we have: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19188" y="1838325"/>
            <a:ext cx="7332662" cy="4921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reverse = foldr (</a:t>
            </a:r>
            <a:r>
              <a:rPr lang="en-US" sz="2400">
                <a:latin typeface="Lucida Sans Typewriter" charset="0"/>
                <a:sym typeface="Symbol" charset="0"/>
              </a:rPr>
              <a:t></a:t>
            </a:r>
            <a:r>
              <a:rPr lang="en-US" sz="2400">
                <a:latin typeface="Lucida Sans Typewriter" charset="0"/>
              </a:rPr>
              <a:t>x xs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xs ++ [x]) []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63538" y="3219450"/>
            <a:ext cx="8474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Finally, we note that the append function (</a:t>
            </a:r>
            <a:r>
              <a:rPr lang="en-US">
                <a:latin typeface="Lucida Sans Typewriter" charset="0"/>
              </a:rPr>
              <a:t>++</a:t>
            </a:r>
            <a:r>
              <a:rPr lang="en-US"/>
              <a:t>) has a particularly compact definition using foldr: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1144588" y="5053013"/>
            <a:ext cx="42354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(++ ys) = foldr (:) ys</a:t>
            </a:r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6202363" y="4681538"/>
            <a:ext cx="2455862" cy="1487487"/>
          </a:xfrm>
          <a:prstGeom prst="wedgeRoundRectCallout">
            <a:avLst>
              <a:gd name="adj1" fmla="val -72301"/>
              <a:gd name="adj2" fmla="val -1094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Replace each (:) by </a:t>
            </a:r>
            <a:r>
              <a:rPr lang="en-US">
                <a:sym typeface="Symbol" charset="0"/>
              </a:rPr>
              <a:t>(:)</a:t>
            </a:r>
            <a:r>
              <a:rPr lang="en-US"/>
              <a:t> and [] by ys.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EFA7D73-CF66-4A4E-B7CF-6880DE1F22DE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Why Is Foldr Useful?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7675" y="1609725"/>
            <a:ext cx="820261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Some recursive functions on lists, such as sum, are </a:t>
            </a:r>
            <a:r>
              <a:rPr kumimoji="1" lang="en-US" u="sng"/>
              <a:t>simpler</a:t>
            </a:r>
            <a:r>
              <a:rPr kumimoji="1" lang="en-US"/>
              <a:t> to define using foldr.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Properties of functions defined using foldr can be proved using algebraic properties of foldr, such as </a:t>
            </a:r>
            <a:r>
              <a:rPr kumimoji="1" lang="en-US" u="sng"/>
              <a:t>fusion</a:t>
            </a:r>
            <a:r>
              <a:rPr kumimoji="1" lang="en-US"/>
              <a:t> and the </a:t>
            </a:r>
            <a:r>
              <a:rPr kumimoji="1" lang="en-US" u="sng"/>
              <a:t>banana split</a:t>
            </a:r>
            <a:r>
              <a:rPr kumimoji="1" lang="en-US"/>
              <a:t> rule.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Advanced program </a:t>
            </a:r>
            <a:r>
              <a:rPr kumimoji="1" lang="en-US" u="sng"/>
              <a:t>optimisations</a:t>
            </a:r>
            <a:r>
              <a:rPr kumimoji="1" lang="en-US"/>
              <a:t> can be simpler if foldr is used in place of explicit recursion.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E587D2C-76AB-C642-8F66-2B103E433CB0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Other Library Functions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2438" y="1597025"/>
            <a:ext cx="83486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library function (.) returns the </a:t>
            </a:r>
            <a:r>
              <a:rPr lang="en-US" u="sng"/>
              <a:t>composition</a:t>
            </a:r>
            <a:r>
              <a:rPr lang="en-US"/>
              <a:t> of two functions as a single function.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92213" y="2992438"/>
            <a:ext cx="7081837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(.) :: (b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c)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c)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f . g = </a:t>
            </a:r>
            <a:r>
              <a:rPr lang="en-US" sz="2400">
                <a:latin typeface="Lucida Sans Typewriter" charset="0"/>
                <a:sym typeface="Symbol" charset="0"/>
              </a:rPr>
              <a:t></a:t>
            </a:r>
            <a:r>
              <a:rPr lang="en-US" sz="2400">
                <a:latin typeface="Lucida Sans Typewriter" charset="0"/>
              </a:rPr>
              <a:t>x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f (g x)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2438" y="4408488"/>
            <a:ext cx="8139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192213" y="5376863"/>
            <a:ext cx="3430587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odd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odd = not . even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DB9F8B5-5DD7-6D4A-BC28-F52CC01B8869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15350" cy="685800"/>
          </a:xfrm>
        </p:spPr>
        <p:txBody>
          <a:bodyPr/>
          <a:lstStyle/>
          <a:p>
            <a:r>
              <a:rPr lang="en-US">
                <a:latin typeface="Arial Black" charset="0"/>
              </a:rPr>
              <a:t>Introduction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01638" y="1612900"/>
            <a:ext cx="8447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function is called </a:t>
            </a:r>
            <a:r>
              <a:rPr lang="en-US" u="sng"/>
              <a:t>higher-order</a:t>
            </a:r>
            <a:r>
              <a:rPr lang="en-US"/>
              <a:t> if it takes a function as an argument or returns a function as a result.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73213" y="3178175"/>
            <a:ext cx="4989512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twice :: 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</a:rPr>
              <a:t>(a 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</a:rPr>
              <a:t> a) 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</a:rPr>
              <a:t> a 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solidFill>
                  <a:srgbClr val="FFFFFF"/>
                </a:solidFill>
                <a:latin typeface="Lucida Sans Typewriter" charset="0"/>
              </a:rPr>
              <a:t> a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twice f x = f (f x)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012825" y="5248275"/>
            <a:ext cx="6575425" cy="1028700"/>
          </a:xfrm>
          <a:prstGeom prst="wedgeRoundRectCallout">
            <a:avLst>
              <a:gd name="adj1" fmla="val -21875"/>
              <a:gd name="adj2" fmla="val -10165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twice is higher-order because it</a:t>
            </a:r>
          </a:p>
          <a:p>
            <a:pPr algn="ctr"/>
            <a:r>
              <a:rPr lang="en-US"/>
              <a:t>takes a function as its first argument.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48C0ECA-B27A-8B4E-A994-F32B1F92715D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377825" y="496888"/>
            <a:ext cx="82470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library function </a:t>
            </a:r>
            <a:r>
              <a:rPr lang="en-US" u="sng"/>
              <a:t>all</a:t>
            </a:r>
            <a:r>
              <a:rPr lang="en-US"/>
              <a:t> decides if every element of a list satisfies a given predicate.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498600" y="2124075"/>
            <a:ext cx="6102350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all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all p xs = and [p 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77825" y="3770313"/>
            <a:ext cx="8308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1498600" y="4968875"/>
            <a:ext cx="44196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all even [2,4,6,8,10]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5B6291D-317F-E543-B1F8-826EC2698DEC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327025" y="447675"/>
            <a:ext cx="8569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Dually, the library function </a:t>
            </a:r>
            <a:r>
              <a:rPr lang="en-US" u="sng"/>
              <a:t>any</a:t>
            </a:r>
            <a:r>
              <a:rPr lang="en-US"/>
              <a:t> decides if at least</a:t>
            </a:r>
          </a:p>
          <a:p>
            <a:r>
              <a:rPr lang="en-US"/>
              <a:t>one element of a list satisfies a predicate.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427163" y="2078038"/>
            <a:ext cx="6102350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any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any p xs = or [p 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27025" y="3778250"/>
            <a:ext cx="830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1427163" y="4951413"/>
            <a:ext cx="46355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any (==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 "abc def"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EE33B03-BF70-C44A-8BE6-A7184E8A38CB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15913" y="473075"/>
            <a:ext cx="84709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library function </a:t>
            </a:r>
            <a:r>
              <a:rPr lang="en-US" u="sng"/>
              <a:t>takeWhile</a:t>
            </a:r>
            <a:r>
              <a:rPr lang="en-US"/>
              <a:t> selects elements from a list while a predicate holds of all the elements.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85863" y="1825625"/>
            <a:ext cx="7029450" cy="2116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takeWhile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takeWhile p [] = []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takeWhile p (x:xs)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| p x       = x : takeWhile p xs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| otherwise = []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5913" y="4348163"/>
            <a:ext cx="8308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09675" y="5272088"/>
            <a:ext cx="5748338" cy="1096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&gt; takeWhile (/=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 "abc def"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"abc"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4C7B856-FFCE-0148-B1AC-9D59BA9991B2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5913" y="447675"/>
            <a:ext cx="8308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Dually, the function </a:t>
            </a:r>
            <a:r>
              <a:rPr lang="en-US" u="sng"/>
              <a:t>dropWhile</a:t>
            </a:r>
            <a:r>
              <a:rPr lang="en-US"/>
              <a:t> removes elements while a predicate holds of all the elements.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11263" y="1816100"/>
            <a:ext cx="6977062" cy="2100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dropWhile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dropWhile p [] = []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dropWhile p (x:xs)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| p x       = dropWhile p xs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| otherwise = x:xs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4013" y="4338638"/>
            <a:ext cx="8308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209675" y="5272088"/>
            <a:ext cx="5562600" cy="1096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&gt; dropWhile (==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 "   abc"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"abc"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F8746B9-3BD1-F947-9E15-12B0502B0538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Exercises</a:t>
            </a:r>
          </a:p>
        </p:txBody>
      </p:sp>
      <p:grpSp>
        <p:nvGrpSpPr>
          <p:cNvPr id="39939" name="Group 15"/>
          <p:cNvGrpSpPr>
            <a:grpSpLocks/>
          </p:cNvGrpSpPr>
          <p:nvPr/>
        </p:nvGrpSpPr>
        <p:grpSpPr bwMode="auto">
          <a:xfrm>
            <a:off x="363538" y="5067300"/>
            <a:ext cx="8189912" cy="519113"/>
            <a:chOff x="263" y="3464"/>
            <a:chExt cx="5159" cy="327"/>
          </a:xfrm>
        </p:grpSpPr>
        <p:sp>
          <p:nvSpPr>
            <p:cNvPr id="39946" name="Text Box 3"/>
            <p:cNvSpPr txBox="1">
              <a:spLocks noChangeArrowheads="1"/>
            </p:cNvSpPr>
            <p:nvPr/>
          </p:nvSpPr>
          <p:spPr bwMode="auto">
            <a:xfrm>
              <a:off x="263" y="3464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(3)</a:t>
              </a:r>
            </a:p>
          </p:txBody>
        </p:sp>
        <p:sp>
          <p:nvSpPr>
            <p:cNvPr id="39947" name="Text Box 4"/>
            <p:cNvSpPr txBox="1">
              <a:spLocks noChangeArrowheads="1"/>
            </p:cNvSpPr>
            <p:nvPr/>
          </p:nvSpPr>
          <p:spPr bwMode="auto">
            <a:xfrm>
              <a:off x="688" y="3464"/>
              <a:ext cx="473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Redefine map f and filter p using foldr.</a:t>
              </a:r>
            </a:p>
          </p:txBody>
        </p:sp>
      </p:grpSp>
      <p:grpSp>
        <p:nvGrpSpPr>
          <p:cNvPr id="39940" name="Group 14"/>
          <p:cNvGrpSpPr>
            <a:grpSpLocks/>
          </p:cNvGrpSpPr>
          <p:nvPr/>
        </p:nvGrpSpPr>
        <p:grpSpPr bwMode="auto">
          <a:xfrm>
            <a:off x="363538" y="3403600"/>
            <a:ext cx="8245475" cy="946150"/>
            <a:chOff x="228" y="2280"/>
            <a:chExt cx="5194" cy="596"/>
          </a:xfrm>
        </p:grpSpPr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228" y="2280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(2)</a:t>
              </a: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688" y="2280"/>
              <a:ext cx="473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Express the comprehension [f x | x </a:t>
              </a:r>
              <a:r>
                <a:rPr lang="en-US">
                  <a:sym typeface="Symbol" charset="0"/>
                </a:rPr>
                <a:t></a:t>
              </a:r>
              <a:r>
                <a:rPr lang="en-US"/>
                <a:t> xs, p x] using the functions map and filter.</a:t>
              </a:r>
            </a:p>
          </p:txBody>
        </p:sp>
      </p:grpSp>
      <p:grpSp>
        <p:nvGrpSpPr>
          <p:cNvPr id="39941" name="Group 13"/>
          <p:cNvGrpSpPr>
            <a:grpSpLocks/>
          </p:cNvGrpSpPr>
          <p:nvPr/>
        </p:nvGrpSpPr>
        <p:grpSpPr bwMode="auto">
          <a:xfrm>
            <a:off x="363538" y="1741488"/>
            <a:ext cx="8243887" cy="946150"/>
            <a:chOff x="229" y="1097"/>
            <a:chExt cx="5193" cy="596"/>
          </a:xfrm>
        </p:grpSpPr>
        <p:sp>
          <p:nvSpPr>
            <p:cNvPr id="39942" name="Text Box 11"/>
            <p:cNvSpPr txBox="1">
              <a:spLocks noChangeArrowheads="1"/>
            </p:cNvSpPr>
            <p:nvPr/>
          </p:nvSpPr>
          <p:spPr bwMode="auto">
            <a:xfrm>
              <a:off x="229" y="1097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(1)</a:t>
              </a:r>
            </a:p>
          </p:txBody>
        </p:sp>
        <p:sp>
          <p:nvSpPr>
            <p:cNvPr id="39943" name="Text Box 12"/>
            <p:cNvSpPr txBox="1">
              <a:spLocks noChangeArrowheads="1"/>
            </p:cNvSpPr>
            <p:nvPr/>
          </p:nvSpPr>
          <p:spPr bwMode="auto">
            <a:xfrm>
              <a:off x="688" y="1097"/>
              <a:ext cx="473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What are higher-order functions that return functions as results better known as?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FE6710C-874B-8D48-9963-7D0A0C3DFAE7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32750" cy="685800"/>
          </a:xfrm>
        </p:spPr>
        <p:txBody>
          <a:bodyPr/>
          <a:lstStyle/>
          <a:p>
            <a:r>
              <a:rPr lang="en-US">
                <a:latin typeface="Arial Black" charset="0"/>
              </a:rPr>
              <a:t>Why Are They Useful?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1175" y="1749425"/>
            <a:ext cx="8047038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u="sng"/>
              <a:t>Common programming idioms</a:t>
            </a:r>
            <a:r>
              <a:rPr kumimoji="1" lang="en-US"/>
              <a:t> can be encoded as functions within the language itself.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u="sng"/>
              <a:t>Domain specific languages</a:t>
            </a:r>
            <a:r>
              <a:rPr kumimoji="1" lang="en-US"/>
              <a:t> can be defined as collections of higher-order functions.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u="sng"/>
              <a:t>Algebraic properties</a:t>
            </a:r>
            <a:r>
              <a:rPr kumimoji="1" lang="en-US"/>
              <a:t> of higher-order functions can be used to reason about programs.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286D825-E0DF-5745-B974-FAB56676A060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The Map Function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03225" y="1671638"/>
            <a:ext cx="8347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higher-order library function called </a:t>
            </a:r>
            <a:r>
              <a:rPr lang="en-US" u="sng"/>
              <a:t>map</a:t>
            </a:r>
            <a:r>
              <a:rPr lang="en-US"/>
              <a:t> applies a function to every element of a list.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89088" y="3138488"/>
            <a:ext cx="531971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map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[b]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03225" y="4117975"/>
            <a:ext cx="227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89088" y="5159375"/>
            <a:ext cx="38671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map (+1) [1,3,5,7]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[2,4,6,8]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95EDB29-9C9D-2B4A-810D-72E0E27B0AE3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79413" y="3406775"/>
            <a:ext cx="8404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Alternatively, for the purposes of proofs, the map function can also be defined using recursion: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9413" y="465138"/>
            <a:ext cx="8496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map function can be defined in a particularly simple manner using a list comprehension: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12888" y="2179638"/>
            <a:ext cx="49037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map f xs = [f 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12888" y="5121275"/>
            <a:ext cx="5524500" cy="1114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map f []     = []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map f (x:xs) = f x : map f xs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714A7A6-B85E-FD4E-9ACB-A03DA51B34AB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The Filter Function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5925" y="1635125"/>
            <a:ext cx="8416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higher-order library function </a:t>
            </a:r>
            <a:r>
              <a:rPr lang="en-US" u="sng"/>
              <a:t>filter</a:t>
            </a:r>
            <a:r>
              <a:rPr lang="en-US"/>
              <a:t> selects every element from a list that satisfies a predicate.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06538" y="3101975"/>
            <a:ext cx="642461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filter :: (a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5925" y="4079875"/>
            <a:ext cx="2243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17650" y="5121275"/>
            <a:ext cx="40513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filter even [1..10]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[2,4,6,8,10]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6D12C72-FCFC-834B-BA63-9DF23E39175A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6713" y="2967038"/>
            <a:ext cx="7773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Alternatively, it can be defined using recursion: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66713" y="504825"/>
            <a:ext cx="8447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Filter can be defined using a list comprehension: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66850" y="1766888"/>
            <a:ext cx="60086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filter p xs = 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xs, p x]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66850" y="4230688"/>
            <a:ext cx="6261100" cy="1990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filter p [] = []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filter p (x:xs)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| p x       = x : filter p xs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| otherwise = filter p xs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E5FE8F0-42F1-9741-A5E2-02706A612CEB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The Foldr Function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39738" y="1622425"/>
            <a:ext cx="8377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number of functions on lists can be defined using the following simple pattern of recursion: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89075" y="3157538"/>
            <a:ext cx="3732213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f []     = v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f (x:xs) = x </a:t>
            </a:r>
            <a:r>
              <a:rPr lang="en-US" sz="2400">
                <a:latin typeface="Lucida Sans Typewriter" charset="0"/>
                <a:sym typeface="Symbol" charset="0"/>
              </a:rPr>
              <a:t> </a:t>
            </a:r>
            <a:r>
              <a:rPr lang="en-US" sz="2400">
                <a:latin typeface="Lucida Sans Typewriter" charset="0"/>
              </a:rPr>
              <a:t>f xs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842963" y="4933950"/>
            <a:ext cx="7108825" cy="1531938"/>
          </a:xfrm>
          <a:prstGeom prst="wedgeRoundRectCallout">
            <a:avLst>
              <a:gd name="adj1" fmla="val -21884"/>
              <a:gd name="adj2" fmla="val -7271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f maps the empty list to some value v, and any non-empty list to some function </a:t>
            </a:r>
            <a:r>
              <a:rPr lang="en-US" sz="2400">
                <a:latin typeface="Lucida Sans Typewriter" charset="0"/>
                <a:sym typeface="Symbol" charset="0"/>
              </a:rPr>
              <a:t></a:t>
            </a:r>
            <a:r>
              <a:rPr lang="en-US"/>
              <a:t> applied to its head and f of its tail.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3F9F7A5-AC31-5E49-B0DC-A9B3C738CDA7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39725" y="425450"/>
            <a:ext cx="810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33425" y="1649413"/>
            <a:ext cx="44196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sum []     = 0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sum (x:xs) = x + sum xs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33425" y="5191125"/>
            <a:ext cx="460375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and []     = True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and (x:xs) = x &amp;&amp; and xs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33425" y="3427413"/>
            <a:ext cx="58928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product []     = 1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product (x:xs) = x * product xs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915025" y="1617663"/>
            <a:ext cx="1249363" cy="1028700"/>
          </a:xfrm>
          <a:prstGeom prst="wedgeRoundRectCallout">
            <a:avLst>
              <a:gd name="adj1" fmla="val -80486"/>
              <a:gd name="adj2" fmla="val 894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4000" baseline="6000">
                <a:latin typeface="Lucida Sans Typewriter" charset="0"/>
                <a:sym typeface="Symbol" charset="0"/>
              </a:rPr>
              <a:t>v</a:t>
            </a:r>
            <a:r>
              <a:rPr lang="en-US"/>
              <a:t> = 0</a:t>
            </a:r>
          </a:p>
          <a:p>
            <a:pPr algn="ctr"/>
            <a:r>
              <a:rPr lang="en-US" sz="2400">
                <a:latin typeface="Lucida Sans Typewriter" charset="0"/>
                <a:sym typeface="Symbol" charset="0"/>
              </a:rPr>
              <a:t></a:t>
            </a:r>
            <a:r>
              <a:rPr lang="en-US"/>
              <a:t> = +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7315200" y="3403600"/>
            <a:ext cx="1168400" cy="1028700"/>
          </a:xfrm>
          <a:prstGeom prst="wedgeRoundRectCallout">
            <a:avLst>
              <a:gd name="adj1" fmla="val -75912"/>
              <a:gd name="adj2" fmla="val 864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en-US" sz="4000" baseline="6000">
                <a:latin typeface="Lucida Sans Typewriter" charset="0"/>
                <a:sym typeface="Symbol" charset="0"/>
              </a:rPr>
              <a:t>v</a:t>
            </a:r>
            <a:r>
              <a:rPr lang="en-US"/>
              <a:t> = 1</a:t>
            </a:r>
          </a:p>
          <a:p>
            <a:r>
              <a:rPr lang="en-US" sz="2400">
                <a:latin typeface="Lucida Sans Typewriter" charset="0"/>
                <a:sym typeface="Symbol" charset="0"/>
              </a:rPr>
              <a:t></a:t>
            </a:r>
            <a:r>
              <a:rPr lang="en-US"/>
              <a:t> = </a:t>
            </a:r>
            <a:r>
              <a:rPr lang="en-US" sz="2400">
                <a:latin typeface="Lucida Sans Typewriter" charset="0"/>
              </a:rPr>
              <a:t>*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6021388" y="5141913"/>
            <a:ext cx="1720850" cy="1028700"/>
          </a:xfrm>
          <a:prstGeom prst="wedgeRoundRectCallout">
            <a:avLst>
              <a:gd name="adj1" fmla="val -73245"/>
              <a:gd name="adj2" fmla="val 848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en-US" sz="4000" baseline="6000">
                <a:latin typeface="Lucida Sans Typewriter" charset="0"/>
                <a:sym typeface="Symbol" charset="0"/>
              </a:rPr>
              <a:t>v</a:t>
            </a:r>
            <a:r>
              <a:rPr lang="en-US"/>
              <a:t> = True</a:t>
            </a:r>
          </a:p>
          <a:p>
            <a:r>
              <a:rPr lang="en-US" sz="2400">
                <a:latin typeface="Lucida Sans Typewriter" charset="0"/>
                <a:sym typeface="Symbol" charset="0"/>
              </a:rPr>
              <a:t></a:t>
            </a:r>
            <a:r>
              <a:rPr lang="en-US"/>
              <a:t> = &amp;&amp;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D91136-D56D-4CE6-B781-F2897E8D3649}"/>
</file>

<file path=customXml/itemProps2.xml><?xml version="1.0" encoding="utf-8"?>
<ds:datastoreItem xmlns:ds="http://schemas.openxmlformats.org/officeDocument/2006/customXml" ds:itemID="{9B575241-2470-48CE-8D99-21BD85B0333A}"/>
</file>

<file path=customXml/itemProps3.xml><?xml version="1.0" encoding="utf-8"?>
<ds:datastoreItem xmlns:ds="http://schemas.openxmlformats.org/officeDocument/2006/customXml" ds:itemID="{9347C242-3EF2-470B-85B8-0A4BC1ED8921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7650</TotalTime>
  <Words>1526</Words>
  <Application>Microsoft Macintosh PowerPoint</Application>
  <PresentationFormat>On-screen Show (4:3)</PresentationFormat>
  <Paragraphs>212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FUN Template</vt:lpstr>
      <vt:lpstr>PowerPoint Presentation</vt:lpstr>
      <vt:lpstr>Introduction</vt:lpstr>
      <vt:lpstr>Why Are They Useful?</vt:lpstr>
      <vt:lpstr>The Map Function</vt:lpstr>
      <vt:lpstr>PowerPoint Presentation</vt:lpstr>
      <vt:lpstr>The Filter Function</vt:lpstr>
      <vt:lpstr>PowerPoint Presentation</vt:lpstr>
      <vt:lpstr>The Foldr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Foldr Examples</vt:lpstr>
      <vt:lpstr>PowerPoint Presentation</vt:lpstr>
      <vt:lpstr>PowerPoint Presentation</vt:lpstr>
      <vt:lpstr>PowerPoint Presentation</vt:lpstr>
      <vt:lpstr>Why Is Foldr Useful?</vt:lpstr>
      <vt:lpstr>Other Library Functions</vt:lpstr>
      <vt:lpstr>PowerPoint Presentation</vt:lpstr>
      <vt:lpstr>PowerPoint Presentation</vt:lpstr>
      <vt:lpstr>PowerPoint Presentation</vt:lpstr>
      <vt:lpstr>PowerPoint Presentation</vt:lpstr>
      <vt:lpstr>Exercises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531</cp:revision>
  <cp:lastPrinted>2016-01-08T09:15:49Z</cp:lastPrinted>
  <dcterms:created xsi:type="dcterms:W3CDTF">2000-11-20T11:40:19Z</dcterms:created>
  <dcterms:modified xsi:type="dcterms:W3CDTF">2016-06-21T10:12:24Z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