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9" r:id="rId1"/>
  </p:sldMasterIdLst>
  <p:notesMasterIdLst>
    <p:notesMasterId r:id="rId29"/>
  </p:notesMasterIdLst>
  <p:handoutMasterIdLst>
    <p:handoutMasterId r:id="rId30"/>
  </p:handoutMasterIdLst>
  <p:sldIdLst>
    <p:sldId id="356" r:id="rId2"/>
    <p:sldId id="317" r:id="rId3"/>
    <p:sldId id="318" r:id="rId4"/>
    <p:sldId id="323" r:id="rId5"/>
    <p:sldId id="322" r:id="rId6"/>
    <p:sldId id="324" r:id="rId7"/>
    <p:sldId id="330" r:id="rId8"/>
    <p:sldId id="325" r:id="rId9"/>
    <p:sldId id="327" r:id="rId10"/>
    <p:sldId id="334" r:id="rId11"/>
    <p:sldId id="326" r:id="rId12"/>
    <p:sldId id="332" r:id="rId13"/>
    <p:sldId id="335" r:id="rId14"/>
    <p:sldId id="337" r:id="rId15"/>
    <p:sldId id="338" r:id="rId16"/>
    <p:sldId id="339" r:id="rId17"/>
    <p:sldId id="341" r:id="rId18"/>
    <p:sldId id="350" r:id="rId19"/>
    <p:sldId id="351" r:id="rId20"/>
    <p:sldId id="347" r:id="rId21"/>
    <p:sldId id="348" r:id="rId22"/>
    <p:sldId id="342" r:id="rId23"/>
    <p:sldId id="343" r:id="rId24"/>
    <p:sldId id="353" r:id="rId25"/>
    <p:sldId id="344" r:id="rId26"/>
    <p:sldId id="354" r:id="rId27"/>
    <p:sldId id="355" r:id="rId28"/>
  </p:sldIdLst>
  <p:sldSz cx="9144000" cy="6858000" type="screen4x3"/>
  <p:notesSz cx="6794500" cy="9918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00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-25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90" y="-96"/>
      </p:cViewPr>
      <p:guideLst>
        <p:guide orient="horz" pos="3123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25" Type="http://schemas.openxmlformats.org/officeDocument/2006/relationships/slide" Target="slides/slide24.xml"/><Relationship Id="rId7" Type="http://schemas.openxmlformats.org/officeDocument/2006/relationships/slide" Target="slides/slide6.xml"/><Relationship Id="rId33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8" Type="http://schemas.openxmlformats.org/officeDocument/2006/relationships/customXml" Target="../customXml/item3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4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32" Type="http://schemas.openxmlformats.org/officeDocument/2006/relationships/presProps" Target="presProps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customXml" Target="../customXml/item2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36" Type="http://schemas.openxmlformats.org/officeDocument/2006/relationships/customXml" Target="../customXml/item1.xml"/><Relationship Id="rId31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35" Type="http://schemas.openxmlformats.org/officeDocument/2006/relationships/tableStyles" Target="tableStyles.xml"/><Relationship Id="rId14" Type="http://schemas.openxmlformats.org/officeDocument/2006/relationships/slide" Target="slides/slide13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07" tIns="46504" rIns="93007" bIns="46504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07" tIns="46504" rIns="93007" bIns="4650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4322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07" tIns="46504" rIns="93007" bIns="46504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3400"/>
            <a:ext cx="294322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07" tIns="46504" rIns="93007" bIns="4650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399D39CF-52F9-4346-9FE1-C943FC43D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95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09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517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5990" tIns="42995" rIns="85990" bIns="42995" numCol="1" anchor="t" anchorCtr="0" compatLnSpc="1">
            <a:prstTxWarp prst="textNoShape">
              <a:avLst/>
            </a:prstTxWarp>
          </a:bodyPr>
          <a:lstStyle>
            <a:lvl1pPr defTabSz="860425">
              <a:defRPr sz="11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4099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21000" cy="517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5990" tIns="42995" rIns="85990" bIns="42995" numCol="1" anchor="t" anchorCtr="0" compatLnSpc="1">
            <a:prstTxWarp prst="textNoShape">
              <a:avLst/>
            </a:prstTxWarp>
          </a:bodyPr>
          <a:lstStyle>
            <a:lvl1pPr algn="r" defTabSz="860425">
              <a:defRPr sz="11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100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75" y="739775"/>
            <a:ext cx="4929188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5" name="Rectangle 4101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6300" y="4732338"/>
            <a:ext cx="5038725" cy="4438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5990" tIns="42995" rIns="85990" bIns="429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410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3238"/>
            <a:ext cx="2921000" cy="517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5990" tIns="42995" rIns="85990" bIns="42995" numCol="1" anchor="b" anchorCtr="0" compatLnSpc="1">
            <a:prstTxWarp prst="textNoShape">
              <a:avLst/>
            </a:prstTxWarp>
          </a:bodyPr>
          <a:lstStyle>
            <a:lvl1pPr defTabSz="860425">
              <a:defRPr sz="11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410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9393238"/>
            <a:ext cx="2921000" cy="517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5990" tIns="42995" rIns="85990" bIns="42995" numCol="1" anchor="b" anchorCtr="0" compatLnSpc="1">
            <a:prstTxWarp prst="textNoShape">
              <a:avLst/>
            </a:prstTxWarp>
          </a:bodyPr>
          <a:lstStyle>
            <a:lvl1pPr algn="r" defTabSz="860425">
              <a:defRPr sz="1100"/>
            </a:lvl1pPr>
          </a:lstStyle>
          <a:p>
            <a:pPr>
              <a:defRPr/>
            </a:pPr>
            <a:fld id="{1ECE8E26-272F-7449-95A5-E00843D88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54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10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0425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860425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860425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860425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860425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8604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8604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8604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8604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5D7A43F-7D82-1444-95D4-B18F58A940D0}" type="slidenum">
              <a:rPr lang="en-US" sz="1100"/>
              <a:pPr/>
              <a:t>18</a:t>
            </a:fld>
            <a:endParaRPr lang="en-US" sz="11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 userDrawn="1"/>
        </p:nvSpPr>
        <p:spPr bwMode="auto">
          <a:xfrm>
            <a:off x="715963" y="1039813"/>
            <a:ext cx="7843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600" b="1" smtClean="0">
                <a:solidFill>
                  <a:schemeClr val="tx2"/>
                </a:solidFill>
                <a:latin typeface="Arial Black" charset="0"/>
              </a:rPr>
              <a:t>PROGRAMMING IN HASKELL</a:t>
            </a:r>
          </a:p>
        </p:txBody>
      </p:sp>
      <p:sp>
        <p:nvSpPr>
          <p:cNvPr id="3" name="Rectangle 12"/>
          <p:cNvSpPr>
            <a:spLocks noGrp="1" noChangeArrowheads="1"/>
          </p:cNvSpPr>
          <p:nvPr userDrawn="1"/>
        </p:nvSpPr>
        <p:spPr bwMode="auto">
          <a:xfrm>
            <a:off x="561975" y="5087938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/>
              <a:t>Chapter 11 - Declaring Types and Classes</a:t>
            </a:r>
          </a:p>
        </p:txBody>
      </p:sp>
      <p:pic>
        <p:nvPicPr>
          <p:cNvPr id="4" name="Picture 13" descr="C:\Documents and Settings\gmh.POLIHALE\Desktop\HaskellLogo_2.jpg"/>
          <p:cNvPicPr>
            <a:picLocks noChangeAspect="1" noChangeArrowheads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2266950"/>
            <a:ext cx="2349500" cy="22352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996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69B6E-F9F1-7548-BD0A-5B3C06893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8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828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0960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AF307-2DFD-1744-819C-E39F11E12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37066-0571-0447-8D03-53F134544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9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A6ABC-C2F2-6A41-A47C-E005777CF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2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D8437-CEAD-3B48-8F49-76FEB0075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0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C47B1-762D-9845-9A2A-BEBF4BB1A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2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4839C-9BB7-BB4D-96E1-589D0E7BC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4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C36D0-0ED6-684D-8A07-95B77A62C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0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5779D-38C7-9346-8D49-DBC00D127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8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E89CE-8BCC-3F47-AE37-99D728153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178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7400F20-5860-D94E-940C-99F6A6B2B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ＭＳ Ｐゴシック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  <a:cs typeface="ＭＳ Ｐゴシック" pitchFamily="-1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z"/>
        <a:defRPr kumimoji="1" sz="2800">
          <a:solidFill>
            <a:schemeClr val="tx1"/>
          </a:solidFill>
          <a:latin typeface="+mn-lt"/>
          <a:ea typeface="+mn-ea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y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x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5C1B8B5-F999-0749-AE86-1FB479D6F14F}" type="slidenum">
              <a:rPr lang="en-US" sz="1400"/>
              <a:pPr/>
              <a:t>0</a:t>
            </a:fld>
            <a:endParaRPr lang="en-US" sz="1400"/>
          </a:p>
        </p:txBody>
      </p:sp>
      <p:sp>
        <p:nvSpPr>
          <p:cNvPr id="727042" name="Text Box 2"/>
          <p:cNvSpPr txBox="1">
            <a:spLocks noChangeArrowheads="1"/>
          </p:cNvSpPr>
          <p:nvPr/>
        </p:nvSpPr>
        <p:spPr bwMode="auto">
          <a:xfrm>
            <a:off x="115888" y="1001713"/>
            <a:ext cx="8910637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chemeClr val="tx2"/>
                </a:solidFill>
                <a:latin typeface="Arial Black" charset="0"/>
                <a:cs typeface="+mn-cs"/>
              </a:rPr>
              <a:t>PROGRAMMING IN HASKELL</a:t>
            </a:r>
          </a:p>
        </p:txBody>
      </p:sp>
      <p:sp>
        <p:nvSpPr>
          <p:cNvPr id="727043" name="Rectangle 3"/>
          <p:cNvSpPr>
            <a:spLocks noChangeArrowheads="1"/>
          </p:cNvSpPr>
          <p:nvPr/>
        </p:nvSpPr>
        <p:spPr bwMode="auto">
          <a:xfrm>
            <a:off x="176213" y="5164138"/>
            <a:ext cx="8791575" cy="60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kumimoji="1" lang="en-US" sz="3200">
                <a:cs typeface="+mn-cs"/>
              </a:rPr>
              <a:t>Chapter 8 - </a:t>
            </a:r>
            <a:r>
              <a:rPr kumimoji="1" lang="en-US" sz="3200" dirty="0">
                <a:cs typeface="+mn-cs"/>
              </a:rPr>
              <a:t>Declaring Types and Classes</a:t>
            </a:r>
          </a:p>
        </p:txBody>
      </p:sp>
      <p:pic>
        <p:nvPicPr>
          <p:cNvPr id="15364" name="Picture 5" descr="2000px-Haskell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2425700"/>
            <a:ext cx="2841625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3CF9C6C-9498-8D40-848C-7D55CABB03A7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678914" name="Text Box 2"/>
          <p:cNvSpPr txBox="1">
            <a:spLocks noChangeArrowheads="1"/>
          </p:cNvSpPr>
          <p:nvPr/>
        </p:nvSpPr>
        <p:spPr bwMode="auto">
          <a:xfrm>
            <a:off x="341313" y="482600"/>
            <a:ext cx="104775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Note: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69900" y="1587500"/>
            <a:ext cx="8056563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Shape has values of the form Circle r where r is a float, and Rect x y where x and y are floats.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Circle and Rect can be viewed as </a:t>
            </a:r>
            <a:r>
              <a:rPr kumimoji="1" lang="en-US" u="sng"/>
              <a:t>functions</a:t>
            </a:r>
            <a:r>
              <a:rPr kumimoji="1" lang="en-US"/>
              <a:t> that construct values of type Shape:</a:t>
            </a:r>
          </a:p>
        </p:txBody>
      </p:sp>
      <p:sp>
        <p:nvSpPr>
          <p:cNvPr id="678918" name="Text Box 6"/>
          <p:cNvSpPr txBox="1">
            <a:spLocks noChangeArrowheads="1"/>
          </p:cNvSpPr>
          <p:nvPr/>
        </p:nvSpPr>
        <p:spPr bwMode="auto">
          <a:xfrm>
            <a:off x="1535113" y="4697413"/>
            <a:ext cx="5799137" cy="13065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Circle :: Float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Shape</a:t>
            </a:r>
          </a:p>
          <a:p>
            <a:pPr>
              <a:lnSpc>
                <a:spcPct val="110000"/>
              </a:lnSpc>
              <a:defRPr/>
            </a:pPr>
            <a:endParaRPr lang="en-US" sz="2400">
              <a:latin typeface="Lucida Sans Typewriter" charset="0"/>
              <a:cs typeface="+mn-cs"/>
            </a:endParaRP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Rect :: Float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Float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Shape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A40B0C72-AAC3-C847-9B52-11E2A66FFB1A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670722" name="Text Box 2"/>
          <p:cNvSpPr txBox="1">
            <a:spLocks noChangeArrowheads="1"/>
          </p:cNvSpPr>
          <p:nvPr/>
        </p:nvSpPr>
        <p:spPr bwMode="auto">
          <a:xfrm>
            <a:off x="284163" y="492125"/>
            <a:ext cx="8337550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Not surprisingly, data declarations themselves can also have parameters.  For example, given</a:t>
            </a:r>
          </a:p>
        </p:txBody>
      </p:sp>
      <p:sp>
        <p:nvSpPr>
          <p:cNvPr id="670724" name="Text Box 4"/>
          <p:cNvSpPr txBox="1">
            <a:spLocks noChangeArrowheads="1"/>
          </p:cNvSpPr>
          <p:nvPr/>
        </p:nvSpPr>
        <p:spPr bwMode="auto">
          <a:xfrm>
            <a:off x="1439863" y="1806575"/>
            <a:ext cx="5892800" cy="493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data Maybe a = Nothing | Just a</a:t>
            </a:r>
          </a:p>
        </p:txBody>
      </p:sp>
      <p:sp>
        <p:nvSpPr>
          <p:cNvPr id="670728" name="Text Box 8"/>
          <p:cNvSpPr txBox="1">
            <a:spLocks noChangeArrowheads="1"/>
          </p:cNvSpPr>
          <p:nvPr/>
        </p:nvSpPr>
        <p:spPr bwMode="auto">
          <a:xfrm>
            <a:off x="1439863" y="3546475"/>
            <a:ext cx="6099175" cy="28114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300">
                <a:latin typeface="Lucida Sans Typewriter" charset="0"/>
                <a:cs typeface="+mn-cs"/>
              </a:rPr>
              <a:t>safediv :: Int </a:t>
            </a:r>
            <a:r>
              <a:rPr lang="en-US" sz="23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300">
                <a:latin typeface="Lucida Sans Typewriter" charset="0"/>
                <a:cs typeface="+mn-cs"/>
              </a:rPr>
              <a:t> Int </a:t>
            </a:r>
            <a:r>
              <a:rPr lang="en-US" sz="23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300">
                <a:latin typeface="Lucida Sans Typewriter" charset="0"/>
                <a:cs typeface="+mn-cs"/>
              </a:rPr>
              <a:t> Maybe Int</a:t>
            </a:r>
          </a:p>
          <a:p>
            <a:pPr>
              <a:lnSpc>
                <a:spcPct val="110000"/>
              </a:lnSpc>
              <a:defRPr/>
            </a:pPr>
            <a:r>
              <a:rPr lang="en-US" sz="2300">
                <a:latin typeface="Lucida Sans Typewriter" charset="0"/>
                <a:cs typeface="+mn-cs"/>
              </a:rPr>
              <a:t>safediv _ 0 = Nothing</a:t>
            </a:r>
          </a:p>
          <a:p>
            <a:pPr>
              <a:lnSpc>
                <a:spcPct val="110000"/>
              </a:lnSpc>
              <a:defRPr/>
            </a:pPr>
            <a:r>
              <a:rPr lang="en-US" sz="2300">
                <a:latin typeface="Lucida Sans Typewriter" charset="0"/>
                <a:cs typeface="+mn-cs"/>
              </a:rPr>
              <a:t>safediv m n = Just (m `div` n)</a:t>
            </a:r>
          </a:p>
          <a:p>
            <a:pPr>
              <a:lnSpc>
                <a:spcPct val="110000"/>
              </a:lnSpc>
              <a:defRPr/>
            </a:pPr>
            <a:endParaRPr lang="en-US" sz="2300">
              <a:latin typeface="Lucida Sans Typewriter" charset="0"/>
              <a:cs typeface="+mn-cs"/>
            </a:endParaRPr>
          </a:p>
          <a:p>
            <a:pPr>
              <a:lnSpc>
                <a:spcPct val="110000"/>
              </a:lnSpc>
              <a:defRPr/>
            </a:pPr>
            <a:r>
              <a:rPr lang="en-US" sz="2300">
                <a:latin typeface="Lucida Sans Typewriter" charset="0"/>
                <a:cs typeface="+mn-cs"/>
              </a:rPr>
              <a:t>safehead :: [a] </a:t>
            </a:r>
            <a:r>
              <a:rPr lang="en-US" sz="23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300">
                <a:latin typeface="Lucida Sans Typewriter" charset="0"/>
                <a:cs typeface="+mn-cs"/>
              </a:rPr>
              <a:t> Maybe a</a:t>
            </a:r>
          </a:p>
          <a:p>
            <a:pPr>
              <a:lnSpc>
                <a:spcPct val="110000"/>
              </a:lnSpc>
              <a:defRPr/>
            </a:pPr>
            <a:r>
              <a:rPr lang="en-US" sz="2300">
                <a:latin typeface="Lucida Sans Typewriter" charset="0"/>
                <a:cs typeface="+mn-cs"/>
              </a:rPr>
              <a:t>safehead [] = Nothing</a:t>
            </a:r>
          </a:p>
          <a:p>
            <a:pPr>
              <a:lnSpc>
                <a:spcPct val="110000"/>
              </a:lnSpc>
              <a:defRPr/>
            </a:pPr>
            <a:r>
              <a:rPr lang="en-US" sz="2300">
                <a:latin typeface="Lucida Sans Typewriter" charset="0"/>
                <a:cs typeface="+mn-cs"/>
              </a:rPr>
              <a:t>safehead xs = Just (head xs)</a:t>
            </a:r>
          </a:p>
        </p:txBody>
      </p:sp>
      <p:sp>
        <p:nvSpPr>
          <p:cNvPr id="670729" name="Text Box 9"/>
          <p:cNvSpPr txBox="1">
            <a:spLocks noChangeArrowheads="1"/>
          </p:cNvSpPr>
          <p:nvPr/>
        </p:nvSpPr>
        <p:spPr bwMode="auto">
          <a:xfrm>
            <a:off x="293688" y="2668588"/>
            <a:ext cx="8337550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we can define: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3E3EFC6-490A-9444-B2FA-1F4C579B6E05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Recursive Types</a:t>
            </a:r>
          </a:p>
        </p:txBody>
      </p:sp>
      <p:sp>
        <p:nvSpPr>
          <p:cNvPr id="676867" name="Text Box 3"/>
          <p:cNvSpPr txBox="1">
            <a:spLocks noChangeArrowheads="1"/>
          </p:cNvSpPr>
          <p:nvPr/>
        </p:nvSpPr>
        <p:spPr bwMode="auto">
          <a:xfrm>
            <a:off x="427038" y="1679575"/>
            <a:ext cx="8267700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In Haskell, new types can be declared in terms of themselves.  That is, types can be </a:t>
            </a:r>
            <a:r>
              <a:rPr lang="en-US" u="sng">
                <a:cs typeface="+mn-cs"/>
              </a:rPr>
              <a:t>recursive</a:t>
            </a:r>
            <a:r>
              <a:rPr lang="en-US">
                <a:cs typeface="+mn-cs"/>
              </a:rPr>
              <a:t>.</a:t>
            </a:r>
          </a:p>
        </p:txBody>
      </p:sp>
      <p:sp>
        <p:nvSpPr>
          <p:cNvPr id="676868" name="Text Box 4"/>
          <p:cNvSpPr txBox="1">
            <a:spLocks noChangeArrowheads="1"/>
          </p:cNvSpPr>
          <p:nvPr/>
        </p:nvSpPr>
        <p:spPr bwMode="auto">
          <a:xfrm>
            <a:off x="1597025" y="3657600"/>
            <a:ext cx="4972050" cy="493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data Nat = Zero | Succ Nat</a:t>
            </a:r>
          </a:p>
        </p:txBody>
      </p:sp>
      <p:sp>
        <p:nvSpPr>
          <p:cNvPr id="676869" name="AutoShape 5"/>
          <p:cNvSpPr>
            <a:spLocks noChangeArrowheads="1"/>
          </p:cNvSpPr>
          <p:nvPr/>
        </p:nvSpPr>
        <p:spPr bwMode="auto">
          <a:xfrm>
            <a:off x="942975" y="5183188"/>
            <a:ext cx="6437313" cy="1028700"/>
          </a:xfrm>
          <a:prstGeom prst="wedgeRoundRectCallout">
            <a:avLst>
              <a:gd name="adj1" fmla="val -21898"/>
              <a:gd name="adj2" fmla="val -98454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Nat is a new type, with constructors Zero :: Nat and Succ :: Nat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>
                <a:cs typeface="+mn-cs"/>
              </a:rPr>
              <a:t> Nat.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FD84852-0A27-3D40-835F-1C73E3A2D96E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685058" name="Text Box 2"/>
          <p:cNvSpPr txBox="1">
            <a:spLocks noChangeArrowheads="1"/>
          </p:cNvSpPr>
          <p:nvPr/>
        </p:nvSpPr>
        <p:spPr bwMode="auto">
          <a:xfrm>
            <a:off x="328613" y="482600"/>
            <a:ext cx="104775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Note: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69900" y="1504950"/>
            <a:ext cx="82169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A value of type Nat is either Zero, or of the form Succ n where n :: Nat.  That is, Nat contains the following infinite sequence of values:</a:t>
            </a:r>
          </a:p>
        </p:txBody>
      </p:sp>
      <p:sp>
        <p:nvSpPr>
          <p:cNvPr id="685060" name="Text Box 4"/>
          <p:cNvSpPr txBox="1">
            <a:spLocks noChangeArrowheads="1"/>
          </p:cNvSpPr>
          <p:nvPr/>
        </p:nvSpPr>
        <p:spPr bwMode="auto">
          <a:xfrm>
            <a:off x="1677988" y="3382963"/>
            <a:ext cx="920750" cy="493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Zero</a:t>
            </a:r>
          </a:p>
        </p:txBody>
      </p:sp>
      <p:sp>
        <p:nvSpPr>
          <p:cNvPr id="685061" name="Text Box 5"/>
          <p:cNvSpPr txBox="1">
            <a:spLocks noChangeArrowheads="1"/>
          </p:cNvSpPr>
          <p:nvPr/>
        </p:nvSpPr>
        <p:spPr bwMode="auto">
          <a:xfrm>
            <a:off x="1677988" y="4195763"/>
            <a:ext cx="1841500" cy="493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Succ Zero</a:t>
            </a:r>
          </a:p>
        </p:txBody>
      </p:sp>
      <p:sp>
        <p:nvSpPr>
          <p:cNvPr id="685062" name="Text Box 6"/>
          <p:cNvSpPr txBox="1">
            <a:spLocks noChangeArrowheads="1"/>
          </p:cNvSpPr>
          <p:nvPr/>
        </p:nvSpPr>
        <p:spPr bwMode="auto">
          <a:xfrm>
            <a:off x="1677988" y="5008563"/>
            <a:ext cx="3130550" cy="493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Succ (Succ Zero)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617663" y="5746750"/>
            <a:ext cx="266700" cy="609600"/>
            <a:chOff x="1062" y="3676"/>
            <a:chExt cx="168" cy="384"/>
          </a:xfrm>
        </p:grpSpPr>
        <p:sp>
          <p:nvSpPr>
            <p:cNvPr id="27656" name="Text Box 14"/>
            <p:cNvSpPr txBox="1">
              <a:spLocks noChangeArrowheads="1"/>
            </p:cNvSpPr>
            <p:nvPr/>
          </p:nvSpPr>
          <p:spPr bwMode="auto">
            <a:xfrm>
              <a:off x="1062" y="3676"/>
              <a:ext cx="1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sym typeface="Symbol" charset="0"/>
                </a:rPr>
                <a:t></a:t>
              </a:r>
              <a:endParaRPr lang="en-US" sz="1400"/>
            </a:p>
          </p:txBody>
        </p:sp>
        <p:sp>
          <p:nvSpPr>
            <p:cNvPr id="27657" name="Text Box 15"/>
            <p:cNvSpPr txBox="1">
              <a:spLocks noChangeArrowheads="1"/>
            </p:cNvSpPr>
            <p:nvPr/>
          </p:nvSpPr>
          <p:spPr bwMode="auto">
            <a:xfrm>
              <a:off x="1062" y="3772"/>
              <a:ext cx="1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sym typeface="Symbol" charset="0"/>
                </a:rPr>
                <a:t></a:t>
              </a:r>
              <a:endParaRPr lang="en-US" sz="1400"/>
            </a:p>
          </p:txBody>
        </p:sp>
        <p:sp>
          <p:nvSpPr>
            <p:cNvPr id="27658" name="Text Box 16"/>
            <p:cNvSpPr txBox="1">
              <a:spLocks noChangeArrowheads="1"/>
            </p:cNvSpPr>
            <p:nvPr/>
          </p:nvSpPr>
          <p:spPr bwMode="auto">
            <a:xfrm>
              <a:off x="1062" y="3868"/>
              <a:ext cx="1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sym typeface="Symbol" charset="0"/>
                </a:rPr>
                <a:t></a:t>
              </a:r>
              <a:endParaRPr lang="en-US" sz="140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60" grpId="0" animBg="1" autoUpdateAnimBg="0"/>
      <p:bldP spid="685061" grpId="0" animBg="1" autoUpdateAnimBg="0"/>
      <p:bldP spid="685062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28350EE5-47E0-9148-97C1-D60853518B83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07988" y="527050"/>
            <a:ext cx="8156575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We can think of values of type Nat as </a:t>
            </a:r>
            <a:r>
              <a:rPr kumimoji="1" lang="en-US" u="sng"/>
              <a:t>natural numbers</a:t>
            </a:r>
            <a:r>
              <a:rPr kumimoji="1" lang="en-US"/>
              <a:t>, where Zero represents 0, and Succ represents the successor function 1+.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For example, the value</a:t>
            </a:r>
          </a:p>
        </p:txBody>
      </p:sp>
      <p:sp>
        <p:nvSpPr>
          <p:cNvPr id="687129" name="Text Box 25"/>
          <p:cNvSpPr txBox="1">
            <a:spLocks noChangeArrowheads="1"/>
          </p:cNvSpPr>
          <p:nvPr/>
        </p:nvSpPr>
        <p:spPr bwMode="auto">
          <a:xfrm>
            <a:off x="1666875" y="3524250"/>
            <a:ext cx="4419600" cy="493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Succ (Succ (Succ Zero))</a:t>
            </a:r>
          </a:p>
        </p:txBody>
      </p:sp>
      <p:sp>
        <p:nvSpPr>
          <p:cNvPr id="687132" name="Text Box 28"/>
          <p:cNvSpPr txBox="1">
            <a:spLocks noChangeArrowheads="1"/>
          </p:cNvSpPr>
          <p:nvPr/>
        </p:nvSpPr>
        <p:spPr bwMode="auto">
          <a:xfrm>
            <a:off x="777875" y="4564063"/>
            <a:ext cx="4981575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represents the natural number</a:t>
            </a:r>
          </a:p>
        </p:txBody>
      </p:sp>
      <p:grpSp>
        <p:nvGrpSpPr>
          <p:cNvPr id="28677" name="Group 33"/>
          <p:cNvGrpSpPr>
            <a:grpSpLocks/>
          </p:cNvGrpSpPr>
          <p:nvPr/>
        </p:nvGrpSpPr>
        <p:grpSpPr bwMode="auto">
          <a:xfrm>
            <a:off x="1666875" y="5629275"/>
            <a:ext cx="4405313" cy="519113"/>
            <a:chOff x="1086" y="3508"/>
            <a:chExt cx="2775" cy="327"/>
          </a:xfrm>
        </p:grpSpPr>
        <p:sp>
          <p:nvSpPr>
            <p:cNvPr id="687133" name="Text Box 29"/>
            <p:cNvSpPr txBox="1">
              <a:spLocks noChangeArrowheads="1"/>
            </p:cNvSpPr>
            <p:nvPr/>
          </p:nvSpPr>
          <p:spPr bwMode="auto">
            <a:xfrm>
              <a:off x="1086" y="3516"/>
              <a:ext cx="2088" cy="3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11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1 + (1 + (1 + 0))</a:t>
              </a:r>
            </a:p>
          </p:txBody>
        </p:sp>
        <p:sp>
          <p:nvSpPr>
            <p:cNvPr id="687134" name="Text Box 30"/>
            <p:cNvSpPr txBox="1">
              <a:spLocks noChangeArrowheads="1"/>
            </p:cNvSpPr>
            <p:nvPr/>
          </p:nvSpPr>
          <p:spPr bwMode="auto">
            <a:xfrm>
              <a:off x="3629" y="3516"/>
              <a:ext cx="232" cy="3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11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3</a:t>
              </a:r>
            </a:p>
          </p:txBody>
        </p:sp>
        <p:sp>
          <p:nvSpPr>
            <p:cNvPr id="687136" name="Text Box 32"/>
            <p:cNvSpPr txBox="1">
              <a:spLocks noChangeArrowheads="1"/>
            </p:cNvSpPr>
            <p:nvPr/>
          </p:nvSpPr>
          <p:spPr bwMode="auto">
            <a:xfrm>
              <a:off x="3251" y="3508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096EA7B-C6C2-FB43-990A-7B935FB6FDC0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688130" name="Text Box 2"/>
          <p:cNvSpPr txBox="1">
            <a:spLocks noChangeArrowheads="1"/>
          </p:cNvSpPr>
          <p:nvPr/>
        </p:nvSpPr>
        <p:spPr bwMode="auto">
          <a:xfrm>
            <a:off x="315913" y="519113"/>
            <a:ext cx="8118475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Using recursion, it is easy to define functions that convert between values of type Nat and Int:</a:t>
            </a:r>
          </a:p>
        </p:txBody>
      </p:sp>
      <p:sp>
        <p:nvSpPr>
          <p:cNvPr id="688131" name="Text Box 3"/>
          <p:cNvSpPr txBox="1">
            <a:spLocks noChangeArrowheads="1"/>
          </p:cNvSpPr>
          <p:nvPr/>
        </p:nvSpPr>
        <p:spPr bwMode="auto">
          <a:xfrm>
            <a:off x="1284288" y="2276475"/>
            <a:ext cx="6303962" cy="3686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nat2int :: Nat </a:t>
            </a:r>
            <a:r>
              <a:rPr lang="en-US" sz="2400" dirty="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 dirty="0">
                <a:latin typeface="Lucida Sans Typewriter" charset="0"/>
                <a:cs typeface="+mn-cs"/>
              </a:rPr>
              <a:t> </a:t>
            </a:r>
            <a:r>
              <a:rPr lang="en-US" sz="2400" dirty="0" err="1">
                <a:latin typeface="Lucida Sans Typewriter" charset="0"/>
                <a:cs typeface="+mn-cs"/>
              </a:rPr>
              <a:t>Int</a:t>
            </a:r>
            <a:endParaRPr lang="en-US" sz="2400" dirty="0">
              <a:latin typeface="Lucida Sans Typewriter" charset="0"/>
              <a:cs typeface="+mn-cs"/>
            </a:endParaRPr>
          </a:p>
          <a:p>
            <a:pPr>
              <a:lnSpc>
                <a:spcPct val="14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nat2int Zero     = 0</a:t>
            </a:r>
          </a:p>
          <a:p>
            <a:pPr>
              <a:lnSpc>
                <a:spcPct val="14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nat2int (</a:t>
            </a:r>
            <a:r>
              <a:rPr lang="en-US" sz="2400" dirty="0" err="1">
                <a:latin typeface="Lucida Sans Typewriter" charset="0"/>
                <a:cs typeface="+mn-cs"/>
              </a:rPr>
              <a:t>Succ</a:t>
            </a:r>
            <a:r>
              <a:rPr lang="en-US" sz="2400" dirty="0">
                <a:latin typeface="Lucida Sans Typewriter" charset="0"/>
                <a:cs typeface="+mn-cs"/>
              </a:rPr>
              <a:t> n) = 1 + nat2int n</a:t>
            </a:r>
          </a:p>
          <a:p>
            <a:pPr>
              <a:lnSpc>
                <a:spcPct val="140000"/>
              </a:lnSpc>
              <a:defRPr/>
            </a:pPr>
            <a:endParaRPr lang="en-US" sz="2400" dirty="0">
              <a:latin typeface="Lucida Sans Typewriter" charset="0"/>
              <a:cs typeface="+mn-cs"/>
            </a:endParaRPr>
          </a:p>
          <a:p>
            <a:pPr>
              <a:lnSpc>
                <a:spcPct val="14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int2nat :: </a:t>
            </a:r>
            <a:r>
              <a:rPr lang="en-US" sz="2400" dirty="0" err="1">
                <a:latin typeface="Lucida Sans Typewriter" charset="0"/>
                <a:cs typeface="+mn-cs"/>
              </a:rPr>
              <a:t>Int</a:t>
            </a:r>
            <a:r>
              <a:rPr lang="en-US" sz="2400" dirty="0">
                <a:latin typeface="Lucida Sans Typewriter" charset="0"/>
                <a:cs typeface="+mn-cs"/>
              </a:rPr>
              <a:t> </a:t>
            </a:r>
            <a:r>
              <a:rPr lang="en-US" sz="2400" dirty="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 dirty="0">
                <a:latin typeface="Lucida Sans Typewriter" charset="0"/>
                <a:cs typeface="+mn-cs"/>
              </a:rPr>
              <a:t> Nat</a:t>
            </a:r>
          </a:p>
          <a:p>
            <a:pPr>
              <a:lnSpc>
                <a:spcPct val="14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int2nat 0 = Zero</a:t>
            </a:r>
          </a:p>
          <a:p>
            <a:pPr>
              <a:lnSpc>
                <a:spcPct val="14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int2nat n = </a:t>
            </a:r>
            <a:r>
              <a:rPr lang="en-US" sz="2400" dirty="0" err="1">
                <a:latin typeface="Lucida Sans Typewriter" charset="0"/>
                <a:cs typeface="+mn-cs"/>
              </a:rPr>
              <a:t>Succ</a:t>
            </a:r>
            <a:r>
              <a:rPr lang="en-US" sz="2400" dirty="0">
                <a:latin typeface="Lucida Sans Typewriter" charset="0"/>
                <a:cs typeface="+mn-cs"/>
              </a:rPr>
              <a:t> (int2nat (n-1))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D1A3EE6C-3F16-944B-9B92-785C8D51319D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690178" name="Text Box 2"/>
          <p:cNvSpPr txBox="1">
            <a:spLocks noChangeArrowheads="1"/>
          </p:cNvSpPr>
          <p:nvPr/>
        </p:nvSpPr>
        <p:spPr bwMode="auto">
          <a:xfrm>
            <a:off x="365125" y="495300"/>
            <a:ext cx="8085138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Two naturals can be added by converting them to integers, adding, and then converting back:</a:t>
            </a:r>
          </a:p>
        </p:txBody>
      </p:sp>
      <p:sp>
        <p:nvSpPr>
          <p:cNvPr id="690179" name="Text Box 3"/>
          <p:cNvSpPr txBox="1">
            <a:spLocks noChangeArrowheads="1"/>
          </p:cNvSpPr>
          <p:nvPr/>
        </p:nvSpPr>
        <p:spPr bwMode="auto">
          <a:xfrm>
            <a:off x="365125" y="3717925"/>
            <a:ext cx="8085138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However, using recursion the function add can be defined without the need for conversions:</a:t>
            </a:r>
          </a:p>
        </p:txBody>
      </p:sp>
      <p:sp>
        <p:nvSpPr>
          <p:cNvPr id="690180" name="Text Box 4"/>
          <p:cNvSpPr txBox="1">
            <a:spLocks noChangeArrowheads="1"/>
          </p:cNvSpPr>
          <p:nvPr/>
        </p:nvSpPr>
        <p:spPr bwMode="auto">
          <a:xfrm>
            <a:off x="865188" y="2058988"/>
            <a:ext cx="7734300" cy="1041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add :: Nat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Nat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Nat</a:t>
            </a:r>
          </a:p>
          <a:p>
            <a:pPr>
              <a:lnSpc>
                <a:spcPct val="13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add m n = int2nat (nat2int m + nat2int n)</a:t>
            </a:r>
          </a:p>
        </p:txBody>
      </p:sp>
      <p:sp>
        <p:nvSpPr>
          <p:cNvPr id="690181" name="Text Box 5"/>
          <p:cNvSpPr txBox="1">
            <a:spLocks noChangeArrowheads="1"/>
          </p:cNvSpPr>
          <p:nvPr/>
        </p:nvSpPr>
        <p:spPr bwMode="auto">
          <a:xfrm>
            <a:off x="865188" y="5281613"/>
            <a:ext cx="6076950" cy="1041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add Zero     n = n</a:t>
            </a:r>
          </a:p>
          <a:p>
            <a:pPr>
              <a:lnSpc>
                <a:spcPct val="13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add (Succ m) n = Succ (add m n)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ACE88F8D-C056-224D-BAF1-55FB2FCC5CA7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692226" name="Text Box 2"/>
          <p:cNvSpPr txBox="1">
            <a:spLocks noChangeArrowheads="1"/>
          </p:cNvSpPr>
          <p:nvPr/>
        </p:nvSpPr>
        <p:spPr bwMode="auto">
          <a:xfrm>
            <a:off x="352425" y="458788"/>
            <a:ext cx="8085138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For example:</a:t>
            </a:r>
          </a:p>
        </p:txBody>
      </p:sp>
      <p:sp>
        <p:nvSpPr>
          <p:cNvPr id="692227" name="Text Box 3"/>
          <p:cNvSpPr txBox="1">
            <a:spLocks noChangeArrowheads="1"/>
          </p:cNvSpPr>
          <p:nvPr/>
        </p:nvSpPr>
        <p:spPr bwMode="auto">
          <a:xfrm>
            <a:off x="1708150" y="1427163"/>
            <a:ext cx="6445250" cy="4206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add (Succ (Succ Zero)) (Succ Zero)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63638" y="1746250"/>
            <a:ext cx="6989762" cy="858838"/>
            <a:chOff x="795" y="1054"/>
            <a:chExt cx="4403" cy="541"/>
          </a:xfrm>
        </p:grpSpPr>
        <p:sp>
          <p:nvSpPr>
            <p:cNvPr id="692229" name="Text Box 5"/>
            <p:cNvSpPr txBox="1">
              <a:spLocks noChangeArrowheads="1"/>
            </p:cNvSpPr>
            <p:nvPr/>
          </p:nvSpPr>
          <p:spPr bwMode="auto">
            <a:xfrm>
              <a:off x="1138" y="1330"/>
              <a:ext cx="4060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Succ (add (Succ Zero) (Succ Zero))</a:t>
              </a:r>
            </a:p>
          </p:txBody>
        </p:sp>
        <p:sp>
          <p:nvSpPr>
            <p:cNvPr id="692230" name="Text Box 6"/>
            <p:cNvSpPr txBox="1">
              <a:spLocks noChangeArrowheads="1"/>
            </p:cNvSpPr>
            <p:nvPr/>
          </p:nvSpPr>
          <p:spPr bwMode="auto">
            <a:xfrm>
              <a:off x="795" y="1054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63638" y="2501900"/>
            <a:ext cx="6805612" cy="862013"/>
            <a:chOff x="795" y="1530"/>
            <a:chExt cx="4287" cy="543"/>
          </a:xfrm>
        </p:grpSpPr>
        <p:sp>
          <p:nvSpPr>
            <p:cNvPr id="692232" name="Text Box 8"/>
            <p:cNvSpPr txBox="1">
              <a:spLocks noChangeArrowheads="1"/>
            </p:cNvSpPr>
            <p:nvPr/>
          </p:nvSpPr>
          <p:spPr bwMode="auto">
            <a:xfrm>
              <a:off x="1138" y="1808"/>
              <a:ext cx="3944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Succ (Succ (add Zero (Succ Zero))</a:t>
              </a:r>
            </a:p>
          </p:txBody>
        </p:sp>
        <p:sp>
          <p:nvSpPr>
            <p:cNvPr id="692233" name="Text Box 9"/>
            <p:cNvSpPr txBox="1">
              <a:spLocks noChangeArrowheads="1"/>
            </p:cNvSpPr>
            <p:nvPr/>
          </p:nvSpPr>
          <p:spPr bwMode="auto">
            <a:xfrm>
              <a:off x="795" y="1530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63638" y="3257550"/>
            <a:ext cx="4964112" cy="865188"/>
            <a:chOff x="795" y="2006"/>
            <a:chExt cx="3127" cy="545"/>
          </a:xfrm>
        </p:grpSpPr>
        <p:sp>
          <p:nvSpPr>
            <p:cNvPr id="692235" name="Text Box 11"/>
            <p:cNvSpPr txBox="1">
              <a:spLocks noChangeArrowheads="1"/>
            </p:cNvSpPr>
            <p:nvPr/>
          </p:nvSpPr>
          <p:spPr bwMode="auto">
            <a:xfrm>
              <a:off x="1138" y="2286"/>
              <a:ext cx="2784" cy="2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Succ (Succ (Succ Zero))</a:t>
              </a:r>
            </a:p>
          </p:txBody>
        </p:sp>
        <p:sp>
          <p:nvSpPr>
            <p:cNvPr id="692236" name="Text Box 12"/>
            <p:cNvSpPr txBox="1">
              <a:spLocks noChangeArrowheads="1"/>
            </p:cNvSpPr>
            <p:nvPr/>
          </p:nvSpPr>
          <p:spPr bwMode="auto">
            <a:xfrm>
              <a:off x="795" y="2006"/>
              <a:ext cx="27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cs typeface="+mn-cs"/>
                </a:rPr>
                <a:t>=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352425" y="4492625"/>
            <a:ext cx="8359775" cy="2030413"/>
            <a:chOff x="222" y="2830"/>
            <a:chExt cx="5266" cy="1279"/>
          </a:xfrm>
        </p:grpSpPr>
        <p:sp>
          <p:nvSpPr>
            <p:cNvPr id="692240" name="Text Box 16"/>
            <p:cNvSpPr txBox="1">
              <a:spLocks noChangeArrowheads="1"/>
            </p:cNvSpPr>
            <p:nvPr/>
          </p:nvSpPr>
          <p:spPr bwMode="auto">
            <a:xfrm>
              <a:off x="222" y="2830"/>
              <a:ext cx="660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Note:</a:t>
              </a:r>
            </a:p>
          </p:txBody>
        </p:sp>
        <p:sp>
          <p:nvSpPr>
            <p:cNvPr id="31753" name="Rectangle 17"/>
            <p:cNvSpPr>
              <a:spLocks noChangeArrowheads="1"/>
            </p:cNvSpPr>
            <p:nvPr/>
          </p:nvSpPr>
          <p:spPr bwMode="auto">
            <a:xfrm>
              <a:off x="312" y="3443"/>
              <a:ext cx="5176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accent2"/>
                </a:buClr>
                <a:buFont typeface="Monotype Sorts" charset="0"/>
                <a:buChar char="z"/>
              </a:pPr>
              <a:r>
                <a:rPr kumimoji="1" lang="en-US"/>
                <a:t>The recursive definition for add corresponds to the laws 0+n = n and (1+m)+n = 1+(m+n).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F75B824E-CE6F-B04A-90AB-30538109D0A9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Arithmetic Expressions</a:t>
            </a:r>
          </a:p>
        </p:txBody>
      </p:sp>
      <p:sp>
        <p:nvSpPr>
          <p:cNvPr id="707587" name="Text Box 3"/>
          <p:cNvSpPr txBox="1">
            <a:spLocks noChangeArrowheads="1"/>
          </p:cNvSpPr>
          <p:nvPr/>
        </p:nvSpPr>
        <p:spPr bwMode="auto">
          <a:xfrm>
            <a:off x="381000" y="1671638"/>
            <a:ext cx="8318500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Consider a simple form of </a:t>
            </a:r>
            <a:r>
              <a:rPr lang="en-US" u="sng">
                <a:cs typeface="+mn-cs"/>
              </a:rPr>
              <a:t>expressions</a:t>
            </a:r>
            <a:r>
              <a:rPr lang="en-US">
                <a:cs typeface="+mn-cs"/>
              </a:rPr>
              <a:t> built up from integers using addition and multiplication.</a:t>
            </a:r>
          </a:p>
        </p:txBody>
      </p:sp>
      <p:grpSp>
        <p:nvGrpSpPr>
          <p:cNvPr id="32772" name="Group 25"/>
          <p:cNvGrpSpPr>
            <a:grpSpLocks/>
          </p:cNvGrpSpPr>
          <p:nvPr/>
        </p:nvGrpSpPr>
        <p:grpSpPr bwMode="auto">
          <a:xfrm>
            <a:off x="3119438" y="3478213"/>
            <a:ext cx="2905125" cy="2441575"/>
            <a:chOff x="3649" y="2160"/>
            <a:chExt cx="1830" cy="1538"/>
          </a:xfrm>
        </p:grpSpPr>
        <p:sp>
          <p:nvSpPr>
            <p:cNvPr id="707610" name="Text Box 26"/>
            <p:cNvSpPr txBox="1">
              <a:spLocks noChangeArrowheads="1"/>
            </p:cNvSpPr>
            <p:nvPr/>
          </p:nvSpPr>
          <p:spPr bwMode="auto">
            <a:xfrm>
              <a:off x="3649" y="2786"/>
              <a:ext cx="232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1</a:t>
              </a:r>
            </a:p>
          </p:txBody>
        </p:sp>
        <p:sp>
          <p:nvSpPr>
            <p:cNvPr id="707611" name="Text Box 27"/>
            <p:cNvSpPr txBox="1">
              <a:spLocks noChangeArrowheads="1"/>
            </p:cNvSpPr>
            <p:nvPr/>
          </p:nvSpPr>
          <p:spPr bwMode="auto">
            <a:xfrm>
              <a:off x="4165" y="2160"/>
              <a:ext cx="232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+</a:t>
              </a:r>
            </a:p>
          </p:txBody>
        </p:sp>
        <p:sp>
          <p:nvSpPr>
            <p:cNvPr id="32775" name="Text Box 28"/>
            <p:cNvSpPr txBox="1">
              <a:spLocks noChangeArrowheads="1"/>
            </p:cNvSpPr>
            <p:nvPr/>
          </p:nvSpPr>
          <p:spPr bwMode="auto">
            <a:xfrm>
              <a:off x="4713" y="2786"/>
              <a:ext cx="212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latin typeface="Lucida Sans Typewriter" charset="0"/>
                  <a:sym typeface="Symbol" charset="0"/>
                </a:rPr>
                <a:t></a:t>
              </a:r>
            </a:p>
          </p:txBody>
        </p:sp>
        <p:sp>
          <p:nvSpPr>
            <p:cNvPr id="707613" name="Text Box 29"/>
            <p:cNvSpPr txBox="1">
              <a:spLocks noChangeArrowheads="1"/>
            </p:cNvSpPr>
            <p:nvPr/>
          </p:nvSpPr>
          <p:spPr bwMode="auto">
            <a:xfrm>
              <a:off x="5247" y="3410"/>
              <a:ext cx="232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3</a:t>
              </a:r>
            </a:p>
          </p:txBody>
        </p:sp>
        <p:sp>
          <p:nvSpPr>
            <p:cNvPr id="707614" name="Text Box 30"/>
            <p:cNvSpPr txBox="1">
              <a:spLocks noChangeArrowheads="1"/>
            </p:cNvSpPr>
            <p:nvPr/>
          </p:nvSpPr>
          <p:spPr bwMode="auto">
            <a:xfrm>
              <a:off x="4165" y="3410"/>
              <a:ext cx="232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2</a:t>
              </a:r>
            </a:p>
          </p:txBody>
        </p:sp>
        <p:sp>
          <p:nvSpPr>
            <p:cNvPr id="707615" name="Line 31"/>
            <p:cNvSpPr>
              <a:spLocks noChangeShapeType="1"/>
            </p:cNvSpPr>
            <p:nvPr/>
          </p:nvSpPr>
          <p:spPr bwMode="auto">
            <a:xfrm flipH="1">
              <a:off x="3882" y="2493"/>
              <a:ext cx="272" cy="26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07616" name="Line 32"/>
            <p:cNvSpPr>
              <a:spLocks noChangeShapeType="1"/>
            </p:cNvSpPr>
            <p:nvPr/>
          </p:nvSpPr>
          <p:spPr bwMode="auto">
            <a:xfrm flipH="1">
              <a:off x="4407" y="3112"/>
              <a:ext cx="272" cy="26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07617" name="Line 33"/>
            <p:cNvSpPr>
              <a:spLocks noChangeShapeType="1"/>
            </p:cNvSpPr>
            <p:nvPr/>
          </p:nvSpPr>
          <p:spPr bwMode="auto">
            <a:xfrm>
              <a:off x="4415" y="2488"/>
              <a:ext cx="272" cy="26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07618" name="Line 34"/>
            <p:cNvSpPr>
              <a:spLocks noChangeShapeType="1"/>
            </p:cNvSpPr>
            <p:nvPr/>
          </p:nvSpPr>
          <p:spPr bwMode="auto">
            <a:xfrm>
              <a:off x="4947" y="3106"/>
              <a:ext cx="272" cy="26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CA9CE5F-6AB2-B348-BFBC-273D81A2AECE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708610" name="Text Box 2"/>
          <p:cNvSpPr txBox="1">
            <a:spLocks noChangeArrowheads="1"/>
          </p:cNvSpPr>
          <p:nvPr/>
        </p:nvSpPr>
        <p:spPr bwMode="auto">
          <a:xfrm>
            <a:off x="314325" y="482600"/>
            <a:ext cx="8085138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Using recursion, a suitable new type to represent such expressions can be declared by:</a:t>
            </a:r>
          </a:p>
        </p:txBody>
      </p:sp>
      <p:sp>
        <p:nvSpPr>
          <p:cNvPr id="708611" name="Text Box 3"/>
          <p:cNvSpPr txBox="1">
            <a:spLocks noChangeArrowheads="1"/>
          </p:cNvSpPr>
          <p:nvPr/>
        </p:nvSpPr>
        <p:spPr bwMode="auto">
          <a:xfrm>
            <a:off x="314325" y="3994150"/>
            <a:ext cx="8085138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For example, the expression on the previous slide would be represented as follows:</a:t>
            </a:r>
          </a:p>
        </p:txBody>
      </p:sp>
      <p:sp>
        <p:nvSpPr>
          <p:cNvPr id="708612" name="Text Box 4"/>
          <p:cNvSpPr txBox="1">
            <a:spLocks noChangeArrowheads="1"/>
          </p:cNvSpPr>
          <p:nvPr/>
        </p:nvSpPr>
        <p:spPr bwMode="auto">
          <a:xfrm>
            <a:off x="1670050" y="2062163"/>
            <a:ext cx="4787900" cy="12969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data Expr = Val Int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          | Add Expr Expr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          | Mul Expr Expr</a:t>
            </a:r>
          </a:p>
        </p:txBody>
      </p:sp>
      <p:sp>
        <p:nvSpPr>
          <p:cNvPr id="708614" name="Text Box 6"/>
          <p:cNvSpPr txBox="1">
            <a:spLocks noChangeArrowheads="1"/>
          </p:cNvSpPr>
          <p:nvPr/>
        </p:nvSpPr>
        <p:spPr bwMode="auto">
          <a:xfrm>
            <a:off x="1670050" y="5575300"/>
            <a:ext cx="6261100" cy="493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Add (Val 1) (Mul (Val 2) (Val 3))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5EE633E-1D6D-CB4B-A30D-5EE721A82DDA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Type Declarations</a:t>
            </a:r>
          </a:p>
        </p:txBody>
      </p:sp>
      <p:sp>
        <p:nvSpPr>
          <p:cNvPr id="654339" name="Text Box 3"/>
          <p:cNvSpPr txBox="1">
            <a:spLocks noChangeArrowheads="1"/>
          </p:cNvSpPr>
          <p:nvPr/>
        </p:nvSpPr>
        <p:spPr bwMode="auto">
          <a:xfrm>
            <a:off x="450850" y="1633538"/>
            <a:ext cx="8224838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In Haskell, a new name for an existing type can be defined using a </a:t>
            </a:r>
            <a:r>
              <a:rPr lang="en-US" u="sng">
                <a:cs typeface="+mn-cs"/>
              </a:rPr>
              <a:t>type declaration</a:t>
            </a:r>
            <a:r>
              <a:rPr lang="en-US">
                <a:cs typeface="+mn-cs"/>
              </a:rPr>
              <a:t>.</a:t>
            </a:r>
          </a:p>
        </p:txBody>
      </p:sp>
      <p:sp>
        <p:nvSpPr>
          <p:cNvPr id="654340" name="Text Box 4"/>
          <p:cNvSpPr txBox="1">
            <a:spLocks noChangeArrowheads="1"/>
          </p:cNvSpPr>
          <p:nvPr/>
        </p:nvSpPr>
        <p:spPr bwMode="auto">
          <a:xfrm>
            <a:off x="1533525" y="3646488"/>
            <a:ext cx="3867150" cy="493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type String = [Char]</a:t>
            </a:r>
          </a:p>
        </p:txBody>
      </p:sp>
      <p:sp>
        <p:nvSpPr>
          <p:cNvPr id="654341" name="AutoShape 5"/>
          <p:cNvSpPr>
            <a:spLocks noChangeArrowheads="1"/>
          </p:cNvSpPr>
          <p:nvPr/>
        </p:nvSpPr>
        <p:spPr bwMode="auto">
          <a:xfrm>
            <a:off x="609600" y="5292725"/>
            <a:ext cx="6988175" cy="566738"/>
          </a:xfrm>
          <a:prstGeom prst="wedgeRoundRectCallout">
            <a:avLst>
              <a:gd name="adj1" fmla="val -21468"/>
              <a:gd name="adj2" fmla="val -152523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String is a synonym for the type [Char].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CBE779D-DF0D-A24B-8AFD-FB74A91EFC5D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704514" name="Text Box 2"/>
          <p:cNvSpPr txBox="1">
            <a:spLocks noChangeArrowheads="1"/>
          </p:cNvSpPr>
          <p:nvPr/>
        </p:nvSpPr>
        <p:spPr bwMode="auto">
          <a:xfrm>
            <a:off x="328613" y="481013"/>
            <a:ext cx="8085137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Using recursion, it is now easy to define functions that process expressions.  For example:</a:t>
            </a:r>
          </a:p>
        </p:txBody>
      </p:sp>
      <p:sp>
        <p:nvSpPr>
          <p:cNvPr id="704515" name="Text Box 3"/>
          <p:cNvSpPr txBox="1">
            <a:spLocks noChangeArrowheads="1"/>
          </p:cNvSpPr>
          <p:nvPr/>
        </p:nvSpPr>
        <p:spPr bwMode="auto">
          <a:xfrm>
            <a:off x="1231900" y="1881188"/>
            <a:ext cx="6629400" cy="4364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size :: Expr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Int</a:t>
            </a:r>
          </a:p>
          <a:p>
            <a:pPr>
              <a:lnSpc>
                <a:spcPct val="13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size (Val n)   = 1</a:t>
            </a:r>
          </a:p>
          <a:p>
            <a:pPr>
              <a:lnSpc>
                <a:spcPct val="13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size (Add x y) = size x + size y</a:t>
            </a:r>
          </a:p>
          <a:p>
            <a:pPr>
              <a:lnSpc>
                <a:spcPct val="13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size (Mul x y) = size x + size y </a:t>
            </a:r>
          </a:p>
          <a:p>
            <a:pPr>
              <a:lnSpc>
                <a:spcPct val="130000"/>
              </a:lnSpc>
              <a:defRPr/>
            </a:pPr>
            <a:endParaRPr lang="en-US" sz="2400">
              <a:latin typeface="Lucida Sans Typewriter" charset="0"/>
              <a:cs typeface="+mn-cs"/>
            </a:endParaRPr>
          </a:p>
          <a:p>
            <a:pPr>
              <a:lnSpc>
                <a:spcPct val="13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eval :: Expr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Int</a:t>
            </a:r>
          </a:p>
          <a:p>
            <a:pPr>
              <a:lnSpc>
                <a:spcPct val="13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eval (Val n)   = n</a:t>
            </a:r>
          </a:p>
          <a:p>
            <a:pPr>
              <a:lnSpc>
                <a:spcPct val="13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eval (Add x y) = eval x + eval y</a:t>
            </a:r>
          </a:p>
          <a:p>
            <a:pPr>
              <a:lnSpc>
                <a:spcPct val="13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eval (Mul x y) = eval x * eval 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9E938D7-C042-284D-BA4C-C23E61132D7C}" type="slidenum">
              <a:rPr lang="en-US" sz="1400"/>
              <a:pPr/>
              <a:t>20</a:t>
            </a:fld>
            <a:endParaRPr lang="en-US" sz="1400"/>
          </a:p>
        </p:txBody>
      </p:sp>
      <p:sp>
        <p:nvSpPr>
          <p:cNvPr id="705538" name="Text Box 2"/>
          <p:cNvSpPr txBox="1">
            <a:spLocks noChangeArrowheads="1"/>
          </p:cNvSpPr>
          <p:nvPr/>
        </p:nvSpPr>
        <p:spPr bwMode="auto">
          <a:xfrm>
            <a:off x="292100" y="407988"/>
            <a:ext cx="1047750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Note: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95288" y="1306513"/>
            <a:ext cx="80565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The three constructors have types:</a:t>
            </a:r>
          </a:p>
        </p:txBody>
      </p:sp>
      <p:sp>
        <p:nvSpPr>
          <p:cNvPr id="705540" name="Text Box 4"/>
          <p:cNvSpPr txBox="1">
            <a:spLocks noChangeArrowheads="1"/>
          </p:cNvSpPr>
          <p:nvPr/>
        </p:nvSpPr>
        <p:spPr bwMode="auto">
          <a:xfrm>
            <a:off x="1693863" y="2335213"/>
            <a:ext cx="5019675" cy="12969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Val :: Int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Expr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Add :: Expr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Expr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Expr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Mul :: Expr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Expr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Expr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95288" y="4013200"/>
            <a:ext cx="8043862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Many functions on expressions can be defined by replacing the constructors by other functions using a suitable </a:t>
            </a:r>
            <a:r>
              <a:rPr kumimoji="1" lang="en-US" u="sng"/>
              <a:t>fold</a:t>
            </a:r>
            <a:r>
              <a:rPr kumimoji="1" lang="en-US"/>
              <a:t> function.  For example:</a:t>
            </a:r>
          </a:p>
        </p:txBody>
      </p:sp>
      <p:sp>
        <p:nvSpPr>
          <p:cNvPr id="705542" name="Text Box 6"/>
          <p:cNvSpPr txBox="1">
            <a:spLocks noChangeArrowheads="1"/>
          </p:cNvSpPr>
          <p:nvPr/>
        </p:nvSpPr>
        <p:spPr bwMode="auto">
          <a:xfrm>
            <a:off x="1693863" y="5848350"/>
            <a:ext cx="4449762" cy="493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eval = folde id (+) (*)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D5E2B79-41EB-C940-A4FE-DCDE691DA8FA}" type="slidenum">
              <a:rPr lang="en-US" sz="1400"/>
              <a:pPr/>
              <a:t>21</a:t>
            </a:fld>
            <a:endParaRPr lang="en-US" sz="140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Binary Trees</a:t>
            </a:r>
          </a:p>
        </p:txBody>
      </p:sp>
      <p:sp>
        <p:nvSpPr>
          <p:cNvPr id="694275" name="Text Box 3"/>
          <p:cNvSpPr txBox="1">
            <a:spLocks noChangeArrowheads="1"/>
          </p:cNvSpPr>
          <p:nvPr/>
        </p:nvSpPr>
        <p:spPr bwMode="auto">
          <a:xfrm>
            <a:off x="427038" y="1706563"/>
            <a:ext cx="8193087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In computing, it is often useful to store data in a two-way branching structure or </a:t>
            </a:r>
            <a:r>
              <a:rPr lang="en-US" u="sng">
                <a:cs typeface="+mn-cs"/>
              </a:rPr>
              <a:t>binary tree</a:t>
            </a:r>
            <a:r>
              <a:rPr lang="en-US">
                <a:cs typeface="+mn-cs"/>
              </a:rPr>
              <a:t>.</a:t>
            </a:r>
          </a:p>
        </p:txBody>
      </p:sp>
      <p:grpSp>
        <p:nvGrpSpPr>
          <p:cNvPr id="37892" name="Group 34"/>
          <p:cNvGrpSpPr>
            <a:grpSpLocks/>
          </p:cNvGrpSpPr>
          <p:nvPr/>
        </p:nvGrpSpPr>
        <p:grpSpPr bwMode="auto">
          <a:xfrm>
            <a:off x="2058988" y="3440113"/>
            <a:ext cx="4703762" cy="2655887"/>
            <a:chOff x="887" y="2027"/>
            <a:chExt cx="2963" cy="1673"/>
          </a:xfrm>
        </p:grpSpPr>
        <p:sp>
          <p:nvSpPr>
            <p:cNvPr id="694290" name="Text Box 18"/>
            <p:cNvSpPr txBox="1">
              <a:spLocks noChangeArrowheads="1"/>
            </p:cNvSpPr>
            <p:nvPr/>
          </p:nvSpPr>
          <p:spPr bwMode="auto">
            <a:xfrm>
              <a:off x="2248" y="2027"/>
              <a:ext cx="232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5</a:t>
              </a:r>
            </a:p>
          </p:txBody>
        </p:sp>
        <p:sp>
          <p:nvSpPr>
            <p:cNvPr id="694291" name="Text Box 19"/>
            <p:cNvSpPr txBox="1">
              <a:spLocks noChangeArrowheads="1"/>
            </p:cNvSpPr>
            <p:nvPr/>
          </p:nvSpPr>
          <p:spPr bwMode="auto">
            <a:xfrm>
              <a:off x="3074" y="2786"/>
              <a:ext cx="232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400">
                  <a:latin typeface="Lucida Sans Typewriter" charset="0"/>
                  <a:cs typeface="+mn-cs"/>
                  <a:sym typeface="Symbol" charset="0"/>
                </a:rPr>
                <a:t>7</a:t>
              </a:r>
            </a:p>
          </p:txBody>
        </p:sp>
        <p:sp>
          <p:nvSpPr>
            <p:cNvPr id="694292" name="Text Box 20"/>
            <p:cNvSpPr txBox="1">
              <a:spLocks noChangeArrowheads="1"/>
            </p:cNvSpPr>
            <p:nvPr/>
          </p:nvSpPr>
          <p:spPr bwMode="auto">
            <a:xfrm>
              <a:off x="3618" y="3410"/>
              <a:ext cx="232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9</a:t>
              </a:r>
            </a:p>
          </p:txBody>
        </p:sp>
        <p:sp>
          <p:nvSpPr>
            <p:cNvPr id="694293" name="Text Box 21"/>
            <p:cNvSpPr txBox="1">
              <a:spLocks noChangeArrowheads="1"/>
            </p:cNvSpPr>
            <p:nvPr/>
          </p:nvSpPr>
          <p:spPr bwMode="auto">
            <a:xfrm>
              <a:off x="2536" y="3410"/>
              <a:ext cx="232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6</a:t>
              </a:r>
            </a:p>
          </p:txBody>
        </p:sp>
        <p:sp>
          <p:nvSpPr>
            <p:cNvPr id="694295" name="Line 23"/>
            <p:cNvSpPr>
              <a:spLocks noChangeShapeType="1"/>
            </p:cNvSpPr>
            <p:nvPr/>
          </p:nvSpPr>
          <p:spPr bwMode="auto">
            <a:xfrm flipH="1">
              <a:off x="2778" y="3112"/>
              <a:ext cx="272" cy="26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94296" name="Line 24"/>
            <p:cNvSpPr>
              <a:spLocks noChangeShapeType="1"/>
            </p:cNvSpPr>
            <p:nvPr/>
          </p:nvSpPr>
          <p:spPr bwMode="auto">
            <a:xfrm>
              <a:off x="2490" y="2364"/>
              <a:ext cx="568" cy="39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94297" name="Line 25"/>
            <p:cNvSpPr>
              <a:spLocks noChangeShapeType="1"/>
            </p:cNvSpPr>
            <p:nvPr/>
          </p:nvSpPr>
          <p:spPr bwMode="auto">
            <a:xfrm>
              <a:off x="3318" y="3106"/>
              <a:ext cx="272" cy="26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94298" name="Text Box 26"/>
            <p:cNvSpPr txBox="1">
              <a:spLocks noChangeArrowheads="1"/>
            </p:cNvSpPr>
            <p:nvPr/>
          </p:nvSpPr>
          <p:spPr bwMode="auto">
            <a:xfrm>
              <a:off x="1425" y="2788"/>
              <a:ext cx="232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400">
                  <a:latin typeface="Lucida Sans Typewriter" charset="0"/>
                  <a:cs typeface="+mn-cs"/>
                  <a:sym typeface="Symbol" charset="0"/>
                </a:rPr>
                <a:t>3</a:t>
              </a:r>
            </a:p>
          </p:txBody>
        </p:sp>
        <p:sp>
          <p:nvSpPr>
            <p:cNvPr id="694299" name="Text Box 27"/>
            <p:cNvSpPr txBox="1">
              <a:spLocks noChangeArrowheads="1"/>
            </p:cNvSpPr>
            <p:nvPr/>
          </p:nvSpPr>
          <p:spPr bwMode="auto">
            <a:xfrm>
              <a:off x="1969" y="3412"/>
              <a:ext cx="232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4</a:t>
              </a:r>
            </a:p>
          </p:txBody>
        </p:sp>
        <p:sp>
          <p:nvSpPr>
            <p:cNvPr id="694300" name="Text Box 28"/>
            <p:cNvSpPr txBox="1">
              <a:spLocks noChangeArrowheads="1"/>
            </p:cNvSpPr>
            <p:nvPr/>
          </p:nvSpPr>
          <p:spPr bwMode="auto">
            <a:xfrm>
              <a:off x="887" y="3412"/>
              <a:ext cx="232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400">
                  <a:latin typeface="Lucida Sans Typewriter" charset="0"/>
                  <a:cs typeface="+mn-cs"/>
                </a:rPr>
                <a:t>1</a:t>
              </a:r>
            </a:p>
          </p:txBody>
        </p:sp>
        <p:sp>
          <p:nvSpPr>
            <p:cNvPr id="694301" name="Line 29"/>
            <p:cNvSpPr>
              <a:spLocks noChangeShapeType="1"/>
            </p:cNvSpPr>
            <p:nvPr/>
          </p:nvSpPr>
          <p:spPr bwMode="auto">
            <a:xfrm flipH="1">
              <a:off x="1129" y="3114"/>
              <a:ext cx="272" cy="26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94302" name="Line 30"/>
            <p:cNvSpPr>
              <a:spLocks noChangeShapeType="1"/>
            </p:cNvSpPr>
            <p:nvPr/>
          </p:nvSpPr>
          <p:spPr bwMode="auto">
            <a:xfrm>
              <a:off x="1669" y="3108"/>
              <a:ext cx="272" cy="26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94305" name="Line 33"/>
            <p:cNvSpPr>
              <a:spLocks noChangeShapeType="1"/>
            </p:cNvSpPr>
            <p:nvPr/>
          </p:nvSpPr>
          <p:spPr bwMode="auto">
            <a:xfrm flipH="1">
              <a:off x="1651" y="2361"/>
              <a:ext cx="568" cy="39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sm" len="med"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1A24358-F915-9B47-887B-B55ACD1C303C}" type="slidenum">
              <a:rPr lang="en-US" sz="1400"/>
              <a:pPr/>
              <a:t>22</a:t>
            </a:fld>
            <a:endParaRPr lang="en-US" sz="1400"/>
          </a:p>
        </p:txBody>
      </p:sp>
      <p:sp>
        <p:nvSpPr>
          <p:cNvPr id="696322" name="Text Box 2"/>
          <p:cNvSpPr txBox="1">
            <a:spLocks noChangeArrowheads="1"/>
          </p:cNvSpPr>
          <p:nvPr/>
        </p:nvSpPr>
        <p:spPr bwMode="auto">
          <a:xfrm>
            <a:off x="315913" y="554038"/>
            <a:ext cx="8085137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Using recursion, a suitable new type to represent such binary trees can be declared by:</a:t>
            </a:r>
          </a:p>
        </p:txBody>
      </p:sp>
      <p:sp>
        <p:nvSpPr>
          <p:cNvPr id="696323" name="Text Box 3"/>
          <p:cNvSpPr txBox="1">
            <a:spLocks noChangeArrowheads="1"/>
          </p:cNvSpPr>
          <p:nvPr/>
        </p:nvSpPr>
        <p:spPr bwMode="auto">
          <a:xfrm>
            <a:off x="315913" y="3505200"/>
            <a:ext cx="8085137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For example, the tree on the previous slide would be represented as follows:</a:t>
            </a:r>
          </a:p>
        </p:txBody>
      </p:sp>
      <p:sp>
        <p:nvSpPr>
          <p:cNvPr id="696324" name="Text Box 4"/>
          <p:cNvSpPr txBox="1">
            <a:spLocks noChangeArrowheads="1"/>
          </p:cNvSpPr>
          <p:nvPr/>
        </p:nvSpPr>
        <p:spPr bwMode="auto">
          <a:xfrm>
            <a:off x="969963" y="2001838"/>
            <a:ext cx="7231062" cy="898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data Tree a = Leaf a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            | Node (Tree a) a (Tree a)</a:t>
            </a:r>
          </a:p>
        </p:txBody>
      </p:sp>
      <p:sp>
        <p:nvSpPr>
          <p:cNvPr id="696325" name="Text Box 5"/>
          <p:cNvSpPr txBox="1">
            <a:spLocks noChangeArrowheads="1"/>
          </p:cNvSpPr>
          <p:nvPr/>
        </p:nvSpPr>
        <p:spPr bwMode="auto">
          <a:xfrm>
            <a:off x="969963" y="5002213"/>
            <a:ext cx="7231062" cy="13065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t :: Tree Int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t = Node (Node (Leaf 1) 3 (Leaf 4)) 5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         (Node (Leaf 6) 7 (Leaf 9))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FB6267D3-29A7-EB43-BBF1-47A830F0B1F2}" type="slidenum">
              <a:rPr lang="en-US" sz="1400"/>
              <a:pPr/>
              <a:t>23</a:t>
            </a:fld>
            <a:endParaRPr lang="en-US" sz="1400"/>
          </a:p>
        </p:txBody>
      </p:sp>
      <p:sp>
        <p:nvSpPr>
          <p:cNvPr id="714754" name="Text Box 2"/>
          <p:cNvSpPr txBox="1">
            <a:spLocks noChangeArrowheads="1"/>
          </p:cNvSpPr>
          <p:nvPr/>
        </p:nvSpPr>
        <p:spPr bwMode="auto">
          <a:xfrm>
            <a:off x="255588" y="496888"/>
            <a:ext cx="8724900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We can now define a function that decides if a given value occurs in a binary tree:</a:t>
            </a:r>
          </a:p>
        </p:txBody>
      </p:sp>
      <p:sp>
        <p:nvSpPr>
          <p:cNvPr id="714756" name="Text Box 4"/>
          <p:cNvSpPr txBox="1">
            <a:spLocks noChangeArrowheads="1"/>
          </p:cNvSpPr>
          <p:nvPr/>
        </p:nvSpPr>
        <p:spPr bwMode="auto">
          <a:xfrm>
            <a:off x="674688" y="1993900"/>
            <a:ext cx="7046912" cy="2295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occurs :: Ord a </a:t>
            </a:r>
            <a:r>
              <a:rPr lang="en-US" sz="2400">
                <a:latin typeface="Lucida Sans Typewriter" pitchFamily="-1" charset="0"/>
                <a:ea typeface="ＭＳ Ｐゴシック" pitchFamily="-1" charset="-128"/>
                <a:cs typeface="ＭＳ Ｐゴシック" pitchFamily="-1" charset="-128"/>
                <a:sym typeface="Symbol" pitchFamily="-1" charset="2"/>
              </a:rPr>
              <a:t></a:t>
            </a:r>
            <a:r>
              <a:rPr lang="en-US" sz="2400">
                <a:latin typeface="Lucida Sans Typewriter" charset="0"/>
                <a:cs typeface="+mn-cs"/>
              </a:rPr>
              <a:t> a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Tree a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Bool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occurs x (Leaf y)     = x == y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occurs x (Node l y r) = x == y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                        || occurs x l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                        || occurs x r</a:t>
            </a:r>
          </a:p>
        </p:txBody>
      </p:sp>
      <p:sp>
        <p:nvSpPr>
          <p:cNvPr id="714758" name="Text Box 6"/>
          <p:cNvSpPr txBox="1">
            <a:spLocks noChangeArrowheads="1"/>
          </p:cNvSpPr>
          <p:nvPr/>
        </p:nvSpPr>
        <p:spPr bwMode="auto">
          <a:xfrm>
            <a:off x="371475" y="5116513"/>
            <a:ext cx="8455025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But… in the worst case, when the value does not occur, this function traverses the entire tree.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A31C2F0-FC69-EF44-A474-1197A8341E9E}" type="slidenum">
              <a:rPr lang="en-US" sz="1400"/>
              <a:pPr/>
              <a:t>24</a:t>
            </a:fld>
            <a:endParaRPr lang="en-US" sz="1400"/>
          </a:p>
        </p:txBody>
      </p:sp>
      <p:sp>
        <p:nvSpPr>
          <p:cNvPr id="699394" name="Text Box 2"/>
          <p:cNvSpPr txBox="1">
            <a:spLocks noChangeArrowheads="1"/>
          </p:cNvSpPr>
          <p:nvPr/>
        </p:nvSpPr>
        <p:spPr bwMode="auto">
          <a:xfrm>
            <a:off x="279400" y="485775"/>
            <a:ext cx="8480425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Now consider the function </a:t>
            </a:r>
            <a:r>
              <a:rPr lang="en-US" u="sng">
                <a:cs typeface="+mn-cs"/>
              </a:rPr>
              <a:t>flatten</a:t>
            </a:r>
            <a:r>
              <a:rPr lang="en-US">
                <a:cs typeface="+mn-cs"/>
              </a:rPr>
              <a:t> that returns the list of all the values contained in a tree:</a:t>
            </a:r>
          </a:p>
        </p:txBody>
      </p:sp>
      <p:sp>
        <p:nvSpPr>
          <p:cNvPr id="699397" name="Text Box 5"/>
          <p:cNvSpPr txBox="1">
            <a:spLocks noChangeArrowheads="1"/>
          </p:cNvSpPr>
          <p:nvPr/>
        </p:nvSpPr>
        <p:spPr bwMode="auto">
          <a:xfrm>
            <a:off x="1154113" y="2044700"/>
            <a:ext cx="6792912" cy="2295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flatten :: Tree a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[a]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flatten (Leaf x)     = [x]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flatten (Node l x r) = flatten l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                       ++ [x]</a:t>
            </a:r>
          </a:p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                       ++ flatten r</a:t>
            </a:r>
          </a:p>
        </p:txBody>
      </p:sp>
      <p:sp>
        <p:nvSpPr>
          <p:cNvPr id="699399" name="Text Box 7"/>
          <p:cNvSpPr txBox="1">
            <a:spLocks noChangeArrowheads="1"/>
          </p:cNvSpPr>
          <p:nvPr/>
        </p:nvSpPr>
        <p:spPr bwMode="auto">
          <a:xfrm>
            <a:off x="279400" y="4954588"/>
            <a:ext cx="8294688" cy="1373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 tree is a </a:t>
            </a:r>
            <a:r>
              <a:rPr lang="en-US" u="sng">
                <a:cs typeface="+mn-cs"/>
              </a:rPr>
              <a:t>search tree</a:t>
            </a:r>
            <a:r>
              <a:rPr lang="en-US">
                <a:cs typeface="+mn-cs"/>
              </a:rPr>
              <a:t> if it flattens to a list that is ordered.  Our example tree is a search tree, as it flattens to the ordered list [1,3,4,5,6,7,9].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68B8072-FF5C-874E-B0C2-E73EEB7BCB61}" type="slidenum">
              <a:rPr lang="en-US" sz="1400"/>
              <a:pPr/>
              <a:t>25</a:t>
            </a:fld>
            <a:endParaRPr lang="en-US" sz="1400"/>
          </a:p>
        </p:txBody>
      </p:sp>
      <p:sp>
        <p:nvSpPr>
          <p:cNvPr id="715778" name="Text Box 2"/>
          <p:cNvSpPr txBox="1">
            <a:spLocks noChangeArrowheads="1"/>
          </p:cNvSpPr>
          <p:nvPr/>
        </p:nvSpPr>
        <p:spPr bwMode="auto">
          <a:xfrm>
            <a:off x="255588" y="447675"/>
            <a:ext cx="8607425" cy="13731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Search trees have the important property that when trying to find a value in a tree we can always decide which of the two sub-trees it may occur in:</a:t>
            </a:r>
          </a:p>
        </p:txBody>
      </p:sp>
      <p:sp>
        <p:nvSpPr>
          <p:cNvPr id="715780" name="Text Box 4"/>
          <p:cNvSpPr txBox="1">
            <a:spLocks noChangeArrowheads="1"/>
          </p:cNvSpPr>
          <p:nvPr/>
        </p:nvSpPr>
        <p:spPr bwMode="auto">
          <a:xfrm>
            <a:off x="323850" y="5348288"/>
            <a:ext cx="8534400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This new definition is more </a:t>
            </a:r>
            <a:r>
              <a:rPr lang="en-US" u="sng">
                <a:cs typeface="+mn-cs"/>
              </a:rPr>
              <a:t>efficient</a:t>
            </a:r>
            <a:r>
              <a:rPr lang="en-US">
                <a:cs typeface="+mn-cs"/>
              </a:rPr>
              <a:t>, because it only traverses one path down the tree.</a:t>
            </a:r>
          </a:p>
        </p:txBody>
      </p:sp>
      <p:sp>
        <p:nvSpPr>
          <p:cNvPr id="715781" name="Text Box 5"/>
          <p:cNvSpPr txBox="1">
            <a:spLocks noChangeArrowheads="1"/>
          </p:cNvSpPr>
          <p:nvPr/>
        </p:nvSpPr>
        <p:spPr bwMode="auto">
          <a:xfrm>
            <a:off x="442913" y="2500313"/>
            <a:ext cx="8158162" cy="2276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occurs x (Leaf y)              = x == y</a:t>
            </a:r>
          </a:p>
          <a:p>
            <a:pPr>
              <a:lnSpc>
                <a:spcPct val="15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occurs x (Node l y r) | x == y = True</a:t>
            </a:r>
          </a:p>
          <a:p>
            <a:pPr>
              <a:lnSpc>
                <a:spcPct val="15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                      | x &lt; y  = occurs x l</a:t>
            </a:r>
          </a:p>
          <a:p>
            <a:pPr>
              <a:lnSpc>
                <a:spcPct val="15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                      | x &gt; y  = occurs x 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1D002BB-24A8-B546-83CE-33AD9E6F4BAC}" type="slidenum">
              <a:rPr lang="en-US" sz="1400"/>
              <a:pPr/>
              <a:t>26</a:t>
            </a:fld>
            <a:endParaRPr lang="en-US" sz="140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Exercises</a:t>
            </a:r>
          </a:p>
        </p:txBody>
      </p:sp>
      <p:grpSp>
        <p:nvGrpSpPr>
          <p:cNvPr id="43011" name="Group 3"/>
          <p:cNvGrpSpPr>
            <a:grpSpLocks/>
          </p:cNvGrpSpPr>
          <p:nvPr/>
        </p:nvGrpSpPr>
        <p:grpSpPr bwMode="auto">
          <a:xfrm>
            <a:off x="393700" y="1771650"/>
            <a:ext cx="8521700" cy="946150"/>
            <a:chOff x="275" y="1928"/>
            <a:chExt cx="5314" cy="596"/>
          </a:xfrm>
        </p:grpSpPr>
        <p:sp>
          <p:nvSpPr>
            <p:cNvPr id="717828" name="Text Box 4"/>
            <p:cNvSpPr txBox="1">
              <a:spLocks noChangeArrowheads="1"/>
            </p:cNvSpPr>
            <p:nvPr/>
          </p:nvSpPr>
          <p:spPr bwMode="auto">
            <a:xfrm>
              <a:off x="275" y="1928"/>
              <a:ext cx="406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solidFill>
                    <a:schemeClr val="accent2"/>
                  </a:solidFill>
                  <a:cs typeface="+mn-cs"/>
                </a:rPr>
                <a:t>(1)</a:t>
              </a:r>
            </a:p>
          </p:txBody>
        </p:sp>
        <p:sp>
          <p:nvSpPr>
            <p:cNvPr id="717829" name="Text Box 5"/>
            <p:cNvSpPr txBox="1">
              <a:spLocks noChangeArrowheads="1"/>
            </p:cNvSpPr>
            <p:nvPr/>
          </p:nvSpPr>
          <p:spPr bwMode="auto">
            <a:xfrm>
              <a:off x="702" y="1928"/>
              <a:ext cx="4887" cy="5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Using recursion and the function add, define a function that </a:t>
              </a:r>
              <a:r>
                <a:rPr lang="en-US" u="sng">
                  <a:cs typeface="+mn-cs"/>
                </a:rPr>
                <a:t>multiplies</a:t>
              </a:r>
              <a:r>
                <a:rPr lang="en-US">
                  <a:cs typeface="+mn-cs"/>
                </a:rPr>
                <a:t> two natural numbers.</a:t>
              </a:r>
            </a:p>
          </p:txBody>
        </p:sp>
      </p:grpSp>
      <p:grpSp>
        <p:nvGrpSpPr>
          <p:cNvPr id="43012" name="Group 6"/>
          <p:cNvGrpSpPr>
            <a:grpSpLocks/>
          </p:cNvGrpSpPr>
          <p:nvPr/>
        </p:nvGrpSpPr>
        <p:grpSpPr bwMode="auto">
          <a:xfrm>
            <a:off x="396875" y="3338513"/>
            <a:ext cx="8510588" cy="946150"/>
            <a:chOff x="316" y="3045"/>
            <a:chExt cx="5314" cy="596"/>
          </a:xfrm>
        </p:grpSpPr>
        <p:sp>
          <p:nvSpPr>
            <p:cNvPr id="717831" name="Text Box 7"/>
            <p:cNvSpPr txBox="1">
              <a:spLocks noChangeArrowheads="1"/>
            </p:cNvSpPr>
            <p:nvPr/>
          </p:nvSpPr>
          <p:spPr bwMode="auto">
            <a:xfrm>
              <a:off x="316" y="3045"/>
              <a:ext cx="406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solidFill>
                    <a:schemeClr val="accent2"/>
                  </a:solidFill>
                  <a:cs typeface="+mn-cs"/>
                </a:rPr>
                <a:t>(2)</a:t>
              </a:r>
            </a:p>
          </p:txBody>
        </p:sp>
        <p:sp>
          <p:nvSpPr>
            <p:cNvPr id="717832" name="Text Box 8"/>
            <p:cNvSpPr txBox="1">
              <a:spLocks noChangeArrowheads="1"/>
            </p:cNvSpPr>
            <p:nvPr/>
          </p:nvSpPr>
          <p:spPr bwMode="auto">
            <a:xfrm>
              <a:off x="744" y="3045"/>
              <a:ext cx="4886" cy="5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Define a suitable function </a:t>
              </a:r>
              <a:r>
                <a:rPr lang="en-US" u="sng">
                  <a:cs typeface="+mn-cs"/>
                </a:rPr>
                <a:t>folde</a:t>
              </a:r>
              <a:r>
                <a:rPr lang="en-US">
                  <a:cs typeface="+mn-cs"/>
                </a:rPr>
                <a:t> for expressions, and give a few examples of its use.</a:t>
              </a:r>
            </a:p>
          </p:txBody>
        </p:sp>
      </p:grpSp>
      <p:grpSp>
        <p:nvGrpSpPr>
          <p:cNvPr id="43013" name="Group 9"/>
          <p:cNvGrpSpPr>
            <a:grpSpLocks/>
          </p:cNvGrpSpPr>
          <p:nvPr/>
        </p:nvGrpSpPr>
        <p:grpSpPr bwMode="auto">
          <a:xfrm>
            <a:off x="393700" y="4905375"/>
            <a:ext cx="8439150" cy="1373188"/>
            <a:chOff x="314" y="3520"/>
            <a:chExt cx="5316" cy="865"/>
          </a:xfrm>
        </p:grpSpPr>
        <p:sp>
          <p:nvSpPr>
            <p:cNvPr id="717834" name="Text Box 10"/>
            <p:cNvSpPr txBox="1">
              <a:spLocks noChangeArrowheads="1"/>
            </p:cNvSpPr>
            <p:nvPr/>
          </p:nvSpPr>
          <p:spPr bwMode="auto">
            <a:xfrm>
              <a:off x="314" y="3520"/>
              <a:ext cx="410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solidFill>
                    <a:schemeClr val="accent2"/>
                  </a:solidFill>
                  <a:cs typeface="+mn-cs"/>
                </a:rPr>
                <a:t>(3)</a:t>
              </a:r>
            </a:p>
          </p:txBody>
        </p:sp>
        <p:sp>
          <p:nvSpPr>
            <p:cNvPr id="717835" name="Text Box 11"/>
            <p:cNvSpPr txBox="1">
              <a:spLocks noChangeArrowheads="1"/>
            </p:cNvSpPr>
            <p:nvPr/>
          </p:nvSpPr>
          <p:spPr bwMode="auto">
            <a:xfrm>
              <a:off x="743" y="3520"/>
              <a:ext cx="4887" cy="86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A binary tree is </a:t>
              </a:r>
              <a:r>
                <a:rPr lang="en-US" u="sng">
                  <a:cs typeface="+mn-cs"/>
                </a:rPr>
                <a:t>complete</a:t>
              </a:r>
              <a:r>
                <a:rPr lang="en-US">
                  <a:cs typeface="+mn-cs"/>
                </a:rPr>
                <a:t> if the two sub-trees of every node are of equal size.  Define a function that decides if a binary tree is complete.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E1B33B99-B41A-9444-99A2-3C524186CF57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655362" name="Text Box 2"/>
          <p:cNvSpPr txBox="1">
            <a:spLocks noChangeArrowheads="1"/>
          </p:cNvSpPr>
          <p:nvPr/>
        </p:nvSpPr>
        <p:spPr bwMode="auto">
          <a:xfrm>
            <a:off x="314325" y="468313"/>
            <a:ext cx="8337550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Type declarations can be used to make other types easier to read.  For example, given</a:t>
            </a:r>
          </a:p>
        </p:txBody>
      </p:sp>
      <p:sp>
        <p:nvSpPr>
          <p:cNvPr id="655363" name="Text Box 3"/>
          <p:cNvSpPr txBox="1">
            <a:spLocks noChangeArrowheads="1"/>
          </p:cNvSpPr>
          <p:nvPr/>
        </p:nvSpPr>
        <p:spPr bwMode="auto">
          <a:xfrm>
            <a:off x="1544638" y="4219575"/>
            <a:ext cx="3894137" cy="2116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origin :: Pos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origin = (0,0)</a:t>
            </a:r>
          </a:p>
          <a:p>
            <a:pPr>
              <a:lnSpc>
                <a:spcPct val="110000"/>
              </a:lnSpc>
              <a:defRPr/>
            </a:pPr>
            <a:endParaRPr lang="en-US" sz="2400">
              <a:latin typeface="Lucida Sans Typewriter" charset="0"/>
              <a:cs typeface="+mn-cs"/>
            </a:endParaRP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left :: Pos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Pos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left (x,y) = (x-1,y)</a:t>
            </a:r>
          </a:p>
        </p:txBody>
      </p:sp>
      <p:sp>
        <p:nvSpPr>
          <p:cNvPr id="655364" name="Text Box 4"/>
          <p:cNvSpPr txBox="1">
            <a:spLocks noChangeArrowheads="1"/>
          </p:cNvSpPr>
          <p:nvPr/>
        </p:nvSpPr>
        <p:spPr bwMode="auto">
          <a:xfrm>
            <a:off x="1544638" y="2014538"/>
            <a:ext cx="3867150" cy="493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type Pos = (Int,Int)</a:t>
            </a:r>
          </a:p>
        </p:txBody>
      </p:sp>
      <p:sp>
        <p:nvSpPr>
          <p:cNvPr id="655365" name="Text Box 5"/>
          <p:cNvSpPr txBox="1">
            <a:spLocks noChangeArrowheads="1"/>
          </p:cNvSpPr>
          <p:nvPr/>
        </p:nvSpPr>
        <p:spPr bwMode="auto">
          <a:xfrm>
            <a:off x="314325" y="3108325"/>
            <a:ext cx="2509838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we can define: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E4CB377-CE66-B440-AD32-8636275B84A0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665602" name="Text Box 2"/>
          <p:cNvSpPr txBox="1">
            <a:spLocks noChangeArrowheads="1"/>
          </p:cNvSpPr>
          <p:nvPr/>
        </p:nvSpPr>
        <p:spPr bwMode="auto">
          <a:xfrm>
            <a:off x="323850" y="455613"/>
            <a:ext cx="8510588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Like function definitions, type declarations can also have </a:t>
            </a:r>
            <a:r>
              <a:rPr lang="en-US" u="sng">
                <a:cs typeface="+mn-cs"/>
              </a:rPr>
              <a:t>parameters</a:t>
            </a:r>
            <a:r>
              <a:rPr lang="en-US">
                <a:cs typeface="+mn-cs"/>
              </a:rPr>
              <a:t>.  For example, given</a:t>
            </a:r>
          </a:p>
        </p:txBody>
      </p:sp>
      <p:sp>
        <p:nvSpPr>
          <p:cNvPr id="665603" name="Text Box 3"/>
          <p:cNvSpPr txBox="1">
            <a:spLocks noChangeArrowheads="1"/>
          </p:cNvSpPr>
          <p:nvPr/>
        </p:nvSpPr>
        <p:spPr bwMode="auto">
          <a:xfrm>
            <a:off x="1493838" y="2001838"/>
            <a:ext cx="3683000" cy="493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type Pair a = (a,a)</a:t>
            </a:r>
          </a:p>
        </p:txBody>
      </p:sp>
      <p:sp>
        <p:nvSpPr>
          <p:cNvPr id="665605" name="Text Box 5"/>
          <p:cNvSpPr txBox="1">
            <a:spLocks noChangeArrowheads="1"/>
          </p:cNvSpPr>
          <p:nvPr/>
        </p:nvSpPr>
        <p:spPr bwMode="auto">
          <a:xfrm>
            <a:off x="323850" y="3095625"/>
            <a:ext cx="2511425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we can define:</a:t>
            </a:r>
          </a:p>
        </p:txBody>
      </p:sp>
      <p:sp>
        <p:nvSpPr>
          <p:cNvPr id="665607" name="Text Box 7"/>
          <p:cNvSpPr txBox="1">
            <a:spLocks noChangeArrowheads="1"/>
          </p:cNvSpPr>
          <p:nvPr/>
        </p:nvSpPr>
        <p:spPr bwMode="auto">
          <a:xfrm>
            <a:off x="1493838" y="4206875"/>
            <a:ext cx="4383087" cy="2116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mult :: Pair Int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Int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mult (m,n) = m*n</a:t>
            </a:r>
          </a:p>
          <a:p>
            <a:pPr>
              <a:lnSpc>
                <a:spcPct val="110000"/>
              </a:lnSpc>
              <a:defRPr/>
            </a:pPr>
            <a:endParaRPr lang="en-US" sz="2400">
              <a:latin typeface="Lucida Sans Typewriter" charset="0"/>
              <a:cs typeface="+mn-cs"/>
            </a:endParaRP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copy :: a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Pair a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copy x = (x,x)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217B88A0-5034-C74C-A83D-033A77BD570C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660482" name="Text Box 2"/>
          <p:cNvSpPr txBox="1">
            <a:spLocks noChangeArrowheads="1"/>
          </p:cNvSpPr>
          <p:nvPr/>
        </p:nvSpPr>
        <p:spPr bwMode="auto">
          <a:xfrm>
            <a:off x="314325" y="531813"/>
            <a:ext cx="8510588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Type declarations can be nested:</a:t>
            </a:r>
          </a:p>
        </p:txBody>
      </p:sp>
      <p:sp>
        <p:nvSpPr>
          <p:cNvPr id="660483" name="Text Box 3"/>
          <p:cNvSpPr txBox="1">
            <a:spLocks noChangeArrowheads="1"/>
          </p:cNvSpPr>
          <p:nvPr/>
        </p:nvSpPr>
        <p:spPr bwMode="auto">
          <a:xfrm>
            <a:off x="1471613" y="1890713"/>
            <a:ext cx="4575175" cy="12969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type Pos = (Int,Int)</a:t>
            </a:r>
          </a:p>
          <a:p>
            <a:pPr>
              <a:lnSpc>
                <a:spcPct val="110000"/>
              </a:lnSpc>
              <a:defRPr/>
            </a:pPr>
            <a:endParaRPr lang="en-US" sz="2400">
              <a:latin typeface="Lucida Sans Typewriter" charset="0"/>
              <a:cs typeface="+mn-cs"/>
            </a:endParaRP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type Trans = Pos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Pos</a:t>
            </a:r>
          </a:p>
        </p:txBody>
      </p:sp>
      <p:sp>
        <p:nvSpPr>
          <p:cNvPr id="660484" name="Text Box 4"/>
          <p:cNvSpPr txBox="1">
            <a:spLocks noChangeArrowheads="1"/>
          </p:cNvSpPr>
          <p:nvPr/>
        </p:nvSpPr>
        <p:spPr bwMode="auto">
          <a:xfrm>
            <a:off x="314325" y="4027488"/>
            <a:ext cx="5937250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However, they cannot be recursive:</a:t>
            </a:r>
          </a:p>
        </p:txBody>
      </p:sp>
      <p:sp>
        <p:nvSpPr>
          <p:cNvPr id="660485" name="Text Box 5"/>
          <p:cNvSpPr txBox="1">
            <a:spLocks noChangeArrowheads="1"/>
          </p:cNvSpPr>
          <p:nvPr/>
        </p:nvSpPr>
        <p:spPr bwMode="auto">
          <a:xfrm>
            <a:off x="1471613" y="5386388"/>
            <a:ext cx="4603750" cy="493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type Tree = (Int,[Tree])</a:t>
            </a:r>
          </a:p>
        </p:txBody>
      </p:sp>
      <p:grpSp>
        <p:nvGrpSpPr>
          <p:cNvPr id="19462" name="Group 12"/>
          <p:cNvGrpSpPr>
            <a:grpSpLocks/>
          </p:cNvGrpSpPr>
          <p:nvPr/>
        </p:nvGrpSpPr>
        <p:grpSpPr bwMode="auto">
          <a:xfrm>
            <a:off x="7019925" y="5378450"/>
            <a:ext cx="455613" cy="457200"/>
            <a:chOff x="1085" y="3117"/>
            <a:chExt cx="411" cy="416"/>
          </a:xfrm>
        </p:grpSpPr>
        <p:sp>
          <p:nvSpPr>
            <p:cNvPr id="660493" name="Line 13"/>
            <p:cNvSpPr>
              <a:spLocks noChangeShapeType="1"/>
            </p:cNvSpPr>
            <p:nvPr/>
          </p:nvSpPr>
          <p:spPr bwMode="auto">
            <a:xfrm>
              <a:off x="1091" y="3117"/>
              <a:ext cx="405" cy="406"/>
            </a:xfrm>
            <a:prstGeom prst="line">
              <a:avLst/>
            </a:prstGeom>
            <a:noFill/>
            <a:ln w="127000" cap="sq">
              <a:solidFill>
                <a:srgbClr val="FF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60494" name="Line 14"/>
            <p:cNvSpPr>
              <a:spLocks noChangeShapeType="1"/>
            </p:cNvSpPr>
            <p:nvPr/>
          </p:nvSpPr>
          <p:spPr bwMode="auto">
            <a:xfrm flipH="1">
              <a:off x="1085" y="3127"/>
              <a:ext cx="405" cy="406"/>
            </a:xfrm>
            <a:prstGeom prst="line">
              <a:avLst/>
            </a:prstGeom>
            <a:noFill/>
            <a:ln w="127000" cap="sq">
              <a:solidFill>
                <a:srgbClr val="FF0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9463" name="Group 18"/>
          <p:cNvGrpSpPr>
            <a:grpSpLocks/>
          </p:cNvGrpSpPr>
          <p:nvPr/>
        </p:nvGrpSpPr>
        <p:grpSpPr bwMode="auto">
          <a:xfrm>
            <a:off x="6911975" y="2322513"/>
            <a:ext cx="671513" cy="446087"/>
            <a:chOff x="958" y="3028"/>
            <a:chExt cx="604" cy="406"/>
          </a:xfrm>
        </p:grpSpPr>
        <p:sp>
          <p:nvSpPr>
            <p:cNvPr id="660499" name="Line 19"/>
            <p:cNvSpPr>
              <a:spLocks noChangeShapeType="1"/>
            </p:cNvSpPr>
            <p:nvPr/>
          </p:nvSpPr>
          <p:spPr bwMode="auto">
            <a:xfrm flipH="1">
              <a:off x="1156" y="3028"/>
              <a:ext cx="406" cy="406"/>
            </a:xfrm>
            <a:prstGeom prst="line">
              <a:avLst/>
            </a:prstGeom>
            <a:noFill/>
            <a:ln w="127000" cap="sq">
              <a:solidFill>
                <a:srgbClr val="008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60500" name="Line 20"/>
            <p:cNvSpPr>
              <a:spLocks noChangeShapeType="1"/>
            </p:cNvSpPr>
            <p:nvPr/>
          </p:nvSpPr>
          <p:spPr bwMode="auto">
            <a:xfrm>
              <a:off x="958" y="3242"/>
              <a:ext cx="187" cy="188"/>
            </a:xfrm>
            <a:prstGeom prst="line">
              <a:avLst/>
            </a:prstGeom>
            <a:noFill/>
            <a:ln w="127000" cap="sq">
              <a:solidFill>
                <a:srgbClr val="0080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4436BD3-CAD0-A14C-A6C5-4CCEE7A8E22C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Data Declarations</a:t>
            </a:r>
          </a:p>
        </p:txBody>
      </p:sp>
      <p:sp>
        <p:nvSpPr>
          <p:cNvPr id="667651" name="Text Box 3"/>
          <p:cNvSpPr txBox="1">
            <a:spLocks noChangeArrowheads="1"/>
          </p:cNvSpPr>
          <p:nvPr/>
        </p:nvSpPr>
        <p:spPr bwMode="auto">
          <a:xfrm>
            <a:off x="414338" y="1677988"/>
            <a:ext cx="8389937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 completely new type can be defined by specifying its values using a </a:t>
            </a:r>
            <a:r>
              <a:rPr lang="en-US" u="sng">
                <a:cs typeface="+mn-cs"/>
              </a:rPr>
              <a:t>data declaration</a:t>
            </a:r>
            <a:r>
              <a:rPr lang="en-US">
                <a:cs typeface="+mn-cs"/>
              </a:rPr>
              <a:t>.</a:t>
            </a:r>
          </a:p>
        </p:txBody>
      </p:sp>
      <p:sp>
        <p:nvSpPr>
          <p:cNvPr id="667652" name="Text Box 4"/>
          <p:cNvSpPr txBox="1">
            <a:spLocks noChangeArrowheads="1"/>
          </p:cNvSpPr>
          <p:nvPr/>
        </p:nvSpPr>
        <p:spPr bwMode="auto">
          <a:xfrm>
            <a:off x="1544638" y="3654425"/>
            <a:ext cx="4603750" cy="493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data Bool = False | True</a:t>
            </a:r>
          </a:p>
        </p:txBody>
      </p:sp>
      <p:sp>
        <p:nvSpPr>
          <p:cNvPr id="667653" name="AutoShape 5"/>
          <p:cNvSpPr>
            <a:spLocks noChangeArrowheads="1"/>
          </p:cNvSpPr>
          <p:nvPr/>
        </p:nvSpPr>
        <p:spPr bwMode="auto">
          <a:xfrm>
            <a:off x="1296988" y="5165725"/>
            <a:ext cx="5002212" cy="1028700"/>
          </a:xfrm>
          <a:prstGeom prst="wedgeRoundRectCallout">
            <a:avLst>
              <a:gd name="adj1" fmla="val -21532"/>
              <a:gd name="adj2" fmla="val -96144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Bool is a new type, with two new values False and True.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B602F82-848D-A544-9854-1594C72893BB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674818" name="Text Box 2"/>
          <p:cNvSpPr txBox="1">
            <a:spLocks noChangeArrowheads="1"/>
          </p:cNvSpPr>
          <p:nvPr/>
        </p:nvSpPr>
        <p:spPr bwMode="auto">
          <a:xfrm>
            <a:off x="377825" y="471488"/>
            <a:ext cx="1047750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Note: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69900" y="1554163"/>
            <a:ext cx="8047038" cy="438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The two values False and True are called the </a:t>
            </a:r>
            <a:r>
              <a:rPr kumimoji="1" lang="en-US" u="sng"/>
              <a:t>constructors</a:t>
            </a:r>
            <a:r>
              <a:rPr kumimoji="1" lang="en-US"/>
              <a:t> for the type Bool.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Type and constructor names must always begin with an upper-case letter.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Data declarations are similar to context free grammars.  The former specifies the values of a type, the latter the sentences of a language.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0EFE60D-686C-4C47-B206-291B77FD13E4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669699" name="Text Box 3"/>
          <p:cNvSpPr txBox="1">
            <a:spLocks noChangeArrowheads="1"/>
          </p:cNvSpPr>
          <p:nvPr/>
        </p:nvSpPr>
        <p:spPr bwMode="auto">
          <a:xfrm>
            <a:off x="1525588" y="3571875"/>
            <a:ext cx="5006975" cy="29289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answers :: [Answer]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answers = [Yes,No,Unknown]</a:t>
            </a:r>
          </a:p>
          <a:p>
            <a:pPr>
              <a:lnSpc>
                <a:spcPct val="110000"/>
              </a:lnSpc>
              <a:defRPr/>
            </a:pPr>
            <a:endParaRPr lang="en-US" sz="2400">
              <a:latin typeface="Lucida Sans Typewriter" charset="0"/>
              <a:cs typeface="+mn-cs"/>
            </a:endParaRP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flip :: Answer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Answer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flip Yes     = No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flip No      = Yes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flip Unknown = Unknown</a:t>
            </a:r>
          </a:p>
        </p:txBody>
      </p:sp>
      <p:sp>
        <p:nvSpPr>
          <p:cNvPr id="669700" name="Text Box 4"/>
          <p:cNvSpPr txBox="1">
            <a:spLocks noChangeArrowheads="1"/>
          </p:cNvSpPr>
          <p:nvPr/>
        </p:nvSpPr>
        <p:spPr bwMode="auto">
          <a:xfrm>
            <a:off x="1525588" y="1771650"/>
            <a:ext cx="6076950" cy="493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data Answer = Yes | No | Unknown</a:t>
            </a:r>
          </a:p>
        </p:txBody>
      </p:sp>
      <p:sp>
        <p:nvSpPr>
          <p:cNvPr id="669701" name="Text Box 5"/>
          <p:cNvSpPr txBox="1">
            <a:spLocks noChangeArrowheads="1"/>
          </p:cNvSpPr>
          <p:nvPr/>
        </p:nvSpPr>
        <p:spPr bwMode="auto">
          <a:xfrm>
            <a:off x="319088" y="2665413"/>
            <a:ext cx="2509837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we can define:</a:t>
            </a:r>
          </a:p>
        </p:txBody>
      </p:sp>
      <p:sp>
        <p:nvSpPr>
          <p:cNvPr id="669702" name="Text Box 6"/>
          <p:cNvSpPr txBox="1">
            <a:spLocks noChangeArrowheads="1"/>
          </p:cNvSpPr>
          <p:nvPr/>
        </p:nvSpPr>
        <p:spPr bwMode="auto">
          <a:xfrm>
            <a:off x="319088" y="427038"/>
            <a:ext cx="8547100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Values of new types can be used in the same ways as those of built in types.  For example, given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676489E-6C6E-D64F-BDE5-E90BCDB54ABF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671746" name="Text Box 2"/>
          <p:cNvSpPr txBox="1">
            <a:spLocks noChangeArrowheads="1"/>
          </p:cNvSpPr>
          <p:nvPr/>
        </p:nvSpPr>
        <p:spPr bwMode="auto">
          <a:xfrm>
            <a:off x="314325" y="493713"/>
            <a:ext cx="8450263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The constructors in a data declaration can also have parameters.  For example, given</a:t>
            </a:r>
          </a:p>
        </p:txBody>
      </p:sp>
      <p:sp>
        <p:nvSpPr>
          <p:cNvPr id="671748" name="Text Box 4"/>
          <p:cNvSpPr txBox="1">
            <a:spLocks noChangeArrowheads="1"/>
          </p:cNvSpPr>
          <p:nvPr/>
        </p:nvSpPr>
        <p:spPr bwMode="auto">
          <a:xfrm>
            <a:off x="1550988" y="1806575"/>
            <a:ext cx="5524500" cy="895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data Shape = Circle Float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           | Rect Float Float</a:t>
            </a:r>
          </a:p>
        </p:txBody>
      </p:sp>
      <p:sp>
        <p:nvSpPr>
          <p:cNvPr id="671752" name="Text Box 8"/>
          <p:cNvSpPr txBox="1">
            <a:spLocks noChangeArrowheads="1"/>
          </p:cNvSpPr>
          <p:nvPr/>
        </p:nvSpPr>
        <p:spPr bwMode="auto">
          <a:xfrm>
            <a:off x="1550988" y="3944938"/>
            <a:ext cx="5006975" cy="25241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square :: Float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Shape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square n = Rect n n</a:t>
            </a:r>
          </a:p>
          <a:p>
            <a:pPr>
              <a:lnSpc>
                <a:spcPct val="110000"/>
              </a:lnSpc>
              <a:defRPr/>
            </a:pPr>
            <a:endParaRPr lang="en-US" sz="2400">
              <a:latin typeface="Lucida Sans Typewriter" charset="0"/>
              <a:cs typeface="+mn-cs"/>
            </a:endParaRP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area :: Shape 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Float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area (Circle r) = pi * r^2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area (Rect x y) = x * y</a:t>
            </a:r>
          </a:p>
        </p:txBody>
      </p:sp>
      <p:sp>
        <p:nvSpPr>
          <p:cNvPr id="671753" name="Text Box 9"/>
          <p:cNvSpPr txBox="1">
            <a:spLocks noChangeArrowheads="1"/>
          </p:cNvSpPr>
          <p:nvPr/>
        </p:nvSpPr>
        <p:spPr bwMode="auto">
          <a:xfrm>
            <a:off x="314325" y="3068638"/>
            <a:ext cx="2524125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we can define: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UN Template">
  <a:themeElements>
    <a:clrScheme name="FUN Template 6">
      <a:dk1>
        <a:srgbClr val="000000"/>
      </a:dk1>
      <a:lt1>
        <a:srgbClr val="FFFFFF"/>
      </a:lt1>
      <a:dk2>
        <a:srgbClr val="000066"/>
      </a:dk2>
      <a:lt2>
        <a:srgbClr val="FFCC00"/>
      </a:lt2>
      <a:accent1>
        <a:srgbClr val="0066FF"/>
      </a:accent1>
      <a:accent2>
        <a:srgbClr val="33CCCC"/>
      </a:accent2>
      <a:accent3>
        <a:srgbClr val="AAAAB8"/>
      </a:accent3>
      <a:accent4>
        <a:srgbClr val="DADADA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FUN Template">
      <a:majorFont>
        <a:latin typeface="Arial Black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FUN Templat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35C851FC52D24495D3EF0F82C296CE" ma:contentTypeVersion="" ma:contentTypeDescription="Create a new document." ma:contentTypeScope="" ma:versionID="0f33d12874ba270e62c08159800080f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1EB5B80-1F65-4EBC-A977-CB445CDD29CD}"/>
</file>

<file path=customXml/itemProps2.xml><?xml version="1.0" encoding="utf-8"?>
<ds:datastoreItem xmlns:ds="http://schemas.openxmlformats.org/officeDocument/2006/customXml" ds:itemID="{1323015B-0AC8-4982-8881-18C67DA078BE}"/>
</file>

<file path=customXml/itemProps3.xml><?xml version="1.0" encoding="utf-8"?>
<ds:datastoreItem xmlns:ds="http://schemas.openxmlformats.org/officeDocument/2006/customXml" ds:itemID="{3E775B27-C466-4C5F-97D2-836B27D59581}"/>
</file>

<file path=docProps/app.xml><?xml version="1.0" encoding="utf-8"?>
<Properties xmlns="http://schemas.openxmlformats.org/officeDocument/2006/extended-properties" xmlns:vt="http://schemas.openxmlformats.org/officeDocument/2006/docPropsVTypes">
  <Template>C:\WINNT\Profiles\gmh\Desktop\Presentations\FUN Template.pot</Template>
  <TotalTime>10365</TotalTime>
  <Words>1656</Words>
  <Application>Microsoft Macintosh PowerPoint</Application>
  <PresentationFormat>On-screen Show (4:3)</PresentationFormat>
  <Paragraphs>220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Tahoma</vt:lpstr>
      <vt:lpstr>ＭＳ Ｐゴシック</vt:lpstr>
      <vt:lpstr>Arial</vt:lpstr>
      <vt:lpstr>Arial Black</vt:lpstr>
      <vt:lpstr>Monotype Sorts</vt:lpstr>
      <vt:lpstr>Times New Roman</vt:lpstr>
      <vt:lpstr>Lucida Sans Typewriter</vt:lpstr>
      <vt:lpstr>Symbol</vt:lpstr>
      <vt:lpstr>FUN Template</vt:lpstr>
      <vt:lpstr>PowerPoint Presentation</vt:lpstr>
      <vt:lpstr>Type Declarations</vt:lpstr>
      <vt:lpstr>PowerPoint Presentation</vt:lpstr>
      <vt:lpstr>PowerPoint Presentation</vt:lpstr>
      <vt:lpstr>PowerPoint Presentation</vt:lpstr>
      <vt:lpstr>Data Declarations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Recursive Types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Arithmetic Expressions</vt:lpstr>
      <vt:lpstr>PowerPoint Presentation</vt:lpstr>
      <vt:lpstr>PowerPoint Presentation</vt:lpstr>
      <vt:lpstr>PowerPoint Presentation</vt:lpstr>
      <vt:lpstr>Binary Trees</vt:lpstr>
      <vt:lpstr>PowerPoint Presentation</vt:lpstr>
      <vt:lpstr>PowerPoint Presentation</vt:lpstr>
      <vt:lpstr>PowerPoint Presentation</vt:lpstr>
      <vt:lpstr>PowerPoint Presentation</vt:lpstr>
      <vt:lpstr>Exercises</vt:lpstr>
    </vt:vector>
  </TitlesOfParts>
  <Company>University of 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Dr. Graham Hutton</dc:creator>
  <cp:lastModifiedBy>Graham Hutton</cp:lastModifiedBy>
  <cp:revision>869</cp:revision>
  <cp:lastPrinted>2001-04-20T11:35:54Z</cp:lastPrinted>
  <dcterms:created xsi:type="dcterms:W3CDTF">2000-11-20T11:40:19Z</dcterms:created>
  <dcterms:modified xsi:type="dcterms:W3CDTF">2016-06-21T10:12:38Z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0x010100D735C851FC52D24495D3EF0F82C296CE</vt:lpwstr>
  </property>
</Properties>
</file>